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6" r:id="rId2"/>
  </p:sldMasterIdLst>
  <p:notesMasterIdLst>
    <p:notesMasterId r:id="rId13"/>
  </p:notesMasterIdLst>
  <p:sldIdLst>
    <p:sldId id="256" r:id="rId3"/>
    <p:sldId id="267" r:id="rId4"/>
    <p:sldId id="268" r:id="rId5"/>
    <p:sldId id="269" r:id="rId6"/>
    <p:sldId id="266" r:id="rId7"/>
    <p:sldId id="271" r:id="rId8"/>
    <p:sldId id="272" r:id="rId9"/>
    <p:sldId id="273" r:id="rId10"/>
    <p:sldId id="274" r:id="rId11"/>
    <p:sldId id="258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PtbwCukUdILN32rNWSpuSXAq3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2BC"/>
    <a:srgbClr val="C9CB87"/>
    <a:srgbClr val="B3C9E3"/>
    <a:srgbClr val="DCE6F2"/>
    <a:srgbClr val="FFFF66"/>
    <a:srgbClr val="FAB882"/>
    <a:srgbClr val="8585FF"/>
    <a:srgbClr val="E9E5B3"/>
    <a:srgbClr val="996600"/>
    <a:srgbClr val="BB1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8574212-408A-45A1-A30B-A516DDDF2DAA}">
  <a:tblStyle styleId="{38574212-408A-45A1-A30B-A516DDDF2DA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98925" autoAdjust="0"/>
  </p:normalViewPr>
  <p:slideViewPr>
    <p:cSldViewPr snapToGrid="0">
      <p:cViewPr varScale="1">
        <p:scale>
          <a:sx n="60" d="100"/>
          <a:sy n="60" d="100"/>
        </p:scale>
        <p:origin x="97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" name="Google Shape;2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rtl="0" fontAlgn="base"/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Objective- Students will be able to identify the objects with the help of adjectives used to describe them</a:t>
            </a:r>
            <a:br>
              <a:rPr lang="en-US" dirty="0"/>
            </a:br>
            <a:endParaRPr b="0"/>
          </a:p>
          <a:p>
            <a:pPr rtl="0"/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</a:t>
            </a:r>
            <a:r>
              <a:rPr lang="en-IN" sz="1200" b="1" i="0" u="none" strike="noStrik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200" b="0" i="0" u="none" strike="noStrik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 to start with </a:t>
            </a:r>
            <a:endParaRPr lang="en-US" b="0" dirty="0"/>
          </a:p>
          <a:p>
            <a:pPr rtl="0"/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 - Here are some riddles for you today, let us solve them.</a:t>
            </a:r>
          </a:p>
          <a:p>
            <a:pPr rtl="0"/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br>
              <a:rPr lang="en-US" b="0" dirty="0"/>
            </a:b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&lt;Please provide source URL where we find the image and the license agreement&gt; 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" name="Google Shape;4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IN" b="0"/>
            </a:br>
            <a:r>
              <a:rPr lang="en-IN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&lt;Please provide source URL where we find the image and the license agreement&gt; 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IN" sz="1200" b="1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IN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We just observed that we used more than one adjective in a sentence, and this helped us to solve the riddles by giving an accurate description of the object.</a:t>
            </a:r>
            <a:endParaRPr lang="en-US" b="0" dirty="0"/>
          </a:p>
          <a:p>
            <a:pPr rtl="0"/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to the teacher:  So the IQ asset seamlessly flows into The MS asset Order of adjectives.</a:t>
            </a:r>
            <a:br>
              <a:rPr lang="en-US" dirty="0"/>
            </a:br>
            <a:endParaRPr lang="en-IN" sz="1200" b="0" i="0" u="none" strike="noStrike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1200" b="1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IN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 Images/ Animations / Others – To make better representation of the content &gt;</a:t>
            </a:r>
            <a:br>
              <a:rPr lang="en-IN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IN" b="0" dirty="0"/>
          </a:p>
          <a:p>
            <a:pPr rtl="0"/>
            <a:r>
              <a:rPr lang="en-IN" sz="1200" b="1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 used in this slide - </a:t>
            </a:r>
            <a:r>
              <a:rPr lang="en-IN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&lt;Please</a:t>
            </a:r>
            <a:r>
              <a:rPr lang="en-I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provide source URL where we find the image and the license agreement&gt; </a:t>
            </a:r>
            <a:endParaRPr lang="en-IN" b="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I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85EF6-E28C-49A7-8AAB-FE1184C01F95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848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– &lt; Information for further reference or explanation &gt;</a:t>
            </a:r>
            <a:endParaRPr lang="en-IN" b="0" dirty="0"/>
          </a:p>
          <a:p>
            <a:endParaRPr lang="en-IN" sz="1200" b="0" i="0" u="none" strike="noStrike" kern="1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IN" b="0" dirty="0"/>
          </a:p>
          <a:p>
            <a:pPr rtl="0"/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 &lt;Please</a:t>
            </a:r>
            <a:r>
              <a:rPr lang="en-IN" sz="1200" b="0" i="0" u="none" strike="noStrike" kern="1200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provide source URL where we find the image and the license agreement&gt;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I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– &lt; Information for further reference or explanation &gt;</a:t>
            </a:r>
            <a:endParaRPr lang="en-IN" b="0" dirty="0"/>
          </a:p>
          <a:p>
            <a:endParaRPr lang="en-IN" sz="1200" b="0" i="0" u="none" strike="noStrike" kern="1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IN" b="0" dirty="0"/>
          </a:p>
          <a:p>
            <a:pPr rtl="0"/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 &lt;Please</a:t>
            </a:r>
            <a:r>
              <a:rPr lang="en-IN" sz="1200" b="0" i="0" u="none" strike="noStrike" kern="1200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provide source URL where we find the image and the license agreement&gt;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-I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– &lt; Information for further reference or explanation &gt;</a:t>
            </a:r>
            <a:endParaRPr lang="en-IN" b="0" dirty="0"/>
          </a:p>
          <a:p>
            <a:endParaRPr lang="en-IN" sz="1200" b="0" i="0" u="none" strike="noStrike" kern="1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IN" b="0" dirty="0"/>
          </a:p>
          <a:p>
            <a:pPr rtl="0"/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 &lt;Please</a:t>
            </a:r>
            <a:r>
              <a:rPr lang="en-IN" sz="1200" b="0" i="0" u="none" strike="noStrike" kern="1200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provide source URL where we find the image and the license agreement&gt;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-I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b="1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IN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&lt; Information for further reference or explanation &gt;</a:t>
            </a:r>
            <a:endParaRPr lang="en-IN" b="0" dirty="0"/>
          </a:p>
          <a:p>
            <a:endParaRPr lang="en-IN" sz="1200" b="0" i="0" u="none" strike="noStrike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N" sz="1200" b="1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IN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 Images/ Animations / Others – To make better representation of the content &gt;</a:t>
            </a:r>
            <a:br>
              <a:rPr lang="en-IN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IN" b="0" dirty="0"/>
          </a:p>
          <a:p>
            <a: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IN" sz="1200" b="1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 used in this slide - </a:t>
            </a:r>
            <a:r>
              <a:rPr lang="en-IN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dirty="0"/>
              <a:t>https://pixabay.com/photos/rocking-chair-wooden-rocking-chairs-2683875/</a:t>
            </a:r>
          </a:p>
          <a:p>
            <a:pPr rtl="0"/>
            <a:r>
              <a:rPr lang="en-IN" b="0" dirty="0"/>
              <a:t>- Chapay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I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85EF6-E28C-49A7-8AAB-FE1184C01F95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848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– &lt; Information for further reference or explanation &gt;</a:t>
            </a:r>
            <a:endParaRPr lang="en-IN" b="0" dirty="0"/>
          </a:p>
          <a:p>
            <a:endParaRPr lang="en-IN" sz="1200" b="0" i="0" u="none" strike="noStrike" kern="1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IN" b="0" dirty="0"/>
          </a:p>
          <a:p>
            <a:pPr marL="4572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</a:t>
            </a:r>
            <a:r>
              <a:rPr lang="en-SG" dirty="0"/>
              <a:t>https://www.freepik.com/free-photo/cricket-ball-isolated_2807389.htm - rawpixel.com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85EF6-E28C-49A7-8AAB-FE1184C01F95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979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– &lt; Information for further reference or explanation &gt;</a:t>
            </a:r>
            <a:endParaRPr lang="en-IN" b="0" dirty="0"/>
          </a:p>
          <a:p>
            <a:endParaRPr lang="en-IN" sz="1200" b="0" i="0" u="none" strike="noStrike" kern="1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IN" b="0" dirty="0"/>
          </a:p>
          <a:p>
            <a:pPr rtl="0"/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 &lt;Please</a:t>
            </a:r>
            <a:r>
              <a:rPr lang="en-IN" sz="1200" b="0" i="0" u="none" strike="noStrike" kern="1200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provide source URL where we find the image and the license agreement&gt;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-I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– &lt; Information for further reference or explanation &gt;</a:t>
            </a:r>
            <a:endParaRPr lang="en-IN" b="0" dirty="0"/>
          </a:p>
          <a:p>
            <a:endParaRPr lang="en-IN" sz="1200" b="0" i="0" u="none" strike="noStrike" kern="1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IN" b="0" dirty="0"/>
          </a:p>
          <a:p>
            <a:pPr rtl="0"/>
            <a:r>
              <a:rPr lang="en-IN" sz="1200" b="1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kern="1200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 &lt;Please</a:t>
            </a:r>
            <a:r>
              <a:rPr lang="en-IN" sz="1200" b="0" i="0" u="none" strike="noStrike" kern="1200" cap="none" baseline="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provide source URL where we find the image and the license agreement&gt;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-I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914400" y="957292"/>
            <a:ext cx="10363200" cy="175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828800" y="2979167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/>
          <p:nvPr/>
        </p:nvSpPr>
        <p:spPr>
          <a:xfrm>
            <a:off x="7635686" y="6509319"/>
            <a:ext cx="4467257" cy="41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8482B"/>
              </a:buClr>
              <a:buSzPts val="1400"/>
              <a:buFont typeface="Calibri"/>
              <a:buNone/>
            </a:pPr>
            <a:r>
              <a:rPr lang="en-IN" sz="1400" b="1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Integral Education</a:t>
            </a:r>
            <a:r>
              <a:rPr lang="en-IN" sz="1400" b="0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  </a:t>
            </a:r>
            <a:r>
              <a:rPr lang="en-IN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ALL, </a:t>
            </a:r>
            <a:r>
              <a:rPr lang="en-IN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en-IN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ALL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5" descr="A picture containing text, clock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011" y="74045"/>
            <a:ext cx="678726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5" descr="Calendar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67509" y="74045"/>
            <a:ext cx="73870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7" descr="Calendar&#10;&#10;Description automatically generated with low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67509" y="74045"/>
            <a:ext cx="7387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7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86950" y="6062852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6857" y="71414"/>
            <a:ext cx="9296427" cy="654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slide title (Size 36)</a:t>
            </a:r>
            <a:endParaRPr lang="en-IN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57251" y="1214438"/>
            <a:ext cx="10668000" cy="478631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baseline="0"/>
            </a:lvl1pPr>
            <a:lvl2pPr>
              <a:defRPr/>
            </a:lvl2pPr>
            <a:lvl3pPr>
              <a:defRPr/>
            </a:lvl3pPr>
            <a:lvl4pPr>
              <a:defRPr sz="1800"/>
            </a:lvl4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24), Table / Graphic </a:t>
            </a:r>
            <a:r>
              <a:rPr lang="en-US" dirty="0" err="1"/>
              <a:t>Organiser</a:t>
            </a:r>
            <a:r>
              <a:rPr lang="en-US" dirty="0"/>
              <a:t> (Size &gt;=18)</a:t>
            </a:r>
          </a:p>
          <a:p>
            <a:pPr lvl="1"/>
            <a:r>
              <a:rPr lang="en-US" dirty="0"/>
              <a:t>Second level (28)</a:t>
            </a:r>
          </a:p>
          <a:p>
            <a:pPr lvl="2"/>
            <a:r>
              <a:rPr lang="en-US" dirty="0"/>
              <a:t>Third level (24)</a:t>
            </a:r>
          </a:p>
          <a:p>
            <a:pPr lvl="3"/>
            <a:r>
              <a:rPr lang="en-US" dirty="0"/>
              <a:t>Table / Graphic </a:t>
            </a:r>
            <a:r>
              <a:rPr lang="en-US" dirty="0" err="1"/>
              <a:t>Organiser</a:t>
            </a:r>
            <a:r>
              <a:rPr lang="en-US" dirty="0"/>
              <a:t> (&gt;=18)</a:t>
            </a:r>
            <a:endParaRPr lang="en-IN" dirty="0"/>
          </a:p>
        </p:txBody>
      </p:sp>
      <p:pic>
        <p:nvPicPr>
          <p:cNvPr id="4" name="Picture 3" descr="Calendar&#10;&#10;Description automatically generated with low confidence">
            <a:extLst>
              <a:ext uri="{FF2B5EF4-FFF2-40B4-BE49-F238E27FC236}">
                <a16:creationId xmlns:a16="http://schemas.microsoft.com/office/drawing/2014/main" id="{41C7D15B-1F4C-4CFE-AF17-87F1BF5EE0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625" y="166135"/>
            <a:ext cx="963251" cy="938865"/>
          </a:xfrm>
          <a:prstGeom prst="rect">
            <a:avLst/>
          </a:prstGeom>
        </p:spPr>
      </p:pic>
      <p:pic>
        <p:nvPicPr>
          <p:cNvPr id="5" name="Google Shape;26;p7" descr="A picture containing text, clipart&#10;&#10;Description automatically generated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1286950" y="6062852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816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5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61375A-C223-44C8-917C-F7C3A1BCD50F}" type="datetimeFigureOut">
              <a:rPr lang="en-GB" smtClean="0"/>
              <a:pPr/>
              <a:t>18/10/2023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83841B-0DB4-4C99-B5E5-79625F01DBF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Calendar&#10;&#10;Description automatically generated with low confidence">
            <a:extLst>
              <a:ext uri="{FF2B5EF4-FFF2-40B4-BE49-F238E27FC236}">
                <a16:creationId xmlns:a16="http://schemas.microsoft.com/office/drawing/2014/main" id="{A8EB3074-39D1-4149-86CB-D9C328B35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625" y="166135"/>
            <a:ext cx="963251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19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6;p5" descr="A picture containing text, light&#10;&#10;Description automatically generated">
            <a:extLst>
              <a:ext uri="{FF2B5EF4-FFF2-40B4-BE49-F238E27FC236}">
                <a16:creationId xmlns:a16="http://schemas.microsoft.com/office/drawing/2014/main" id="{0D92CFA4-240F-397C-B597-6E0ECD97798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1311473" y="60643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alendar&#10;&#10;Description automatically generated with low confidence">
            <a:extLst>
              <a:ext uri="{FF2B5EF4-FFF2-40B4-BE49-F238E27FC236}">
                <a16:creationId xmlns:a16="http://schemas.microsoft.com/office/drawing/2014/main" id="{A8EB3074-39D1-4149-86CB-D9C328B359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625" y="166135"/>
            <a:ext cx="963251" cy="9388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ribution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0;p6">
            <a:extLst>
              <a:ext uri="{FF2B5EF4-FFF2-40B4-BE49-F238E27FC236}">
                <a16:creationId xmlns:a16="http://schemas.microsoft.com/office/drawing/2014/main" id="{4936243D-45B8-8953-F1D3-2AEA3FDF4F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66856" y="71414"/>
            <a:ext cx="9296427" cy="654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" name="Google Shape;21;p6">
            <a:extLst>
              <a:ext uri="{FF2B5EF4-FFF2-40B4-BE49-F238E27FC236}">
                <a16:creationId xmlns:a16="http://schemas.microsoft.com/office/drawing/2014/main" id="{232CA2A7-5BCF-3C5F-7BED-BC5BB6A6DE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57251" y="1214438"/>
            <a:ext cx="10668000" cy="478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622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risathyasaividyavahini.org/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isathyasaividyavahini.org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>
            <a:hlinkClick r:id="rId8"/>
          </p:cNvPr>
          <p:cNvSpPr/>
          <p:nvPr/>
        </p:nvSpPr>
        <p:spPr>
          <a:xfrm>
            <a:off x="-406400" y="6488116"/>
            <a:ext cx="389128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100"/>
              <a:buFont typeface="Calibri"/>
              <a:buNone/>
            </a:pPr>
            <a:r>
              <a:rPr lang="en-IN" sz="1100" b="1" i="0" u="none" strike="noStrike" cap="none" dirty="0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©Sri Sathya Sai Central Trust, Prasanthi Nilayam, 2023 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3;p5">
            <a:hlinkClick r:id="rId3"/>
            <a:extLst>
              <a:ext uri="{FF2B5EF4-FFF2-40B4-BE49-F238E27FC236}">
                <a16:creationId xmlns:a16="http://schemas.microsoft.com/office/drawing/2014/main" id="{A9E48060-17CD-B132-6D73-9582F062AFF7}"/>
              </a:ext>
            </a:extLst>
          </p:cNvPr>
          <p:cNvSpPr/>
          <p:nvPr userDrawn="1"/>
        </p:nvSpPr>
        <p:spPr>
          <a:xfrm>
            <a:off x="-406400" y="6480175"/>
            <a:ext cx="394208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100"/>
              <a:buFont typeface="Calibri"/>
              <a:buNone/>
            </a:pPr>
            <a:r>
              <a:rPr lang="en-IN" sz="1100" b="1" i="0" u="none" strike="noStrike" cap="none" dirty="0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©Sri Sathya Sai Central Trust, </a:t>
            </a:r>
            <a:r>
              <a:rPr lang="en-IN" sz="1100" b="1" i="0" u="none" strike="noStrike" cap="none" dirty="0" err="1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Prasanthi</a:t>
            </a:r>
            <a:r>
              <a:rPr lang="en-IN" sz="1100" b="1" i="0" u="none" strike="noStrike" cap="none" dirty="0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 Nilayam, 2023  </a:t>
            </a:r>
            <a:endParaRPr sz="1100" b="1" i="0" u="none" strike="noStrike" cap="none" dirty="0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18;p5" descr="Calendar&#10;&#10;Description automatically generated with low confidence">
            <a:extLst>
              <a:ext uri="{FF2B5EF4-FFF2-40B4-BE49-F238E27FC236}">
                <a16:creationId xmlns:a16="http://schemas.microsoft.com/office/drawing/2014/main" id="{207662C1-9F18-A42F-B26D-C1B830A5FD3A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11305651" y="96174"/>
            <a:ext cx="7387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7;p5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35DB7C42-773F-04FD-AB55-8B866F38414E}"/>
              </a:ext>
            </a:extLst>
          </p:cNvPr>
          <p:cNvPicPr preferRelativeResize="0"/>
          <p:nvPr userDrawn="1"/>
        </p:nvPicPr>
        <p:blipFill rotWithShape="1">
          <a:blip r:embed="rId5">
            <a:alphaModFix/>
          </a:blip>
          <a:srcRect/>
          <a:stretch/>
        </p:blipFill>
        <p:spPr>
          <a:xfrm>
            <a:off x="205167" y="96174"/>
            <a:ext cx="678726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4;p5">
            <a:extLst>
              <a:ext uri="{FF2B5EF4-FFF2-40B4-BE49-F238E27FC236}">
                <a16:creationId xmlns:a16="http://schemas.microsoft.com/office/drawing/2014/main" id="{F64C43DD-E8EF-524F-6A80-6D90AFDF0572}"/>
              </a:ext>
            </a:extLst>
          </p:cNvPr>
          <p:cNvSpPr/>
          <p:nvPr userDrawn="1"/>
        </p:nvSpPr>
        <p:spPr>
          <a:xfrm>
            <a:off x="7635686" y="6434511"/>
            <a:ext cx="4467257" cy="41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8482B"/>
              </a:buClr>
              <a:buSzPts val="1400"/>
              <a:buFont typeface="Calibri"/>
              <a:buNone/>
            </a:pPr>
            <a:r>
              <a:rPr lang="en-IN" sz="1400" b="1" i="0" u="none" strike="noStrike" cap="none" dirty="0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Integral Education</a:t>
            </a:r>
            <a:r>
              <a:rPr lang="en-IN" sz="1400" b="0" i="0" u="none" strike="noStrike" cap="none" dirty="0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4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  </a:t>
            </a:r>
            <a:r>
              <a:rPr lang="en-IN" sz="14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ALL, </a:t>
            </a:r>
            <a:r>
              <a:rPr lang="en-IN" sz="14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en-IN" sz="14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ALL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243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>
            <a:spLocks noGrp="1"/>
          </p:cNvSpPr>
          <p:nvPr>
            <p:ph type="ctrTitle"/>
          </p:nvPr>
        </p:nvSpPr>
        <p:spPr>
          <a:xfrm>
            <a:off x="1813686" y="2222576"/>
            <a:ext cx="8564628" cy="1752601"/>
          </a:xfrm>
          <a:prstGeom prst="flowChartPunchedTap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38100"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dirty="0"/>
              <a:t>Follow the Rule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Google Shape;46;p3"/>
          <p:cNvGraphicFramePr/>
          <p:nvPr>
            <p:extLst>
              <p:ext uri="{D42A27DB-BD31-4B8C-83A1-F6EECF244321}">
                <p14:modId xmlns:p14="http://schemas.microsoft.com/office/powerpoint/2010/main" val="1143647918"/>
              </p:ext>
            </p:extLst>
          </p:nvPr>
        </p:nvGraphicFramePr>
        <p:xfrm>
          <a:off x="1127450" y="1057040"/>
          <a:ext cx="9937100" cy="1288505"/>
        </p:xfrm>
        <a:graphic>
          <a:graphicData uri="http://schemas.openxmlformats.org/drawingml/2006/table">
            <a:tbl>
              <a:tblPr firstRow="1" bandRow="1">
                <a:noFill/>
                <a:tableStyleId>{38574212-408A-45A1-A30B-A516DDDF2DAA}</a:tableStyleId>
              </a:tblPr>
              <a:tblGrid>
                <a:gridCol w="100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 dirty="0"/>
                        <a:t>Slide #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Thumbnail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Source link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Author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/>
                        <a:t>6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/>
                        <a:t>https://pixabay.com/photos/rocking-chair-wooden-rocking-chairs-2683875/</a:t>
                      </a:r>
                    </a:p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900" dirty="0"/>
                    </a:p>
                    <a:p>
                      <a:pPr marL="228600" marR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IN"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900" b="0" dirty="0"/>
                        <a:t>Chapay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/>
                        <a:t>7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SG" sz="900" dirty="0"/>
                        <a:t>https://www.freepik.com/free-photo/cricket-ball-isolated_2807389.htm -</a:t>
                      </a: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SG" sz="900" dirty="0"/>
                        <a:t>rawpixel.com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IN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Attribution / Citation</a:t>
            </a:r>
            <a:endParaRPr/>
          </a:p>
        </p:txBody>
      </p:sp>
      <p:pic>
        <p:nvPicPr>
          <p:cNvPr id="9" name="Picture 2" descr="Free Rocking Chair Wooden photo and picture"/>
          <p:cNvPicPr>
            <a:picLocks noChangeAspect="1" noChangeArrowheads="1"/>
          </p:cNvPicPr>
          <p:nvPr/>
        </p:nvPicPr>
        <p:blipFill>
          <a:blip r:embed="rId3"/>
          <a:srcRect l="17121" t="21555"/>
          <a:stretch>
            <a:fillRect/>
          </a:stretch>
        </p:blipFill>
        <p:spPr bwMode="auto">
          <a:xfrm>
            <a:off x="2642511" y="1495627"/>
            <a:ext cx="256957" cy="3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Free photo cricket ball isolated"/>
          <p:cNvPicPr>
            <a:picLocks noChangeAspect="1" noChangeArrowheads="1"/>
          </p:cNvPicPr>
          <p:nvPr/>
        </p:nvPicPr>
        <p:blipFill>
          <a:blip r:embed="rId4"/>
          <a:srcRect l="27332" t="2278" r="7675" b="3668"/>
          <a:stretch>
            <a:fillRect/>
          </a:stretch>
        </p:blipFill>
        <p:spPr bwMode="auto">
          <a:xfrm>
            <a:off x="2599543" y="1935835"/>
            <a:ext cx="391489" cy="360000"/>
          </a:xfrm>
          <a:prstGeom prst="hexagon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4766870" y="1499890"/>
            <a:ext cx="1602377" cy="3652670"/>
            <a:chOff x="3962400" y="1600200"/>
            <a:chExt cx="1602377" cy="5404042"/>
          </a:xfrm>
        </p:grpSpPr>
        <p:grpSp>
          <p:nvGrpSpPr>
            <p:cNvPr id="3" name="Group 4"/>
            <p:cNvGrpSpPr/>
            <p:nvPr/>
          </p:nvGrpSpPr>
          <p:grpSpPr>
            <a:xfrm>
              <a:off x="3962400" y="1600200"/>
              <a:ext cx="1602377" cy="5404042"/>
              <a:chOff x="3962400" y="1600200"/>
              <a:chExt cx="1602377" cy="540404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962400" y="1856720"/>
                <a:ext cx="1257300" cy="46528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55600" dist="38100" dir="10800000" sx="102000" sy="102000" algn="r" rotWithShape="0">
                  <a:prstClr val="black">
                    <a:alpha val="3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962400" y="1600200"/>
                <a:ext cx="1447800" cy="2565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964577" y="6263762"/>
                <a:ext cx="1600200" cy="7404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4610100" y="1728460"/>
              <a:ext cx="954677" cy="5219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4560372" y="2180292"/>
            <a:ext cx="7207784" cy="587470"/>
            <a:chOff x="3919188" y="2015699"/>
            <a:chExt cx="7207784" cy="587470"/>
          </a:xfrm>
        </p:grpSpPr>
        <p:sp>
          <p:nvSpPr>
            <p:cNvPr id="11" name="Rectangle 10"/>
            <p:cNvSpPr/>
            <p:nvPr/>
          </p:nvSpPr>
          <p:spPr>
            <a:xfrm>
              <a:off x="5635660" y="2020541"/>
              <a:ext cx="54913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65150" indent="-514350"/>
              <a:r>
                <a:rPr lang="en-US" sz="2400" dirty="0">
                  <a:latin typeface="Calibri" pitchFamily="34" charset="0"/>
                  <a:cs typeface="Calibri" pitchFamily="34" charset="0"/>
                </a:rPr>
                <a:t>Number or Determiner adjectives</a:t>
              </a:r>
            </a:p>
          </p:txBody>
        </p:sp>
        <p:grpSp>
          <p:nvGrpSpPr>
            <p:cNvPr id="5" name="Group 11"/>
            <p:cNvGrpSpPr/>
            <p:nvPr/>
          </p:nvGrpSpPr>
          <p:grpSpPr>
            <a:xfrm>
              <a:off x="3919188" y="2015699"/>
              <a:ext cx="1212451" cy="587470"/>
              <a:chOff x="3919188" y="2015699"/>
              <a:chExt cx="1212451" cy="587470"/>
            </a:xfrm>
          </p:grpSpPr>
          <p:sp>
            <p:nvSpPr>
              <p:cNvPr id="13" name="Right Triangle 12"/>
              <p:cNvSpPr/>
              <p:nvPr/>
            </p:nvSpPr>
            <p:spPr>
              <a:xfrm flipH="1" flipV="1">
                <a:off x="3919188" y="2474909"/>
                <a:ext cx="119411" cy="128260"/>
              </a:xfrm>
              <a:prstGeom prst="rtTriangl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hevron 14"/>
              <p:cNvSpPr/>
              <p:nvPr/>
            </p:nvSpPr>
            <p:spPr>
              <a:xfrm>
                <a:off x="4681308" y="2017691"/>
                <a:ext cx="450331" cy="467366"/>
              </a:xfrm>
              <a:prstGeom prst="chevron">
                <a:avLst>
                  <a:gd name="adj" fmla="val 49292"/>
                </a:avLst>
              </a:prstGeom>
              <a:ln/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Chevron 15"/>
              <p:cNvSpPr/>
              <p:nvPr/>
            </p:nvSpPr>
            <p:spPr>
              <a:xfrm>
                <a:off x="4456022" y="2017691"/>
                <a:ext cx="450331" cy="467366"/>
              </a:xfrm>
              <a:prstGeom prst="chevron">
                <a:avLst>
                  <a:gd name="adj" fmla="val 49292"/>
                </a:avLst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Pentagon 16"/>
              <p:cNvSpPr/>
              <p:nvPr/>
            </p:nvSpPr>
            <p:spPr>
              <a:xfrm>
                <a:off x="3924300" y="2015699"/>
                <a:ext cx="762000" cy="457200"/>
              </a:xfrm>
              <a:prstGeom prst="homePlate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libri" pitchFamily="34" charset="0"/>
                    <a:cs typeface="Calibri" pitchFamily="34" charset="0"/>
                  </a:rPr>
                  <a:t>1</a:t>
                </a:r>
              </a:p>
            </p:txBody>
          </p:sp>
        </p:grpSp>
      </p:grpSp>
      <p:grpSp>
        <p:nvGrpSpPr>
          <p:cNvPr id="10" name="Group 17"/>
          <p:cNvGrpSpPr/>
          <p:nvPr/>
        </p:nvGrpSpPr>
        <p:grpSpPr>
          <a:xfrm>
            <a:off x="4560372" y="3136075"/>
            <a:ext cx="7200696" cy="587452"/>
            <a:chOff x="3919188" y="2997670"/>
            <a:chExt cx="7200696" cy="587452"/>
          </a:xfrm>
        </p:grpSpPr>
        <p:sp>
          <p:nvSpPr>
            <p:cNvPr id="19" name="Right Triangle 18"/>
            <p:cNvSpPr/>
            <p:nvPr/>
          </p:nvSpPr>
          <p:spPr>
            <a:xfrm flipH="1" flipV="1">
              <a:off x="3919188" y="3456862"/>
              <a:ext cx="119411" cy="128260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hevron 20"/>
            <p:cNvSpPr/>
            <p:nvPr/>
          </p:nvSpPr>
          <p:spPr>
            <a:xfrm>
              <a:off x="4681308" y="2997670"/>
              <a:ext cx="450331" cy="467366"/>
            </a:xfrm>
            <a:prstGeom prst="chevron">
              <a:avLst>
                <a:gd name="adj" fmla="val 49292"/>
              </a:avLst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4456022" y="2997670"/>
              <a:ext cx="450331" cy="467366"/>
            </a:xfrm>
            <a:prstGeom prst="chevron">
              <a:avLst>
                <a:gd name="adj" fmla="val 49292"/>
              </a:avLst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Pentagon 22"/>
            <p:cNvSpPr/>
            <p:nvPr/>
          </p:nvSpPr>
          <p:spPr>
            <a:xfrm>
              <a:off x="3924300" y="2999662"/>
              <a:ext cx="762000" cy="457200"/>
            </a:xfrm>
            <a:prstGeom prst="homePlate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libri" pitchFamily="34" charset="0"/>
                  <a:cs typeface="Calibri" pitchFamily="34" charset="0"/>
                </a:rPr>
                <a:t>2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635660" y="3024707"/>
              <a:ext cx="54842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65150" indent="-514350"/>
              <a:r>
                <a:rPr lang="en-US" sz="2400" dirty="0">
                  <a:latin typeface="Calibri" pitchFamily="34" charset="0"/>
                  <a:cs typeface="Calibri" pitchFamily="34" charset="0"/>
                </a:rPr>
                <a:t>Opinion adjectives</a:t>
              </a:r>
            </a:p>
          </p:txBody>
        </p:sp>
      </p:grpSp>
      <p:grpSp>
        <p:nvGrpSpPr>
          <p:cNvPr id="12" name="Group 24"/>
          <p:cNvGrpSpPr/>
          <p:nvPr/>
        </p:nvGrpSpPr>
        <p:grpSpPr>
          <a:xfrm>
            <a:off x="4562928" y="4136544"/>
            <a:ext cx="7221704" cy="585460"/>
            <a:chOff x="3921744" y="3980074"/>
            <a:chExt cx="7221704" cy="585460"/>
          </a:xfrm>
        </p:grpSpPr>
        <p:sp>
          <p:nvSpPr>
            <p:cNvPr id="26" name="Right Triangle 25"/>
            <p:cNvSpPr/>
            <p:nvPr/>
          </p:nvSpPr>
          <p:spPr>
            <a:xfrm flipH="1" flipV="1">
              <a:off x="3921744" y="4437274"/>
              <a:ext cx="119411" cy="128260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hevron 27"/>
            <p:cNvSpPr/>
            <p:nvPr/>
          </p:nvSpPr>
          <p:spPr>
            <a:xfrm>
              <a:off x="4681428" y="3982066"/>
              <a:ext cx="450331" cy="467366"/>
            </a:xfrm>
            <a:prstGeom prst="chevron">
              <a:avLst>
                <a:gd name="adj" fmla="val 49292"/>
              </a:avLst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Chevron 28"/>
            <p:cNvSpPr/>
            <p:nvPr/>
          </p:nvSpPr>
          <p:spPr>
            <a:xfrm>
              <a:off x="4456142" y="3982066"/>
              <a:ext cx="450331" cy="467366"/>
            </a:xfrm>
            <a:prstGeom prst="chevron">
              <a:avLst>
                <a:gd name="adj" fmla="val 49292"/>
              </a:avLst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Pentagon 29"/>
            <p:cNvSpPr/>
            <p:nvPr/>
          </p:nvSpPr>
          <p:spPr>
            <a:xfrm>
              <a:off x="3926856" y="3980074"/>
              <a:ext cx="762000" cy="457200"/>
            </a:xfrm>
            <a:prstGeom prst="homePlate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libri" pitchFamily="34" charset="0"/>
                  <a:cs typeface="Calibri" pitchFamily="34" charset="0"/>
                </a:rPr>
                <a:t>3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635660" y="3990560"/>
              <a:ext cx="550778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65150" indent="-514350"/>
              <a:r>
                <a:rPr lang="en-US" sz="2400">
                  <a:latin typeface="Calibri" pitchFamily="34" charset="0"/>
                  <a:cs typeface="Calibri" pitchFamily="34" charset="0"/>
                </a:rPr>
                <a:t>Fact adjectives</a:t>
              </a:r>
              <a:endParaRPr lang="en-US" sz="24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46" name="Bevel 45">
            <a:extLst>
              <a:ext uri="{FF2B5EF4-FFF2-40B4-BE49-F238E27FC236}">
                <a16:creationId xmlns:a16="http://schemas.microsoft.com/office/drawing/2014/main" id="{CC5A645A-ACE1-452C-BD26-FE70609D07B9}"/>
              </a:ext>
            </a:extLst>
          </p:cNvPr>
          <p:cNvSpPr/>
          <p:nvPr/>
        </p:nvSpPr>
        <p:spPr>
          <a:xfrm>
            <a:off x="391886" y="1596568"/>
            <a:ext cx="3749135" cy="4048294"/>
          </a:xfrm>
          <a:prstGeom prst="bevel">
            <a:avLst/>
          </a:prstGeom>
          <a:ln/>
          <a:scene3d>
            <a:camera prst="perspectiveRight"/>
            <a:lightRig rig="threePt" dir="t"/>
          </a:scene3d>
          <a:sp3d extrusionH="25400" contourW="12700">
            <a:contourClr>
              <a:schemeClr val="accent5">
                <a:lumMod val="40000"/>
                <a:lumOff val="60000"/>
              </a:schemeClr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When we have more than one adjective in a sentence, we must place them in the right order according to the category to which they belong.</a:t>
            </a:r>
          </a:p>
        </p:txBody>
      </p:sp>
      <p:sp>
        <p:nvSpPr>
          <p:cNvPr id="47" name="Title 1"/>
          <p:cNvSpPr>
            <a:spLocks noGrp="1"/>
          </p:cNvSpPr>
          <p:nvPr>
            <p:ph type="title" idx="4294967295"/>
          </p:nvPr>
        </p:nvSpPr>
        <p:spPr>
          <a:xfrm>
            <a:off x="2940860" y="231775"/>
            <a:ext cx="6349566" cy="7116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b="1" dirty="0">
                <a:latin typeface="Calibri" pitchFamily="34" charset="0"/>
                <a:cs typeface="Calibri" pitchFamily="34" charset="0"/>
              </a:rPr>
              <a:t>Follow the rule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050971" y="1407882"/>
            <a:ext cx="2119086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Order</a:t>
            </a:r>
          </a:p>
        </p:txBody>
      </p:sp>
    </p:spTree>
    <p:extLst>
      <p:ext uri="{BB962C8B-B14F-4D97-AF65-F5344CB8AC3E}">
        <p14:creationId xmlns:p14="http://schemas.microsoft.com/office/powerpoint/2010/main" val="80991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>
            <a:extLst>
              <a:ext uri="{FF2B5EF4-FFF2-40B4-BE49-F238E27FC236}">
                <a16:creationId xmlns:a16="http://schemas.microsoft.com/office/drawing/2014/main" id="{BF4C978D-5D6C-4770-96FE-75ECD88E9CB1}"/>
              </a:ext>
            </a:extLst>
          </p:cNvPr>
          <p:cNvGrpSpPr/>
          <p:nvPr/>
        </p:nvGrpSpPr>
        <p:grpSpPr>
          <a:xfrm>
            <a:off x="4736633" y="2755206"/>
            <a:ext cx="2760544" cy="713590"/>
            <a:chOff x="3036646" y="3187822"/>
            <a:chExt cx="2760544" cy="713590"/>
          </a:xfrm>
        </p:grpSpPr>
        <p:sp>
          <p:nvSpPr>
            <p:cNvPr id="31" name="Rectangle: Top Corners Rounded 30">
              <a:extLst>
                <a:ext uri="{FF2B5EF4-FFF2-40B4-BE49-F238E27FC236}">
                  <a16:creationId xmlns:a16="http://schemas.microsoft.com/office/drawing/2014/main" id="{CADD7DFB-E7D4-494A-9F67-252F74F44519}"/>
                </a:ext>
              </a:extLst>
            </p:cNvPr>
            <p:cNvSpPr/>
            <p:nvPr/>
          </p:nvSpPr>
          <p:spPr>
            <a:xfrm>
              <a:off x="3036646" y="3364261"/>
              <a:ext cx="2760544" cy="537151"/>
            </a:xfrm>
            <a:prstGeom prst="round2SameRect">
              <a:avLst/>
            </a:prstGeom>
            <a:solidFill>
              <a:srgbClr val="FDB3D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Demonstratives</a:t>
              </a:r>
              <a:endParaRPr lang="en-IN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2" name="Rectangle: Top Corners Rounded 31">
              <a:extLst>
                <a:ext uri="{FF2B5EF4-FFF2-40B4-BE49-F238E27FC236}">
                  <a16:creationId xmlns:a16="http://schemas.microsoft.com/office/drawing/2014/main" id="{0D125B8C-73FB-4B50-B7A0-CDA95C549878}"/>
                </a:ext>
              </a:extLst>
            </p:cNvPr>
            <p:cNvSpPr/>
            <p:nvPr/>
          </p:nvSpPr>
          <p:spPr>
            <a:xfrm>
              <a:off x="5011206" y="3187822"/>
              <a:ext cx="444022" cy="166066"/>
            </a:xfrm>
            <a:prstGeom prst="round2Same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32">
            <a:extLst>
              <a:ext uri="{FF2B5EF4-FFF2-40B4-BE49-F238E27FC236}">
                <a16:creationId xmlns:a16="http://schemas.microsoft.com/office/drawing/2014/main" id="{278A50CF-6A4A-4209-9873-F8EA3F778AD1}"/>
              </a:ext>
            </a:extLst>
          </p:cNvPr>
          <p:cNvGrpSpPr/>
          <p:nvPr/>
        </p:nvGrpSpPr>
        <p:grpSpPr>
          <a:xfrm>
            <a:off x="7541535" y="1286052"/>
            <a:ext cx="2760544" cy="703217"/>
            <a:chOff x="4715728" y="1460097"/>
            <a:chExt cx="2760544" cy="703217"/>
          </a:xfrm>
        </p:grpSpPr>
        <p:sp>
          <p:nvSpPr>
            <p:cNvPr id="34" name="Rectangle: Top Corners Rounded 33">
              <a:extLst>
                <a:ext uri="{FF2B5EF4-FFF2-40B4-BE49-F238E27FC236}">
                  <a16:creationId xmlns:a16="http://schemas.microsoft.com/office/drawing/2014/main" id="{C09645C0-76CA-4F61-B3AB-D15FEF74ADBE}"/>
                </a:ext>
              </a:extLst>
            </p:cNvPr>
            <p:cNvSpPr/>
            <p:nvPr/>
          </p:nvSpPr>
          <p:spPr>
            <a:xfrm>
              <a:off x="4715728" y="1626163"/>
              <a:ext cx="2760544" cy="537151"/>
            </a:xfrm>
            <a:prstGeom prst="round2Same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Possessives</a:t>
              </a:r>
              <a:endParaRPr lang="en-IN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Rectangle: Top Corners Rounded 34">
              <a:extLst>
                <a:ext uri="{FF2B5EF4-FFF2-40B4-BE49-F238E27FC236}">
                  <a16:creationId xmlns:a16="http://schemas.microsoft.com/office/drawing/2014/main" id="{AD3A96A8-2C77-4F0C-8A73-E79DE7F1D677}"/>
                </a:ext>
              </a:extLst>
            </p:cNvPr>
            <p:cNvSpPr/>
            <p:nvPr/>
          </p:nvSpPr>
          <p:spPr>
            <a:xfrm>
              <a:off x="6816080" y="1460097"/>
              <a:ext cx="444022" cy="166066"/>
            </a:xfrm>
            <a:prstGeom prst="round2Same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5">
            <a:extLst>
              <a:ext uri="{FF2B5EF4-FFF2-40B4-BE49-F238E27FC236}">
                <a16:creationId xmlns:a16="http://schemas.microsoft.com/office/drawing/2014/main" id="{BB6DDA19-1BCD-42E5-8841-0D61AC18AE3B}"/>
              </a:ext>
            </a:extLst>
          </p:cNvPr>
          <p:cNvGrpSpPr/>
          <p:nvPr/>
        </p:nvGrpSpPr>
        <p:grpSpPr>
          <a:xfrm>
            <a:off x="1616902" y="4291419"/>
            <a:ext cx="2760544" cy="703217"/>
            <a:chOff x="917427" y="4839348"/>
            <a:chExt cx="2760544" cy="703217"/>
          </a:xfrm>
          <a:solidFill>
            <a:srgbClr val="57D3FF"/>
          </a:solidFill>
        </p:grpSpPr>
        <p:sp>
          <p:nvSpPr>
            <p:cNvPr id="37" name="Rectangle: Top Corners Rounded 36">
              <a:extLst>
                <a:ext uri="{FF2B5EF4-FFF2-40B4-BE49-F238E27FC236}">
                  <a16:creationId xmlns:a16="http://schemas.microsoft.com/office/drawing/2014/main" id="{4B88B580-02EB-47D9-8FB3-607AC889DD27}"/>
                </a:ext>
              </a:extLst>
            </p:cNvPr>
            <p:cNvSpPr/>
            <p:nvPr/>
          </p:nvSpPr>
          <p:spPr>
            <a:xfrm>
              <a:off x="917427" y="5005414"/>
              <a:ext cx="2760544" cy="537151"/>
            </a:xfrm>
            <a:prstGeom prst="round2SameRect">
              <a:avLst/>
            </a:prstGeom>
            <a:grpFill/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Quantifiers</a:t>
              </a:r>
              <a:endParaRPr lang="en-IN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8" name="Rectangle: Top Corners Rounded 37">
              <a:extLst>
                <a:ext uri="{FF2B5EF4-FFF2-40B4-BE49-F238E27FC236}">
                  <a16:creationId xmlns:a16="http://schemas.microsoft.com/office/drawing/2014/main" id="{71A6518D-C650-41FD-990A-CBCC7FEC1DCD}"/>
                </a:ext>
              </a:extLst>
            </p:cNvPr>
            <p:cNvSpPr/>
            <p:nvPr/>
          </p:nvSpPr>
          <p:spPr>
            <a:xfrm>
              <a:off x="3075220" y="4839348"/>
              <a:ext cx="444022" cy="166066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" name="Group 38">
            <a:extLst>
              <a:ext uri="{FF2B5EF4-FFF2-40B4-BE49-F238E27FC236}">
                <a16:creationId xmlns:a16="http://schemas.microsoft.com/office/drawing/2014/main" id="{AA7D0CE9-728F-400D-8EC6-8B0605F46983}"/>
              </a:ext>
            </a:extLst>
          </p:cNvPr>
          <p:cNvGrpSpPr/>
          <p:nvPr/>
        </p:nvGrpSpPr>
        <p:grpSpPr>
          <a:xfrm>
            <a:off x="7718371" y="4312715"/>
            <a:ext cx="2760544" cy="703217"/>
            <a:chOff x="5233217" y="4851275"/>
            <a:chExt cx="2760544" cy="703217"/>
          </a:xfrm>
          <a:solidFill>
            <a:srgbClr val="ED984F"/>
          </a:solidFill>
        </p:grpSpPr>
        <p:sp>
          <p:nvSpPr>
            <p:cNvPr id="40" name="Rectangle: Top Corners Rounded 39">
              <a:extLst>
                <a:ext uri="{FF2B5EF4-FFF2-40B4-BE49-F238E27FC236}">
                  <a16:creationId xmlns:a16="http://schemas.microsoft.com/office/drawing/2014/main" id="{71D5A8BA-A1E8-4ABA-AE8F-91A3F350D3BB}"/>
                </a:ext>
              </a:extLst>
            </p:cNvPr>
            <p:cNvSpPr/>
            <p:nvPr/>
          </p:nvSpPr>
          <p:spPr>
            <a:xfrm>
              <a:off x="5233217" y="5017341"/>
              <a:ext cx="2760544" cy="537151"/>
            </a:xfrm>
            <a:prstGeom prst="round2SameRect">
              <a:avLst/>
            </a:prstGeom>
            <a:grpFill/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Numbers</a:t>
              </a:r>
              <a:endParaRPr lang="en-IN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1" name="Rectangle: Top Corners Rounded 40">
              <a:extLst>
                <a:ext uri="{FF2B5EF4-FFF2-40B4-BE49-F238E27FC236}">
                  <a16:creationId xmlns:a16="http://schemas.microsoft.com/office/drawing/2014/main" id="{2DEDC449-7A1F-4C92-8DE3-371542D051BF}"/>
                </a:ext>
              </a:extLst>
            </p:cNvPr>
            <p:cNvSpPr/>
            <p:nvPr/>
          </p:nvSpPr>
          <p:spPr>
            <a:xfrm>
              <a:off x="7432569" y="4851275"/>
              <a:ext cx="444022" cy="166066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6" name="Group 41">
            <a:extLst>
              <a:ext uri="{FF2B5EF4-FFF2-40B4-BE49-F238E27FC236}">
                <a16:creationId xmlns:a16="http://schemas.microsoft.com/office/drawing/2014/main" id="{09828480-C08F-402E-8DB3-F13A7B7BA2D9}"/>
              </a:ext>
            </a:extLst>
          </p:cNvPr>
          <p:cNvGrpSpPr/>
          <p:nvPr/>
        </p:nvGrpSpPr>
        <p:grpSpPr>
          <a:xfrm>
            <a:off x="1472315" y="1304791"/>
            <a:ext cx="2760544" cy="693847"/>
            <a:chOff x="747137" y="1469467"/>
            <a:chExt cx="2760544" cy="693847"/>
          </a:xfrm>
        </p:grpSpPr>
        <p:sp>
          <p:nvSpPr>
            <p:cNvPr id="43" name="Rectangle: Top Corners Rounded 42">
              <a:extLst>
                <a:ext uri="{FF2B5EF4-FFF2-40B4-BE49-F238E27FC236}">
                  <a16:creationId xmlns:a16="http://schemas.microsoft.com/office/drawing/2014/main" id="{8BA78B10-42D3-4240-9E10-B4CAFC24DAC0}"/>
                </a:ext>
              </a:extLst>
            </p:cNvPr>
            <p:cNvSpPr/>
            <p:nvPr/>
          </p:nvSpPr>
          <p:spPr>
            <a:xfrm>
              <a:off x="747137" y="1626163"/>
              <a:ext cx="2760544" cy="537151"/>
            </a:xfrm>
            <a:prstGeom prst="round2SameRect">
              <a:avLst/>
            </a:prstGeom>
            <a:solidFill>
              <a:srgbClr val="FBBF97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Articles</a:t>
              </a:r>
              <a:endParaRPr lang="en-IN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4" name="Rectangle: Top Corners Rounded 43">
              <a:extLst>
                <a:ext uri="{FF2B5EF4-FFF2-40B4-BE49-F238E27FC236}">
                  <a16:creationId xmlns:a16="http://schemas.microsoft.com/office/drawing/2014/main" id="{E6BA960E-4B22-4EA7-8782-4BA32A3ADD4F}"/>
                </a:ext>
              </a:extLst>
            </p:cNvPr>
            <p:cNvSpPr/>
            <p:nvPr/>
          </p:nvSpPr>
          <p:spPr>
            <a:xfrm>
              <a:off x="2771658" y="1469467"/>
              <a:ext cx="444022" cy="166066"/>
            </a:xfrm>
            <a:prstGeom prst="round2SameRect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45" name="Flowchart: Manual Operation 7">
            <a:extLst>
              <a:ext uri="{FF2B5EF4-FFF2-40B4-BE49-F238E27FC236}">
                <a16:creationId xmlns:a16="http://schemas.microsoft.com/office/drawing/2014/main" id="{35FF6AAB-E57E-46BC-9948-2A699BB19D7E}"/>
              </a:ext>
            </a:extLst>
          </p:cNvPr>
          <p:cNvSpPr/>
          <p:nvPr/>
        </p:nvSpPr>
        <p:spPr>
          <a:xfrm>
            <a:off x="1121243" y="1965319"/>
            <a:ext cx="3615390" cy="61796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058 w 10000"/>
              <a:gd name="connsiteY3" fmla="*/ 9814 h 10000"/>
              <a:gd name="connsiteX4" fmla="*/ 0 w 10000"/>
              <a:gd name="connsiteY4" fmla="*/ 0 h 10000"/>
              <a:gd name="connsiteX0" fmla="*/ 0 w 10000"/>
              <a:gd name="connsiteY0" fmla="*/ 0 h 9814"/>
              <a:gd name="connsiteX1" fmla="*/ 10000 w 10000"/>
              <a:gd name="connsiteY1" fmla="*/ 0 h 9814"/>
              <a:gd name="connsiteX2" fmla="*/ 9190 w 10000"/>
              <a:gd name="connsiteY2" fmla="*/ 9814 h 9814"/>
              <a:gd name="connsiteX3" fmla="*/ 1058 w 10000"/>
              <a:gd name="connsiteY3" fmla="*/ 9814 h 9814"/>
              <a:gd name="connsiteX4" fmla="*/ 0 w 10000"/>
              <a:gd name="connsiteY4" fmla="*/ 0 h 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814">
                <a:moveTo>
                  <a:pt x="0" y="0"/>
                </a:moveTo>
                <a:lnTo>
                  <a:pt x="10000" y="0"/>
                </a:lnTo>
                <a:lnTo>
                  <a:pt x="9190" y="9814"/>
                </a:lnTo>
                <a:lnTo>
                  <a:pt x="1058" y="981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90000"/>
                  </a:schemeClr>
                </a:solidFill>
                <a:latin typeface="Calibri" pitchFamily="34" charset="0"/>
                <a:cs typeface="Calibri" pitchFamily="34" charset="0"/>
              </a:rPr>
              <a:t>a, an, the</a:t>
            </a:r>
            <a:endParaRPr lang="en-IN" sz="2400" b="1" dirty="0">
              <a:solidFill>
                <a:schemeClr val="tx2">
                  <a:lumMod val="9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Flowchart: Manual Operation 7">
            <a:extLst>
              <a:ext uri="{FF2B5EF4-FFF2-40B4-BE49-F238E27FC236}">
                <a16:creationId xmlns:a16="http://schemas.microsoft.com/office/drawing/2014/main" id="{524A2CEA-770A-4AB3-AB57-F177569DFAE9}"/>
              </a:ext>
            </a:extLst>
          </p:cNvPr>
          <p:cNvSpPr/>
          <p:nvPr/>
        </p:nvSpPr>
        <p:spPr>
          <a:xfrm>
            <a:off x="7118211" y="1979833"/>
            <a:ext cx="3615390" cy="61796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058 w 10000"/>
              <a:gd name="connsiteY3" fmla="*/ 9814 h 10000"/>
              <a:gd name="connsiteX4" fmla="*/ 0 w 10000"/>
              <a:gd name="connsiteY4" fmla="*/ 0 h 10000"/>
              <a:gd name="connsiteX0" fmla="*/ 0 w 10000"/>
              <a:gd name="connsiteY0" fmla="*/ 0 h 9814"/>
              <a:gd name="connsiteX1" fmla="*/ 10000 w 10000"/>
              <a:gd name="connsiteY1" fmla="*/ 0 h 9814"/>
              <a:gd name="connsiteX2" fmla="*/ 9190 w 10000"/>
              <a:gd name="connsiteY2" fmla="*/ 9814 h 9814"/>
              <a:gd name="connsiteX3" fmla="*/ 1058 w 10000"/>
              <a:gd name="connsiteY3" fmla="*/ 9814 h 9814"/>
              <a:gd name="connsiteX4" fmla="*/ 0 w 10000"/>
              <a:gd name="connsiteY4" fmla="*/ 0 h 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814">
                <a:moveTo>
                  <a:pt x="0" y="0"/>
                </a:moveTo>
                <a:lnTo>
                  <a:pt x="10000" y="0"/>
                </a:lnTo>
                <a:lnTo>
                  <a:pt x="9190" y="9814"/>
                </a:lnTo>
                <a:lnTo>
                  <a:pt x="1058" y="981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my, your, their </a:t>
            </a:r>
            <a:endParaRPr lang="en-IN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Flowchart: Manual Operation 7">
            <a:extLst>
              <a:ext uri="{FF2B5EF4-FFF2-40B4-BE49-F238E27FC236}">
                <a16:creationId xmlns:a16="http://schemas.microsoft.com/office/drawing/2014/main" id="{D43E3406-C718-4BA0-9A66-C7D12A2F1F8A}"/>
              </a:ext>
            </a:extLst>
          </p:cNvPr>
          <p:cNvSpPr/>
          <p:nvPr/>
        </p:nvSpPr>
        <p:spPr>
          <a:xfrm>
            <a:off x="4309210" y="3467307"/>
            <a:ext cx="3615390" cy="61871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058 w 10000"/>
              <a:gd name="connsiteY3" fmla="*/ 9814 h 10000"/>
              <a:gd name="connsiteX4" fmla="*/ 0 w 10000"/>
              <a:gd name="connsiteY4" fmla="*/ 0 h 10000"/>
              <a:gd name="connsiteX0" fmla="*/ 0 w 10000"/>
              <a:gd name="connsiteY0" fmla="*/ 0 h 9814"/>
              <a:gd name="connsiteX1" fmla="*/ 10000 w 10000"/>
              <a:gd name="connsiteY1" fmla="*/ 0 h 9814"/>
              <a:gd name="connsiteX2" fmla="*/ 9190 w 10000"/>
              <a:gd name="connsiteY2" fmla="*/ 9814 h 9814"/>
              <a:gd name="connsiteX3" fmla="*/ 1058 w 10000"/>
              <a:gd name="connsiteY3" fmla="*/ 9814 h 9814"/>
              <a:gd name="connsiteX4" fmla="*/ 0 w 10000"/>
              <a:gd name="connsiteY4" fmla="*/ 0 h 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814">
                <a:moveTo>
                  <a:pt x="0" y="0"/>
                </a:moveTo>
                <a:lnTo>
                  <a:pt x="10000" y="0"/>
                </a:lnTo>
                <a:lnTo>
                  <a:pt x="9190" y="9814"/>
                </a:lnTo>
                <a:lnTo>
                  <a:pt x="1058" y="981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this, that</a:t>
            </a:r>
            <a:endParaRPr lang="en-IN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Flowchart: Manual Operation 7">
            <a:extLst>
              <a:ext uri="{FF2B5EF4-FFF2-40B4-BE49-F238E27FC236}">
                <a16:creationId xmlns:a16="http://schemas.microsoft.com/office/drawing/2014/main" id="{26FE7576-9128-4E2F-8ADD-5ED1D2C0B750}"/>
              </a:ext>
            </a:extLst>
          </p:cNvPr>
          <p:cNvSpPr/>
          <p:nvPr/>
        </p:nvSpPr>
        <p:spPr>
          <a:xfrm>
            <a:off x="1274705" y="5006563"/>
            <a:ext cx="3615390" cy="77989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058 w 10000"/>
              <a:gd name="connsiteY3" fmla="*/ 9814 h 10000"/>
              <a:gd name="connsiteX4" fmla="*/ 0 w 10000"/>
              <a:gd name="connsiteY4" fmla="*/ 0 h 10000"/>
              <a:gd name="connsiteX0" fmla="*/ 0 w 10000"/>
              <a:gd name="connsiteY0" fmla="*/ 0 h 9814"/>
              <a:gd name="connsiteX1" fmla="*/ 10000 w 10000"/>
              <a:gd name="connsiteY1" fmla="*/ 0 h 9814"/>
              <a:gd name="connsiteX2" fmla="*/ 9190 w 10000"/>
              <a:gd name="connsiteY2" fmla="*/ 9814 h 9814"/>
              <a:gd name="connsiteX3" fmla="*/ 1058 w 10000"/>
              <a:gd name="connsiteY3" fmla="*/ 9814 h 9814"/>
              <a:gd name="connsiteX4" fmla="*/ 0 w 10000"/>
              <a:gd name="connsiteY4" fmla="*/ 0 h 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814">
                <a:moveTo>
                  <a:pt x="0" y="0"/>
                </a:moveTo>
                <a:lnTo>
                  <a:pt x="10000" y="0"/>
                </a:lnTo>
                <a:lnTo>
                  <a:pt x="9190" y="9814"/>
                </a:lnTo>
                <a:lnTo>
                  <a:pt x="1058" y="981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many, few, some, any</a:t>
            </a:r>
            <a:endParaRPr lang="en-IN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Flowchart: Manual Operation 7">
            <a:extLst>
              <a:ext uri="{FF2B5EF4-FFF2-40B4-BE49-F238E27FC236}">
                <a16:creationId xmlns:a16="http://schemas.microsoft.com/office/drawing/2014/main" id="{DEEC66E2-F299-4DCE-AE75-565A3866A050}"/>
              </a:ext>
            </a:extLst>
          </p:cNvPr>
          <p:cNvSpPr/>
          <p:nvPr/>
        </p:nvSpPr>
        <p:spPr>
          <a:xfrm>
            <a:off x="7301906" y="5015932"/>
            <a:ext cx="3615390" cy="77989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1058 w 10000"/>
              <a:gd name="connsiteY3" fmla="*/ 9814 h 10000"/>
              <a:gd name="connsiteX4" fmla="*/ 0 w 10000"/>
              <a:gd name="connsiteY4" fmla="*/ 0 h 10000"/>
              <a:gd name="connsiteX0" fmla="*/ 0 w 10000"/>
              <a:gd name="connsiteY0" fmla="*/ 0 h 9814"/>
              <a:gd name="connsiteX1" fmla="*/ 10000 w 10000"/>
              <a:gd name="connsiteY1" fmla="*/ 0 h 9814"/>
              <a:gd name="connsiteX2" fmla="*/ 9190 w 10000"/>
              <a:gd name="connsiteY2" fmla="*/ 9814 h 9814"/>
              <a:gd name="connsiteX3" fmla="*/ 1058 w 10000"/>
              <a:gd name="connsiteY3" fmla="*/ 9814 h 9814"/>
              <a:gd name="connsiteX4" fmla="*/ 0 w 10000"/>
              <a:gd name="connsiteY4" fmla="*/ 0 h 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814">
                <a:moveTo>
                  <a:pt x="0" y="0"/>
                </a:moveTo>
                <a:lnTo>
                  <a:pt x="10000" y="0"/>
                </a:lnTo>
                <a:lnTo>
                  <a:pt x="9190" y="9814"/>
                </a:lnTo>
                <a:lnTo>
                  <a:pt x="1058" y="981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one, two, five</a:t>
            </a:r>
            <a:endParaRPr lang="en-IN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 idx="4294967295"/>
          </p:nvPr>
        </p:nvSpPr>
        <p:spPr>
          <a:xfrm>
            <a:off x="2262224" y="71438"/>
            <a:ext cx="7682975" cy="654050"/>
          </a:xfrm>
          <a:prstGeom prst="rect">
            <a:avLst/>
          </a:prstGeom>
          <a:gradFill flip="none" rotWithShape="1">
            <a:gsLst>
              <a:gs pos="0">
                <a:srgbClr val="9A03D7">
                  <a:tint val="66000"/>
                  <a:satMod val="160000"/>
                </a:srgbClr>
              </a:gs>
              <a:gs pos="50000">
                <a:srgbClr val="9A03D7">
                  <a:tint val="44500"/>
                  <a:satMod val="160000"/>
                </a:srgbClr>
              </a:gs>
              <a:gs pos="100000">
                <a:srgbClr val="9A03D7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b="1" dirty="0">
                <a:latin typeface="Calibri" pitchFamily="34" charset="0"/>
                <a:cs typeface="Calibri" pitchFamily="34" charset="0"/>
              </a:rPr>
              <a:t>Determiners/ Numbers </a:t>
            </a:r>
          </a:p>
        </p:txBody>
      </p:sp>
    </p:spTree>
    <p:extLst>
      <p:ext uri="{BB962C8B-B14F-4D97-AF65-F5344CB8AC3E}">
        <p14:creationId xmlns:p14="http://schemas.microsoft.com/office/powerpoint/2010/main" val="200728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35F0267-DF20-4FB8-98BA-52408BFB154C}"/>
              </a:ext>
            </a:extLst>
          </p:cNvPr>
          <p:cNvGrpSpPr/>
          <p:nvPr/>
        </p:nvGrpSpPr>
        <p:grpSpPr>
          <a:xfrm>
            <a:off x="4934857" y="1799792"/>
            <a:ext cx="2000873" cy="2452894"/>
            <a:chOff x="4070302" y="1400176"/>
            <a:chExt cx="4051398" cy="4057649"/>
          </a:xfrm>
          <a:effectLst>
            <a:glow rad="127000">
              <a:schemeClr val="accent1">
                <a:alpha val="77000"/>
              </a:schemeClr>
            </a:glow>
          </a:effectLst>
          <a:scene3d>
            <a:camera prst="perspectiveRelaxedModerately" fov="2100000">
              <a:rot lat="19800000" lon="0" rev="0"/>
            </a:camera>
            <a:lightRig rig="sunrise" dir="t">
              <a:rot lat="0" lon="0" rev="16200000"/>
            </a:lightRig>
          </a:scene3d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B0B917B3-9983-41F1-9857-D4FED83D5B88}"/>
                </a:ext>
              </a:extLst>
            </p:cNvPr>
            <p:cNvSpPr/>
            <p:nvPr/>
          </p:nvSpPr>
          <p:spPr>
            <a:xfrm>
              <a:off x="4739707" y="1400176"/>
              <a:ext cx="1356293" cy="767461"/>
            </a:xfrm>
            <a:custGeom>
              <a:avLst/>
              <a:gdLst>
                <a:gd name="connsiteX0" fmla="*/ 1356293 w 1356293"/>
                <a:gd name="connsiteY0" fmla="*/ 0 h 767461"/>
                <a:gd name="connsiteX1" fmla="*/ 1356293 w 1356293"/>
                <a:gd name="connsiteY1" fmla="*/ 345631 h 767461"/>
                <a:gd name="connsiteX2" fmla="*/ 1184197 w 1356293"/>
                <a:gd name="connsiteY2" fmla="*/ 354321 h 767461"/>
                <a:gd name="connsiteX3" fmla="*/ 285626 w 1356293"/>
                <a:gd name="connsiteY3" fmla="*/ 729991 h 767461"/>
                <a:gd name="connsiteX4" fmla="*/ 244398 w 1356293"/>
                <a:gd name="connsiteY4" fmla="*/ 767461 h 767461"/>
                <a:gd name="connsiteX5" fmla="*/ 0 w 1356293"/>
                <a:gd name="connsiteY5" fmla="*/ 523063 h 767461"/>
                <a:gd name="connsiteX6" fmla="*/ 65773 w 1356293"/>
                <a:gd name="connsiteY6" fmla="*/ 463285 h 767461"/>
                <a:gd name="connsiteX7" fmla="*/ 1148858 w 1356293"/>
                <a:gd name="connsiteY7" fmla="*/ 10475 h 767461"/>
                <a:gd name="connsiteX8" fmla="*/ 1356293 w 1356293"/>
                <a:gd name="connsiteY8" fmla="*/ 0 h 767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6293" h="767461">
                  <a:moveTo>
                    <a:pt x="1356293" y="0"/>
                  </a:moveTo>
                  <a:lnTo>
                    <a:pt x="1356293" y="345631"/>
                  </a:lnTo>
                  <a:lnTo>
                    <a:pt x="1184197" y="354321"/>
                  </a:lnTo>
                  <a:cubicBezTo>
                    <a:pt x="844693" y="388800"/>
                    <a:pt x="535017" y="524176"/>
                    <a:pt x="285626" y="729991"/>
                  </a:cubicBezTo>
                  <a:lnTo>
                    <a:pt x="244398" y="767461"/>
                  </a:lnTo>
                  <a:lnTo>
                    <a:pt x="0" y="523063"/>
                  </a:lnTo>
                  <a:lnTo>
                    <a:pt x="65773" y="463285"/>
                  </a:lnTo>
                  <a:cubicBezTo>
                    <a:pt x="366374" y="215208"/>
                    <a:pt x="739640" y="52033"/>
                    <a:pt x="1148858" y="10475"/>
                  </a:cubicBezTo>
                  <a:lnTo>
                    <a:pt x="1356293" y="0"/>
                  </a:lnTo>
                  <a:close/>
                </a:path>
              </a:pathLst>
            </a:custGeom>
            <a:solidFill>
              <a:srgbClr val="00AFB9"/>
            </a:solidFill>
            <a:ln>
              <a:noFill/>
            </a:ln>
            <a:sp3d extrusionH="2197100" prstMaterial="flat">
              <a:bevelT w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B739CCE-F8C6-4AE6-A6D3-9CA2ADEC051B}"/>
                </a:ext>
              </a:extLst>
            </p:cNvPr>
            <p:cNvSpPr/>
            <p:nvPr/>
          </p:nvSpPr>
          <p:spPr>
            <a:xfrm>
              <a:off x="6219824" y="1406428"/>
              <a:ext cx="1297338" cy="820164"/>
            </a:xfrm>
            <a:custGeom>
              <a:avLst/>
              <a:gdLst>
                <a:gd name="connsiteX0" fmla="*/ 0 w 1297338"/>
                <a:gd name="connsiteY0" fmla="*/ 0 h 820164"/>
                <a:gd name="connsiteX1" fmla="*/ 83612 w 1297338"/>
                <a:gd name="connsiteY1" fmla="*/ 4222 h 820164"/>
                <a:gd name="connsiteX2" fmla="*/ 1166697 w 1297338"/>
                <a:gd name="connsiteY2" fmla="*/ 457032 h 820164"/>
                <a:gd name="connsiteX3" fmla="*/ 1297338 w 1297338"/>
                <a:gd name="connsiteY3" fmla="*/ 575766 h 820164"/>
                <a:gd name="connsiteX4" fmla="*/ 1052940 w 1297338"/>
                <a:gd name="connsiteY4" fmla="*/ 820164 h 820164"/>
                <a:gd name="connsiteX5" fmla="*/ 946844 w 1297338"/>
                <a:gd name="connsiteY5" fmla="*/ 723738 h 820164"/>
                <a:gd name="connsiteX6" fmla="*/ 48273 w 1297338"/>
                <a:gd name="connsiteY6" fmla="*/ 348068 h 820164"/>
                <a:gd name="connsiteX7" fmla="*/ 0 w 1297338"/>
                <a:gd name="connsiteY7" fmla="*/ 345631 h 820164"/>
                <a:gd name="connsiteX8" fmla="*/ 0 w 1297338"/>
                <a:gd name="connsiteY8" fmla="*/ 0 h 82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7338" h="820164">
                  <a:moveTo>
                    <a:pt x="0" y="0"/>
                  </a:moveTo>
                  <a:lnTo>
                    <a:pt x="83612" y="4222"/>
                  </a:lnTo>
                  <a:cubicBezTo>
                    <a:pt x="492831" y="45780"/>
                    <a:pt x="866097" y="208955"/>
                    <a:pt x="1166697" y="457032"/>
                  </a:cubicBezTo>
                  <a:lnTo>
                    <a:pt x="1297338" y="575766"/>
                  </a:lnTo>
                  <a:lnTo>
                    <a:pt x="1052940" y="820164"/>
                  </a:lnTo>
                  <a:lnTo>
                    <a:pt x="946844" y="723738"/>
                  </a:lnTo>
                  <a:cubicBezTo>
                    <a:pt x="697454" y="517923"/>
                    <a:pt x="387777" y="382547"/>
                    <a:pt x="48273" y="348068"/>
                  </a:cubicBezTo>
                  <a:lnTo>
                    <a:pt x="0" y="3456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sp3d extrusionH="2197100" prstMaterial="flat">
              <a:bevelT w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0770EF3-ADBF-4951-8725-B30F3F85BEEB}"/>
                </a:ext>
              </a:extLst>
            </p:cNvPr>
            <p:cNvSpPr/>
            <p:nvPr/>
          </p:nvSpPr>
          <p:spPr>
            <a:xfrm>
              <a:off x="4070303" y="2007841"/>
              <a:ext cx="823289" cy="1359247"/>
            </a:xfrm>
            <a:custGeom>
              <a:avLst/>
              <a:gdLst>
                <a:gd name="connsiteX0" fmla="*/ 578891 w 823289"/>
                <a:gd name="connsiteY0" fmla="*/ 0 h 1359247"/>
                <a:gd name="connsiteX1" fmla="*/ 823289 w 823289"/>
                <a:gd name="connsiteY1" fmla="*/ 244398 h 1359247"/>
                <a:gd name="connsiteX2" fmla="*/ 726864 w 823289"/>
                <a:gd name="connsiteY2" fmla="*/ 350492 h 1359247"/>
                <a:gd name="connsiteX3" fmla="*/ 351194 w 823289"/>
                <a:gd name="connsiteY3" fmla="*/ 1249063 h 1359247"/>
                <a:gd name="connsiteX4" fmla="*/ 345631 w 823289"/>
                <a:gd name="connsiteY4" fmla="*/ 1359247 h 1359247"/>
                <a:gd name="connsiteX5" fmla="*/ 0 w 823289"/>
                <a:gd name="connsiteY5" fmla="*/ 1359247 h 1359247"/>
                <a:gd name="connsiteX6" fmla="*/ 7348 w 823289"/>
                <a:gd name="connsiteY6" fmla="*/ 1213724 h 1359247"/>
                <a:gd name="connsiteX7" fmla="*/ 460158 w 823289"/>
                <a:gd name="connsiteY7" fmla="*/ 130639 h 1359247"/>
                <a:gd name="connsiteX8" fmla="*/ 578891 w 823289"/>
                <a:gd name="connsiteY8" fmla="*/ 0 h 135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3289" h="1359247">
                  <a:moveTo>
                    <a:pt x="578891" y="0"/>
                  </a:moveTo>
                  <a:lnTo>
                    <a:pt x="823289" y="244398"/>
                  </a:lnTo>
                  <a:lnTo>
                    <a:pt x="726864" y="350492"/>
                  </a:lnTo>
                  <a:cubicBezTo>
                    <a:pt x="521049" y="599883"/>
                    <a:pt x="385673" y="909559"/>
                    <a:pt x="351194" y="1249063"/>
                  </a:cubicBezTo>
                  <a:lnTo>
                    <a:pt x="345631" y="1359247"/>
                  </a:lnTo>
                  <a:lnTo>
                    <a:pt x="0" y="1359247"/>
                  </a:lnTo>
                  <a:lnTo>
                    <a:pt x="7348" y="1213724"/>
                  </a:lnTo>
                  <a:cubicBezTo>
                    <a:pt x="48906" y="804506"/>
                    <a:pt x="212081" y="431240"/>
                    <a:pt x="460158" y="130639"/>
                  </a:cubicBezTo>
                  <a:lnTo>
                    <a:pt x="578891" y="0"/>
                  </a:lnTo>
                  <a:close/>
                </a:path>
              </a:pathLst>
            </a:custGeom>
            <a:solidFill>
              <a:srgbClr val="4361EE"/>
            </a:solidFill>
            <a:ln>
              <a:noFill/>
            </a:ln>
            <a:sp3d extrusionH="2197100" prstMaterial="flat">
              <a:bevelT w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35F4F55-4F02-4B5D-B55F-7F24AEF345C3}"/>
                </a:ext>
              </a:extLst>
            </p:cNvPr>
            <p:cNvSpPr/>
            <p:nvPr/>
          </p:nvSpPr>
          <p:spPr>
            <a:xfrm>
              <a:off x="7357365" y="2072707"/>
              <a:ext cx="764334" cy="1294380"/>
            </a:xfrm>
            <a:custGeom>
              <a:avLst/>
              <a:gdLst>
                <a:gd name="connsiteX0" fmla="*/ 244398 w 764334"/>
                <a:gd name="connsiteY0" fmla="*/ 0 h 1294380"/>
                <a:gd name="connsiteX1" fmla="*/ 304175 w 764334"/>
                <a:gd name="connsiteY1" fmla="*/ 65772 h 1294380"/>
                <a:gd name="connsiteX2" fmla="*/ 756985 w 764334"/>
                <a:gd name="connsiteY2" fmla="*/ 1148857 h 1294380"/>
                <a:gd name="connsiteX3" fmla="*/ 764334 w 764334"/>
                <a:gd name="connsiteY3" fmla="*/ 1294380 h 1294380"/>
                <a:gd name="connsiteX4" fmla="*/ 418703 w 764334"/>
                <a:gd name="connsiteY4" fmla="*/ 1294380 h 1294380"/>
                <a:gd name="connsiteX5" fmla="*/ 413139 w 764334"/>
                <a:gd name="connsiteY5" fmla="*/ 1184196 h 1294380"/>
                <a:gd name="connsiteX6" fmla="*/ 37469 w 764334"/>
                <a:gd name="connsiteY6" fmla="*/ 285625 h 1294380"/>
                <a:gd name="connsiteX7" fmla="*/ 0 w 764334"/>
                <a:gd name="connsiteY7" fmla="*/ 244398 h 1294380"/>
                <a:gd name="connsiteX8" fmla="*/ 244398 w 764334"/>
                <a:gd name="connsiteY8" fmla="*/ 0 h 129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4334" h="1294380">
                  <a:moveTo>
                    <a:pt x="244398" y="0"/>
                  </a:moveTo>
                  <a:lnTo>
                    <a:pt x="304175" y="65772"/>
                  </a:lnTo>
                  <a:cubicBezTo>
                    <a:pt x="552253" y="366373"/>
                    <a:pt x="715427" y="739639"/>
                    <a:pt x="756985" y="1148857"/>
                  </a:cubicBezTo>
                  <a:lnTo>
                    <a:pt x="764334" y="1294380"/>
                  </a:lnTo>
                  <a:lnTo>
                    <a:pt x="418703" y="1294380"/>
                  </a:lnTo>
                  <a:lnTo>
                    <a:pt x="413139" y="1184196"/>
                  </a:lnTo>
                  <a:cubicBezTo>
                    <a:pt x="378661" y="844692"/>
                    <a:pt x="243285" y="535016"/>
                    <a:pt x="37469" y="285625"/>
                  </a:cubicBezTo>
                  <a:lnTo>
                    <a:pt x="0" y="244398"/>
                  </a:lnTo>
                  <a:lnTo>
                    <a:pt x="24439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sp3d extrusionH="2197100" prstMaterial="flat">
              <a:bevelT w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463CB16-AD03-4741-9460-878439A40CCE}"/>
                </a:ext>
              </a:extLst>
            </p:cNvPr>
            <p:cNvSpPr/>
            <p:nvPr/>
          </p:nvSpPr>
          <p:spPr>
            <a:xfrm>
              <a:off x="4070302" y="3490913"/>
              <a:ext cx="823290" cy="1359249"/>
            </a:xfrm>
            <a:custGeom>
              <a:avLst/>
              <a:gdLst>
                <a:gd name="connsiteX0" fmla="*/ 0 w 823290"/>
                <a:gd name="connsiteY0" fmla="*/ 0 h 1359249"/>
                <a:gd name="connsiteX1" fmla="*/ 345630 w 823290"/>
                <a:gd name="connsiteY1" fmla="*/ 0 h 1359249"/>
                <a:gd name="connsiteX2" fmla="*/ 351194 w 823290"/>
                <a:gd name="connsiteY2" fmla="*/ 110185 h 1359249"/>
                <a:gd name="connsiteX3" fmla="*/ 726864 w 823290"/>
                <a:gd name="connsiteY3" fmla="*/ 1008756 h 1359249"/>
                <a:gd name="connsiteX4" fmla="*/ 823290 w 823290"/>
                <a:gd name="connsiteY4" fmla="*/ 1114851 h 1359249"/>
                <a:gd name="connsiteX5" fmla="*/ 578892 w 823290"/>
                <a:gd name="connsiteY5" fmla="*/ 1359249 h 1359249"/>
                <a:gd name="connsiteX6" fmla="*/ 460158 w 823290"/>
                <a:gd name="connsiteY6" fmla="*/ 1228609 h 1359249"/>
                <a:gd name="connsiteX7" fmla="*/ 7348 w 823290"/>
                <a:gd name="connsiteY7" fmla="*/ 145524 h 1359249"/>
                <a:gd name="connsiteX8" fmla="*/ 0 w 823290"/>
                <a:gd name="connsiteY8" fmla="*/ 0 h 135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3290" h="1359249">
                  <a:moveTo>
                    <a:pt x="0" y="0"/>
                  </a:moveTo>
                  <a:lnTo>
                    <a:pt x="345630" y="0"/>
                  </a:lnTo>
                  <a:lnTo>
                    <a:pt x="351194" y="110185"/>
                  </a:lnTo>
                  <a:cubicBezTo>
                    <a:pt x="385673" y="449689"/>
                    <a:pt x="521049" y="759366"/>
                    <a:pt x="726864" y="1008756"/>
                  </a:cubicBezTo>
                  <a:lnTo>
                    <a:pt x="823290" y="1114851"/>
                  </a:lnTo>
                  <a:lnTo>
                    <a:pt x="578892" y="1359249"/>
                  </a:lnTo>
                  <a:lnTo>
                    <a:pt x="460158" y="1228609"/>
                  </a:lnTo>
                  <a:cubicBezTo>
                    <a:pt x="212081" y="928009"/>
                    <a:pt x="48906" y="554743"/>
                    <a:pt x="7348" y="1455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80CA8"/>
            </a:solidFill>
            <a:ln>
              <a:noFill/>
            </a:ln>
            <a:sp3d extrusionH="2197100" prstMaterial="flat">
              <a:bevelT w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7344CD3-ACBC-4585-A4E9-3AB786166E71}"/>
                </a:ext>
              </a:extLst>
            </p:cNvPr>
            <p:cNvSpPr/>
            <p:nvPr/>
          </p:nvSpPr>
          <p:spPr>
            <a:xfrm>
              <a:off x="7357365" y="3490914"/>
              <a:ext cx="764335" cy="1294381"/>
            </a:xfrm>
            <a:custGeom>
              <a:avLst/>
              <a:gdLst>
                <a:gd name="connsiteX0" fmla="*/ 418704 w 764335"/>
                <a:gd name="connsiteY0" fmla="*/ 0 h 1294381"/>
                <a:gd name="connsiteX1" fmla="*/ 764335 w 764335"/>
                <a:gd name="connsiteY1" fmla="*/ 0 h 1294381"/>
                <a:gd name="connsiteX2" fmla="*/ 756986 w 764335"/>
                <a:gd name="connsiteY2" fmla="*/ 145523 h 1294381"/>
                <a:gd name="connsiteX3" fmla="*/ 304176 w 764335"/>
                <a:gd name="connsiteY3" fmla="*/ 1228608 h 1294381"/>
                <a:gd name="connsiteX4" fmla="*/ 244398 w 764335"/>
                <a:gd name="connsiteY4" fmla="*/ 1294381 h 1294381"/>
                <a:gd name="connsiteX5" fmla="*/ 0 w 764335"/>
                <a:gd name="connsiteY5" fmla="*/ 1049983 h 1294381"/>
                <a:gd name="connsiteX6" fmla="*/ 37470 w 764335"/>
                <a:gd name="connsiteY6" fmla="*/ 1008755 h 1294381"/>
                <a:gd name="connsiteX7" fmla="*/ 413140 w 764335"/>
                <a:gd name="connsiteY7" fmla="*/ 110184 h 1294381"/>
                <a:gd name="connsiteX8" fmla="*/ 418704 w 764335"/>
                <a:gd name="connsiteY8" fmla="*/ 0 h 1294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4335" h="1294381">
                  <a:moveTo>
                    <a:pt x="418704" y="0"/>
                  </a:moveTo>
                  <a:lnTo>
                    <a:pt x="764335" y="0"/>
                  </a:lnTo>
                  <a:lnTo>
                    <a:pt x="756986" y="145523"/>
                  </a:lnTo>
                  <a:cubicBezTo>
                    <a:pt x="715428" y="554742"/>
                    <a:pt x="552254" y="928008"/>
                    <a:pt x="304176" y="1228608"/>
                  </a:cubicBezTo>
                  <a:lnTo>
                    <a:pt x="244398" y="1294381"/>
                  </a:lnTo>
                  <a:lnTo>
                    <a:pt x="0" y="1049983"/>
                  </a:lnTo>
                  <a:lnTo>
                    <a:pt x="37470" y="1008755"/>
                  </a:lnTo>
                  <a:cubicBezTo>
                    <a:pt x="243286" y="759365"/>
                    <a:pt x="378662" y="449688"/>
                    <a:pt x="413140" y="110184"/>
                  </a:cubicBezTo>
                  <a:lnTo>
                    <a:pt x="418704" y="0"/>
                  </a:lnTo>
                  <a:close/>
                </a:path>
              </a:pathLst>
            </a:custGeom>
            <a:solidFill>
              <a:srgbClr val="F72585"/>
            </a:solidFill>
            <a:ln>
              <a:noFill/>
            </a:ln>
            <a:sp3d extrusionH="2197100" prstMaterial="flat">
              <a:bevelT w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0B41B3-8BB7-4259-89D3-C11B5A0923BC}"/>
                </a:ext>
              </a:extLst>
            </p:cNvPr>
            <p:cNvSpPr/>
            <p:nvPr/>
          </p:nvSpPr>
          <p:spPr>
            <a:xfrm>
              <a:off x="6219824" y="4631410"/>
              <a:ext cx="1297336" cy="820163"/>
            </a:xfrm>
            <a:custGeom>
              <a:avLst/>
              <a:gdLst>
                <a:gd name="connsiteX0" fmla="*/ 1052938 w 1297336"/>
                <a:gd name="connsiteY0" fmla="*/ 0 h 820163"/>
                <a:gd name="connsiteX1" fmla="*/ 1297336 w 1297336"/>
                <a:gd name="connsiteY1" fmla="*/ 244398 h 820163"/>
                <a:gd name="connsiteX2" fmla="*/ 1166697 w 1297336"/>
                <a:gd name="connsiteY2" fmla="*/ 363131 h 820163"/>
                <a:gd name="connsiteX3" fmla="*/ 83612 w 1297336"/>
                <a:gd name="connsiteY3" fmla="*/ 815941 h 820163"/>
                <a:gd name="connsiteX4" fmla="*/ 0 w 1297336"/>
                <a:gd name="connsiteY4" fmla="*/ 820163 h 820163"/>
                <a:gd name="connsiteX5" fmla="*/ 0 w 1297336"/>
                <a:gd name="connsiteY5" fmla="*/ 474533 h 820163"/>
                <a:gd name="connsiteX6" fmla="*/ 48273 w 1297336"/>
                <a:gd name="connsiteY6" fmla="*/ 472095 h 820163"/>
                <a:gd name="connsiteX7" fmla="*/ 946844 w 1297336"/>
                <a:gd name="connsiteY7" fmla="*/ 96425 h 820163"/>
                <a:gd name="connsiteX8" fmla="*/ 1052938 w 1297336"/>
                <a:gd name="connsiteY8" fmla="*/ 0 h 820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97336" h="820163">
                  <a:moveTo>
                    <a:pt x="1052938" y="0"/>
                  </a:moveTo>
                  <a:lnTo>
                    <a:pt x="1297336" y="244398"/>
                  </a:lnTo>
                  <a:lnTo>
                    <a:pt x="1166697" y="363131"/>
                  </a:lnTo>
                  <a:cubicBezTo>
                    <a:pt x="866097" y="611209"/>
                    <a:pt x="492831" y="774383"/>
                    <a:pt x="83612" y="815941"/>
                  </a:cubicBezTo>
                  <a:lnTo>
                    <a:pt x="0" y="820163"/>
                  </a:lnTo>
                  <a:lnTo>
                    <a:pt x="0" y="474533"/>
                  </a:lnTo>
                  <a:lnTo>
                    <a:pt x="48273" y="472095"/>
                  </a:lnTo>
                  <a:cubicBezTo>
                    <a:pt x="387777" y="437617"/>
                    <a:pt x="697454" y="302241"/>
                    <a:pt x="946844" y="96425"/>
                  </a:cubicBezTo>
                  <a:lnTo>
                    <a:pt x="1052938" y="0"/>
                  </a:lnTo>
                  <a:close/>
                </a:path>
              </a:pathLst>
            </a:custGeom>
            <a:solidFill>
              <a:srgbClr val="B5179E"/>
            </a:solidFill>
            <a:ln>
              <a:noFill/>
            </a:ln>
            <a:sp3d extrusionH="2197100" prstMaterial="flat">
              <a:bevelT w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0EF572A-E96D-4A6E-8DE6-09EA8197ABF4}"/>
                </a:ext>
              </a:extLst>
            </p:cNvPr>
            <p:cNvSpPr/>
            <p:nvPr/>
          </p:nvSpPr>
          <p:spPr>
            <a:xfrm>
              <a:off x="4739707" y="4690365"/>
              <a:ext cx="1356292" cy="767460"/>
            </a:xfrm>
            <a:custGeom>
              <a:avLst/>
              <a:gdLst>
                <a:gd name="connsiteX0" fmla="*/ 244398 w 1356292"/>
                <a:gd name="connsiteY0" fmla="*/ 0 h 767460"/>
                <a:gd name="connsiteX1" fmla="*/ 285625 w 1356292"/>
                <a:gd name="connsiteY1" fmla="*/ 37469 h 767460"/>
                <a:gd name="connsiteX2" fmla="*/ 1184196 w 1356292"/>
                <a:gd name="connsiteY2" fmla="*/ 413139 h 767460"/>
                <a:gd name="connsiteX3" fmla="*/ 1356292 w 1356292"/>
                <a:gd name="connsiteY3" fmla="*/ 421829 h 767460"/>
                <a:gd name="connsiteX4" fmla="*/ 1356292 w 1356292"/>
                <a:gd name="connsiteY4" fmla="*/ 767460 h 767460"/>
                <a:gd name="connsiteX5" fmla="*/ 1148857 w 1356292"/>
                <a:gd name="connsiteY5" fmla="*/ 756985 h 767460"/>
                <a:gd name="connsiteX6" fmla="*/ 65772 w 1356292"/>
                <a:gd name="connsiteY6" fmla="*/ 304175 h 767460"/>
                <a:gd name="connsiteX7" fmla="*/ 0 w 1356292"/>
                <a:gd name="connsiteY7" fmla="*/ 244398 h 767460"/>
                <a:gd name="connsiteX8" fmla="*/ 244398 w 1356292"/>
                <a:gd name="connsiteY8" fmla="*/ 0 h 767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6292" h="767460">
                  <a:moveTo>
                    <a:pt x="244398" y="0"/>
                  </a:moveTo>
                  <a:lnTo>
                    <a:pt x="285625" y="37469"/>
                  </a:lnTo>
                  <a:cubicBezTo>
                    <a:pt x="535016" y="243285"/>
                    <a:pt x="844692" y="378661"/>
                    <a:pt x="1184196" y="413139"/>
                  </a:cubicBezTo>
                  <a:lnTo>
                    <a:pt x="1356292" y="421829"/>
                  </a:lnTo>
                  <a:lnTo>
                    <a:pt x="1356292" y="767460"/>
                  </a:lnTo>
                  <a:lnTo>
                    <a:pt x="1148857" y="756985"/>
                  </a:lnTo>
                  <a:cubicBezTo>
                    <a:pt x="739639" y="715427"/>
                    <a:pt x="366373" y="552253"/>
                    <a:pt x="65772" y="304175"/>
                  </a:cubicBezTo>
                  <a:lnTo>
                    <a:pt x="0" y="244398"/>
                  </a:lnTo>
                  <a:lnTo>
                    <a:pt x="244398" y="0"/>
                  </a:lnTo>
                  <a:close/>
                </a:path>
              </a:pathLst>
            </a:custGeom>
            <a:solidFill>
              <a:srgbClr val="7209B7"/>
            </a:solidFill>
            <a:ln>
              <a:noFill/>
            </a:ln>
            <a:sp3d extrusionH="2197100" prstMaterial="flat">
              <a:bevelT w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09E32763-B6E5-4BF1-B3BC-5168C064B46D}"/>
              </a:ext>
            </a:extLst>
          </p:cNvPr>
          <p:cNvSpPr/>
          <p:nvPr/>
        </p:nvSpPr>
        <p:spPr>
          <a:xfrm>
            <a:off x="8181368" y="1328258"/>
            <a:ext cx="595902" cy="595901"/>
          </a:xfrm>
          <a:prstGeom prst="ellipse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threePt" dir="t">
              <a:rot lat="0" lon="0" rev="4800000"/>
            </a:lightRig>
          </a:scene3d>
          <a:sp3d extrusionH="1270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B07C291-A4FF-4B71-B93F-4CA906A192ED}"/>
              </a:ext>
            </a:extLst>
          </p:cNvPr>
          <p:cNvSpPr/>
          <p:nvPr/>
        </p:nvSpPr>
        <p:spPr>
          <a:xfrm>
            <a:off x="8181368" y="2142438"/>
            <a:ext cx="595902" cy="595901"/>
          </a:xfrm>
          <a:prstGeom prst="ellipse">
            <a:avLst/>
          </a:prstGeom>
          <a:solidFill>
            <a:srgbClr val="8E921A"/>
          </a:solidFill>
          <a:scene3d>
            <a:camera prst="orthographicFront"/>
            <a:lightRig rig="threePt" dir="t">
              <a:rot lat="0" lon="0" rev="4800000"/>
            </a:lightRig>
          </a:scene3d>
          <a:sp3d extrusionH="1270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B0A690-705D-4F75-B9A4-EC2606896907}"/>
              </a:ext>
            </a:extLst>
          </p:cNvPr>
          <p:cNvSpPr/>
          <p:nvPr/>
        </p:nvSpPr>
        <p:spPr>
          <a:xfrm>
            <a:off x="8181368" y="2985646"/>
            <a:ext cx="595902" cy="595901"/>
          </a:xfrm>
          <a:prstGeom prst="ellipse">
            <a:avLst/>
          </a:prstGeom>
          <a:solidFill>
            <a:srgbClr val="CF1E70"/>
          </a:solidFill>
          <a:scene3d>
            <a:camera prst="orthographicFront"/>
            <a:lightRig rig="threePt" dir="t">
              <a:rot lat="0" lon="0" rev="4800000"/>
            </a:lightRig>
          </a:scene3d>
          <a:sp3d extrusionH="1270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1498BF2-8FD5-4AE7-B742-14483A135137}"/>
              </a:ext>
            </a:extLst>
          </p:cNvPr>
          <p:cNvSpPr/>
          <p:nvPr/>
        </p:nvSpPr>
        <p:spPr>
          <a:xfrm>
            <a:off x="8181368" y="3819551"/>
            <a:ext cx="595902" cy="595901"/>
          </a:xfrm>
          <a:prstGeom prst="ellipse">
            <a:avLst/>
          </a:prstGeom>
          <a:solidFill>
            <a:srgbClr val="AC1596"/>
          </a:solidFill>
          <a:scene3d>
            <a:camera prst="orthographicFront"/>
            <a:lightRig rig="threePt" dir="t">
              <a:rot lat="0" lon="0" rev="4800000"/>
            </a:lightRig>
          </a:scene3d>
          <a:sp3d extrusionH="1270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552AB47-A62F-4A8C-B120-3E7E8B51A142}"/>
              </a:ext>
            </a:extLst>
          </p:cNvPr>
          <p:cNvCxnSpPr>
            <a:cxnSpLocks/>
          </p:cNvCxnSpPr>
          <p:nvPr/>
        </p:nvCxnSpPr>
        <p:spPr>
          <a:xfrm>
            <a:off x="3154253" y="1674548"/>
            <a:ext cx="2078645" cy="0"/>
          </a:xfrm>
          <a:prstGeom prst="straightConnector1">
            <a:avLst/>
          </a:prstGeom>
          <a:ln w="28575">
            <a:solidFill>
              <a:srgbClr val="00A9B3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110D005-7FB8-44D3-8988-28C0BE16D017}"/>
              </a:ext>
            </a:extLst>
          </p:cNvPr>
          <p:cNvCxnSpPr>
            <a:cxnSpLocks/>
          </p:cNvCxnSpPr>
          <p:nvPr/>
        </p:nvCxnSpPr>
        <p:spPr>
          <a:xfrm flipV="1">
            <a:off x="3154253" y="2394857"/>
            <a:ext cx="1490318" cy="44164"/>
          </a:xfrm>
          <a:prstGeom prst="straightConnector1">
            <a:avLst/>
          </a:prstGeom>
          <a:ln w="28575">
            <a:solidFill>
              <a:srgbClr val="3751C8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ABDD5E5-97D0-4476-89C9-552BE5B2A75B}"/>
              </a:ext>
            </a:extLst>
          </p:cNvPr>
          <p:cNvCxnSpPr>
            <a:cxnSpLocks/>
          </p:cNvCxnSpPr>
          <p:nvPr/>
        </p:nvCxnSpPr>
        <p:spPr>
          <a:xfrm flipV="1">
            <a:off x="3154253" y="3232522"/>
            <a:ext cx="1311405" cy="7474"/>
          </a:xfrm>
          <a:prstGeom prst="straightConnector1">
            <a:avLst/>
          </a:prstGeom>
          <a:ln w="28575">
            <a:solidFill>
              <a:srgbClr val="2D066A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1CAD6F8-1649-4BFD-A24D-4889208C4E25}"/>
              </a:ext>
            </a:extLst>
          </p:cNvPr>
          <p:cNvCxnSpPr>
            <a:cxnSpLocks/>
          </p:cNvCxnSpPr>
          <p:nvPr/>
        </p:nvCxnSpPr>
        <p:spPr>
          <a:xfrm>
            <a:off x="3154253" y="3996369"/>
            <a:ext cx="1272604" cy="9574"/>
          </a:xfrm>
          <a:prstGeom prst="straightConnector1">
            <a:avLst/>
          </a:prstGeom>
          <a:ln w="28575">
            <a:solidFill>
              <a:srgbClr val="932ED4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43231E4-0CC3-4D38-B725-B5A6A963C90F}"/>
              </a:ext>
            </a:extLst>
          </p:cNvPr>
          <p:cNvCxnSpPr>
            <a:cxnSpLocks/>
          </p:cNvCxnSpPr>
          <p:nvPr/>
        </p:nvCxnSpPr>
        <p:spPr>
          <a:xfrm rot="10800000" flipV="1">
            <a:off x="7167558" y="2433249"/>
            <a:ext cx="1174292" cy="26688"/>
          </a:xfrm>
          <a:prstGeom prst="straightConnector1">
            <a:avLst/>
          </a:prstGeom>
          <a:ln w="28575">
            <a:solidFill>
              <a:srgbClr val="8E921A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66DEEAC-3161-4C8F-9DB8-8AA32EBAC034}"/>
              </a:ext>
            </a:extLst>
          </p:cNvPr>
          <p:cNvCxnSpPr>
            <a:cxnSpLocks/>
          </p:cNvCxnSpPr>
          <p:nvPr/>
        </p:nvCxnSpPr>
        <p:spPr>
          <a:xfrm flipH="1">
            <a:off x="6264192" y="1653083"/>
            <a:ext cx="2077658" cy="1751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7AD826E-F53E-43F0-AF1B-A9EA9A231931}"/>
              </a:ext>
            </a:extLst>
          </p:cNvPr>
          <p:cNvCxnSpPr>
            <a:cxnSpLocks/>
          </p:cNvCxnSpPr>
          <p:nvPr/>
        </p:nvCxnSpPr>
        <p:spPr>
          <a:xfrm flipH="1" flipV="1">
            <a:off x="7281564" y="3280649"/>
            <a:ext cx="1060286" cy="7474"/>
          </a:xfrm>
          <a:prstGeom prst="straightConnector1">
            <a:avLst/>
          </a:prstGeom>
          <a:ln w="28575">
            <a:solidFill>
              <a:srgbClr val="CF1E70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D04113E-8AFF-461D-A975-3CBE2A54C304}"/>
              </a:ext>
            </a:extLst>
          </p:cNvPr>
          <p:cNvCxnSpPr>
            <a:cxnSpLocks/>
          </p:cNvCxnSpPr>
          <p:nvPr/>
        </p:nvCxnSpPr>
        <p:spPr>
          <a:xfrm rot="10800000">
            <a:off x="7289040" y="4108835"/>
            <a:ext cx="1052810" cy="4642"/>
          </a:xfrm>
          <a:prstGeom prst="straightConnector1">
            <a:avLst/>
          </a:prstGeom>
          <a:ln w="28575">
            <a:solidFill>
              <a:srgbClr val="AC1596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F756C061-4A05-4032-B97F-165E1540DD5C}"/>
              </a:ext>
            </a:extLst>
          </p:cNvPr>
          <p:cNvSpPr/>
          <p:nvPr/>
        </p:nvSpPr>
        <p:spPr>
          <a:xfrm>
            <a:off x="2800979" y="1400828"/>
            <a:ext cx="595902" cy="595901"/>
          </a:xfrm>
          <a:prstGeom prst="ellipse">
            <a:avLst/>
          </a:prstGeom>
          <a:solidFill>
            <a:srgbClr val="00A9B3"/>
          </a:solidFill>
          <a:scene3d>
            <a:camera prst="orthographicFront"/>
            <a:lightRig rig="threePt" dir="t">
              <a:rot lat="0" lon="0" rev="7800000"/>
            </a:lightRig>
          </a:scene3d>
          <a:sp3d extrusionH="114300"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9701B5D-8BE0-4CA2-A250-6F4321B5C36F}"/>
              </a:ext>
            </a:extLst>
          </p:cNvPr>
          <p:cNvSpPr/>
          <p:nvPr/>
        </p:nvSpPr>
        <p:spPr>
          <a:xfrm>
            <a:off x="2800979" y="2199504"/>
            <a:ext cx="595902" cy="595901"/>
          </a:xfrm>
          <a:prstGeom prst="ellipse">
            <a:avLst/>
          </a:prstGeom>
          <a:solidFill>
            <a:srgbClr val="415EE6"/>
          </a:solidFill>
          <a:scene3d>
            <a:camera prst="orthographicFront"/>
            <a:lightRig rig="threePt" dir="t">
              <a:rot lat="0" lon="0" rev="7800000"/>
            </a:lightRig>
          </a:scene3d>
          <a:sp3d extrusionH="114300"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1C31214-BA1B-4262-8FAE-56D0494BBD62}"/>
              </a:ext>
            </a:extLst>
          </p:cNvPr>
          <p:cNvSpPr/>
          <p:nvPr/>
        </p:nvSpPr>
        <p:spPr>
          <a:xfrm>
            <a:off x="2800979" y="2998180"/>
            <a:ext cx="595902" cy="595901"/>
          </a:xfrm>
          <a:prstGeom prst="ellipse">
            <a:avLst/>
          </a:prstGeom>
          <a:solidFill>
            <a:srgbClr val="34077A"/>
          </a:solidFill>
          <a:scene3d>
            <a:camera prst="orthographicFront"/>
            <a:lightRig rig="threePt" dir="t">
              <a:rot lat="0" lon="0" rev="7800000"/>
            </a:lightRig>
          </a:scene3d>
          <a:sp3d extrusionH="114300"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6A1A3B-433C-4700-B114-1D72BD7B6784}"/>
              </a:ext>
            </a:extLst>
          </p:cNvPr>
          <p:cNvSpPr/>
          <p:nvPr/>
        </p:nvSpPr>
        <p:spPr>
          <a:xfrm>
            <a:off x="2800979" y="3796856"/>
            <a:ext cx="595902" cy="595901"/>
          </a:xfrm>
          <a:prstGeom prst="ellipse">
            <a:avLst/>
          </a:prstGeom>
          <a:solidFill>
            <a:srgbClr val="932ED4"/>
          </a:solidFill>
          <a:scene3d>
            <a:camera prst="orthographicFront"/>
            <a:lightRig rig="threePt" dir="t">
              <a:rot lat="0" lon="0" rev="7800000"/>
            </a:lightRig>
          </a:scene3d>
          <a:sp3d extrusionH="114300"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AC477B-1224-40C0-A366-9D70D2A03A38}"/>
              </a:ext>
            </a:extLst>
          </p:cNvPr>
          <p:cNvSpPr txBox="1"/>
          <p:nvPr/>
        </p:nvSpPr>
        <p:spPr>
          <a:xfrm>
            <a:off x="975746" y="1384599"/>
            <a:ext cx="178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Beautiful</a:t>
            </a:r>
            <a:endParaRPr lang="en-IN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A3F523-CDD5-414F-AC36-ADFAABB72740}"/>
              </a:ext>
            </a:extLst>
          </p:cNvPr>
          <p:cNvSpPr txBox="1"/>
          <p:nvPr/>
        </p:nvSpPr>
        <p:spPr>
          <a:xfrm>
            <a:off x="975746" y="2221657"/>
            <a:ext cx="178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Wonderful</a:t>
            </a:r>
            <a:endParaRPr lang="en-IN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3BDB2F-353F-400A-AFDD-7E69537A8660}"/>
              </a:ext>
            </a:extLst>
          </p:cNvPr>
          <p:cNvSpPr txBox="1"/>
          <p:nvPr/>
        </p:nvSpPr>
        <p:spPr>
          <a:xfrm>
            <a:off x="975746" y="3058715"/>
            <a:ext cx="178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Calibri" pitchFamily="34" charset="0"/>
                <a:cs typeface="Calibri" pitchFamily="34" charset="0"/>
              </a:rPr>
              <a:t>Ugly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12E3B57-B844-417D-A99D-3A394411C6D2}"/>
              </a:ext>
            </a:extLst>
          </p:cNvPr>
          <p:cNvSpPr txBox="1"/>
          <p:nvPr/>
        </p:nvSpPr>
        <p:spPr>
          <a:xfrm>
            <a:off x="975746" y="3895773"/>
            <a:ext cx="178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Calibri" pitchFamily="34" charset="0"/>
                <a:cs typeface="Calibri" pitchFamily="34" charset="0"/>
              </a:rPr>
              <a:t>Horrible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4C4CCD1-EABA-41FC-8824-F3C50A6DC9C1}"/>
              </a:ext>
            </a:extLst>
          </p:cNvPr>
          <p:cNvSpPr txBox="1"/>
          <p:nvPr/>
        </p:nvSpPr>
        <p:spPr>
          <a:xfrm>
            <a:off x="8860258" y="1396013"/>
            <a:ext cx="178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Calibri" pitchFamily="34" charset="0"/>
                <a:cs typeface="Calibri" pitchFamily="34" charset="0"/>
              </a:rPr>
              <a:t>Terrible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49F36C-FB39-4183-BA29-75B449531789}"/>
              </a:ext>
            </a:extLst>
          </p:cNvPr>
          <p:cNvSpPr txBox="1"/>
          <p:nvPr/>
        </p:nvSpPr>
        <p:spPr>
          <a:xfrm>
            <a:off x="8860258" y="3875258"/>
            <a:ext cx="178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Calibri" pitchFamily="34" charset="0"/>
                <a:cs typeface="Calibri" pitchFamily="34" charset="0"/>
              </a:rPr>
              <a:t>Cold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EA01E4D-C435-4380-9500-3E5FFABE1CB2}"/>
              </a:ext>
            </a:extLst>
          </p:cNvPr>
          <p:cNvSpPr txBox="1"/>
          <p:nvPr/>
        </p:nvSpPr>
        <p:spPr>
          <a:xfrm>
            <a:off x="8860258" y="2140182"/>
            <a:ext cx="178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Calibri" pitchFamily="34" charset="0"/>
                <a:cs typeface="Calibri" pitchFamily="34" charset="0"/>
              </a:rPr>
              <a:t>Delicious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F29999-6FAC-4A92-A456-AF4ED87C43BB}"/>
              </a:ext>
            </a:extLst>
          </p:cNvPr>
          <p:cNvSpPr txBox="1"/>
          <p:nvPr/>
        </p:nvSpPr>
        <p:spPr>
          <a:xfrm>
            <a:off x="8860258" y="3044005"/>
            <a:ext cx="178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Calibri" pitchFamily="34" charset="0"/>
                <a:cs typeface="Calibri" pitchFamily="34" charset="0"/>
              </a:rPr>
              <a:t>Tasty</a:t>
            </a:r>
          </a:p>
        </p:txBody>
      </p:sp>
      <p:sp>
        <p:nvSpPr>
          <p:cNvPr id="35" name="Title 1"/>
          <p:cNvSpPr>
            <a:spLocks noGrp="1"/>
          </p:cNvSpPr>
          <p:nvPr>
            <p:ph type="title" idx="4294967295"/>
          </p:nvPr>
        </p:nvSpPr>
        <p:spPr>
          <a:xfrm>
            <a:off x="2933942" y="201613"/>
            <a:ext cx="6349566" cy="654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b="1" dirty="0">
                <a:latin typeface="Calibri" pitchFamily="34" charset="0"/>
                <a:cs typeface="Calibri" pitchFamily="34" charset="0"/>
              </a:rPr>
              <a:t>Opinion adjectives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B6A1A3B-433C-4700-B114-1D72BD7B6784}"/>
              </a:ext>
            </a:extLst>
          </p:cNvPr>
          <p:cNvSpPr/>
          <p:nvPr/>
        </p:nvSpPr>
        <p:spPr>
          <a:xfrm>
            <a:off x="2800979" y="4595532"/>
            <a:ext cx="595902" cy="595901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>
              <a:rot lat="0" lon="0" rev="7800000"/>
            </a:lightRig>
          </a:scene3d>
          <a:sp3d extrusionH="114300"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2E3B57-B844-417D-A99D-3A394411C6D2}"/>
              </a:ext>
            </a:extLst>
          </p:cNvPr>
          <p:cNvSpPr txBox="1"/>
          <p:nvPr/>
        </p:nvSpPr>
        <p:spPr>
          <a:xfrm>
            <a:off x="975746" y="4732831"/>
            <a:ext cx="178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Calibri" pitchFamily="34" charset="0"/>
                <a:cs typeface="Calibri" pitchFamily="34" charset="0"/>
              </a:rPr>
              <a:t>Hot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1CAD6F8-1649-4BFD-A24D-4889208C4E25}"/>
              </a:ext>
            </a:extLst>
          </p:cNvPr>
          <p:cNvCxnSpPr>
            <a:cxnSpLocks/>
          </p:cNvCxnSpPr>
          <p:nvPr/>
        </p:nvCxnSpPr>
        <p:spPr>
          <a:xfrm flipV="1">
            <a:off x="3154253" y="4876800"/>
            <a:ext cx="1519347" cy="1203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41498BF2-8FD5-4AE7-B742-14483A135137}"/>
              </a:ext>
            </a:extLst>
          </p:cNvPr>
          <p:cNvSpPr/>
          <p:nvPr/>
        </p:nvSpPr>
        <p:spPr>
          <a:xfrm>
            <a:off x="8181368" y="4677273"/>
            <a:ext cx="595902" cy="59590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>
              <a:rot lat="0" lon="0" rev="4800000"/>
            </a:lightRig>
          </a:scene3d>
          <a:sp3d extrusionH="1270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D04113E-8AFF-461D-A975-3CBE2A54C304}"/>
              </a:ext>
            </a:extLst>
          </p:cNvPr>
          <p:cNvCxnSpPr>
            <a:cxnSpLocks/>
          </p:cNvCxnSpPr>
          <p:nvPr/>
        </p:nvCxnSpPr>
        <p:spPr>
          <a:xfrm rot="10800000">
            <a:off x="7122123" y="4934189"/>
            <a:ext cx="1219727" cy="4091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C49F36C-FB39-4183-BA29-75B449531789}"/>
              </a:ext>
            </a:extLst>
          </p:cNvPr>
          <p:cNvSpPr txBox="1"/>
          <p:nvPr/>
        </p:nvSpPr>
        <p:spPr>
          <a:xfrm>
            <a:off x="8860258" y="4735539"/>
            <a:ext cx="178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Calibri" pitchFamily="34" charset="0"/>
                <a:cs typeface="Calibri" pitchFamily="34" charset="0"/>
              </a:rPr>
              <a:t>Lovely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B6A1A3B-433C-4700-B114-1D72BD7B6784}"/>
              </a:ext>
            </a:extLst>
          </p:cNvPr>
          <p:cNvSpPr/>
          <p:nvPr/>
        </p:nvSpPr>
        <p:spPr>
          <a:xfrm>
            <a:off x="2800979" y="5394207"/>
            <a:ext cx="595902" cy="595901"/>
          </a:xfrm>
          <a:prstGeom prst="ellipse">
            <a:avLst/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>
              <a:rot lat="0" lon="0" rev="7800000"/>
            </a:lightRig>
          </a:scene3d>
          <a:sp3d extrusionH="114300">
            <a:bevelT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12E3B57-B844-417D-A99D-3A394411C6D2}"/>
              </a:ext>
            </a:extLst>
          </p:cNvPr>
          <p:cNvSpPr txBox="1"/>
          <p:nvPr/>
        </p:nvSpPr>
        <p:spPr>
          <a:xfrm>
            <a:off x="975746" y="5569891"/>
            <a:ext cx="178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Calibri" pitchFamily="34" charset="0"/>
                <a:cs typeface="Calibri" pitchFamily="34" charset="0"/>
              </a:rPr>
              <a:t>Chilling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1CAD6F8-1649-4BFD-A24D-4889208C4E25}"/>
              </a:ext>
            </a:extLst>
          </p:cNvPr>
          <p:cNvCxnSpPr>
            <a:cxnSpLocks/>
          </p:cNvCxnSpPr>
          <p:nvPr/>
        </p:nvCxnSpPr>
        <p:spPr>
          <a:xfrm flipV="1">
            <a:off x="3154253" y="5725878"/>
            <a:ext cx="2238816" cy="1188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41498BF2-8FD5-4AE7-B742-14483A135137}"/>
              </a:ext>
            </a:extLst>
          </p:cNvPr>
          <p:cNvSpPr/>
          <p:nvPr/>
        </p:nvSpPr>
        <p:spPr>
          <a:xfrm>
            <a:off x="8181368" y="5476937"/>
            <a:ext cx="595902" cy="59590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>
              <a:rot lat="0" lon="0" rev="4800000"/>
            </a:lightRig>
          </a:scene3d>
          <a:sp3d extrusionH="1270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D04113E-8AFF-461D-A975-3CBE2A54C304}"/>
              </a:ext>
            </a:extLst>
          </p:cNvPr>
          <p:cNvCxnSpPr>
            <a:cxnSpLocks/>
          </p:cNvCxnSpPr>
          <p:nvPr/>
        </p:nvCxnSpPr>
        <p:spPr>
          <a:xfrm flipH="1">
            <a:off x="6514712" y="5752272"/>
            <a:ext cx="1827138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C49F36C-FB39-4183-BA29-75B449531789}"/>
              </a:ext>
            </a:extLst>
          </p:cNvPr>
          <p:cNvSpPr txBox="1"/>
          <p:nvPr/>
        </p:nvSpPr>
        <p:spPr>
          <a:xfrm>
            <a:off x="8860258" y="5624847"/>
            <a:ext cx="1781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>
                <a:latin typeface="Calibri" pitchFamily="34" charset="0"/>
                <a:cs typeface="Calibri" pitchFamily="34" charset="0"/>
              </a:rPr>
              <a:t>Steaming</a:t>
            </a:r>
          </a:p>
        </p:txBody>
      </p:sp>
    </p:spTree>
    <p:extLst>
      <p:ext uri="{BB962C8B-B14F-4D97-AF65-F5344CB8AC3E}">
        <p14:creationId xmlns:p14="http://schemas.microsoft.com/office/powerpoint/2010/main" val="375641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199123" y="216580"/>
            <a:ext cx="5772333" cy="6687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b="1" dirty="0">
                <a:latin typeface="Calibri" pitchFamily="34" charset="0"/>
                <a:cs typeface="Calibri" pitchFamily="34" charset="0"/>
              </a:rPr>
              <a:t>Fact adjectives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B879D80-50D9-49D4-A037-E60A6E2C89E1}"/>
              </a:ext>
            </a:extLst>
          </p:cNvPr>
          <p:cNvGrpSpPr/>
          <p:nvPr/>
        </p:nvGrpSpPr>
        <p:grpSpPr>
          <a:xfrm>
            <a:off x="6325012" y="1117607"/>
            <a:ext cx="5206208" cy="1206986"/>
            <a:chOff x="3463996" y="1484784"/>
            <a:chExt cx="6617219" cy="1663903"/>
          </a:xfrm>
        </p:grpSpPr>
        <p:grpSp>
          <p:nvGrpSpPr>
            <p:cNvPr id="5" name="Group 30">
              <a:extLst>
                <a:ext uri="{FF2B5EF4-FFF2-40B4-BE49-F238E27FC236}">
                  <a16:creationId xmlns:a16="http://schemas.microsoft.com/office/drawing/2014/main" id="{69217200-7C2B-4A85-8403-6C87B2C96D5A}"/>
                </a:ext>
              </a:extLst>
            </p:cNvPr>
            <p:cNvGrpSpPr/>
            <p:nvPr/>
          </p:nvGrpSpPr>
          <p:grpSpPr>
            <a:xfrm>
              <a:off x="3463996" y="1484784"/>
              <a:ext cx="6617219" cy="1663903"/>
              <a:chOff x="3583237" y="1016966"/>
              <a:chExt cx="6617219" cy="1663903"/>
            </a:xfrm>
          </p:grpSpPr>
          <p:sp>
            <p:nvSpPr>
              <p:cNvPr id="8" name="Hexagon 7">
                <a:extLst>
                  <a:ext uri="{FF2B5EF4-FFF2-40B4-BE49-F238E27FC236}">
                    <a16:creationId xmlns:a16="http://schemas.microsoft.com/office/drawing/2014/main" id="{59F5744C-DCB9-49F5-BA62-4790449BA7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073384" y="1328036"/>
                <a:ext cx="1127072" cy="962038"/>
              </a:xfrm>
              <a:prstGeom prst="hexagon">
                <a:avLst/>
              </a:prstGeom>
              <a:gradFill>
                <a:gsLst>
                  <a:gs pos="0">
                    <a:schemeClr val="accent2">
                      <a:lumMod val="50000"/>
                    </a:schemeClr>
                  </a:gs>
                  <a:gs pos="80000">
                    <a:schemeClr val="accent2">
                      <a:lumMod val="75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" name="Hexagon 8">
                <a:extLst>
                  <a:ext uri="{FF2B5EF4-FFF2-40B4-BE49-F238E27FC236}">
                    <a16:creationId xmlns:a16="http://schemas.microsoft.com/office/drawing/2014/main" id="{F80587E2-D71C-4F8B-A8C8-9DA810373B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29327" y="1398103"/>
                <a:ext cx="928518" cy="792558"/>
              </a:xfrm>
              <a:prstGeom prst="hexagon">
                <a:avLst/>
              </a:pr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80000">
                    <a:schemeClr val="accent2">
                      <a:lumMod val="60000"/>
                      <a:lumOff val="40000"/>
                    </a:schemeClr>
                  </a:gs>
                  <a:gs pos="3832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A35499F-0BCF-426B-80E3-A3F0E1C991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83237" y="1016966"/>
                <a:ext cx="1898911" cy="166390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3500000" scaled="1"/>
                <a:tileRect/>
              </a:gra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D5474F55-2249-4393-AF90-45296C5B29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53598" y="1088976"/>
                <a:ext cx="1774459" cy="144016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" name="Hexagon 11">
                <a:extLst>
                  <a:ext uri="{FF2B5EF4-FFF2-40B4-BE49-F238E27FC236}">
                    <a16:creationId xmlns:a16="http://schemas.microsoft.com/office/drawing/2014/main" id="{6C35AE5E-41A0-4567-BEA3-189F71D68E8A}"/>
                  </a:ext>
                </a:extLst>
              </p:cNvPr>
              <p:cNvSpPr/>
              <p:nvPr/>
            </p:nvSpPr>
            <p:spPr>
              <a:xfrm>
                <a:off x="4002242" y="1333121"/>
                <a:ext cx="5813400" cy="944391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413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grpSp>
            <p:nvGrpSpPr>
              <p:cNvPr id="13" name="Group 38">
                <a:extLst>
                  <a:ext uri="{FF2B5EF4-FFF2-40B4-BE49-F238E27FC236}">
                    <a16:creationId xmlns:a16="http://schemas.microsoft.com/office/drawing/2014/main" id="{AE5B1D8D-7F31-42E6-8255-D420AB8D3D45}"/>
                  </a:ext>
                </a:extLst>
              </p:cNvPr>
              <p:cNvGrpSpPr/>
              <p:nvPr/>
            </p:nvGrpSpPr>
            <p:grpSpPr>
              <a:xfrm>
                <a:off x="3797616" y="1232992"/>
                <a:ext cx="1501306" cy="1152128"/>
                <a:chOff x="5963382" y="1268760"/>
                <a:chExt cx="1501306" cy="1152128"/>
              </a:xfrm>
            </p:grpSpPr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188471B9-5C09-41A1-A760-50B9ABC13848}"/>
                    </a:ext>
                  </a:extLst>
                </p:cNvPr>
                <p:cNvSpPr/>
                <p:nvPr/>
              </p:nvSpPr>
              <p:spPr>
                <a:xfrm>
                  <a:off x="5963382" y="1268760"/>
                  <a:ext cx="1501306" cy="115212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5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0" scaled="1"/>
                  <a:tileRect/>
                </a:gradFill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5D9E1763-B239-4019-A97F-40CCE5F728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082246" y="1407718"/>
                  <a:ext cx="1216411" cy="91439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</p:grpSp>
        <p:sp>
          <p:nvSpPr>
            <p:cNvPr id="6" name="TextBox 79">
              <a:extLst>
                <a:ext uri="{FF2B5EF4-FFF2-40B4-BE49-F238E27FC236}">
                  <a16:creationId xmlns:a16="http://schemas.microsoft.com/office/drawing/2014/main" id="{38B7737E-3C1A-4F4D-8623-1865D67F2CAB}"/>
                </a:ext>
              </a:extLst>
            </p:cNvPr>
            <p:cNvSpPr txBox="1"/>
            <p:nvPr/>
          </p:nvSpPr>
          <p:spPr>
            <a:xfrm>
              <a:off x="4057373" y="1951265"/>
              <a:ext cx="1269888" cy="63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Age</a:t>
              </a:r>
              <a:endParaRPr lang="en-US" sz="2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Box 83">
              <a:extLst>
                <a:ext uri="{FF2B5EF4-FFF2-40B4-BE49-F238E27FC236}">
                  <a16:creationId xmlns:a16="http://schemas.microsoft.com/office/drawing/2014/main" id="{AEB074F5-3DBE-426B-A02F-BA5A82A96A26}"/>
                </a:ext>
              </a:extLst>
            </p:cNvPr>
            <p:cNvSpPr txBox="1"/>
            <p:nvPr/>
          </p:nvSpPr>
          <p:spPr>
            <a:xfrm>
              <a:off x="5394226" y="1950744"/>
              <a:ext cx="4207104" cy="63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old, new, recent, ancient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B879D80-50D9-49D4-A037-E60A6E2C89E1}"/>
              </a:ext>
            </a:extLst>
          </p:cNvPr>
          <p:cNvGrpSpPr/>
          <p:nvPr/>
        </p:nvGrpSpPr>
        <p:grpSpPr>
          <a:xfrm>
            <a:off x="195941" y="1059549"/>
            <a:ext cx="5206208" cy="1149154"/>
            <a:chOff x="3463996" y="1484784"/>
            <a:chExt cx="6617219" cy="1584178"/>
          </a:xfrm>
        </p:grpSpPr>
        <p:grpSp>
          <p:nvGrpSpPr>
            <p:cNvPr id="77" name="Group 30">
              <a:extLst>
                <a:ext uri="{FF2B5EF4-FFF2-40B4-BE49-F238E27FC236}">
                  <a16:creationId xmlns:a16="http://schemas.microsoft.com/office/drawing/2014/main" id="{69217200-7C2B-4A85-8403-6C87B2C96D5A}"/>
                </a:ext>
              </a:extLst>
            </p:cNvPr>
            <p:cNvGrpSpPr/>
            <p:nvPr/>
          </p:nvGrpSpPr>
          <p:grpSpPr>
            <a:xfrm>
              <a:off x="3463996" y="1484784"/>
              <a:ext cx="6617219" cy="1584178"/>
              <a:chOff x="3583237" y="1016966"/>
              <a:chExt cx="6617219" cy="1584178"/>
            </a:xfrm>
          </p:grpSpPr>
          <p:sp>
            <p:nvSpPr>
              <p:cNvPr id="80" name="Hexagon 79">
                <a:extLst>
                  <a:ext uri="{FF2B5EF4-FFF2-40B4-BE49-F238E27FC236}">
                    <a16:creationId xmlns:a16="http://schemas.microsoft.com/office/drawing/2014/main" id="{59F5744C-DCB9-49F5-BA62-4790449BA7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073384" y="1328036"/>
                <a:ext cx="1127072" cy="962038"/>
              </a:xfrm>
              <a:prstGeom prst="hexagon">
                <a:avLst/>
              </a:prstGeom>
              <a:gradFill>
                <a:gsLst>
                  <a:gs pos="0">
                    <a:schemeClr val="accent2">
                      <a:lumMod val="50000"/>
                    </a:schemeClr>
                  </a:gs>
                  <a:gs pos="80000">
                    <a:schemeClr val="accent2">
                      <a:lumMod val="75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</a:gra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1" name="Hexagon 80">
                <a:extLst>
                  <a:ext uri="{FF2B5EF4-FFF2-40B4-BE49-F238E27FC236}">
                    <a16:creationId xmlns:a16="http://schemas.microsoft.com/office/drawing/2014/main" id="{F80587E2-D71C-4F8B-A8C8-9DA810373B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29327" y="1398103"/>
                <a:ext cx="928518" cy="792558"/>
              </a:xfrm>
              <a:prstGeom prst="hexagon">
                <a:avLst/>
              </a:pr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80000">
                    <a:schemeClr val="accent2">
                      <a:lumMod val="60000"/>
                      <a:lumOff val="40000"/>
                    </a:schemeClr>
                  </a:gs>
                  <a:gs pos="3832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5A35499F-0BCF-426B-80E3-A3F0E1C991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83237" y="1016966"/>
                <a:ext cx="1900107" cy="158417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3500000" scaled="1"/>
                <a:tileRect/>
              </a:gradFill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D5474F55-2249-4393-AF90-45296C5B29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653598" y="1088976"/>
                <a:ext cx="1811295" cy="144016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4" name="Hexagon 83">
                <a:extLst>
                  <a:ext uri="{FF2B5EF4-FFF2-40B4-BE49-F238E27FC236}">
                    <a16:creationId xmlns:a16="http://schemas.microsoft.com/office/drawing/2014/main" id="{6C35AE5E-41A0-4567-BEA3-189F71D68E8A}"/>
                  </a:ext>
                </a:extLst>
              </p:cNvPr>
              <p:cNvSpPr/>
              <p:nvPr/>
            </p:nvSpPr>
            <p:spPr>
              <a:xfrm>
                <a:off x="4094480" y="1333119"/>
                <a:ext cx="5813400" cy="984409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413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grpSp>
            <p:nvGrpSpPr>
              <p:cNvPr id="85" name="Group 38">
                <a:extLst>
                  <a:ext uri="{FF2B5EF4-FFF2-40B4-BE49-F238E27FC236}">
                    <a16:creationId xmlns:a16="http://schemas.microsoft.com/office/drawing/2014/main" id="{AE5B1D8D-7F31-42E6-8255-D420AB8D3D45}"/>
                  </a:ext>
                </a:extLst>
              </p:cNvPr>
              <p:cNvGrpSpPr/>
              <p:nvPr/>
            </p:nvGrpSpPr>
            <p:grpSpPr>
              <a:xfrm>
                <a:off x="3797616" y="1232992"/>
                <a:ext cx="1538144" cy="1152128"/>
                <a:chOff x="5963382" y="1268760"/>
                <a:chExt cx="1538144" cy="1152128"/>
              </a:xfrm>
            </p:grpSpPr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188471B9-5C09-41A1-A760-50B9ABC13848}"/>
                    </a:ext>
                  </a:extLst>
                </p:cNvPr>
                <p:cNvSpPr/>
                <p:nvPr/>
              </p:nvSpPr>
              <p:spPr>
                <a:xfrm>
                  <a:off x="5963382" y="1268760"/>
                  <a:ext cx="1538144" cy="115212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5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0" scaled="1"/>
                  <a:tileRect/>
                </a:gradFill>
                <a:ln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5D9E1763-B239-4019-A97F-40CCE5F728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082244" y="1407718"/>
                  <a:ext cx="1308592" cy="91439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8" name="TextBox 79">
              <a:extLst>
                <a:ext uri="{FF2B5EF4-FFF2-40B4-BE49-F238E27FC236}">
                  <a16:creationId xmlns:a16="http://schemas.microsoft.com/office/drawing/2014/main" id="{38B7737E-3C1A-4F4D-8623-1865D67F2CAB}"/>
                </a:ext>
              </a:extLst>
            </p:cNvPr>
            <p:cNvSpPr txBox="1"/>
            <p:nvPr/>
          </p:nvSpPr>
          <p:spPr>
            <a:xfrm>
              <a:off x="3688414" y="1951263"/>
              <a:ext cx="1454309" cy="636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Calibri" pitchFamily="34" charset="0"/>
                  <a:cs typeface="Calibri" pitchFamily="34" charset="0"/>
                </a:rPr>
                <a:t>Size</a:t>
              </a:r>
              <a:endParaRPr lang="en-US" sz="2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9" name="TextBox 83">
              <a:extLst>
                <a:ext uri="{FF2B5EF4-FFF2-40B4-BE49-F238E27FC236}">
                  <a16:creationId xmlns:a16="http://schemas.microsoft.com/office/drawing/2014/main" id="{AEB074F5-3DBE-426B-A02F-BA5A82A96A26}"/>
                </a:ext>
              </a:extLst>
            </p:cNvPr>
            <p:cNvSpPr txBox="1"/>
            <p:nvPr/>
          </p:nvSpPr>
          <p:spPr>
            <a:xfrm>
              <a:off x="5560255" y="1730650"/>
              <a:ext cx="4207104" cy="1145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big, small, minute, colossal, large, tiny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F195600F-B911-406B-A206-2FE8905962C9}"/>
              </a:ext>
            </a:extLst>
          </p:cNvPr>
          <p:cNvGrpSpPr/>
          <p:nvPr/>
        </p:nvGrpSpPr>
        <p:grpSpPr>
          <a:xfrm>
            <a:off x="195941" y="2525486"/>
            <a:ext cx="5336409" cy="1139913"/>
            <a:chOff x="4447749" y="3037434"/>
            <a:chExt cx="6784120" cy="1739120"/>
          </a:xfrm>
        </p:grpSpPr>
        <p:grpSp>
          <p:nvGrpSpPr>
            <p:cNvPr id="113" name="Group 19">
              <a:extLst>
                <a:ext uri="{FF2B5EF4-FFF2-40B4-BE49-F238E27FC236}">
                  <a16:creationId xmlns:a16="http://schemas.microsoft.com/office/drawing/2014/main" id="{C35B741F-7525-4CB7-9716-0F02B19E313B}"/>
                </a:ext>
              </a:extLst>
            </p:cNvPr>
            <p:cNvGrpSpPr/>
            <p:nvPr/>
          </p:nvGrpSpPr>
          <p:grpSpPr>
            <a:xfrm>
              <a:off x="4447749" y="3037434"/>
              <a:ext cx="6617222" cy="1739120"/>
              <a:chOff x="4566990" y="2569616"/>
              <a:chExt cx="6617222" cy="1739120"/>
            </a:xfrm>
          </p:grpSpPr>
          <p:sp>
            <p:nvSpPr>
              <p:cNvPr id="116" name="Hexagon 115">
                <a:extLst>
                  <a:ext uri="{FF2B5EF4-FFF2-40B4-BE49-F238E27FC236}">
                    <a16:creationId xmlns:a16="http://schemas.microsoft.com/office/drawing/2014/main" id="{6C6A7498-2751-489D-96D8-19AE3424F6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057140" y="2913895"/>
                <a:ext cx="1127072" cy="962038"/>
              </a:xfrm>
              <a:prstGeom prst="hexagon">
                <a:avLst/>
              </a:prstGeom>
              <a:gradFill>
                <a:gsLst>
                  <a:gs pos="0">
                    <a:schemeClr val="accent5">
                      <a:lumMod val="50000"/>
                    </a:schemeClr>
                  </a:gs>
                  <a:gs pos="80000">
                    <a:schemeClr val="accent5">
                      <a:lumMod val="75000"/>
                    </a:schemeClr>
                  </a:gs>
                  <a:gs pos="100000">
                    <a:schemeClr val="accent5"/>
                  </a:gs>
                </a:gsLst>
              </a:gra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7" name="Hexagon 116">
                <a:extLst>
                  <a:ext uri="{FF2B5EF4-FFF2-40B4-BE49-F238E27FC236}">
                    <a16:creationId xmlns:a16="http://schemas.microsoft.com/office/drawing/2014/main" id="{D9B8696F-8A0F-43E6-A496-11FF862D79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16792" y="2998635"/>
                <a:ext cx="928518" cy="792558"/>
              </a:xfrm>
              <a:prstGeom prst="hexagon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3320">
                    <a:schemeClr val="accent5">
                      <a:lumMod val="75000"/>
                    </a:schemeClr>
                  </a:gs>
                  <a:gs pos="100000">
                    <a:schemeClr val="accent5"/>
                  </a:gs>
                </a:gsLst>
                <a:lin ang="2700000" scaled="1"/>
                <a:tileRect/>
              </a:gradFill>
              <a:ln>
                <a:solidFill>
                  <a:schemeClr val="accent5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85700BA0-D88F-4534-8C4B-30214BACE2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66990" y="2569616"/>
                <a:ext cx="1899306" cy="17391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2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DC46F3C4-2FE5-4642-BCC9-0A7358D302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637356" y="2674836"/>
                <a:ext cx="1710240" cy="144016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0" name="Hexagon 119">
                <a:extLst>
                  <a:ext uri="{FF2B5EF4-FFF2-40B4-BE49-F238E27FC236}">
                    <a16:creationId xmlns:a16="http://schemas.microsoft.com/office/drawing/2014/main" id="{88319CCD-F171-4D08-878A-36B658ECABEA}"/>
                  </a:ext>
                </a:extLst>
              </p:cNvPr>
              <p:cNvSpPr/>
              <p:nvPr/>
            </p:nvSpPr>
            <p:spPr>
              <a:xfrm>
                <a:off x="4985997" y="2905379"/>
                <a:ext cx="5837754" cy="1015013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413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21" name="Group 27">
                <a:extLst>
                  <a:ext uri="{FF2B5EF4-FFF2-40B4-BE49-F238E27FC236}">
                    <a16:creationId xmlns:a16="http://schemas.microsoft.com/office/drawing/2014/main" id="{3C3BE75D-C14D-46AE-9866-3D30AAE5CDD7}"/>
                  </a:ext>
                </a:extLst>
              </p:cNvPr>
              <p:cNvGrpSpPr/>
              <p:nvPr/>
            </p:nvGrpSpPr>
            <p:grpSpPr>
              <a:xfrm>
                <a:off x="4781369" y="2818858"/>
                <a:ext cx="1437061" cy="1152130"/>
                <a:chOff x="5963379" y="1268767"/>
                <a:chExt cx="1437061" cy="1152130"/>
              </a:xfrm>
            </p:grpSpPr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EB2628FB-BB67-4D91-A778-172001CE3FBD}"/>
                    </a:ext>
                  </a:extLst>
                </p:cNvPr>
                <p:cNvSpPr/>
                <p:nvPr/>
              </p:nvSpPr>
              <p:spPr>
                <a:xfrm>
                  <a:off x="5963379" y="1268767"/>
                  <a:ext cx="1437061" cy="115213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43000">
                      <a:schemeClr val="accent5">
                        <a:lumMod val="75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2700000" scaled="1"/>
                  <a:tileRect/>
                </a:gradFill>
                <a:ln>
                  <a:solidFill>
                    <a:schemeClr val="accent5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23" name="Oval 122">
                  <a:extLst>
                    <a:ext uri="{FF2B5EF4-FFF2-40B4-BE49-F238E27FC236}">
                      <a16:creationId xmlns:a16="http://schemas.microsoft.com/office/drawing/2014/main" id="{38476EE7-7399-4E52-8C43-78E9E651644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082244" y="1407724"/>
                  <a:ext cx="1244390" cy="91440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4" name="TextBox 80">
              <a:extLst>
                <a:ext uri="{FF2B5EF4-FFF2-40B4-BE49-F238E27FC236}">
                  <a16:creationId xmlns:a16="http://schemas.microsoft.com/office/drawing/2014/main" id="{23EC2C65-C1AD-4DB0-88B2-09DBE27A345B}"/>
                </a:ext>
              </a:extLst>
            </p:cNvPr>
            <p:cNvSpPr txBox="1"/>
            <p:nvPr/>
          </p:nvSpPr>
          <p:spPr>
            <a:xfrm>
              <a:off x="4816484" y="3490409"/>
              <a:ext cx="1485676" cy="704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Shape</a:t>
              </a:r>
            </a:p>
          </p:txBody>
        </p:sp>
        <p:sp>
          <p:nvSpPr>
            <p:cNvPr id="115" name="TextBox 84">
              <a:extLst>
                <a:ext uri="{FF2B5EF4-FFF2-40B4-BE49-F238E27FC236}">
                  <a16:creationId xmlns:a16="http://schemas.microsoft.com/office/drawing/2014/main" id="{D9212F43-CCFB-4BF3-AB67-A6E4F5852AFA}"/>
                </a:ext>
              </a:extLst>
            </p:cNvPr>
            <p:cNvSpPr txBox="1"/>
            <p:nvPr/>
          </p:nvSpPr>
          <p:spPr>
            <a:xfrm>
              <a:off x="6604077" y="3233631"/>
              <a:ext cx="4627792" cy="1267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square, round, flat, triangular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F195600F-B911-406B-A206-2FE8905962C9}"/>
              </a:ext>
            </a:extLst>
          </p:cNvPr>
          <p:cNvGrpSpPr/>
          <p:nvPr/>
        </p:nvGrpSpPr>
        <p:grpSpPr>
          <a:xfrm>
            <a:off x="6325012" y="2467425"/>
            <a:ext cx="5219637" cy="1103089"/>
            <a:chOff x="4429302" y="3004213"/>
            <a:chExt cx="6635669" cy="1682939"/>
          </a:xfrm>
        </p:grpSpPr>
        <p:grpSp>
          <p:nvGrpSpPr>
            <p:cNvPr id="137" name="Group 19">
              <a:extLst>
                <a:ext uri="{FF2B5EF4-FFF2-40B4-BE49-F238E27FC236}">
                  <a16:creationId xmlns:a16="http://schemas.microsoft.com/office/drawing/2014/main" id="{C35B741F-7525-4CB7-9716-0F02B19E313B}"/>
                </a:ext>
              </a:extLst>
            </p:cNvPr>
            <p:cNvGrpSpPr/>
            <p:nvPr/>
          </p:nvGrpSpPr>
          <p:grpSpPr>
            <a:xfrm>
              <a:off x="4429302" y="3004213"/>
              <a:ext cx="6635669" cy="1682939"/>
              <a:chOff x="4548543" y="2536395"/>
              <a:chExt cx="6635669" cy="1682939"/>
            </a:xfrm>
          </p:grpSpPr>
          <p:sp>
            <p:nvSpPr>
              <p:cNvPr id="140" name="Hexagon 139">
                <a:extLst>
                  <a:ext uri="{FF2B5EF4-FFF2-40B4-BE49-F238E27FC236}">
                    <a16:creationId xmlns:a16="http://schemas.microsoft.com/office/drawing/2014/main" id="{6C6A7498-2751-489D-96D8-19AE3424F6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057140" y="2913895"/>
                <a:ext cx="1127072" cy="962038"/>
              </a:xfrm>
              <a:prstGeom prst="hexagon">
                <a:avLst/>
              </a:prstGeom>
              <a:gradFill>
                <a:gsLst>
                  <a:gs pos="0">
                    <a:schemeClr val="accent5">
                      <a:lumMod val="50000"/>
                    </a:schemeClr>
                  </a:gs>
                  <a:gs pos="80000">
                    <a:schemeClr val="accent5">
                      <a:lumMod val="75000"/>
                    </a:schemeClr>
                  </a:gs>
                  <a:gs pos="100000">
                    <a:schemeClr val="accent5"/>
                  </a:gs>
                </a:gsLst>
              </a:gra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41" name="Hexagon 140">
                <a:extLst>
                  <a:ext uri="{FF2B5EF4-FFF2-40B4-BE49-F238E27FC236}">
                    <a16:creationId xmlns:a16="http://schemas.microsoft.com/office/drawing/2014/main" id="{D9B8696F-8A0F-43E6-A496-11FF862D79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16792" y="2998635"/>
                <a:ext cx="928518" cy="792558"/>
              </a:xfrm>
              <a:prstGeom prst="hexagon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3320">
                    <a:schemeClr val="accent5">
                      <a:lumMod val="75000"/>
                    </a:schemeClr>
                  </a:gs>
                  <a:gs pos="100000">
                    <a:schemeClr val="accent5"/>
                  </a:gs>
                </a:gsLst>
                <a:lin ang="2700000" scaled="1"/>
                <a:tileRect/>
              </a:gradFill>
              <a:ln>
                <a:solidFill>
                  <a:schemeClr val="accent5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85700BA0-D88F-4534-8C4B-30214BACE2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48543" y="2536395"/>
                <a:ext cx="1955898" cy="1682939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2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C46F3C4-2FE5-4642-BCC9-0A7358D302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637355" y="2674835"/>
                <a:ext cx="1922437" cy="144016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44" name="Hexagon 143">
                <a:extLst>
                  <a:ext uri="{FF2B5EF4-FFF2-40B4-BE49-F238E27FC236}">
                    <a16:creationId xmlns:a16="http://schemas.microsoft.com/office/drawing/2014/main" id="{88319CCD-F171-4D08-878A-36B658ECABEA}"/>
                  </a:ext>
                </a:extLst>
              </p:cNvPr>
              <p:cNvSpPr/>
              <p:nvPr/>
            </p:nvSpPr>
            <p:spPr>
              <a:xfrm>
                <a:off x="4985997" y="2905376"/>
                <a:ext cx="5837754" cy="102608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413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45" name="Group 27">
                <a:extLst>
                  <a:ext uri="{FF2B5EF4-FFF2-40B4-BE49-F238E27FC236}">
                    <a16:creationId xmlns:a16="http://schemas.microsoft.com/office/drawing/2014/main" id="{3C3BE75D-C14D-46AE-9866-3D30AAE5CDD7}"/>
                  </a:ext>
                </a:extLst>
              </p:cNvPr>
              <p:cNvGrpSpPr/>
              <p:nvPr/>
            </p:nvGrpSpPr>
            <p:grpSpPr>
              <a:xfrm>
                <a:off x="4726017" y="2818858"/>
                <a:ext cx="1483193" cy="1152130"/>
                <a:chOff x="5908027" y="1268767"/>
                <a:chExt cx="1483193" cy="1152130"/>
              </a:xfrm>
            </p:grpSpPr>
            <p:sp>
              <p:nvSpPr>
                <p:cNvPr id="146" name="Oval 145">
                  <a:extLst>
                    <a:ext uri="{FF2B5EF4-FFF2-40B4-BE49-F238E27FC236}">
                      <a16:creationId xmlns:a16="http://schemas.microsoft.com/office/drawing/2014/main" id="{EB2628FB-BB67-4D91-A778-172001CE3FBD}"/>
                    </a:ext>
                  </a:extLst>
                </p:cNvPr>
                <p:cNvSpPr/>
                <p:nvPr/>
              </p:nvSpPr>
              <p:spPr>
                <a:xfrm>
                  <a:off x="5908027" y="1268767"/>
                  <a:ext cx="1483193" cy="115213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43000">
                      <a:schemeClr val="accent5">
                        <a:lumMod val="75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2700000" scaled="1"/>
                  <a:tileRect/>
                </a:gradFill>
                <a:ln>
                  <a:solidFill>
                    <a:schemeClr val="accent5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47" name="Oval 146">
                  <a:extLst>
                    <a:ext uri="{FF2B5EF4-FFF2-40B4-BE49-F238E27FC236}">
                      <a16:creationId xmlns:a16="http://schemas.microsoft.com/office/drawing/2014/main" id="{38476EE7-7399-4E52-8C43-78E9E651644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082247" y="1407724"/>
                  <a:ext cx="1198262" cy="91440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8" name="TextBox 80">
              <a:extLst>
                <a:ext uri="{FF2B5EF4-FFF2-40B4-BE49-F238E27FC236}">
                  <a16:creationId xmlns:a16="http://schemas.microsoft.com/office/drawing/2014/main" id="{23EC2C65-C1AD-4DB0-88B2-09DBE27A345B}"/>
                </a:ext>
              </a:extLst>
            </p:cNvPr>
            <p:cNvSpPr txBox="1"/>
            <p:nvPr/>
          </p:nvSpPr>
          <p:spPr>
            <a:xfrm>
              <a:off x="4705775" y="3490407"/>
              <a:ext cx="1485676" cy="704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Colour</a:t>
              </a:r>
            </a:p>
          </p:txBody>
        </p:sp>
        <p:sp>
          <p:nvSpPr>
            <p:cNvPr id="139" name="TextBox 84">
              <a:extLst>
                <a:ext uri="{FF2B5EF4-FFF2-40B4-BE49-F238E27FC236}">
                  <a16:creationId xmlns:a16="http://schemas.microsoft.com/office/drawing/2014/main" id="{D9212F43-CCFB-4BF3-AB67-A6E4F5852AFA}"/>
                </a:ext>
              </a:extLst>
            </p:cNvPr>
            <p:cNvSpPr txBox="1"/>
            <p:nvPr/>
          </p:nvSpPr>
          <p:spPr>
            <a:xfrm>
              <a:off x="5976727" y="3565781"/>
              <a:ext cx="4627792" cy="704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Calibri" pitchFamily="34" charset="0"/>
                  <a:cs typeface="Calibri" pitchFamily="34" charset="0"/>
                </a:rPr>
                <a:t> pink, blue, green, white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95941" y="3882530"/>
            <a:ext cx="5206209" cy="1149154"/>
            <a:chOff x="312061" y="3882530"/>
            <a:chExt cx="5206209" cy="1149154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9B879D80-50D9-49D4-A037-E60A6E2C89E1}"/>
                </a:ext>
              </a:extLst>
            </p:cNvPr>
            <p:cNvGrpSpPr/>
            <p:nvPr/>
          </p:nvGrpSpPr>
          <p:grpSpPr>
            <a:xfrm>
              <a:off x="312061" y="3882530"/>
              <a:ext cx="5206209" cy="1149154"/>
              <a:chOff x="3463995" y="1484784"/>
              <a:chExt cx="6617220" cy="1584178"/>
            </a:xfrm>
          </p:grpSpPr>
          <p:grpSp>
            <p:nvGrpSpPr>
              <p:cNvPr id="89" name="Group 30">
                <a:extLst>
                  <a:ext uri="{FF2B5EF4-FFF2-40B4-BE49-F238E27FC236}">
                    <a16:creationId xmlns:a16="http://schemas.microsoft.com/office/drawing/2014/main" id="{69217200-7C2B-4A85-8403-6C87B2C96D5A}"/>
                  </a:ext>
                </a:extLst>
              </p:cNvPr>
              <p:cNvGrpSpPr/>
              <p:nvPr/>
            </p:nvGrpSpPr>
            <p:grpSpPr>
              <a:xfrm>
                <a:off x="3463995" y="1484784"/>
                <a:ext cx="6617220" cy="1584178"/>
                <a:chOff x="3583236" y="1016966"/>
                <a:chExt cx="6617220" cy="1584178"/>
              </a:xfrm>
            </p:grpSpPr>
            <p:sp>
              <p:nvSpPr>
                <p:cNvPr id="92" name="Hexagon 91">
                  <a:extLst>
                    <a:ext uri="{FF2B5EF4-FFF2-40B4-BE49-F238E27FC236}">
                      <a16:creationId xmlns:a16="http://schemas.microsoft.com/office/drawing/2014/main" id="{59F5744C-DCB9-49F5-BA62-4790449BA77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073384" y="1328036"/>
                  <a:ext cx="1127072" cy="962038"/>
                </a:xfrm>
                <a:prstGeom prst="hexagon">
                  <a:avLst/>
                </a:prstGeom>
                <a:solidFill>
                  <a:schemeClr val="accent4">
                    <a:lumMod val="75000"/>
                  </a:schemeClr>
                </a:solidFill>
                <a:ln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93" name="Hexagon 92">
                  <a:extLst>
                    <a:ext uri="{FF2B5EF4-FFF2-40B4-BE49-F238E27FC236}">
                      <a16:creationId xmlns:a16="http://schemas.microsoft.com/office/drawing/2014/main" id="{F80587E2-D71C-4F8B-A8C8-9DA810373B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129327" y="1398103"/>
                  <a:ext cx="928518" cy="792558"/>
                </a:xfrm>
                <a:prstGeom prst="hexagon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5A35499F-0BCF-426B-80E3-A3F0E1C9912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83236" y="1016966"/>
                  <a:ext cx="1835572" cy="158417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D5474F55-2249-4393-AF90-45296C5B29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653598" y="1088976"/>
                  <a:ext cx="1802106" cy="144016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96" name="Hexagon 95">
                  <a:extLst>
                    <a:ext uri="{FF2B5EF4-FFF2-40B4-BE49-F238E27FC236}">
                      <a16:creationId xmlns:a16="http://schemas.microsoft.com/office/drawing/2014/main" id="{6C35AE5E-41A0-4567-BEA3-189F71D68E8A}"/>
                    </a:ext>
                  </a:extLst>
                </p:cNvPr>
                <p:cNvSpPr/>
                <p:nvPr/>
              </p:nvSpPr>
              <p:spPr>
                <a:xfrm>
                  <a:off x="4002242" y="1293103"/>
                  <a:ext cx="5813400" cy="1034498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2413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grpSp>
              <p:nvGrpSpPr>
                <p:cNvPr id="97" name="Group 38">
                  <a:extLst>
                    <a:ext uri="{FF2B5EF4-FFF2-40B4-BE49-F238E27FC236}">
                      <a16:creationId xmlns:a16="http://schemas.microsoft.com/office/drawing/2014/main" id="{AE5B1D8D-7F31-42E6-8255-D420AB8D3D45}"/>
                    </a:ext>
                  </a:extLst>
                </p:cNvPr>
                <p:cNvGrpSpPr/>
                <p:nvPr/>
              </p:nvGrpSpPr>
              <p:grpSpPr>
                <a:xfrm>
                  <a:off x="3797616" y="1232992"/>
                  <a:ext cx="1473608" cy="1152128"/>
                  <a:chOff x="5963382" y="1268760"/>
                  <a:chExt cx="1473608" cy="1152128"/>
                </a:xfrm>
              </p:grpSpPr>
              <p:sp>
                <p:nvSpPr>
                  <p:cNvPr id="98" name="Oval 97">
                    <a:extLst>
                      <a:ext uri="{FF2B5EF4-FFF2-40B4-BE49-F238E27FC236}">
                        <a16:creationId xmlns:a16="http://schemas.microsoft.com/office/drawing/2014/main" id="{188471B9-5C09-41A1-A760-50B9ABC13848}"/>
                      </a:ext>
                    </a:extLst>
                  </p:cNvPr>
                  <p:cNvSpPr/>
                  <p:nvPr/>
                </p:nvSpPr>
                <p:spPr>
                  <a:xfrm>
                    <a:off x="5963382" y="1268760"/>
                    <a:ext cx="1473608" cy="1152128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9" name="Oval 98">
                    <a:extLst>
                      <a:ext uri="{FF2B5EF4-FFF2-40B4-BE49-F238E27FC236}">
                        <a16:creationId xmlns:a16="http://schemas.microsoft.com/office/drawing/2014/main" id="{5D9E1763-B239-4019-A97F-40CCE5F7289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082246" y="1407718"/>
                    <a:ext cx="1225608" cy="91439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1" name="TextBox 83">
                <a:extLst>
                  <a:ext uri="{FF2B5EF4-FFF2-40B4-BE49-F238E27FC236}">
                    <a16:creationId xmlns:a16="http://schemas.microsoft.com/office/drawing/2014/main" id="{AEB074F5-3DBE-426B-A02F-BA5A82A96A26}"/>
                  </a:ext>
                </a:extLst>
              </p:cNvPr>
              <p:cNvSpPr txBox="1"/>
              <p:nvPr/>
            </p:nvSpPr>
            <p:spPr>
              <a:xfrm>
                <a:off x="4969930" y="2070800"/>
                <a:ext cx="4207104" cy="636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48" name="TextBox 79">
              <a:extLst>
                <a:ext uri="{FF2B5EF4-FFF2-40B4-BE49-F238E27FC236}">
                  <a16:creationId xmlns:a16="http://schemas.microsoft.com/office/drawing/2014/main" id="{38B7737E-3C1A-4F4D-8623-1865D67F2CAB}"/>
                </a:ext>
              </a:extLst>
            </p:cNvPr>
            <p:cNvSpPr txBox="1"/>
            <p:nvPr/>
          </p:nvSpPr>
          <p:spPr>
            <a:xfrm>
              <a:off x="503166" y="4235474"/>
              <a:ext cx="11442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Calibri" pitchFamily="34" charset="0"/>
                  <a:cs typeface="Calibri" pitchFamily="34" charset="0"/>
                </a:rPr>
                <a:t>Origin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690467" y="4058884"/>
              <a:ext cx="379593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 Indian, Chinese, Japanese, American, German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325012" y="3817216"/>
            <a:ext cx="5406591" cy="1149154"/>
            <a:chOff x="5805692" y="3817216"/>
            <a:chExt cx="5406591" cy="1149154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9B879D80-50D9-49D4-A037-E60A6E2C89E1}"/>
                </a:ext>
              </a:extLst>
            </p:cNvPr>
            <p:cNvGrpSpPr/>
            <p:nvPr/>
          </p:nvGrpSpPr>
          <p:grpSpPr>
            <a:xfrm>
              <a:off x="5805692" y="3817216"/>
              <a:ext cx="5206208" cy="1149154"/>
              <a:chOff x="3463996" y="1484784"/>
              <a:chExt cx="6617219" cy="1584178"/>
            </a:xfrm>
          </p:grpSpPr>
          <p:grpSp>
            <p:nvGrpSpPr>
              <p:cNvPr id="151" name="Group 30">
                <a:extLst>
                  <a:ext uri="{FF2B5EF4-FFF2-40B4-BE49-F238E27FC236}">
                    <a16:creationId xmlns:a16="http://schemas.microsoft.com/office/drawing/2014/main" id="{69217200-7C2B-4A85-8403-6C87B2C96D5A}"/>
                  </a:ext>
                </a:extLst>
              </p:cNvPr>
              <p:cNvGrpSpPr/>
              <p:nvPr/>
            </p:nvGrpSpPr>
            <p:grpSpPr>
              <a:xfrm>
                <a:off x="3463996" y="1484784"/>
                <a:ext cx="6617219" cy="1584178"/>
                <a:chOff x="3583237" y="1016966"/>
                <a:chExt cx="6617219" cy="1584178"/>
              </a:xfrm>
            </p:grpSpPr>
            <p:sp>
              <p:nvSpPr>
                <p:cNvPr id="153" name="Hexagon 152">
                  <a:extLst>
                    <a:ext uri="{FF2B5EF4-FFF2-40B4-BE49-F238E27FC236}">
                      <a16:creationId xmlns:a16="http://schemas.microsoft.com/office/drawing/2014/main" id="{59F5744C-DCB9-49F5-BA62-4790449BA77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073384" y="1328035"/>
                  <a:ext cx="1127072" cy="962038"/>
                </a:xfrm>
                <a:prstGeom prst="hexagon">
                  <a:avLst/>
                </a:prstGeom>
                <a:solidFill>
                  <a:schemeClr val="accent4">
                    <a:lumMod val="75000"/>
                  </a:schemeClr>
                </a:solidFill>
                <a:ln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54" name="Hexagon 153">
                  <a:extLst>
                    <a:ext uri="{FF2B5EF4-FFF2-40B4-BE49-F238E27FC236}">
                      <a16:creationId xmlns:a16="http://schemas.microsoft.com/office/drawing/2014/main" id="{F80587E2-D71C-4F8B-A8C8-9DA810373B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129327" y="1418112"/>
                  <a:ext cx="928518" cy="792558"/>
                </a:xfrm>
                <a:prstGeom prst="hexagon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55" name="Oval 154">
                  <a:extLst>
                    <a:ext uri="{FF2B5EF4-FFF2-40B4-BE49-F238E27FC236}">
                      <a16:creationId xmlns:a16="http://schemas.microsoft.com/office/drawing/2014/main" id="{5A35499F-0BCF-426B-80E3-A3F0E1C9912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583237" y="1016966"/>
                  <a:ext cx="2066206" cy="158417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D5474F55-2249-4393-AF90-45296C5B29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710706" y="1137076"/>
                  <a:ext cx="1652758" cy="139206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57" name="Hexagon 156">
                  <a:extLst>
                    <a:ext uri="{FF2B5EF4-FFF2-40B4-BE49-F238E27FC236}">
                      <a16:creationId xmlns:a16="http://schemas.microsoft.com/office/drawing/2014/main" id="{6C35AE5E-41A0-4567-BEA3-189F71D68E8A}"/>
                    </a:ext>
                  </a:extLst>
                </p:cNvPr>
                <p:cNvSpPr/>
                <p:nvPr/>
              </p:nvSpPr>
              <p:spPr>
                <a:xfrm>
                  <a:off x="4020689" y="1317154"/>
                  <a:ext cx="5813400" cy="1020449"/>
                </a:xfrm>
                <a:prstGeom prst="hexagon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2413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grpSp>
              <p:nvGrpSpPr>
                <p:cNvPr id="158" name="Group 38">
                  <a:extLst>
                    <a:ext uri="{FF2B5EF4-FFF2-40B4-BE49-F238E27FC236}">
                      <a16:creationId xmlns:a16="http://schemas.microsoft.com/office/drawing/2014/main" id="{AE5B1D8D-7F31-42E6-8255-D420AB8D3D45}"/>
                    </a:ext>
                  </a:extLst>
                </p:cNvPr>
                <p:cNvGrpSpPr/>
                <p:nvPr/>
              </p:nvGrpSpPr>
              <p:grpSpPr>
                <a:xfrm>
                  <a:off x="3816064" y="1232992"/>
                  <a:ext cx="1630452" cy="1152128"/>
                  <a:chOff x="5981830" y="1268760"/>
                  <a:chExt cx="1630452" cy="1152128"/>
                </a:xfrm>
              </p:grpSpPr>
              <p:sp>
                <p:nvSpPr>
                  <p:cNvPr id="159" name="Oval 158">
                    <a:extLst>
                      <a:ext uri="{FF2B5EF4-FFF2-40B4-BE49-F238E27FC236}">
                        <a16:creationId xmlns:a16="http://schemas.microsoft.com/office/drawing/2014/main" id="{188471B9-5C09-41A1-A760-50B9ABC13848}"/>
                      </a:ext>
                    </a:extLst>
                  </p:cNvPr>
                  <p:cNvSpPr/>
                  <p:nvPr/>
                </p:nvSpPr>
                <p:spPr>
                  <a:xfrm>
                    <a:off x="5981830" y="1268760"/>
                    <a:ext cx="1630452" cy="1152128"/>
                  </a:xfrm>
                  <a:prstGeom prst="ellipse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solidFill>
                      <a:schemeClr val="accent4">
                        <a:lumMod val="50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60" name="Oval 159">
                    <a:extLst>
                      <a:ext uri="{FF2B5EF4-FFF2-40B4-BE49-F238E27FC236}">
                        <a16:creationId xmlns:a16="http://schemas.microsoft.com/office/drawing/2014/main" id="{5D9E1763-B239-4019-A97F-40CCE5F7289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6082244" y="1407718"/>
                    <a:ext cx="1474693" cy="91439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2" name="TextBox 83">
                <a:extLst>
                  <a:ext uri="{FF2B5EF4-FFF2-40B4-BE49-F238E27FC236}">
                    <a16:creationId xmlns:a16="http://schemas.microsoft.com/office/drawing/2014/main" id="{AEB074F5-3DBE-426B-A02F-BA5A82A96A26}"/>
                  </a:ext>
                </a:extLst>
              </p:cNvPr>
              <p:cNvSpPr txBox="1"/>
              <p:nvPr/>
            </p:nvSpPr>
            <p:spPr>
              <a:xfrm>
                <a:off x="4969930" y="2070800"/>
                <a:ext cx="4207104" cy="636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61" name="TextBox 79">
              <a:extLst>
                <a:ext uri="{FF2B5EF4-FFF2-40B4-BE49-F238E27FC236}">
                  <a16:creationId xmlns:a16="http://schemas.microsoft.com/office/drawing/2014/main" id="{38B7737E-3C1A-4F4D-8623-1865D67F2CAB}"/>
                </a:ext>
              </a:extLst>
            </p:cNvPr>
            <p:cNvSpPr txBox="1"/>
            <p:nvPr/>
          </p:nvSpPr>
          <p:spPr>
            <a:xfrm>
              <a:off x="5924251" y="4184674"/>
              <a:ext cx="13764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Calibri" pitchFamily="34" charset="0"/>
                  <a:cs typeface="Calibri" pitchFamily="34" charset="0"/>
                </a:rPr>
                <a:t>Material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7416351" y="3993570"/>
              <a:ext cx="379593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wooden, rubber, silken,        golden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F195600F-B911-406B-A206-2FE8905962C9}"/>
              </a:ext>
            </a:extLst>
          </p:cNvPr>
          <p:cNvGrpSpPr/>
          <p:nvPr/>
        </p:nvGrpSpPr>
        <p:grpSpPr>
          <a:xfrm>
            <a:off x="2960862" y="5196061"/>
            <a:ext cx="5588050" cy="1117653"/>
            <a:chOff x="4515794" y="2982069"/>
            <a:chExt cx="6549177" cy="1705158"/>
          </a:xfrm>
        </p:grpSpPr>
        <p:grpSp>
          <p:nvGrpSpPr>
            <p:cNvPr id="164" name="Group 19">
              <a:extLst>
                <a:ext uri="{FF2B5EF4-FFF2-40B4-BE49-F238E27FC236}">
                  <a16:creationId xmlns:a16="http://schemas.microsoft.com/office/drawing/2014/main" id="{C35B741F-7525-4CB7-9716-0F02B19E313B}"/>
                </a:ext>
              </a:extLst>
            </p:cNvPr>
            <p:cNvGrpSpPr/>
            <p:nvPr/>
          </p:nvGrpSpPr>
          <p:grpSpPr>
            <a:xfrm>
              <a:off x="4515794" y="2982069"/>
              <a:ext cx="6549177" cy="1705158"/>
              <a:chOff x="4635035" y="2514251"/>
              <a:chExt cx="6549177" cy="1705158"/>
            </a:xfrm>
          </p:grpSpPr>
          <p:sp>
            <p:nvSpPr>
              <p:cNvPr id="167" name="Hexagon 166">
                <a:extLst>
                  <a:ext uri="{FF2B5EF4-FFF2-40B4-BE49-F238E27FC236}">
                    <a16:creationId xmlns:a16="http://schemas.microsoft.com/office/drawing/2014/main" id="{6C6A7498-2751-489D-96D8-19AE3424F6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057140" y="2913895"/>
                <a:ext cx="1127072" cy="962038"/>
              </a:xfrm>
              <a:prstGeom prst="hexagon">
                <a:avLst/>
              </a:prstGeom>
              <a:gradFill>
                <a:gsLst>
                  <a:gs pos="0">
                    <a:schemeClr val="accent5">
                      <a:lumMod val="50000"/>
                    </a:schemeClr>
                  </a:gs>
                  <a:gs pos="80000">
                    <a:schemeClr val="accent5">
                      <a:lumMod val="75000"/>
                    </a:schemeClr>
                  </a:gs>
                  <a:gs pos="100000">
                    <a:schemeClr val="accent5"/>
                  </a:gs>
                </a:gsLst>
              </a:gra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68" name="Hexagon 167">
                <a:extLst>
                  <a:ext uri="{FF2B5EF4-FFF2-40B4-BE49-F238E27FC236}">
                    <a16:creationId xmlns:a16="http://schemas.microsoft.com/office/drawing/2014/main" id="{D9B8696F-8A0F-43E6-A496-11FF862D79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116792" y="2998635"/>
                <a:ext cx="928518" cy="792558"/>
              </a:xfrm>
              <a:prstGeom prst="hexagon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3320">
                    <a:schemeClr val="accent5">
                      <a:lumMod val="75000"/>
                    </a:schemeClr>
                  </a:gs>
                  <a:gs pos="100000">
                    <a:schemeClr val="accent5"/>
                  </a:gs>
                </a:gsLst>
                <a:lin ang="2700000" scaled="1"/>
                <a:tileRect/>
              </a:gradFill>
              <a:ln>
                <a:solidFill>
                  <a:schemeClr val="accent5"/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85700BA0-D88F-4534-8C4B-30214BACE2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635035" y="2514251"/>
                <a:ext cx="1871237" cy="1705158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2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35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DC46F3C4-2FE5-4642-BCC9-0A7358D302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22409" y="2674835"/>
                <a:ext cx="1647777" cy="144016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71" name="Hexagon 170">
                <a:extLst>
                  <a:ext uri="{FF2B5EF4-FFF2-40B4-BE49-F238E27FC236}">
                    <a16:creationId xmlns:a16="http://schemas.microsoft.com/office/drawing/2014/main" id="{88319CCD-F171-4D08-878A-36B658ECABEA}"/>
                  </a:ext>
                </a:extLst>
              </p:cNvPr>
              <p:cNvSpPr/>
              <p:nvPr/>
            </p:nvSpPr>
            <p:spPr>
              <a:xfrm>
                <a:off x="4985998" y="2861091"/>
                <a:ext cx="5837755" cy="1048305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413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72" name="Group 27">
                <a:extLst>
                  <a:ext uri="{FF2B5EF4-FFF2-40B4-BE49-F238E27FC236}">
                    <a16:creationId xmlns:a16="http://schemas.microsoft.com/office/drawing/2014/main" id="{3C3BE75D-C14D-46AE-9866-3D30AAE5CDD7}"/>
                  </a:ext>
                </a:extLst>
              </p:cNvPr>
              <p:cNvGrpSpPr/>
              <p:nvPr/>
            </p:nvGrpSpPr>
            <p:grpSpPr>
              <a:xfrm>
                <a:off x="4832404" y="2818857"/>
                <a:ext cx="1501709" cy="1152130"/>
                <a:chOff x="6014414" y="1268766"/>
                <a:chExt cx="1501709" cy="1152130"/>
              </a:xfrm>
            </p:grpSpPr>
            <p:sp>
              <p:nvSpPr>
                <p:cNvPr id="173" name="Oval 172">
                  <a:extLst>
                    <a:ext uri="{FF2B5EF4-FFF2-40B4-BE49-F238E27FC236}">
                      <a16:creationId xmlns:a16="http://schemas.microsoft.com/office/drawing/2014/main" id="{EB2628FB-BB67-4D91-A778-172001CE3FBD}"/>
                    </a:ext>
                  </a:extLst>
                </p:cNvPr>
                <p:cNvSpPr/>
                <p:nvPr/>
              </p:nvSpPr>
              <p:spPr>
                <a:xfrm>
                  <a:off x="6014414" y="1268766"/>
                  <a:ext cx="1501709" cy="115213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5">
                        <a:lumMod val="50000"/>
                      </a:schemeClr>
                    </a:gs>
                    <a:gs pos="43000">
                      <a:schemeClr val="accent5">
                        <a:lumMod val="75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2700000" scaled="1"/>
                  <a:tileRect/>
                </a:gradFill>
                <a:ln>
                  <a:solidFill>
                    <a:schemeClr val="accent5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38476EE7-7399-4E52-8C43-78E9E651644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133278" y="1407725"/>
                  <a:ext cx="1327488" cy="91440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5" name="TextBox 80">
              <a:extLst>
                <a:ext uri="{FF2B5EF4-FFF2-40B4-BE49-F238E27FC236}">
                  <a16:creationId xmlns:a16="http://schemas.microsoft.com/office/drawing/2014/main" id="{23EC2C65-C1AD-4DB0-88B2-09DBE27A345B}"/>
                </a:ext>
              </a:extLst>
            </p:cNvPr>
            <p:cNvSpPr txBox="1"/>
            <p:nvPr/>
          </p:nvSpPr>
          <p:spPr>
            <a:xfrm>
              <a:off x="4790828" y="3490408"/>
              <a:ext cx="1734841" cy="704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Purpose</a:t>
              </a:r>
            </a:p>
          </p:txBody>
        </p:sp>
        <p:sp>
          <p:nvSpPr>
            <p:cNvPr id="166" name="TextBox 84">
              <a:extLst>
                <a:ext uri="{FF2B5EF4-FFF2-40B4-BE49-F238E27FC236}">
                  <a16:creationId xmlns:a16="http://schemas.microsoft.com/office/drawing/2014/main" id="{D9212F43-CCFB-4BF3-AB67-A6E4F5852AFA}"/>
                </a:ext>
              </a:extLst>
            </p:cNvPr>
            <p:cNvSpPr txBox="1"/>
            <p:nvPr/>
          </p:nvSpPr>
          <p:spPr>
            <a:xfrm>
              <a:off x="6401987" y="3233630"/>
              <a:ext cx="4627792" cy="1267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fishing, mining, musical, farming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4679784" y="1093501"/>
            <a:ext cx="1996787" cy="5575859"/>
            <a:chOff x="3962400" y="1600200"/>
            <a:chExt cx="1602377" cy="5404042"/>
          </a:xfrm>
        </p:grpSpPr>
        <p:grpSp>
          <p:nvGrpSpPr>
            <p:cNvPr id="3" name="Group 4"/>
            <p:cNvGrpSpPr/>
            <p:nvPr/>
          </p:nvGrpSpPr>
          <p:grpSpPr>
            <a:xfrm>
              <a:off x="3962400" y="1600200"/>
              <a:ext cx="1602377" cy="5404042"/>
              <a:chOff x="3962400" y="1600200"/>
              <a:chExt cx="1602377" cy="540404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962400" y="1856720"/>
                <a:ext cx="1257300" cy="46528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355600" dist="38100" dir="10800000" sx="102000" sy="102000" algn="r" rotWithShape="0">
                  <a:prstClr val="black">
                    <a:alpha val="3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962400" y="1600200"/>
                <a:ext cx="1447800" cy="2565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964577" y="6263762"/>
                <a:ext cx="1600200" cy="7404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4610100" y="1728460"/>
              <a:ext cx="954677" cy="5219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221748" y="1463315"/>
            <a:ext cx="161893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determiner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221748" y="2268877"/>
            <a:ext cx="15192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latin typeface="Calibri" pitchFamily="34" charset="0"/>
                <a:cs typeface="Calibri" pitchFamily="34" charset="0"/>
              </a:rPr>
              <a:t> opinion </a:t>
            </a:r>
            <a:endParaRPr lang="en-US" sz="2400" dirty="0">
              <a:latin typeface="Calibri" pitchFamily="34" charset="0"/>
              <a:ea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221747" y="3074439"/>
            <a:ext cx="15192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latin typeface="Calibri" pitchFamily="34" charset="0"/>
                <a:cs typeface="Calibri" pitchFamily="34" charset="0"/>
              </a:rPr>
              <a:t>age </a:t>
            </a:r>
            <a:endParaRPr lang="en-US" sz="2400" dirty="0">
              <a:latin typeface="Calibri" pitchFamily="34" charset="0"/>
              <a:ea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221748" y="3880001"/>
            <a:ext cx="15192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latin typeface="Calibri" pitchFamily="34" charset="0"/>
                <a:cs typeface="Calibri" pitchFamily="34" charset="0"/>
              </a:rPr>
              <a:t>material </a:t>
            </a:r>
            <a:endParaRPr lang="en-US" sz="2400" dirty="0">
              <a:latin typeface="Calibri" pitchFamily="34" charset="0"/>
              <a:ea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21748" y="4685563"/>
            <a:ext cx="15192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latin typeface="Calibri" pitchFamily="34" charset="0"/>
                <a:cs typeface="Calibri" pitchFamily="34" charset="0"/>
              </a:rPr>
              <a:t> purpose</a:t>
            </a:r>
            <a:endParaRPr lang="en-US" sz="2400" dirty="0">
              <a:latin typeface="Calibri" pitchFamily="34" charset="0"/>
              <a:ea typeface="Calibri" panose="020F0502020204030204" pitchFamily="34" charset="0"/>
              <a:cs typeface="Calibri" pitchFamily="34" charset="0"/>
            </a:endParaRPr>
          </a:p>
        </p:txBody>
      </p:sp>
      <p:pic>
        <p:nvPicPr>
          <p:cNvPr id="47" name="Picture 2" descr="Free Rocking Chair Wooden photo and picture"/>
          <p:cNvPicPr>
            <a:picLocks noChangeAspect="1" noChangeArrowheads="1"/>
          </p:cNvPicPr>
          <p:nvPr/>
        </p:nvPicPr>
        <p:blipFill>
          <a:blip r:embed="rId3"/>
          <a:srcRect l="17121" t="21555"/>
          <a:stretch>
            <a:fillRect/>
          </a:stretch>
        </p:blipFill>
        <p:spPr bwMode="auto">
          <a:xfrm>
            <a:off x="1170605" y="2636027"/>
            <a:ext cx="2459264" cy="34454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9" name="Right Triangle 48"/>
          <p:cNvSpPr/>
          <p:nvPr/>
        </p:nvSpPr>
        <p:spPr>
          <a:xfrm flipH="1" flipV="1">
            <a:off x="4582146" y="5958956"/>
            <a:ext cx="119411" cy="12826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221748" y="5491123"/>
            <a:ext cx="1519200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latin typeface="Calibri" pitchFamily="34" charset="0"/>
                <a:cs typeface="Calibri" pitchFamily="34" charset="0"/>
              </a:rPr>
              <a:t>noun</a:t>
            </a:r>
            <a:endParaRPr lang="en-US" sz="2400" dirty="0">
              <a:latin typeface="Calibri" pitchFamily="34" charset="0"/>
              <a:ea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55" name="Text Placeholder 2"/>
          <p:cNvSpPr>
            <a:spLocks noGrp="1"/>
          </p:cNvSpPr>
          <p:nvPr>
            <p:ph type="body" idx="4294967295"/>
          </p:nvPr>
        </p:nvSpPr>
        <p:spPr>
          <a:xfrm>
            <a:off x="905606" y="1214438"/>
            <a:ext cx="2989263" cy="122396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400" dirty="0">
                <a:latin typeface="Calibri" pitchFamily="34" charset="0"/>
                <a:cs typeface="Calibri" pitchFamily="34" charset="0"/>
              </a:rPr>
              <a:t>I love that comfortable, old, wooden rocking chair.</a:t>
            </a:r>
          </a:p>
        </p:txBody>
      </p:sp>
      <p:sp>
        <p:nvSpPr>
          <p:cNvPr id="56" name="Title 1"/>
          <p:cNvSpPr>
            <a:spLocks noGrp="1"/>
          </p:cNvSpPr>
          <p:nvPr>
            <p:ph type="title" idx="4294967295"/>
          </p:nvPr>
        </p:nvSpPr>
        <p:spPr>
          <a:xfrm>
            <a:off x="3723182" y="246063"/>
            <a:ext cx="4770523" cy="6540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>
                <a:latin typeface="Calibri" pitchFamily="34" charset="0"/>
                <a:cs typeface="Calibri" pitchFamily="34" charset="0"/>
              </a:rPr>
              <a:t>Example -1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4560380" y="1469106"/>
            <a:ext cx="3016077" cy="594000"/>
            <a:chOff x="4560380" y="1469106"/>
            <a:chExt cx="3016077" cy="587470"/>
          </a:xfrm>
        </p:grpSpPr>
        <p:grpSp>
          <p:nvGrpSpPr>
            <p:cNvPr id="67" name="Group 66"/>
            <p:cNvGrpSpPr/>
            <p:nvPr/>
          </p:nvGrpSpPr>
          <p:grpSpPr>
            <a:xfrm>
              <a:off x="4560380" y="1469106"/>
              <a:ext cx="3016077" cy="587470"/>
              <a:chOff x="4560380" y="1469106"/>
              <a:chExt cx="3016077" cy="587470"/>
            </a:xfrm>
          </p:grpSpPr>
          <p:sp>
            <p:nvSpPr>
              <p:cNvPr id="13" name="Right Triangle 12"/>
              <p:cNvSpPr/>
              <p:nvPr/>
            </p:nvSpPr>
            <p:spPr>
              <a:xfrm flipH="1" flipV="1">
                <a:off x="4560380" y="1928316"/>
                <a:ext cx="140374" cy="128260"/>
              </a:xfrm>
              <a:prstGeom prst="rtTriangl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Chevron 13"/>
              <p:cNvSpPr/>
              <p:nvPr/>
            </p:nvSpPr>
            <p:spPr>
              <a:xfrm>
                <a:off x="5726227" y="1469106"/>
                <a:ext cx="1850230" cy="467366"/>
              </a:xfrm>
              <a:prstGeom prst="chevron">
                <a:avLst>
                  <a:gd name="adj" fmla="val 49292"/>
                </a:avLst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59000">
                    <a:schemeClr val="accent4"/>
                  </a:gs>
                  <a:gs pos="100000">
                    <a:schemeClr val="accent4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Chevron 14"/>
              <p:cNvSpPr/>
              <p:nvPr/>
            </p:nvSpPr>
            <p:spPr>
              <a:xfrm>
                <a:off x="5456286" y="1471098"/>
                <a:ext cx="1829887" cy="467366"/>
              </a:xfrm>
              <a:prstGeom prst="chevron">
                <a:avLst>
                  <a:gd name="adj" fmla="val 49292"/>
                </a:avLst>
              </a:prstGeom>
              <a:gradFill>
                <a:gsLst>
                  <a:gs pos="0">
                    <a:schemeClr val="accent4"/>
                  </a:gs>
                  <a:gs pos="80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Chevron 15"/>
              <p:cNvSpPr/>
              <p:nvPr/>
            </p:nvSpPr>
            <p:spPr>
              <a:xfrm>
                <a:off x="5191450" y="1471098"/>
                <a:ext cx="1760895" cy="467366"/>
              </a:xfrm>
              <a:prstGeom prst="chevron">
                <a:avLst>
                  <a:gd name="adj" fmla="val 49292"/>
                </a:avLst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Pentagon 16"/>
              <p:cNvSpPr/>
              <p:nvPr/>
            </p:nvSpPr>
            <p:spPr>
              <a:xfrm>
                <a:off x="4566381" y="1469106"/>
                <a:ext cx="1936020" cy="457200"/>
              </a:xfrm>
              <a:prstGeom prst="homePlat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4780527" y="1475342"/>
              <a:ext cx="7203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that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560372" y="4638077"/>
            <a:ext cx="3146714" cy="594000"/>
            <a:chOff x="4560372" y="4661227"/>
            <a:chExt cx="3146714" cy="649487"/>
          </a:xfrm>
        </p:grpSpPr>
        <p:grpSp>
          <p:nvGrpSpPr>
            <p:cNvPr id="66" name="Group 65"/>
            <p:cNvGrpSpPr/>
            <p:nvPr/>
          </p:nvGrpSpPr>
          <p:grpSpPr>
            <a:xfrm>
              <a:off x="4560372" y="4718810"/>
              <a:ext cx="3146714" cy="591904"/>
              <a:chOff x="4560372" y="4718810"/>
              <a:chExt cx="3146714" cy="591904"/>
            </a:xfrm>
          </p:grpSpPr>
          <p:sp>
            <p:nvSpPr>
              <p:cNvPr id="40" name="Right Triangle 39"/>
              <p:cNvSpPr/>
              <p:nvPr/>
            </p:nvSpPr>
            <p:spPr>
              <a:xfrm flipH="1" flipV="1">
                <a:off x="4560372" y="5182454"/>
                <a:ext cx="119411" cy="128260"/>
              </a:xfrm>
              <a:prstGeom prst="rtTriangl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Chevron 40"/>
              <p:cNvSpPr/>
              <p:nvPr/>
            </p:nvSpPr>
            <p:spPr>
              <a:xfrm>
                <a:off x="5552122" y="4718810"/>
                <a:ext cx="2154964" cy="467366"/>
              </a:xfrm>
              <a:prstGeom prst="chevron">
                <a:avLst>
                  <a:gd name="adj" fmla="val 49292"/>
                </a:avLst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/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Chevron 41"/>
              <p:cNvSpPr/>
              <p:nvPr/>
            </p:nvSpPr>
            <p:spPr>
              <a:xfrm>
                <a:off x="5322492" y="4720802"/>
                <a:ext cx="2036251" cy="467366"/>
              </a:xfrm>
              <a:prstGeom prst="chevron">
                <a:avLst>
                  <a:gd name="adj" fmla="val 49292"/>
                </a:avLst>
              </a:prstGeom>
              <a:gradFill>
                <a:gsLst>
                  <a:gs pos="0">
                    <a:schemeClr val="accent2"/>
                  </a:gs>
                  <a:gs pos="51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Chevron 42"/>
              <p:cNvSpPr/>
              <p:nvPr/>
            </p:nvSpPr>
            <p:spPr>
              <a:xfrm>
                <a:off x="5097206" y="4720802"/>
                <a:ext cx="1898680" cy="467366"/>
              </a:xfrm>
              <a:prstGeom prst="chevron">
                <a:avLst>
                  <a:gd name="adj" fmla="val 49292"/>
                </a:avLst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Pentagon 43"/>
              <p:cNvSpPr/>
              <p:nvPr/>
            </p:nvSpPr>
            <p:spPr>
              <a:xfrm>
                <a:off x="4565484" y="4725254"/>
                <a:ext cx="2125602" cy="457200"/>
              </a:xfrm>
              <a:prstGeom prst="homePlat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4787785" y="4661227"/>
              <a:ext cx="172912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rocking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560372" y="2261455"/>
            <a:ext cx="2958028" cy="593575"/>
            <a:chOff x="4560372" y="2215570"/>
            <a:chExt cx="2958028" cy="593575"/>
          </a:xfrm>
        </p:grpSpPr>
        <p:grpSp>
          <p:nvGrpSpPr>
            <p:cNvPr id="63" name="Group 62"/>
            <p:cNvGrpSpPr/>
            <p:nvPr/>
          </p:nvGrpSpPr>
          <p:grpSpPr>
            <a:xfrm>
              <a:off x="4560372" y="2219701"/>
              <a:ext cx="2958028" cy="589444"/>
              <a:chOff x="4560372" y="2219701"/>
              <a:chExt cx="2958028" cy="589444"/>
            </a:xfrm>
          </p:grpSpPr>
          <p:sp>
            <p:nvSpPr>
              <p:cNvPr id="19" name="Right Triangle 18"/>
              <p:cNvSpPr/>
              <p:nvPr/>
            </p:nvSpPr>
            <p:spPr>
              <a:xfrm flipH="1" flipV="1">
                <a:off x="4560372" y="2680885"/>
                <a:ext cx="119411" cy="128260"/>
              </a:xfrm>
              <a:prstGeom prst="rtTriangl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hevron 19"/>
              <p:cNvSpPr/>
              <p:nvPr/>
            </p:nvSpPr>
            <p:spPr>
              <a:xfrm>
                <a:off x="5552122" y="2219701"/>
                <a:ext cx="1966278" cy="467366"/>
              </a:xfrm>
              <a:prstGeom prst="chevron">
                <a:avLst>
                  <a:gd name="adj" fmla="val 49292"/>
                </a:avLst>
              </a:prstGeom>
              <a:gradFill>
                <a:gsLst>
                  <a:gs pos="0">
                    <a:schemeClr val="accent5">
                      <a:lumMod val="75000"/>
                    </a:schemeClr>
                  </a:gs>
                  <a:gs pos="58000">
                    <a:schemeClr val="accent5"/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Chevron 20"/>
              <p:cNvSpPr/>
              <p:nvPr/>
            </p:nvSpPr>
            <p:spPr>
              <a:xfrm>
                <a:off x="5322492" y="2221693"/>
                <a:ext cx="1934651" cy="467366"/>
              </a:xfrm>
              <a:prstGeom prst="chevron">
                <a:avLst>
                  <a:gd name="adj" fmla="val 49292"/>
                </a:avLst>
              </a:prstGeom>
              <a:gradFill>
                <a:gsLst>
                  <a:gs pos="0">
                    <a:schemeClr val="accent5"/>
                  </a:gs>
                  <a:gs pos="4500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Chevron 21"/>
              <p:cNvSpPr/>
              <p:nvPr/>
            </p:nvSpPr>
            <p:spPr>
              <a:xfrm>
                <a:off x="5097206" y="2221693"/>
                <a:ext cx="1913194" cy="467366"/>
              </a:xfrm>
              <a:prstGeom prst="chevron">
                <a:avLst>
                  <a:gd name="adj" fmla="val 49292"/>
                </a:avLst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Pentagon 22"/>
              <p:cNvSpPr/>
              <p:nvPr/>
            </p:nvSpPr>
            <p:spPr>
              <a:xfrm>
                <a:off x="4565484" y="2223685"/>
                <a:ext cx="2140116" cy="457200"/>
              </a:xfrm>
              <a:prstGeom prst="homePlat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Rectangle 58"/>
            <p:cNvSpPr/>
            <p:nvPr/>
          </p:nvSpPr>
          <p:spPr>
            <a:xfrm>
              <a:off x="4780526" y="2215570"/>
              <a:ext cx="182346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comfortable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565484" y="3845728"/>
            <a:ext cx="3170630" cy="594000"/>
            <a:chOff x="4565484" y="3906486"/>
            <a:chExt cx="3170630" cy="596207"/>
          </a:xfrm>
        </p:grpSpPr>
        <p:grpSp>
          <p:nvGrpSpPr>
            <p:cNvPr id="65" name="Group 64"/>
            <p:cNvGrpSpPr/>
            <p:nvPr/>
          </p:nvGrpSpPr>
          <p:grpSpPr>
            <a:xfrm>
              <a:off x="4565484" y="3912779"/>
              <a:ext cx="3170630" cy="589914"/>
              <a:chOff x="4565484" y="3912779"/>
              <a:chExt cx="3170630" cy="589914"/>
            </a:xfrm>
          </p:grpSpPr>
          <p:sp>
            <p:nvSpPr>
              <p:cNvPr id="33" name="Right Triangle 32"/>
              <p:cNvSpPr/>
              <p:nvPr/>
            </p:nvSpPr>
            <p:spPr>
              <a:xfrm flipH="1" flipV="1">
                <a:off x="4565484" y="4374433"/>
                <a:ext cx="119411" cy="128260"/>
              </a:xfrm>
              <a:prstGeom prst="rtTriangl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Chevron 33"/>
              <p:cNvSpPr/>
              <p:nvPr/>
            </p:nvSpPr>
            <p:spPr>
              <a:xfrm>
                <a:off x="5552122" y="3912779"/>
                <a:ext cx="2183992" cy="467366"/>
              </a:xfrm>
              <a:prstGeom prst="chevron">
                <a:avLst>
                  <a:gd name="adj" fmla="val 49292"/>
                </a:avLst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65000">
                    <a:schemeClr val="accent6"/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Chevron 34"/>
              <p:cNvSpPr/>
              <p:nvPr/>
            </p:nvSpPr>
            <p:spPr>
              <a:xfrm>
                <a:off x="5322492" y="3914771"/>
                <a:ext cx="2079794" cy="467366"/>
              </a:xfrm>
              <a:prstGeom prst="chevron">
                <a:avLst>
                  <a:gd name="adj" fmla="val 49292"/>
                </a:avLst>
              </a:prstGeom>
              <a:gradFill>
                <a:gsLst>
                  <a:gs pos="0">
                    <a:schemeClr val="accent6"/>
                  </a:gs>
                  <a:gs pos="43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Chevron 35"/>
              <p:cNvSpPr/>
              <p:nvPr/>
            </p:nvSpPr>
            <p:spPr>
              <a:xfrm>
                <a:off x="5097206" y="3914771"/>
                <a:ext cx="1927708" cy="467366"/>
              </a:xfrm>
              <a:prstGeom prst="chevron">
                <a:avLst>
                  <a:gd name="adj" fmla="val 49292"/>
                </a:avLst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Pentagon 36"/>
              <p:cNvSpPr/>
              <p:nvPr/>
            </p:nvSpPr>
            <p:spPr>
              <a:xfrm>
                <a:off x="4570595" y="3917233"/>
                <a:ext cx="2105975" cy="457200"/>
              </a:xfrm>
              <a:prstGeom prst="homePlat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4787781" y="3906486"/>
              <a:ext cx="178718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wooden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562928" y="3053379"/>
            <a:ext cx="3086101" cy="594000"/>
            <a:chOff x="4562928" y="2989938"/>
            <a:chExt cx="3086101" cy="585460"/>
          </a:xfrm>
        </p:grpSpPr>
        <p:grpSp>
          <p:nvGrpSpPr>
            <p:cNvPr id="64" name="Group 63"/>
            <p:cNvGrpSpPr/>
            <p:nvPr/>
          </p:nvGrpSpPr>
          <p:grpSpPr>
            <a:xfrm>
              <a:off x="4562928" y="2989938"/>
              <a:ext cx="3086101" cy="585460"/>
              <a:chOff x="4562928" y="2989938"/>
              <a:chExt cx="3086101" cy="585460"/>
            </a:xfrm>
          </p:grpSpPr>
          <p:sp>
            <p:nvSpPr>
              <p:cNvPr id="26" name="Right Triangle 25"/>
              <p:cNvSpPr/>
              <p:nvPr/>
            </p:nvSpPr>
            <p:spPr>
              <a:xfrm flipH="1" flipV="1">
                <a:off x="4562928" y="3447138"/>
                <a:ext cx="119411" cy="128260"/>
              </a:xfrm>
              <a:prstGeom prst="rtTriangl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Chevron 26"/>
              <p:cNvSpPr/>
              <p:nvPr/>
            </p:nvSpPr>
            <p:spPr>
              <a:xfrm>
                <a:off x="5552242" y="2989938"/>
                <a:ext cx="2096787" cy="467366"/>
              </a:xfrm>
              <a:prstGeom prst="chevron">
                <a:avLst>
                  <a:gd name="adj" fmla="val 49292"/>
                </a:avLst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61000">
                    <a:schemeClr val="accent3"/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Chevron 27"/>
              <p:cNvSpPr/>
              <p:nvPr/>
            </p:nvSpPr>
            <p:spPr>
              <a:xfrm>
                <a:off x="5322612" y="2991930"/>
                <a:ext cx="2021617" cy="467366"/>
              </a:xfrm>
              <a:prstGeom prst="chevron">
                <a:avLst>
                  <a:gd name="adj" fmla="val 49292"/>
                </a:avLst>
              </a:prstGeom>
              <a:gradFill>
                <a:gsLst>
                  <a:gs pos="0">
                    <a:schemeClr val="accent3"/>
                  </a:gs>
                  <a:gs pos="3500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Chevron 28"/>
              <p:cNvSpPr/>
              <p:nvPr/>
            </p:nvSpPr>
            <p:spPr>
              <a:xfrm>
                <a:off x="5097326" y="2991930"/>
                <a:ext cx="1956617" cy="467366"/>
              </a:xfrm>
              <a:prstGeom prst="chevron">
                <a:avLst>
                  <a:gd name="adj" fmla="val 49292"/>
                </a:avLst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Pentagon 29"/>
              <p:cNvSpPr/>
              <p:nvPr/>
            </p:nvSpPr>
            <p:spPr>
              <a:xfrm>
                <a:off x="4568039" y="2989938"/>
                <a:ext cx="2079503" cy="457200"/>
              </a:xfrm>
              <a:prstGeom prst="homePlat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4780525" y="2999343"/>
              <a:ext cx="8219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old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7510876" y="2805037"/>
            <a:ext cx="7168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2060"/>
                </a:solidFill>
                <a:latin typeface="Algerian" pitchFamily="82" charset="0"/>
              </a:rPr>
              <a:t>?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4596660" y="5430424"/>
            <a:ext cx="2958028" cy="593575"/>
            <a:chOff x="4560372" y="2215570"/>
            <a:chExt cx="2958028" cy="593575"/>
          </a:xfrm>
        </p:grpSpPr>
        <p:grpSp>
          <p:nvGrpSpPr>
            <p:cNvPr id="77" name="Group 62"/>
            <p:cNvGrpSpPr/>
            <p:nvPr/>
          </p:nvGrpSpPr>
          <p:grpSpPr>
            <a:xfrm>
              <a:off x="4560372" y="2219701"/>
              <a:ext cx="2958028" cy="589444"/>
              <a:chOff x="4560372" y="2219701"/>
              <a:chExt cx="2958028" cy="589444"/>
            </a:xfrm>
          </p:grpSpPr>
          <p:sp>
            <p:nvSpPr>
              <p:cNvPr id="79" name="Right Triangle 78"/>
              <p:cNvSpPr/>
              <p:nvPr/>
            </p:nvSpPr>
            <p:spPr>
              <a:xfrm flipH="1" flipV="1">
                <a:off x="4560372" y="2680885"/>
                <a:ext cx="119411" cy="128260"/>
              </a:xfrm>
              <a:prstGeom prst="rtTriangl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Chevron 79"/>
              <p:cNvSpPr/>
              <p:nvPr/>
            </p:nvSpPr>
            <p:spPr>
              <a:xfrm>
                <a:off x="5552122" y="2219701"/>
                <a:ext cx="1966278" cy="467366"/>
              </a:xfrm>
              <a:prstGeom prst="chevron">
                <a:avLst>
                  <a:gd name="adj" fmla="val 49292"/>
                </a:avLst>
              </a:prstGeom>
              <a:gradFill>
                <a:gsLst>
                  <a:gs pos="0">
                    <a:schemeClr val="accent5">
                      <a:lumMod val="75000"/>
                    </a:schemeClr>
                  </a:gs>
                  <a:gs pos="58000">
                    <a:schemeClr val="accent5"/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Chevron 80"/>
              <p:cNvSpPr/>
              <p:nvPr/>
            </p:nvSpPr>
            <p:spPr>
              <a:xfrm>
                <a:off x="5322492" y="2221693"/>
                <a:ext cx="1934651" cy="467366"/>
              </a:xfrm>
              <a:prstGeom prst="chevron">
                <a:avLst>
                  <a:gd name="adj" fmla="val 49292"/>
                </a:avLst>
              </a:prstGeom>
              <a:gradFill>
                <a:gsLst>
                  <a:gs pos="0">
                    <a:schemeClr val="accent5"/>
                  </a:gs>
                  <a:gs pos="4500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Chevron 81"/>
              <p:cNvSpPr/>
              <p:nvPr/>
            </p:nvSpPr>
            <p:spPr>
              <a:xfrm>
                <a:off x="5097206" y="2221693"/>
                <a:ext cx="1913194" cy="467366"/>
              </a:xfrm>
              <a:prstGeom prst="chevron">
                <a:avLst>
                  <a:gd name="adj" fmla="val 49292"/>
                </a:avLst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Pentagon 82"/>
              <p:cNvSpPr/>
              <p:nvPr/>
            </p:nvSpPr>
            <p:spPr>
              <a:xfrm>
                <a:off x="4565484" y="2223685"/>
                <a:ext cx="2140116" cy="457200"/>
              </a:xfrm>
              <a:prstGeom prst="homePlat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Rectangle 77"/>
            <p:cNvSpPr/>
            <p:nvPr/>
          </p:nvSpPr>
          <p:spPr>
            <a:xfrm>
              <a:off x="4780526" y="2215570"/>
              <a:ext cx="182346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chair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991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A5BB519-00A7-6A21-513A-6AF786285ACB}"/>
              </a:ext>
            </a:extLst>
          </p:cNvPr>
          <p:cNvSpPr/>
          <p:nvPr/>
        </p:nvSpPr>
        <p:spPr>
          <a:xfrm flipV="1">
            <a:off x="7288643" y="3118904"/>
            <a:ext cx="3698661" cy="4720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136BB6-95B2-7992-3986-38AE67348DD8}"/>
              </a:ext>
            </a:extLst>
          </p:cNvPr>
          <p:cNvSpPr txBox="1"/>
          <p:nvPr/>
        </p:nvSpPr>
        <p:spPr>
          <a:xfrm>
            <a:off x="9211750" y="3129913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Colour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03C671-FF66-A6B9-2D39-D47D5E74F280}"/>
              </a:ext>
            </a:extLst>
          </p:cNvPr>
          <p:cNvSpPr/>
          <p:nvPr/>
        </p:nvSpPr>
        <p:spPr>
          <a:xfrm flipV="1">
            <a:off x="6290393" y="2396201"/>
            <a:ext cx="4696911" cy="4720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107DB2E-1DE3-9BCB-7894-AB5CCACD0629}"/>
              </a:ext>
            </a:extLst>
          </p:cNvPr>
          <p:cNvSpPr txBox="1"/>
          <p:nvPr/>
        </p:nvSpPr>
        <p:spPr>
          <a:xfrm>
            <a:off x="9381668" y="2390835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Size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9D3D0E-36A6-7125-4639-DE9F881ABAED}"/>
              </a:ext>
            </a:extLst>
          </p:cNvPr>
          <p:cNvSpPr/>
          <p:nvPr/>
        </p:nvSpPr>
        <p:spPr>
          <a:xfrm flipV="1">
            <a:off x="6161317" y="1741715"/>
            <a:ext cx="4825987" cy="4720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2161C9-456C-9FA0-19D2-61DBE6C5DA52}"/>
              </a:ext>
            </a:extLst>
          </p:cNvPr>
          <p:cNvSpPr/>
          <p:nvPr/>
        </p:nvSpPr>
        <p:spPr>
          <a:xfrm>
            <a:off x="7288643" y="4268752"/>
            <a:ext cx="3698661" cy="4720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CC4DD6-C2C6-7632-8499-1670D51A9A8C}"/>
              </a:ext>
            </a:extLst>
          </p:cNvPr>
          <p:cNvSpPr txBox="1"/>
          <p:nvPr/>
        </p:nvSpPr>
        <p:spPr>
          <a:xfrm>
            <a:off x="9093929" y="4234359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Material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63BE7D-57A7-57A0-AFA9-0615B94098DA}"/>
              </a:ext>
            </a:extLst>
          </p:cNvPr>
          <p:cNvSpPr/>
          <p:nvPr/>
        </p:nvSpPr>
        <p:spPr>
          <a:xfrm>
            <a:off x="6616159" y="4966781"/>
            <a:ext cx="4371145" cy="4720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628EE3-6D9A-3F9B-CA81-4426CCA216D0}"/>
              </a:ext>
            </a:extLst>
          </p:cNvPr>
          <p:cNvSpPr txBox="1"/>
          <p:nvPr/>
        </p:nvSpPr>
        <p:spPr>
          <a:xfrm>
            <a:off x="9112363" y="4932388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Purpose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1A6DDE-E5DC-1F7F-0F21-36C4C2892193}"/>
              </a:ext>
            </a:extLst>
          </p:cNvPr>
          <p:cNvSpPr/>
          <p:nvPr/>
        </p:nvSpPr>
        <p:spPr>
          <a:xfrm>
            <a:off x="6161317" y="5621266"/>
            <a:ext cx="4825987" cy="4720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2CCC47-8498-9A4F-F7A8-89ACBE7B2F16}"/>
              </a:ext>
            </a:extLst>
          </p:cNvPr>
          <p:cNvSpPr txBox="1"/>
          <p:nvPr/>
        </p:nvSpPr>
        <p:spPr>
          <a:xfrm>
            <a:off x="9283083" y="5601387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Noun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4A0CD9-E781-87E2-554D-1A67B195DF92}"/>
              </a:ext>
            </a:extLst>
          </p:cNvPr>
          <p:cNvSpPr/>
          <p:nvPr/>
        </p:nvSpPr>
        <p:spPr>
          <a:xfrm flipH="1">
            <a:off x="1044134" y="4337236"/>
            <a:ext cx="3698661" cy="4720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D16BFB-F408-C65A-E4AB-F2B1C1676516}"/>
              </a:ext>
            </a:extLst>
          </p:cNvPr>
          <p:cNvSpPr txBox="1"/>
          <p:nvPr/>
        </p:nvSpPr>
        <p:spPr>
          <a:xfrm flipH="1">
            <a:off x="1810589" y="4321455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Rubber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580E72-3E48-8D27-021D-A69BDBC572D7}"/>
              </a:ext>
            </a:extLst>
          </p:cNvPr>
          <p:cNvSpPr/>
          <p:nvPr/>
        </p:nvSpPr>
        <p:spPr>
          <a:xfrm flipH="1">
            <a:off x="1044134" y="4991242"/>
            <a:ext cx="4371145" cy="4720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7A633A-21A7-EA37-E898-FA5D5144089D}"/>
              </a:ext>
            </a:extLst>
          </p:cNvPr>
          <p:cNvSpPr/>
          <p:nvPr/>
        </p:nvSpPr>
        <p:spPr>
          <a:xfrm flipH="1">
            <a:off x="1044134" y="5621266"/>
            <a:ext cx="4905828" cy="4720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692333-4527-6A51-4DED-A27C3B716E56}"/>
              </a:ext>
            </a:extLst>
          </p:cNvPr>
          <p:cNvSpPr/>
          <p:nvPr/>
        </p:nvSpPr>
        <p:spPr>
          <a:xfrm flipH="1" flipV="1">
            <a:off x="1044134" y="3041526"/>
            <a:ext cx="3698661" cy="4720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44A8E2E-242A-BC5E-FB07-087DA3C9CDB5}"/>
              </a:ext>
            </a:extLst>
          </p:cNvPr>
          <p:cNvSpPr txBox="1"/>
          <p:nvPr/>
        </p:nvSpPr>
        <p:spPr>
          <a:xfrm flipH="1">
            <a:off x="1810589" y="3021645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Red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0CE0E1-95A2-AD2F-45C9-90CF7ECF64D9}"/>
              </a:ext>
            </a:extLst>
          </p:cNvPr>
          <p:cNvSpPr/>
          <p:nvPr/>
        </p:nvSpPr>
        <p:spPr>
          <a:xfrm flipH="1" flipV="1">
            <a:off x="1044134" y="2406134"/>
            <a:ext cx="4874800" cy="4720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C1D69A-38E3-A71E-AA43-B488435DFA2B}"/>
              </a:ext>
            </a:extLst>
          </p:cNvPr>
          <p:cNvSpPr txBox="1"/>
          <p:nvPr/>
        </p:nvSpPr>
        <p:spPr>
          <a:xfrm flipH="1">
            <a:off x="1810589" y="2371740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Small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EB3F382-494A-9568-B0C3-7CCE30BD54ED}"/>
              </a:ext>
            </a:extLst>
          </p:cNvPr>
          <p:cNvSpPr/>
          <p:nvPr/>
        </p:nvSpPr>
        <p:spPr>
          <a:xfrm flipH="1" flipV="1">
            <a:off x="1044134" y="1741716"/>
            <a:ext cx="4862285" cy="4720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9B3FFBD-D180-D7BD-F0EA-4825245A4D94}"/>
              </a:ext>
            </a:extLst>
          </p:cNvPr>
          <p:cNvSpPr txBox="1"/>
          <p:nvPr/>
        </p:nvSpPr>
        <p:spPr>
          <a:xfrm flipH="1">
            <a:off x="1810589" y="172183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A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iagonal Stripe 3">
            <a:extLst>
              <a:ext uri="{FF2B5EF4-FFF2-40B4-BE49-F238E27FC236}">
                <a16:creationId xmlns:a16="http://schemas.microsoft.com/office/drawing/2014/main" id="{DFB3775E-03E0-E52C-1E5A-2865821C5ABF}"/>
              </a:ext>
            </a:extLst>
          </p:cNvPr>
          <p:cNvSpPr/>
          <p:nvPr/>
        </p:nvSpPr>
        <p:spPr>
          <a:xfrm>
            <a:off x="6084851" y="4641446"/>
            <a:ext cx="2148529" cy="1440409"/>
          </a:xfrm>
          <a:prstGeom prst="diagStripe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7" name="Diagonal Stripe 16">
            <a:extLst>
              <a:ext uri="{FF2B5EF4-FFF2-40B4-BE49-F238E27FC236}">
                <a16:creationId xmlns:a16="http://schemas.microsoft.com/office/drawing/2014/main" id="{AE0D8488-8949-BC48-245E-2B6309C56DEB}"/>
              </a:ext>
            </a:extLst>
          </p:cNvPr>
          <p:cNvSpPr/>
          <p:nvPr/>
        </p:nvSpPr>
        <p:spPr>
          <a:xfrm flipH="1">
            <a:off x="3856069" y="4641446"/>
            <a:ext cx="2148529" cy="1440409"/>
          </a:xfrm>
          <a:prstGeom prst="diagStrip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57" name="Title 1">
            <a:extLst>
              <a:ext uri="{FF2B5EF4-FFF2-40B4-BE49-F238E27FC236}">
                <a16:creationId xmlns:a16="http://schemas.microsoft.com/office/drawing/2014/main" id="{A0D19810-72D4-7955-E44A-C4BFE994DB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30365" y="144037"/>
            <a:ext cx="6129586" cy="691415"/>
          </a:xfrm>
          <a:prstGeom prst="snip2SameRect">
            <a:avLst>
              <a:gd name="adj1" fmla="val 24435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Calibri" pitchFamily="34" charset="0"/>
                <a:cs typeface="Calibri" pitchFamily="34" charset="0"/>
              </a:rPr>
              <a:t>Example 2</a:t>
            </a:r>
            <a:endParaRPr lang="en-SG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02857" y="1059543"/>
            <a:ext cx="584326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A small new red Indian rubber, bouncing  ball</a:t>
            </a:r>
          </a:p>
        </p:txBody>
      </p:sp>
      <p:pic>
        <p:nvPicPr>
          <p:cNvPr id="33794" name="Picture 2" descr="Free photo cricket ball isolated"/>
          <p:cNvPicPr>
            <a:picLocks noChangeAspect="1" noChangeArrowheads="1"/>
          </p:cNvPicPr>
          <p:nvPr/>
        </p:nvPicPr>
        <p:blipFill>
          <a:blip r:embed="rId3"/>
          <a:srcRect l="27332" t="2278" r="7675" b="3668"/>
          <a:stretch>
            <a:fillRect/>
          </a:stretch>
        </p:blipFill>
        <p:spPr bwMode="auto">
          <a:xfrm>
            <a:off x="5161313" y="3366519"/>
            <a:ext cx="1849087" cy="1700358"/>
          </a:xfrm>
          <a:prstGeom prst="hexagon">
            <a:avLst/>
          </a:prstGeom>
          <a:noFill/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2B4A0CD9-E781-87E2-554D-1A67B195DF92}"/>
              </a:ext>
            </a:extLst>
          </p:cNvPr>
          <p:cNvSpPr/>
          <p:nvPr/>
        </p:nvSpPr>
        <p:spPr>
          <a:xfrm flipH="1">
            <a:off x="1044134" y="3672817"/>
            <a:ext cx="3698661" cy="4720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BD16BFB-F408-C65A-E4AB-F2B1C1676516}"/>
              </a:ext>
            </a:extLst>
          </p:cNvPr>
          <p:cNvSpPr txBox="1"/>
          <p:nvPr/>
        </p:nvSpPr>
        <p:spPr>
          <a:xfrm flipH="1">
            <a:off x="1810589" y="3671550"/>
            <a:ext cx="965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Indian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A5BB519-00A7-6A21-513A-6AF786285ACB}"/>
              </a:ext>
            </a:extLst>
          </p:cNvPr>
          <p:cNvSpPr/>
          <p:nvPr/>
        </p:nvSpPr>
        <p:spPr>
          <a:xfrm flipV="1">
            <a:off x="7288643" y="3677696"/>
            <a:ext cx="3698661" cy="4720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800" dirty="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5136BB6-95B2-7992-3986-38AE67348DD8}"/>
              </a:ext>
            </a:extLst>
          </p:cNvPr>
          <p:cNvSpPr txBox="1"/>
          <p:nvPr/>
        </p:nvSpPr>
        <p:spPr>
          <a:xfrm>
            <a:off x="9246214" y="3657816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Origin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Diagonal Stripe 25">
            <a:extLst>
              <a:ext uri="{FF2B5EF4-FFF2-40B4-BE49-F238E27FC236}">
                <a16:creationId xmlns:a16="http://schemas.microsoft.com/office/drawing/2014/main" id="{F28185A2-6520-81F3-1092-D061D1937F75}"/>
              </a:ext>
            </a:extLst>
          </p:cNvPr>
          <p:cNvSpPr/>
          <p:nvPr/>
        </p:nvSpPr>
        <p:spPr>
          <a:xfrm flipV="1">
            <a:off x="6084851" y="2285502"/>
            <a:ext cx="2148529" cy="1440409"/>
          </a:xfrm>
          <a:prstGeom prst="diagStripe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35" name="Diagonal Stripe 34">
            <a:extLst>
              <a:ext uri="{FF2B5EF4-FFF2-40B4-BE49-F238E27FC236}">
                <a16:creationId xmlns:a16="http://schemas.microsoft.com/office/drawing/2014/main" id="{96CE3ED0-0CEE-8890-D615-1389C408F63A}"/>
              </a:ext>
            </a:extLst>
          </p:cNvPr>
          <p:cNvSpPr/>
          <p:nvPr/>
        </p:nvSpPr>
        <p:spPr>
          <a:xfrm flipH="1" flipV="1">
            <a:off x="3856069" y="2285502"/>
            <a:ext cx="2148529" cy="1440409"/>
          </a:xfrm>
          <a:prstGeom prst="diagStripe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3357BE5-896E-0E8F-3F5C-E44792DE4D3B}"/>
              </a:ext>
            </a:extLst>
          </p:cNvPr>
          <p:cNvSpPr txBox="1"/>
          <p:nvPr/>
        </p:nvSpPr>
        <p:spPr>
          <a:xfrm flipH="1">
            <a:off x="1810589" y="4962771"/>
            <a:ext cx="1343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Bouncing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3357BE5-896E-0E8F-3F5C-E44792DE4D3B}"/>
              </a:ext>
            </a:extLst>
          </p:cNvPr>
          <p:cNvSpPr txBox="1"/>
          <p:nvPr/>
        </p:nvSpPr>
        <p:spPr>
          <a:xfrm flipH="1">
            <a:off x="1810589" y="5630415"/>
            <a:ext cx="63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Ball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107DB2E-1DE3-9BCB-7894-AB5CCACD0629}"/>
              </a:ext>
            </a:extLst>
          </p:cNvPr>
          <p:cNvSpPr txBox="1"/>
          <p:nvPr/>
        </p:nvSpPr>
        <p:spPr>
          <a:xfrm>
            <a:off x="8902370" y="1715937"/>
            <a:ext cx="1630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Determiner</a:t>
            </a:r>
            <a:endParaRPr lang="en-SG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97789" y="1698155"/>
            <a:ext cx="377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lgerian" pitchFamily="8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183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9" grpId="0"/>
      <p:bldP spid="10" grpId="0"/>
      <p:bldP spid="11" grpId="0"/>
      <p:bldP spid="59" grpId="0"/>
      <p:bldP spid="63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Vertical Scroll 18"/>
          <p:cNvSpPr/>
          <p:nvPr/>
        </p:nvSpPr>
        <p:spPr>
          <a:xfrm>
            <a:off x="117140" y="1402609"/>
            <a:ext cx="11944876" cy="1254049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3828" y="1680283"/>
            <a:ext cx="10752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The rule for the Order of adjectives can be easily remembered with the help of an acronym:-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NOSASCOMP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where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740226" y="2811384"/>
            <a:ext cx="4833257" cy="537028"/>
            <a:chOff x="5747659" y="1175657"/>
            <a:chExt cx="4833257" cy="537028"/>
          </a:xfrm>
        </p:grpSpPr>
        <p:sp>
          <p:nvSpPr>
            <p:cNvPr id="4" name="Pentagon 3"/>
            <p:cNvSpPr/>
            <p:nvPr/>
          </p:nvSpPr>
          <p:spPr>
            <a:xfrm>
              <a:off x="5747659" y="1190171"/>
              <a:ext cx="4833257" cy="522514"/>
            </a:xfrm>
            <a:prstGeom prst="homePlat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evron 10"/>
            <p:cNvSpPr/>
            <p:nvPr/>
          </p:nvSpPr>
          <p:spPr>
            <a:xfrm>
              <a:off x="6415315" y="1175657"/>
              <a:ext cx="484632" cy="484632"/>
            </a:xfrm>
            <a:prstGeom prst="chevr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0857" y="1204687"/>
              <a:ext cx="333829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N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77314" y="1232929"/>
              <a:ext cx="2852057" cy="41969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Number/ Determiner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0226" y="4303406"/>
            <a:ext cx="4833257" cy="522516"/>
            <a:chOff x="5769431" y="1981200"/>
            <a:chExt cx="4833257" cy="522516"/>
          </a:xfrm>
        </p:grpSpPr>
        <p:sp>
          <p:nvSpPr>
            <p:cNvPr id="5" name="Pentagon 4"/>
            <p:cNvSpPr/>
            <p:nvPr/>
          </p:nvSpPr>
          <p:spPr>
            <a:xfrm>
              <a:off x="5769431" y="1981202"/>
              <a:ext cx="4833257" cy="522514"/>
            </a:xfrm>
            <a:prstGeom prst="homePlat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hevron 11"/>
            <p:cNvSpPr/>
            <p:nvPr/>
          </p:nvSpPr>
          <p:spPr>
            <a:xfrm>
              <a:off x="6408058" y="1981200"/>
              <a:ext cx="484632" cy="484632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72628" y="2010230"/>
              <a:ext cx="333829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57144" y="2017193"/>
              <a:ext cx="1190169" cy="4196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Size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40226" y="5780912"/>
            <a:ext cx="4833257" cy="551545"/>
            <a:chOff x="5827485" y="3606801"/>
            <a:chExt cx="4833257" cy="551545"/>
          </a:xfrm>
        </p:grpSpPr>
        <p:sp>
          <p:nvSpPr>
            <p:cNvPr id="7" name="Pentagon 6"/>
            <p:cNvSpPr/>
            <p:nvPr/>
          </p:nvSpPr>
          <p:spPr>
            <a:xfrm>
              <a:off x="5827485" y="3635832"/>
              <a:ext cx="4833257" cy="522514"/>
            </a:xfrm>
            <a:prstGeom prst="homePlat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hevron 13"/>
            <p:cNvSpPr/>
            <p:nvPr/>
          </p:nvSpPr>
          <p:spPr>
            <a:xfrm>
              <a:off x="6422571" y="3606801"/>
              <a:ext cx="484632" cy="484632"/>
            </a:xfrm>
            <a:prstGeom prst="chevr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44189" y="3679373"/>
              <a:ext cx="333829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71656" y="3671835"/>
              <a:ext cx="1291771" cy="4196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Shape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40226" y="5042161"/>
            <a:ext cx="4833257" cy="522514"/>
            <a:chOff x="5791199" y="2815774"/>
            <a:chExt cx="4833257" cy="522514"/>
          </a:xfrm>
        </p:grpSpPr>
        <p:sp>
          <p:nvSpPr>
            <p:cNvPr id="6" name="Pentagon 5"/>
            <p:cNvSpPr/>
            <p:nvPr/>
          </p:nvSpPr>
          <p:spPr>
            <a:xfrm>
              <a:off x="5791199" y="2815774"/>
              <a:ext cx="4833257" cy="522514"/>
            </a:xfrm>
            <a:prstGeom prst="homePlat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Chevron 12"/>
            <p:cNvSpPr/>
            <p:nvPr/>
          </p:nvSpPr>
          <p:spPr>
            <a:xfrm>
              <a:off x="6400800" y="2830285"/>
              <a:ext cx="484632" cy="484632"/>
            </a:xfrm>
            <a:prstGeom prst="chevro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94399" y="2873830"/>
              <a:ext cx="333829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A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49891" y="2841118"/>
              <a:ext cx="1313536" cy="41969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Age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400787" y="3309257"/>
            <a:ext cx="4833257" cy="537031"/>
            <a:chOff x="5849257" y="4426857"/>
            <a:chExt cx="4833257" cy="537031"/>
          </a:xfrm>
        </p:grpSpPr>
        <p:sp>
          <p:nvSpPr>
            <p:cNvPr id="10" name="Pentagon 9"/>
            <p:cNvSpPr/>
            <p:nvPr/>
          </p:nvSpPr>
          <p:spPr>
            <a:xfrm>
              <a:off x="5849257" y="4441374"/>
              <a:ext cx="4833257" cy="522514"/>
            </a:xfrm>
            <a:prstGeom prst="homePlat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hevron 14"/>
            <p:cNvSpPr/>
            <p:nvPr/>
          </p:nvSpPr>
          <p:spPr>
            <a:xfrm>
              <a:off x="6400799" y="4426857"/>
              <a:ext cx="484632" cy="484632"/>
            </a:xfrm>
            <a:prstGeom prst="chevro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84777" y="4484915"/>
              <a:ext cx="333829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C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51484" y="4484130"/>
              <a:ext cx="1291771" cy="41969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Colour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400787" y="4049486"/>
            <a:ext cx="4833257" cy="522514"/>
            <a:chOff x="5849257" y="5239657"/>
            <a:chExt cx="4833257" cy="522514"/>
          </a:xfrm>
        </p:grpSpPr>
        <p:sp>
          <p:nvSpPr>
            <p:cNvPr id="8" name="Pentagon 7"/>
            <p:cNvSpPr/>
            <p:nvPr/>
          </p:nvSpPr>
          <p:spPr>
            <a:xfrm>
              <a:off x="5849257" y="5239657"/>
              <a:ext cx="4833257" cy="522514"/>
            </a:xfrm>
            <a:prstGeom prst="homePlat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hevron 15"/>
            <p:cNvSpPr/>
            <p:nvPr/>
          </p:nvSpPr>
          <p:spPr>
            <a:xfrm>
              <a:off x="6393543" y="5261429"/>
              <a:ext cx="484632" cy="484632"/>
            </a:xfrm>
            <a:prstGeom prst="chevr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87143" y="5275943"/>
              <a:ext cx="333829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O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36467" y="5268405"/>
              <a:ext cx="1291771" cy="4196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Origin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400787" y="5631542"/>
            <a:ext cx="4833257" cy="529772"/>
            <a:chOff x="5856513" y="5965370"/>
            <a:chExt cx="4833257" cy="529772"/>
          </a:xfrm>
        </p:grpSpPr>
        <p:sp>
          <p:nvSpPr>
            <p:cNvPr id="9" name="Pentagon 8"/>
            <p:cNvSpPr/>
            <p:nvPr/>
          </p:nvSpPr>
          <p:spPr>
            <a:xfrm>
              <a:off x="5856513" y="5972628"/>
              <a:ext cx="4833257" cy="522514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hevron 16"/>
            <p:cNvSpPr/>
            <p:nvPr/>
          </p:nvSpPr>
          <p:spPr>
            <a:xfrm>
              <a:off x="6386286" y="5965370"/>
              <a:ext cx="484632" cy="484632"/>
            </a:xfrm>
            <a:prstGeom prst="chevr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79886" y="5994401"/>
              <a:ext cx="333829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P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78494" y="5987144"/>
              <a:ext cx="1291771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Purpose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400787" y="4826002"/>
            <a:ext cx="4833257" cy="522514"/>
            <a:chOff x="820057" y="5900060"/>
            <a:chExt cx="4833257" cy="522514"/>
          </a:xfrm>
        </p:grpSpPr>
        <p:sp>
          <p:nvSpPr>
            <p:cNvPr id="35" name="Pentagon 34"/>
            <p:cNvSpPr/>
            <p:nvPr/>
          </p:nvSpPr>
          <p:spPr>
            <a:xfrm>
              <a:off x="820057" y="5900060"/>
              <a:ext cx="4833257" cy="522514"/>
            </a:xfrm>
            <a:prstGeom prst="homePlat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hevron 35"/>
            <p:cNvSpPr/>
            <p:nvPr/>
          </p:nvSpPr>
          <p:spPr>
            <a:xfrm>
              <a:off x="1458686" y="5914571"/>
              <a:ext cx="484632" cy="484632"/>
            </a:xfrm>
            <a:prstGeom prst="chevro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27560" y="5943602"/>
              <a:ext cx="413657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M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34944" y="5936037"/>
              <a:ext cx="1313536" cy="41969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Material</a:t>
              </a:r>
            </a:p>
          </p:txBody>
        </p:sp>
      </p:grpSp>
      <p:sp>
        <p:nvSpPr>
          <p:cNvPr id="47" name="Up Ribbon 46"/>
          <p:cNvSpPr/>
          <p:nvPr/>
        </p:nvSpPr>
        <p:spPr>
          <a:xfrm>
            <a:off x="2209041" y="176360"/>
            <a:ext cx="7765143" cy="874242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Calibri" pitchFamily="34" charset="0"/>
                <a:cs typeface="Calibri" pitchFamily="34" charset="0"/>
              </a:rPr>
              <a:t>Order of Adjectives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AB226A5-1F93-9D6D-237E-BECE92210A42}"/>
              </a:ext>
            </a:extLst>
          </p:cNvPr>
          <p:cNvGrpSpPr/>
          <p:nvPr/>
        </p:nvGrpSpPr>
        <p:grpSpPr>
          <a:xfrm>
            <a:off x="733135" y="3564651"/>
            <a:ext cx="4833257" cy="522516"/>
            <a:chOff x="5769431" y="1981200"/>
            <a:chExt cx="4833257" cy="522516"/>
          </a:xfrm>
          <a:solidFill>
            <a:srgbClr val="FFFF66"/>
          </a:solidFill>
        </p:grpSpPr>
        <p:sp>
          <p:nvSpPr>
            <p:cNvPr id="18" name="Pentagon 4">
              <a:extLst>
                <a:ext uri="{FF2B5EF4-FFF2-40B4-BE49-F238E27FC236}">
                  <a16:creationId xmlns:a16="http://schemas.microsoft.com/office/drawing/2014/main" id="{BB925FD9-6260-E68B-DCAD-B3D59C4E3133}"/>
                </a:ext>
              </a:extLst>
            </p:cNvPr>
            <p:cNvSpPr/>
            <p:nvPr/>
          </p:nvSpPr>
          <p:spPr>
            <a:xfrm>
              <a:off x="5769431" y="1981202"/>
              <a:ext cx="4833257" cy="522514"/>
            </a:xfrm>
            <a:prstGeom prst="homePlate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Chevron 11">
              <a:extLst>
                <a:ext uri="{FF2B5EF4-FFF2-40B4-BE49-F238E27FC236}">
                  <a16:creationId xmlns:a16="http://schemas.microsoft.com/office/drawing/2014/main" id="{AE307624-A893-0664-22B1-024CB454FC3E}"/>
                </a:ext>
              </a:extLst>
            </p:cNvPr>
            <p:cNvSpPr/>
            <p:nvPr/>
          </p:nvSpPr>
          <p:spPr>
            <a:xfrm>
              <a:off x="6408058" y="1981200"/>
              <a:ext cx="484632" cy="484632"/>
            </a:xfrm>
            <a:prstGeom prst="chevron">
              <a:avLst/>
            </a:prstGeom>
            <a:solidFill>
              <a:srgbClr val="C9CB8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A7E5E6A-866B-DB86-939D-BD0F746FE4A3}"/>
                </a:ext>
              </a:extLst>
            </p:cNvPr>
            <p:cNvSpPr txBox="1"/>
            <p:nvPr/>
          </p:nvSpPr>
          <p:spPr>
            <a:xfrm>
              <a:off x="5961995" y="2010230"/>
              <a:ext cx="333829" cy="461665"/>
            </a:xfrm>
            <a:prstGeom prst="rect">
              <a:avLst/>
            </a:prstGeom>
            <a:solidFill>
              <a:srgbClr val="DCE6F2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O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14B7E02-D15B-1370-9783-39E96040213A}"/>
                </a:ext>
              </a:extLst>
            </p:cNvPr>
            <p:cNvSpPr txBox="1"/>
            <p:nvPr/>
          </p:nvSpPr>
          <p:spPr>
            <a:xfrm>
              <a:off x="7257144" y="2027826"/>
              <a:ext cx="1190169" cy="419695"/>
            </a:xfrm>
            <a:prstGeom prst="rect">
              <a:avLst/>
            </a:prstGeom>
            <a:solidFill>
              <a:srgbClr val="E1E2BC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  <a:cs typeface="Calibri" pitchFamily="34" charset="0"/>
                </a:rPr>
                <a:t>Opinion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558470"/>
          <a:ext cx="11350171" cy="14782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11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1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11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61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611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Determiner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Opinion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Size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Shape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Colour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Origin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Material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Purpose</a:t>
                      </a:r>
                      <a:endParaRPr lang="en-US" sz="24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sz="2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latin typeface="Calibri" pitchFamily="34" charset="0"/>
                          <a:cs typeface="Calibri" pitchFamily="34" charset="0"/>
                        </a:rPr>
                        <a:t>delicious</a:t>
                      </a:r>
                      <a:endParaRPr lang="en-US" sz="2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latin typeface="Calibri" pitchFamily="34" charset="0"/>
                          <a:cs typeface="Calibri" pitchFamily="34" charset="0"/>
                        </a:rPr>
                        <a:t>huge</a:t>
                      </a:r>
                      <a:endParaRPr lang="en-US" sz="2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latin typeface="Calibri" pitchFamily="34" charset="0"/>
                          <a:cs typeface="Calibri" pitchFamily="34" charset="0"/>
                        </a:rPr>
                        <a:t>old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latin typeface="Calibri" pitchFamily="34" charset="0"/>
                          <a:cs typeface="Calibri" pitchFamily="34" charset="0"/>
                        </a:rPr>
                        <a:t>oval</a:t>
                      </a:r>
                      <a:endParaRPr lang="en-US" sz="2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latin typeface="Calibri" pitchFamily="34" charset="0"/>
                          <a:cs typeface="Calibri" pitchFamily="34" charset="0"/>
                        </a:rPr>
                        <a:t>white</a:t>
                      </a:r>
                      <a:endParaRPr lang="en-US" sz="2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latin typeface="Calibri" pitchFamily="34" charset="0"/>
                          <a:cs typeface="Calibri" pitchFamily="34" charset="0"/>
                        </a:rPr>
                        <a:t>French</a:t>
                      </a:r>
                      <a:endParaRPr lang="en-US" sz="2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latin typeface="Calibri" pitchFamily="34" charset="0"/>
                          <a:cs typeface="Calibri" pitchFamily="34" charset="0"/>
                        </a:rPr>
                        <a:t>golden</a:t>
                      </a:r>
                      <a:endParaRPr lang="en-US" sz="2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latin typeface="Calibri" pitchFamily="34" charset="0"/>
                          <a:cs typeface="Calibri" pitchFamily="34" charset="0"/>
                        </a:rPr>
                        <a:t>race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latin typeface="Calibri" pitchFamily="34" charset="0"/>
                          <a:cs typeface="Calibri" pitchFamily="34" charset="0"/>
                        </a:rPr>
                        <a:t>that</a:t>
                      </a:r>
                      <a:endParaRPr lang="en-US" sz="2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latin typeface="Calibri" pitchFamily="34" charset="0"/>
                          <a:cs typeface="Calibri" pitchFamily="34" charset="0"/>
                        </a:rPr>
                        <a:t>lovely</a:t>
                      </a:r>
                      <a:endParaRPr lang="en-US" sz="2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latin typeface="Calibri" pitchFamily="34" charset="0"/>
                          <a:cs typeface="Calibri" pitchFamily="34" charset="0"/>
                        </a:rPr>
                        <a:t>tiny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latin typeface="Calibri" pitchFamily="34" charset="0"/>
                          <a:cs typeface="Calibri" pitchFamily="34" charset="0"/>
                        </a:rPr>
                        <a:t>modern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latin typeface="Calibri" pitchFamily="34" charset="0"/>
                          <a:cs typeface="Calibri" pitchFamily="34" charset="0"/>
                        </a:rPr>
                        <a:t>triangular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latin typeface="Calibri" pitchFamily="34" charset="0"/>
                          <a:cs typeface="Calibri" pitchFamily="34" charset="0"/>
                        </a:rPr>
                        <a:t>orange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latin typeface="Calibri" pitchFamily="34" charset="0"/>
                          <a:cs typeface="Calibri" pitchFamily="34" charset="0"/>
                        </a:rPr>
                        <a:t>Indian</a:t>
                      </a:r>
                      <a:endParaRPr lang="en-US" sz="2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latin typeface="Calibri" pitchFamily="34" charset="0"/>
                          <a:cs typeface="Calibri" pitchFamily="34" charset="0"/>
                        </a:rPr>
                        <a:t>metallic</a:t>
                      </a:r>
                      <a:endParaRPr lang="en-US" sz="24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latin typeface="Calibri" pitchFamily="34" charset="0"/>
                          <a:cs typeface="Calibri" pitchFamily="34" charset="0"/>
                        </a:rPr>
                        <a:t>musical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This  table will help classify the adjectives.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4409" y="473006"/>
            <a:ext cx="617812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3600" dirty="0">
                <a:latin typeface="Calibri" pitchFamily="34" charset="0"/>
                <a:cs typeface="Calibri" pitchFamily="34" charset="0"/>
              </a:rPr>
              <a:t>Classification of adjectives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591158" y="3280224"/>
            <a:ext cx="5955170" cy="1306286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Points to remember:-</a:t>
            </a:r>
          </a:p>
        </p:txBody>
      </p:sp>
      <p:sp>
        <p:nvSpPr>
          <p:cNvPr id="8" name="Snip Diagonal Corner Rectangle 7"/>
          <p:cNvSpPr/>
          <p:nvPr/>
        </p:nvSpPr>
        <p:spPr>
          <a:xfrm>
            <a:off x="4110045" y="4542971"/>
            <a:ext cx="4917396" cy="798286"/>
          </a:xfrm>
          <a:prstGeom prst="snip2Diag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Identify the adjectives to which category they belong.</a:t>
            </a:r>
          </a:p>
        </p:txBody>
      </p:sp>
      <p:sp>
        <p:nvSpPr>
          <p:cNvPr id="9" name="Snip Diagonal Corner Rectangle 8"/>
          <p:cNvSpPr/>
          <p:nvPr/>
        </p:nvSpPr>
        <p:spPr>
          <a:xfrm>
            <a:off x="4066140" y="5558971"/>
            <a:ext cx="5005206" cy="841829"/>
          </a:xfrm>
          <a:prstGeom prst="snip2Diag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Place them in order with the help of the acronym NOSASCOMP.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D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ttribu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983</Words>
  <Application>Microsoft Office PowerPoint</Application>
  <PresentationFormat>Widescreen</PresentationFormat>
  <Paragraphs>198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DD</vt:lpstr>
      <vt:lpstr>Attribution</vt:lpstr>
      <vt:lpstr>Follow the Rule</vt:lpstr>
      <vt:lpstr>Follow the rule</vt:lpstr>
      <vt:lpstr>Determiners/ Numbers </vt:lpstr>
      <vt:lpstr>Opinion adjectives</vt:lpstr>
      <vt:lpstr>Fact adjectives</vt:lpstr>
      <vt:lpstr>Example -1</vt:lpstr>
      <vt:lpstr>Example 2</vt:lpstr>
      <vt:lpstr>PowerPoint Presentation</vt:lpstr>
      <vt:lpstr>PowerPoint Presentation</vt:lpstr>
      <vt:lpstr>Attribution / Citation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sssvv</dc:creator>
  <cp:lastModifiedBy>Anjali Mahesh</cp:lastModifiedBy>
  <cp:revision>145</cp:revision>
  <dcterms:created xsi:type="dcterms:W3CDTF">2020-08-28T09:38:22Z</dcterms:created>
  <dcterms:modified xsi:type="dcterms:W3CDTF">2023-10-19T01:14:08Z</dcterms:modified>
</cp:coreProperties>
</file>