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1027" r:id="rId3"/>
    <p:sldId id="1024" r:id="rId4"/>
    <p:sldId id="1029" r:id="rId5"/>
    <p:sldId id="1030" r:id="rId6"/>
    <p:sldId id="1031" r:id="rId7"/>
    <p:sldId id="1025" r:id="rId8"/>
    <p:sldId id="1028" r:id="rId9"/>
    <p:sldId id="258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3" roundtripDataSignature="AMtx7mhEwf4zKoSrI9VK0InNJqL5fYjn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CC00FF"/>
    <a:srgbClr val="00CCFF"/>
    <a:srgbClr val="FF33CC"/>
    <a:srgbClr val="00FF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D4297A2-811B-47ED-8092-229EEA59F8F7}">
  <a:tblStyle styleId="{0D4297A2-811B-47ED-8092-229EEA59F8F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209" autoAdjust="0"/>
  </p:normalViewPr>
  <p:slideViewPr>
    <p:cSldViewPr snapToGrid="0">
      <p:cViewPr varScale="1">
        <p:scale>
          <a:sx n="101" d="100"/>
          <a:sy n="101" d="100"/>
        </p:scale>
        <p:origin x="90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&lt; Information for further reference or explanation &gt;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IN" b="0"/>
            </a:b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 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&lt; Information for further reference or explanation &gt;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IN" b="0" dirty="0"/>
            </a:b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 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362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&lt; Information for further reference or explanation &gt;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IN" b="0"/>
            </a:b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 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6217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&lt; Information for further reference or explanation &gt;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IN" b="0"/>
            </a:b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 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6023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&lt; Information for further reference or explanation &gt;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IN" b="0"/>
            </a:b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 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953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&lt; Information for further reference or explanation &gt;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IN" b="0"/>
            </a:b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 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4418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&lt; Information for further reference or explanation &gt;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IN" b="0"/>
            </a:b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 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704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IE" dirty="0"/>
              <a:t>Once the concepts have been explained, the teacher can then proceed with asking the children to work on the worksheet given.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IN" b="0" dirty="0"/>
            </a:b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 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9166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&lt; Information for further reference or explanation &gt;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IN" b="0"/>
            </a:b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 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ctrTitle"/>
          </p:nvPr>
        </p:nvSpPr>
        <p:spPr>
          <a:xfrm>
            <a:off x="914400" y="981069"/>
            <a:ext cx="10363200" cy="165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ubTitle" idx="1"/>
          </p:nvPr>
        </p:nvSpPr>
        <p:spPr>
          <a:xfrm>
            <a:off x="1828800" y="2996952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/>
          <p:nvPr/>
        </p:nvSpPr>
        <p:spPr>
          <a:xfrm>
            <a:off x="7635686" y="6509319"/>
            <a:ext cx="4467257" cy="41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8482B"/>
              </a:buClr>
              <a:buSzPts val="1400"/>
              <a:buFont typeface="Calibri"/>
              <a:buNone/>
            </a:pPr>
            <a:r>
              <a:rPr lang="en-IN" sz="1400" b="1" i="0" u="none" strike="noStrike" cap="none">
                <a:solidFill>
                  <a:srgbClr val="08482B"/>
                </a:solidFill>
                <a:latin typeface="Calibri"/>
                <a:ea typeface="Calibri"/>
                <a:cs typeface="Calibri"/>
                <a:sym typeface="Calibri"/>
              </a:rPr>
              <a:t>Integral Education</a:t>
            </a:r>
            <a:r>
              <a:rPr lang="en-IN" sz="1400" b="0" i="0" u="none" strike="noStrike" cap="none">
                <a:solidFill>
                  <a:srgbClr val="08482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IN" sz="1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FOR  </a:t>
            </a:r>
            <a:r>
              <a:rPr lang="en-IN" sz="14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ALL, </a:t>
            </a:r>
            <a:r>
              <a:rPr lang="en-IN" sz="1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en-IN" sz="14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ALL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5" descr="A picture containing text, cloc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522" y="95208"/>
            <a:ext cx="678726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5" descr="A picture containing text, l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1473" y="606433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5" descr="Calendar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38052" y="95208"/>
            <a:ext cx="738701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title"/>
          </p:nvPr>
        </p:nvSpPr>
        <p:spPr>
          <a:xfrm>
            <a:off x="1466856" y="71414"/>
            <a:ext cx="9296427" cy="654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body" idx="1"/>
          </p:nvPr>
        </p:nvSpPr>
        <p:spPr>
          <a:xfrm>
            <a:off x="857251" y="1214438"/>
            <a:ext cx="10668000" cy="478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2" name="Google Shape;22;p6" descr="A picture containing text, ligh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11473" y="606433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 descr="Calendar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8052" y="95208"/>
            <a:ext cx="738701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7" descr="A picture containing text, ligh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11473" y="606433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7" descr="Calendar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8052" y="95208"/>
            <a:ext cx="738701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risathyasaividyavahini.org/" TargetMode="Externa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;p5">
            <a:hlinkClick r:id="rId5"/>
            <a:extLst>
              <a:ext uri="{FF2B5EF4-FFF2-40B4-BE49-F238E27FC236}">
                <a16:creationId xmlns:a16="http://schemas.microsoft.com/office/drawing/2014/main" id="{14906773-AC2E-2445-97EC-73E7C0D61462}"/>
              </a:ext>
            </a:extLst>
          </p:cNvPr>
          <p:cNvSpPr/>
          <p:nvPr userDrawn="1"/>
        </p:nvSpPr>
        <p:spPr>
          <a:xfrm>
            <a:off x="-406400" y="6488116"/>
            <a:ext cx="394208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1100"/>
              <a:buFont typeface="Calibri"/>
              <a:buNone/>
            </a:pPr>
            <a:r>
              <a:rPr lang="en-IN" sz="1100" b="1" i="0" u="none" strike="noStrike" cap="none" dirty="0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©Sri Sathya Sai Central Trust, </a:t>
            </a:r>
            <a:r>
              <a:rPr lang="en-IN" sz="1100" b="1" i="0" u="none" strike="noStrike" cap="none" dirty="0" err="1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Prasanthi</a:t>
            </a:r>
            <a:r>
              <a:rPr lang="en-IN" sz="1100" b="1" i="0" u="none" strike="noStrike" cap="none" dirty="0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 Nilayam, 2023  </a:t>
            </a:r>
            <a:endParaRPr sz="1100" b="1" i="0" u="none" strike="noStrike" cap="none" dirty="0">
              <a:solidFill>
                <a:srgbClr val="0000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4.jp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15.png"/><Relationship Id="rId15" Type="http://schemas.openxmlformats.org/officeDocument/2006/relationships/image" Target="../media/image16.jpg"/><Relationship Id="rId10" Type="http://schemas.openxmlformats.org/officeDocument/2006/relationships/image" Target="../media/image9.jpg"/><Relationship Id="rId4" Type="http://schemas.openxmlformats.org/officeDocument/2006/relationships/image" Target="../media/image14.png"/><Relationship Id="rId9" Type="http://schemas.openxmlformats.org/officeDocument/2006/relationships/image" Target="../media/image8.jp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77A68C3-6D25-47DF-BD11-9CD71D2FE462}"/>
              </a:ext>
            </a:extLst>
          </p:cNvPr>
          <p:cNvGrpSpPr/>
          <p:nvPr/>
        </p:nvGrpSpPr>
        <p:grpSpPr>
          <a:xfrm>
            <a:off x="2496000" y="152404"/>
            <a:ext cx="7200000" cy="1696061"/>
            <a:chOff x="4069463" y="3006637"/>
            <a:chExt cx="4087725" cy="101459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F46E68E-7DAF-6E85-72A3-3F31FA2CB509}"/>
                </a:ext>
              </a:extLst>
            </p:cNvPr>
            <p:cNvGrpSpPr/>
            <p:nvPr/>
          </p:nvGrpSpPr>
          <p:grpSpPr>
            <a:xfrm>
              <a:off x="4069463" y="3006637"/>
              <a:ext cx="4087725" cy="1014598"/>
              <a:chOff x="1199456" y="4278370"/>
              <a:chExt cx="4087725" cy="1014598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2F3B6B3E-0BC9-B5F5-8284-614013200685}"/>
                  </a:ext>
                </a:extLst>
              </p:cNvPr>
              <p:cNvSpPr/>
              <p:nvPr/>
            </p:nvSpPr>
            <p:spPr>
              <a:xfrm>
                <a:off x="1199456" y="4278370"/>
                <a:ext cx="4087725" cy="1014598"/>
              </a:xfrm>
              <a:prstGeom prst="roundRect">
                <a:avLst/>
              </a:prstGeom>
              <a:solidFill>
                <a:srgbClr val="E44A90"/>
              </a:solidFill>
              <a:ln w="50800">
                <a:solidFill>
                  <a:srgbClr val="E44A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27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335D7726-7F47-D46D-01A1-7ADC3A758E3A}"/>
                  </a:ext>
                </a:extLst>
              </p:cNvPr>
              <p:cNvSpPr/>
              <p:nvPr/>
            </p:nvSpPr>
            <p:spPr>
              <a:xfrm>
                <a:off x="1280245" y="4367129"/>
                <a:ext cx="3926145" cy="837613"/>
              </a:xfrm>
              <a:prstGeom prst="round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27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25D09E-12AB-67B9-8EBB-BD09EEDBEC67}"/>
                </a:ext>
              </a:extLst>
            </p:cNvPr>
            <p:cNvSpPr txBox="1"/>
            <p:nvPr/>
          </p:nvSpPr>
          <p:spPr>
            <a:xfrm>
              <a:off x="4259282" y="3142115"/>
              <a:ext cx="3708085" cy="74364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2700">
                  <a:solidFill>
                    <a:schemeClr val="l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dirty="0">
                  <a:solidFill>
                    <a:schemeClr val="tx1"/>
                  </a:solidFill>
                </a:rPr>
                <a:t>Learning Transitive</a:t>
              </a:r>
            </a:p>
            <a:p>
              <a:r>
                <a:rPr lang="en-GB" sz="5400" dirty="0">
                  <a:solidFill>
                    <a:schemeClr val="tx1"/>
                  </a:solidFill>
                </a:rPr>
                <a:t>and Intransitive Verbs</a:t>
              </a:r>
              <a:endParaRPr lang="en-IN" sz="5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6" descr="A child reading a book&#10;&#10;Description automatically generated">
            <a:extLst>
              <a:ext uri="{FF2B5EF4-FFF2-40B4-BE49-F238E27FC236}">
                <a16:creationId xmlns:a16="http://schemas.microsoft.com/office/drawing/2014/main" id="{4F7CD325-95DC-5022-C61E-D31793F0A4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73" b="13159"/>
          <a:stretch/>
        </p:blipFill>
        <p:spPr>
          <a:xfrm>
            <a:off x="3181329" y="1956619"/>
            <a:ext cx="5829342" cy="45916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ECE663A-C519-F504-5E96-912E0E6E6536}"/>
              </a:ext>
            </a:extLst>
          </p:cNvPr>
          <p:cNvGrpSpPr/>
          <p:nvPr/>
        </p:nvGrpSpPr>
        <p:grpSpPr>
          <a:xfrm>
            <a:off x="2496000" y="144000"/>
            <a:ext cx="7200000" cy="720000"/>
            <a:chOff x="4069463" y="3006635"/>
            <a:chExt cx="4087725" cy="9079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183D590-E182-E2C5-5A4B-A27413ABEE6F}"/>
                </a:ext>
              </a:extLst>
            </p:cNvPr>
            <p:cNvGrpSpPr/>
            <p:nvPr/>
          </p:nvGrpSpPr>
          <p:grpSpPr>
            <a:xfrm>
              <a:off x="4069463" y="3006635"/>
              <a:ext cx="4087725" cy="907930"/>
              <a:chOff x="1199456" y="4278368"/>
              <a:chExt cx="4087725" cy="90793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63358A25-15BC-9FF2-AD6E-25109D6050A3}"/>
                  </a:ext>
                </a:extLst>
              </p:cNvPr>
              <p:cNvSpPr/>
              <p:nvPr/>
            </p:nvSpPr>
            <p:spPr>
              <a:xfrm>
                <a:off x="1199456" y="4278368"/>
                <a:ext cx="4087725" cy="907930"/>
              </a:xfrm>
              <a:prstGeom prst="roundRect">
                <a:avLst/>
              </a:prstGeom>
              <a:solidFill>
                <a:srgbClr val="E44A90"/>
              </a:solidFill>
              <a:ln w="50800" cap="flat" cmpd="sng" algn="ctr">
                <a:solidFill>
                  <a:srgbClr val="E44A90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88CDCFF-84F1-8813-C513-11AB09D6525F}"/>
                  </a:ext>
                </a:extLst>
              </p:cNvPr>
              <p:cNvSpPr/>
              <p:nvPr/>
            </p:nvSpPr>
            <p:spPr>
              <a:xfrm>
                <a:off x="1284909" y="4409124"/>
                <a:ext cx="3926145" cy="648072"/>
              </a:xfrm>
              <a:prstGeom prst="roundRect">
                <a:avLst/>
              </a:prstGeom>
              <a:solidFill>
                <a:srgbClr val="FFFFFF"/>
              </a:solidFill>
              <a:ln w="508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1347EB-4C78-6AF3-B8AC-49EBD471C21A}"/>
                </a:ext>
              </a:extLst>
            </p:cNvPr>
            <p:cNvSpPr txBox="1"/>
            <p:nvPr/>
          </p:nvSpPr>
          <p:spPr>
            <a:xfrm>
              <a:off x="4259283" y="3136564"/>
              <a:ext cx="3708085" cy="648072"/>
            </a:xfrm>
            <a:prstGeom prst="rect">
              <a:avLst/>
            </a:prstGeom>
            <a:solidFill>
              <a:srgbClr val="FFFFFF"/>
            </a:solidFill>
            <a:ln w="508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2700">
                  <a:solidFill>
                    <a:schemeClr val="l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Verbs</a:t>
              </a:r>
              <a:endParaRPr kumimoji="0" lang="en-I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579A77F-D4EB-A630-C09D-7383B1E06F52}"/>
              </a:ext>
            </a:extLst>
          </p:cNvPr>
          <p:cNvGrpSpPr/>
          <p:nvPr/>
        </p:nvGrpSpPr>
        <p:grpSpPr>
          <a:xfrm>
            <a:off x="1703687" y="2998032"/>
            <a:ext cx="2967927" cy="861936"/>
            <a:chOff x="1199456" y="2927104"/>
            <a:chExt cx="3456383" cy="100379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334D498-4294-255F-2749-211CE7B98F18}"/>
                </a:ext>
              </a:extLst>
            </p:cNvPr>
            <p:cNvSpPr/>
            <p:nvPr/>
          </p:nvSpPr>
          <p:spPr>
            <a:xfrm>
              <a:off x="1199456" y="3248980"/>
              <a:ext cx="360040" cy="360040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1F497D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7147377-46A8-445B-4545-C5C04F3FD27E}"/>
                </a:ext>
              </a:extLst>
            </p:cNvPr>
            <p:cNvSpPr/>
            <p:nvPr/>
          </p:nvSpPr>
          <p:spPr>
            <a:xfrm>
              <a:off x="1667792" y="3212976"/>
              <a:ext cx="432048" cy="43204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1F497D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CB52103-3C00-3926-C3E4-6B4A8DCDE367}"/>
                </a:ext>
              </a:extLst>
            </p:cNvPr>
            <p:cNvSpPr/>
            <p:nvPr/>
          </p:nvSpPr>
          <p:spPr>
            <a:xfrm>
              <a:off x="2208136" y="3177540"/>
              <a:ext cx="502920" cy="502920"/>
            </a:xfrm>
            <a:prstGeom prst="ellipse">
              <a:avLst/>
            </a:prstGeom>
            <a:solidFill>
              <a:srgbClr val="1F497D">
                <a:lumMod val="40000"/>
                <a:lumOff val="60000"/>
              </a:srgbClr>
            </a:solidFill>
            <a:ln w="127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DF49748-824D-3B85-462A-FA6865B9A6F5}"/>
                </a:ext>
              </a:extLst>
            </p:cNvPr>
            <p:cNvSpPr/>
            <p:nvPr/>
          </p:nvSpPr>
          <p:spPr>
            <a:xfrm>
              <a:off x="2819352" y="3140968"/>
              <a:ext cx="576064" cy="576064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 w="127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C135D97-88A3-DD11-D684-F57395F37038}"/>
                </a:ext>
              </a:extLst>
            </p:cNvPr>
            <p:cNvSpPr/>
            <p:nvPr/>
          </p:nvSpPr>
          <p:spPr>
            <a:xfrm>
              <a:off x="3503712" y="3104964"/>
              <a:ext cx="648072" cy="648072"/>
            </a:xfrm>
            <a:prstGeom prst="ellipse">
              <a:avLst/>
            </a:prstGeom>
            <a:solidFill>
              <a:srgbClr val="4F81BD">
                <a:lumMod val="75000"/>
              </a:srgbClr>
            </a:solidFill>
            <a:ln w="12700" cap="flat" cmpd="sng" algn="ctr">
              <a:solidFill>
                <a:srgbClr val="4F81BD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5590714F-B1CD-9117-49E3-8F43557D327F}"/>
                </a:ext>
              </a:extLst>
            </p:cNvPr>
            <p:cNvSpPr/>
            <p:nvPr/>
          </p:nvSpPr>
          <p:spPr>
            <a:xfrm rot="5400000">
              <a:off x="3937919" y="3212976"/>
              <a:ext cx="1003792" cy="432048"/>
            </a:xfrm>
            <a:prstGeom prst="triangle">
              <a:avLst/>
            </a:prstGeom>
            <a:solidFill>
              <a:srgbClr val="4F81BD">
                <a:lumMod val="50000"/>
              </a:srgbClr>
            </a:solidFill>
            <a:ln w="12700" cap="flat" cmpd="sng" algn="ctr">
              <a:solidFill>
                <a:srgbClr val="4F81BD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A86904F4-7BC0-07F7-D7BB-62DB17B8E85F}"/>
              </a:ext>
            </a:extLst>
          </p:cNvPr>
          <p:cNvSpPr/>
          <p:nvPr/>
        </p:nvSpPr>
        <p:spPr>
          <a:xfrm>
            <a:off x="4841150" y="2672916"/>
            <a:ext cx="1512168" cy="1512168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 action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8B5C04E-CAC5-C45B-BEC3-1E1266A798C4}"/>
              </a:ext>
            </a:extLst>
          </p:cNvPr>
          <p:cNvGrpSpPr/>
          <p:nvPr/>
        </p:nvGrpSpPr>
        <p:grpSpPr>
          <a:xfrm>
            <a:off x="6713359" y="2996952"/>
            <a:ext cx="2975365" cy="864096"/>
            <a:chOff x="6744072" y="2927104"/>
            <a:chExt cx="3456383" cy="1003792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44E95F0-FFC0-96F9-C6B2-4CE0996EB54F}"/>
                </a:ext>
              </a:extLst>
            </p:cNvPr>
            <p:cNvSpPr/>
            <p:nvPr/>
          </p:nvSpPr>
          <p:spPr>
            <a:xfrm>
              <a:off x="6744072" y="3248980"/>
              <a:ext cx="360040" cy="360040"/>
            </a:xfrm>
            <a:prstGeom prst="ellipse">
              <a:avLst/>
            </a:prstGeom>
            <a:solidFill>
              <a:srgbClr val="F79646">
                <a:lumMod val="20000"/>
                <a:lumOff val="80000"/>
              </a:srgbClr>
            </a:solidFill>
            <a:ln w="12700" cap="flat" cmpd="sng" algn="ctr">
              <a:solidFill>
                <a:srgbClr val="F79646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BF46870-FE9B-29D3-344F-86876667E166}"/>
                </a:ext>
              </a:extLst>
            </p:cNvPr>
            <p:cNvSpPr/>
            <p:nvPr/>
          </p:nvSpPr>
          <p:spPr>
            <a:xfrm>
              <a:off x="7212408" y="3212976"/>
              <a:ext cx="432048" cy="432048"/>
            </a:xfrm>
            <a:prstGeom prst="ellipse">
              <a:avLst/>
            </a:prstGeom>
            <a:solidFill>
              <a:srgbClr val="F79646">
                <a:lumMod val="20000"/>
                <a:lumOff val="80000"/>
              </a:srgbClr>
            </a:solidFill>
            <a:ln w="12700" cap="flat" cmpd="sng" algn="ctr">
              <a:solidFill>
                <a:srgbClr val="F79646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2CAED60-6AD3-B223-1BE4-D38E45DA540B}"/>
                </a:ext>
              </a:extLst>
            </p:cNvPr>
            <p:cNvSpPr/>
            <p:nvPr/>
          </p:nvSpPr>
          <p:spPr>
            <a:xfrm>
              <a:off x="7752752" y="3177540"/>
              <a:ext cx="502920" cy="502920"/>
            </a:xfrm>
            <a:prstGeom prst="ellipse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solidFill>
                <a:srgbClr val="F79646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778EDEE-379E-CD5D-6FBD-8AB2EF5CE80A}"/>
                </a:ext>
              </a:extLst>
            </p:cNvPr>
            <p:cNvSpPr/>
            <p:nvPr/>
          </p:nvSpPr>
          <p:spPr>
            <a:xfrm>
              <a:off x="8363968" y="3140968"/>
              <a:ext cx="576064" cy="576064"/>
            </a:xfrm>
            <a:prstGeom prst="ellipse">
              <a:avLst/>
            </a:prstGeom>
            <a:solidFill>
              <a:srgbClr val="F79646">
                <a:lumMod val="60000"/>
                <a:lumOff val="40000"/>
              </a:srgbClr>
            </a:solidFill>
            <a:ln w="12700" cap="flat" cmpd="sng" algn="ctr">
              <a:solidFill>
                <a:srgbClr val="F79646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2998C70-6E57-8A0B-098C-B2076FD3F172}"/>
                </a:ext>
              </a:extLst>
            </p:cNvPr>
            <p:cNvSpPr/>
            <p:nvPr/>
          </p:nvSpPr>
          <p:spPr>
            <a:xfrm>
              <a:off x="9048328" y="3104964"/>
              <a:ext cx="648072" cy="648072"/>
            </a:xfrm>
            <a:prstGeom prst="ellipse">
              <a:avLst/>
            </a:prstGeom>
            <a:solidFill>
              <a:srgbClr val="F79646">
                <a:lumMod val="75000"/>
              </a:srgbClr>
            </a:solidFill>
            <a:ln w="12700" cap="flat" cmpd="sng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67AED7F2-3A50-3324-D5EA-E66AF2C7CB12}"/>
                </a:ext>
              </a:extLst>
            </p:cNvPr>
            <p:cNvSpPr/>
            <p:nvPr/>
          </p:nvSpPr>
          <p:spPr>
            <a:xfrm rot="5400000">
              <a:off x="9482535" y="3212976"/>
              <a:ext cx="1003792" cy="432048"/>
            </a:xfrm>
            <a:prstGeom prst="triangle">
              <a:avLst/>
            </a:prstGeom>
            <a:solidFill>
              <a:srgbClr val="F79646">
                <a:lumMod val="50000"/>
              </a:srgbClr>
            </a:solidFill>
            <a:ln w="12700" cap="flat" cmpd="sng" algn="ctr">
              <a:solidFill>
                <a:srgbClr val="F7964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B07AC30-513A-E638-6FC4-D18F5BFC1B5C}"/>
              </a:ext>
            </a:extLst>
          </p:cNvPr>
          <p:cNvGrpSpPr/>
          <p:nvPr/>
        </p:nvGrpSpPr>
        <p:grpSpPr>
          <a:xfrm>
            <a:off x="6607981" y="1628800"/>
            <a:ext cx="2645554" cy="1552385"/>
            <a:chOff x="6638695" y="1218032"/>
            <a:chExt cx="3210468" cy="1883871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B4A39D1-AA79-5062-6A40-D739CAC7AADB}"/>
                </a:ext>
              </a:extLst>
            </p:cNvPr>
            <p:cNvSpPr/>
            <p:nvPr/>
          </p:nvSpPr>
          <p:spPr>
            <a:xfrm rot="20212449">
              <a:off x="6638695" y="2741863"/>
              <a:ext cx="360040" cy="3600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SG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434CD38-A7ED-B662-7121-7B83DB535345}"/>
                </a:ext>
              </a:extLst>
            </p:cNvPr>
            <p:cNvSpPr/>
            <p:nvPr/>
          </p:nvSpPr>
          <p:spPr>
            <a:xfrm rot="20212449">
              <a:off x="7066505" y="2507778"/>
              <a:ext cx="432048" cy="4320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EA76958-FB85-B5F2-E595-6DD32B5FE656}"/>
                </a:ext>
              </a:extLst>
            </p:cNvPr>
            <p:cNvSpPr/>
            <p:nvPr/>
          </p:nvSpPr>
          <p:spPr>
            <a:xfrm rot="20212449">
              <a:off x="7560582" y="2246203"/>
              <a:ext cx="502920" cy="50292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chemeClr val="accent4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6F4AB35-A230-FD79-A61E-8040737FE356}"/>
                </a:ext>
              </a:extLst>
            </p:cNvPr>
            <p:cNvSpPr/>
            <p:nvPr/>
          </p:nvSpPr>
          <p:spPr>
            <a:xfrm rot="20212449">
              <a:off x="8119744" y="1955211"/>
              <a:ext cx="576064" cy="57606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D42F664-5C11-0245-785F-6F9A6F83A4DF}"/>
                </a:ext>
              </a:extLst>
            </p:cNvPr>
            <p:cNvSpPr/>
            <p:nvPr/>
          </p:nvSpPr>
          <p:spPr>
            <a:xfrm rot="20212449">
              <a:off x="8746219" y="1636283"/>
              <a:ext cx="648072" cy="648072"/>
            </a:xfrm>
            <a:prstGeom prst="ellipse">
              <a:avLst/>
            </a:prstGeom>
            <a:solidFill>
              <a:schemeClr val="accent4"/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D28E37BB-93B3-E734-A4B4-B124F95C9420}"/>
                </a:ext>
              </a:extLst>
            </p:cNvPr>
            <p:cNvSpPr/>
            <p:nvPr/>
          </p:nvSpPr>
          <p:spPr>
            <a:xfrm rot="4012449">
              <a:off x="9131243" y="1503904"/>
              <a:ext cx="1003792" cy="432048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2B1C85-1870-0F4E-15B0-EFCBEFD673DA}"/>
              </a:ext>
            </a:extLst>
          </p:cNvPr>
          <p:cNvGrpSpPr/>
          <p:nvPr/>
        </p:nvGrpSpPr>
        <p:grpSpPr>
          <a:xfrm>
            <a:off x="6600232" y="3645025"/>
            <a:ext cx="2801722" cy="1584176"/>
            <a:chOff x="6630945" y="3781766"/>
            <a:chExt cx="3233541" cy="1828339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5DF6C3F-2520-C121-F39D-76A6D21E5E38}"/>
                </a:ext>
              </a:extLst>
            </p:cNvPr>
            <p:cNvSpPr/>
            <p:nvPr/>
          </p:nvSpPr>
          <p:spPr>
            <a:xfrm rot="1320000">
              <a:off x="6630945" y="3781766"/>
              <a:ext cx="360040" cy="360040"/>
            </a:xfrm>
            <a:prstGeom prst="ellipse">
              <a:avLst/>
            </a:prstGeom>
            <a:solidFill>
              <a:srgbClr val="8064A2">
                <a:lumMod val="20000"/>
                <a:lumOff val="80000"/>
              </a:srgbClr>
            </a:solidFill>
            <a:ln w="12700" cap="flat" cmpd="sng" algn="ctr">
              <a:solidFill>
                <a:srgbClr val="8064A2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E1ABBFA-CAEF-3F8D-AD8D-396DFECF756E}"/>
                </a:ext>
              </a:extLst>
            </p:cNvPr>
            <p:cNvSpPr/>
            <p:nvPr/>
          </p:nvSpPr>
          <p:spPr>
            <a:xfrm rot="1320000">
              <a:off x="7062557" y="3934691"/>
              <a:ext cx="432048" cy="432048"/>
            </a:xfrm>
            <a:prstGeom prst="ellipse">
              <a:avLst/>
            </a:prstGeom>
            <a:solidFill>
              <a:srgbClr val="8064A2">
                <a:lumMod val="20000"/>
                <a:lumOff val="80000"/>
              </a:srgbClr>
            </a:solidFill>
            <a:ln w="12700" cap="flat" cmpd="sng" algn="ctr">
              <a:solidFill>
                <a:srgbClr val="8064A2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30194DA-6E12-1B3B-7D34-D0B8208F1B3F}"/>
                </a:ext>
              </a:extLst>
            </p:cNvPr>
            <p:cNvSpPr/>
            <p:nvPr/>
          </p:nvSpPr>
          <p:spPr>
            <a:xfrm rot="1320000">
              <a:off x="7560975" y="4114946"/>
              <a:ext cx="502920" cy="502920"/>
            </a:xfrm>
            <a:prstGeom prst="ellipse">
              <a:avLst/>
            </a:prstGeom>
            <a:solidFill>
              <a:srgbClr val="8064A2">
                <a:lumMod val="40000"/>
                <a:lumOff val="60000"/>
              </a:srgbClr>
            </a:solidFill>
            <a:ln w="12700" cap="flat" cmpd="sng" algn="ctr">
              <a:solidFill>
                <a:srgbClr val="8064A2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64B9D2F-8C78-5103-DD22-330E5C9E5362}"/>
                </a:ext>
              </a:extLst>
            </p:cNvPr>
            <p:cNvSpPr/>
            <p:nvPr/>
          </p:nvSpPr>
          <p:spPr>
            <a:xfrm rot="1320000">
              <a:off x="8125021" y="4321039"/>
              <a:ext cx="576064" cy="576064"/>
            </a:xfrm>
            <a:prstGeom prst="ellipse">
              <a:avLst/>
            </a:prstGeom>
            <a:solidFill>
              <a:srgbClr val="8064A2">
                <a:lumMod val="60000"/>
                <a:lumOff val="40000"/>
              </a:srgbClr>
            </a:solidFill>
            <a:ln w="12700" cap="flat" cmpd="sng" algn="ctr">
              <a:solidFill>
                <a:srgbClr val="8064A2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501861F-8BB1-3AF6-9D70-335CC39D6874}"/>
                </a:ext>
              </a:extLst>
            </p:cNvPr>
            <p:cNvSpPr/>
            <p:nvPr/>
          </p:nvSpPr>
          <p:spPr>
            <a:xfrm rot="1320000">
              <a:off x="8756927" y="4554889"/>
              <a:ext cx="648072" cy="648072"/>
            </a:xfrm>
            <a:prstGeom prst="ellipse">
              <a:avLst/>
            </a:prstGeom>
            <a:solidFill>
              <a:srgbClr val="8064A2">
                <a:lumMod val="75000"/>
              </a:srgbClr>
            </a:solidFill>
            <a:ln w="12700" cap="flat" cmpd="sng" algn="ctr">
              <a:solidFill>
                <a:srgbClr val="8064A2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64B118D0-F35A-3202-3D39-3E246BC44DF7}"/>
                </a:ext>
              </a:extLst>
            </p:cNvPr>
            <p:cNvSpPr/>
            <p:nvPr/>
          </p:nvSpPr>
          <p:spPr>
            <a:xfrm rot="6720000">
              <a:off x="9146566" y="4892185"/>
              <a:ext cx="1003792" cy="432048"/>
            </a:xfrm>
            <a:prstGeom prst="triangle">
              <a:avLst/>
            </a:prstGeom>
            <a:solidFill>
              <a:srgbClr val="8064A2">
                <a:lumMod val="50000"/>
              </a:srgbClr>
            </a:solidFill>
            <a:ln w="12700" cap="flat" cmpd="sng" algn="ctr">
              <a:solidFill>
                <a:srgbClr val="8064A2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BAA26EF0-43B8-9A86-6B87-322209FDCA21}"/>
              </a:ext>
            </a:extLst>
          </p:cNvPr>
          <p:cNvSpPr txBox="1"/>
          <p:nvPr/>
        </p:nvSpPr>
        <p:spPr>
          <a:xfrm>
            <a:off x="9558143" y="1779257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2800" b="1" kern="1200" dirty="0">
                <a:solidFill>
                  <a:srgbClr val="FFC000"/>
                </a:solidFill>
                <a:latin typeface="Calibri" panose="020F0502020204030204"/>
                <a:ea typeface="+mn-ea"/>
              </a:rPr>
              <a:t>Auxiliary</a:t>
            </a:r>
            <a:endParaRPr lang="en-SG" sz="2800" b="1" kern="1200" dirty="0">
              <a:solidFill>
                <a:srgbClr val="FFC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5FCDA86-EDA6-51AD-3C75-D163B78D6335}"/>
              </a:ext>
            </a:extLst>
          </p:cNvPr>
          <p:cNvSpPr txBox="1"/>
          <p:nvPr/>
        </p:nvSpPr>
        <p:spPr>
          <a:xfrm>
            <a:off x="9912599" y="3167390"/>
            <a:ext cx="1626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2800" b="1" kern="1200" dirty="0">
                <a:solidFill>
                  <a:schemeClr val="accent2"/>
                </a:solidFill>
                <a:latin typeface="Calibri" panose="020F0502020204030204"/>
                <a:ea typeface="+mn-ea"/>
              </a:rPr>
              <a:t>Transitive</a:t>
            </a:r>
            <a:endParaRPr lang="en-SG" sz="2800" b="1" kern="1200" dirty="0">
              <a:solidFill>
                <a:schemeClr val="accent2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7B1057E-3CFF-908D-F46B-A673EB382A11}"/>
              </a:ext>
            </a:extLst>
          </p:cNvPr>
          <p:cNvSpPr txBox="1"/>
          <p:nvPr/>
        </p:nvSpPr>
        <p:spPr>
          <a:xfrm>
            <a:off x="9552559" y="4725144"/>
            <a:ext cx="1877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2800" b="1" kern="1200" dirty="0">
                <a:solidFill>
                  <a:srgbClr val="7030A0"/>
                </a:solidFill>
                <a:latin typeface="Calibri" panose="020F0502020204030204"/>
                <a:ea typeface="+mn-ea"/>
              </a:rPr>
              <a:t>Intransitive</a:t>
            </a:r>
            <a:endParaRPr lang="en-SG" sz="2800" b="1" kern="1200" dirty="0">
              <a:solidFill>
                <a:srgbClr val="7030A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BA53A9D-1675-0AE5-CEC8-00B75041DC40}"/>
              </a:ext>
            </a:extLst>
          </p:cNvPr>
          <p:cNvSpPr txBox="1"/>
          <p:nvPr/>
        </p:nvSpPr>
        <p:spPr>
          <a:xfrm>
            <a:off x="623567" y="3167390"/>
            <a:ext cx="1020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2800" b="1" kern="1200" dirty="0">
                <a:solidFill>
                  <a:srgbClr val="0070C0"/>
                </a:solidFill>
                <a:latin typeface="Calibri" panose="020F0502020204030204"/>
                <a:ea typeface="+mn-ea"/>
              </a:rPr>
              <a:t>Verbs</a:t>
            </a:r>
            <a:endParaRPr lang="en-SG" sz="2800" b="1" kern="1200" dirty="0">
              <a:solidFill>
                <a:srgbClr val="0070C0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6952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76" grpId="0"/>
      <p:bldP spid="77" grpId="0"/>
      <p:bldP spid="78" grpId="0"/>
      <p:bldP spid="7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6FDEAC-2280-9B9B-7DBF-58434605897A}"/>
              </a:ext>
            </a:extLst>
          </p:cNvPr>
          <p:cNvGrpSpPr/>
          <p:nvPr/>
        </p:nvGrpSpPr>
        <p:grpSpPr>
          <a:xfrm>
            <a:off x="2496000" y="144000"/>
            <a:ext cx="7200000" cy="720000"/>
            <a:chOff x="4069463" y="3006635"/>
            <a:chExt cx="4087725" cy="9079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C30BC7-BBE7-62BB-EC22-0162B0274BB7}"/>
                </a:ext>
              </a:extLst>
            </p:cNvPr>
            <p:cNvGrpSpPr/>
            <p:nvPr/>
          </p:nvGrpSpPr>
          <p:grpSpPr>
            <a:xfrm>
              <a:off x="4069463" y="3006635"/>
              <a:ext cx="4087725" cy="907930"/>
              <a:chOff x="1199456" y="4278368"/>
              <a:chExt cx="4087725" cy="90793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970FCDB-EABC-682D-B894-63F8F35899A8}"/>
                  </a:ext>
                </a:extLst>
              </p:cNvPr>
              <p:cNvSpPr/>
              <p:nvPr/>
            </p:nvSpPr>
            <p:spPr>
              <a:xfrm>
                <a:off x="1199456" y="4278368"/>
                <a:ext cx="4087725" cy="907930"/>
              </a:xfrm>
              <a:prstGeom prst="roundRect">
                <a:avLst/>
              </a:prstGeom>
              <a:solidFill>
                <a:srgbClr val="E44A90"/>
              </a:solidFill>
              <a:ln w="50800">
                <a:solidFill>
                  <a:srgbClr val="E44A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27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5A24161-A9B4-0EF4-B38D-3C42D9FA0781}"/>
                  </a:ext>
                </a:extLst>
              </p:cNvPr>
              <p:cNvSpPr/>
              <p:nvPr/>
            </p:nvSpPr>
            <p:spPr>
              <a:xfrm>
                <a:off x="1284909" y="4409124"/>
                <a:ext cx="3926145" cy="648072"/>
              </a:xfrm>
              <a:prstGeom prst="round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27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C25253-7B1C-9750-2218-8E7BC2C588CC}"/>
                </a:ext>
              </a:extLst>
            </p:cNvPr>
            <p:cNvSpPr txBox="1"/>
            <p:nvPr/>
          </p:nvSpPr>
          <p:spPr>
            <a:xfrm>
              <a:off x="4259283" y="3136564"/>
              <a:ext cx="3708085" cy="648072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2700">
                  <a:solidFill>
                    <a:schemeClr val="l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dirty="0">
                  <a:solidFill>
                    <a:schemeClr val="tx1"/>
                  </a:solidFill>
                </a:rPr>
                <a:t>Auxiliary Verbs</a:t>
              </a:r>
              <a:endParaRPr lang="en-IN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88D324-6D07-5C6C-B2F8-83C908881759}"/>
              </a:ext>
            </a:extLst>
          </p:cNvPr>
          <p:cNvGrpSpPr/>
          <p:nvPr/>
        </p:nvGrpSpPr>
        <p:grpSpPr>
          <a:xfrm>
            <a:off x="3047123" y="4566082"/>
            <a:ext cx="6114180" cy="677866"/>
            <a:chOff x="941055" y="4252977"/>
            <a:chExt cx="10024592" cy="6778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44AA79-3D77-7DE7-7EFE-D23D3204B9F7}"/>
                </a:ext>
              </a:extLst>
            </p:cNvPr>
            <p:cNvSpPr/>
            <p:nvPr/>
          </p:nvSpPr>
          <p:spPr>
            <a:xfrm>
              <a:off x="941055" y="4252977"/>
              <a:ext cx="9655539" cy="523220"/>
            </a:xfrm>
            <a:prstGeom prst="rect">
              <a:avLst/>
            </a:prstGeom>
            <a:solidFill>
              <a:srgbClr val="BDB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B8FCEF-E1BA-DEA7-B6D3-986E2FCF001D}"/>
                </a:ext>
              </a:extLst>
            </p:cNvPr>
            <p:cNvSpPr txBox="1"/>
            <p:nvPr/>
          </p:nvSpPr>
          <p:spPr>
            <a:xfrm>
              <a:off x="1226356" y="4469178"/>
              <a:ext cx="9739291" cy="46166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Example 2: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Ramu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was riding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a bicycle.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15AE64-EEFA-9A74-8304-6DB8F4095483}"/>
              </a:ext>
            </a:extLst>
          </p:cNvPr>
          <p:cNvGrpSpPr/>
          <p:nvPr/>
        </p:nvGrpSpPr>
        <p:grpSpPr>
          <a:xfrm>
            <a:off x="3038400" y="2337522"/>
            <a:ext cx="6126844" cy="693288"/>
            <a:chOff x="941055" y="4252977"/>
            <a:chExt cx="18478975" cy="6932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8444B9-A51F-C5D6-90DF-A4ED227A312D}"/>
                </a:ext>
              </a:extLst>
            </p:cNvPr>
            <p:cNvSpPr/>
            <p:nvPr/>
          </p:nvSpPr>
          <p:spPr>
            <a:xfrm>
              <a:off x="941055" y="4252977"/>
              <a:ext cx="17798679" cy="523220"/>
            </a:xfrm>
            <a:prstGeom prst="rect">
              <a:avLst/>
            </a:prstGeom>
            <a:solidFill>
              <a:srgbClr val="BDB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2E8FE3-FDE0-F4B4-13D0-C9B14EBF276B}"/>
                </a:ext>
              </a:extLst>
            </p:cNvPr>
            <p:cNvSpPr txBox="1"/>
            <p:nvPr/>
          </p:nvSpPr>
          <p:spPr>
            <a:xfrm>
              <a:off x="1466964" y="4484600"/>
              <a:ext cx="17953066" cy="46166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Example 1: Sneha </a:t>
              </a:r>
              <a:r>
                <a:rPr lang="en-US" sz="24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 writing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in her book.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565A965-DC79-4526-3342-E72C7B5ECA19}"/>
              </a:ext>
            </a:extLst>
          </p:cNvPr>
          <p:cNvSpPr txBox="1"/>
          <p:nvPr/>
        </p:nvSpPr>
        <p:spPr>
          <a:xfrm>
            <a:off x="2900332" y="5545474"/>
            <a:ext cx="6391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– it is helping the main verb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(auxiliary verb)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7771EE-728C-2581-850E-CDB17D6780BE}"/>
              </a:ext>
            </a:extLst>
          </p:cNvPr>
          <p:cNvSpPr txBox="1"/>
          <p:nvPr/>
        </p:nvSpPr>
        <p:spPr>
          <a:xfrm>
            <a:off x="3059938" y="3324561"/>
            <a:ext cx="607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it is helping the main verb (auxiliary verb) </a:t>
            </a:r>
            <a:endParaRPr lang="en-I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71EE2B-FB58-F317-61FA-ADCCA158172C}"/>
              </a:ext>
            </a:extLst>
          </p:cNvPr>
          <p:cNvSpPr txBox="1"/>
          <p:nvPr/>
        </p:nvSpPr>
        <p:spPr>
          <a:xfrm>
            <a:off x="2724795" y="6001646"/>
            <a:ext cx="674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riding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– the main action being done (main verb)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D23A75-AED2-70FD-B0E0-F7B79FBCA16A}"/>
              </a:ext>
            </a:extLst>
          </p:cNvPr>
          <p:cNvSpPr txBox="1"/>
          <p:nvPr/>
        </p:nvSpPr>
        <p:spPr>
          <a:xfrm>
            <a:off x="2900332" y="3809922"/>
            <a:ext cx="6391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writing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– the main action being done (main verb)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7B1B391-1CAB-8FCF-3189-C4427DC2B6D6}"/>
              </a:ext>
            </a:extLst>
          </p:cNvPr>
          <p:cNvGrpSpPr/>
          <p:nvPr/>
        </p:nvGrpSpPr>
        <p:grpSpPr>
          <a:xfrm>
            <a:off x="4116000" y="1065600"/>
            <a:ext cx="3960000" cy="1080000"/>
            <a:chOff x="2344211" y="2146694"/>
            <a:chExt cx="3960000" cy="1080000"/>
          </a:xfrm>
        </p:grpSpPr>
        <p:sp>
          <p:nvSpPr>
            <p:cNvPr id="19" name="Chevron 78">
              <a:extLst>
                <a:ext uri="{FF2B5EF4-FFF2-40B4-BE49-F238E27FC236}">
                  <a16:creationId xmlns:a16="http://schemas.microsoft.com/office/drawing/2014/main" id="{EAD93043-3877-ECCB-D728-4942AE68629F}"/>
                </a:ext>
              </a:extLst>
            </p:cNvPr>
            <p:cNvSpPr/>
            <p:nvPr/>
          </p:nvSpPr>
          <p:spPr>
            <a:xfrm>
              <a:off x="2344211" y="2146694"/>
              <a:ext cx="3960000" cy="1080000"/>
            </a:xfrm>
            <a:prstGeom prst="chevron">
              <a:avLst/>
            </a:prstGeom>
            <a:solidFill>
              <a:srgbClr val="FFA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51B980-E44E-BE49-E7AB-39DC4177564D}"/>
                </a:ext>
              </a:extLst>
            </p:cNvPr>
            <p:cNvSpPr txBox="1"/>
            <p:nvPr/>
          </p:nvSpPr>
          <p:spPr>
            <a:xfrm>
              <a:off x="2939555" y="2290033"/>
              <a:ext cx="2952821" cy="830997"/>
            </a:xfrm>
            <a:prstGeom prst="rect">
              <a:avLst/>
            </a:prstGeom>
            <a:solidFill>
              <a:srgbClr val="FFA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 form a tense</a:t>
              </a:r>
              <a:endParaRPr lang="ko-KR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A4DDBBC-B1F7-4643-111B-3829B0E38B7B}"/>
              </a:ext>
            </a:extLst>
          </p:cNvPr>
          <p:cNvGrpSpPr/>
          <p:nvPr/>
        </p:nvGrpSpPr>
        <p:grpSpPr>
          <a:xfrm>
            <a:off x="7654005" y="1065600"/>
            <a:ext cx="3960000" cy="1080000"/>
            <a:chOff x="3843738" y="2146694"/>
            <a:chExt cx="3960000" cy="1080000"/>
          </a:xfrm>
        </p:grpSpPr>
        <p:sp>
          <p:nvSpPr>
            <p:cNvPr id="22" name="Chevron 81">
              <a:extLst>
                <a:ext uri="{FF2B5EF4-FFF2-40B4-BE49-F238E27FC236}">
                  <a16:creationId xmlns:a16="http://schemas.microsoft.com/office/drawing/2014/main" id="{A13460F8-11A3-A2C5-5676-7389BD5BA45E}"/>
                </a:ext>
              </a:extLst>
            </p:cNvPr>
            <p:cNvSpPr/>
            <p:nvPr/>
          </p:nvSpPr>
          <p:spPr>
            <a:xfrm>
              <a:off x="3843738" y="2146694"/>
              <a:ext cx="3960000" cy="108000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7E5D25-5EC4-40B4-9F3A-83088F44F590}"/>
                </a:ext>
              </a:extLst>
            </p:cNvPr>
            <p:cNvSpPr txBox="1"/>
            <p:nvPr/>
          </p:nvSpPr>
          <p:spPr>
            <a:xfrm>
              <a:off x="4589466" y="2453310"/>
              <a:ext cx="2618928" cy="4616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/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show when action is performed.</a:t>
              </a:r>
              <a:endParaRPr lang="ko-KR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CE419B-5036-366E-1ACD-E654B9C9E495}"/>
              </a:ext>
            </a:extLst>
          </p:cNvPr>
          <p:cNvGrpSpPr/>
          <p:nvPr/>
        </p:nvGrpSpPr>
        <p:grpSpPr>
          <a:xfrm>
            <a:off x="585377" y="1065600"/>
            <a:ext cx="3960000" cy="1080000"/>
            <a:chOff x="844685" y="2146694"/>
            <a:chExt cx="3960000" cy="1080000"/>
          </a:xfrm>
        </p:grpSpPr>
        <p:sp>
          <p:nvSpPr>
            <p:cNvPr id="25" name="Chevron 2">
              <a:extLst>
                <a:ext uri="{FF2B5EF4-FFF2-40B4-BE49-F238E27FC236}">
                  <a16:creationId xmlns:a16="http://schemas.microsoft.com/office/drawing/2014/main" id="{FBF97313-E1C4-08A0-1414-2B0DD8A50D76}"/>
                </a:ext>
              </a:extLst>
            </p:cNvPr>
            <p:cNvSpPr/>
            <p:nvPr/>
          </p:nvSpPr>
          <p:spPr>
            <a:xfrm>
              <a:off x="844685" y="2146694"/>
              <a:ext cx="3960000" cy="1080000"/>
            </a:xfrm>
            <a:prstGeom prst="chevron">
              <a:avLst/>
            </a:prstGeom>
            <a:solidFill>
              <a:srgbClr val="5CE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48E4C22-EEA8-A5D3-6F60-E1F15ECDF82C}"/>
                </a:ext>
              </a:extLst>
            </p:cNvPr>
            <p:cNvSpPr txBox="1"/>
            <p:nvPr/>
          </p:nvSpPr>
          <p:spPr>
            <a:xfrm>
              <a:off x="1440029" y="2271195"/>
              <a:ext cx="2938969" cy="830997"/>
            </a:xfrm>
            <a:prstGeom prst="rect">
              <a:avLst/>
            </a:prstGeom>
            <a:solidFill>
              <a:srgbClr val="5CE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/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Words that help the main verb</a:t>
              </a:r>
              <a:endParaRPr lang="ko-KR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Picture 29" descr="A child riding a bicycle&#10;&#10;Description automatically generated">
            <a:extLst>
              <a:ext uri="{FF2B5EF4-FFF2-40B4-BE49-F238E27FC236}">
                <a16:creationId xmlns:a16="http://schemas.microsoft.com/office/drawing/2014/main" id="{1915E4AA-1551-FBF4-596F-71EEB8E79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321" y="3628104"/>
            <a:ext cx="2875023" cy="2835208"/>
          </a:xfrm>
          <a:prstGeom prst="rect">
            <a:avLst/>
          </a:prstGeom>
        </p:spPr>
      </p:pic>
      <p:pic>
        <p:nvPicPr>
          <p:cNvPr id="27" name="Picture 26" descr="A child writing on a paper&#10;&#10;Description automatically generated">
            <a:extLst>
              <a:ext uri="{FF2B5EF4-FFF2-40B4-BE49-F238E27FC236}">
                <a16:creationId xmlns:a16="http://schemas.microsoft.com/office/drawing/2014/main" id="{800EB9A4-99ED-2439-211C-DC09955F5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153600" y="2344577"/>
            <a:ext cx="2994033" cy="258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6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6FDEAC-2280-9B9B-7DBF-58434605897A}"/>
              </a:ext>
            </a:extLst>
          </p:cNvPr>
          <p:cNvGrpSpPr/>
          <p:nvPr/>
        </p:nvGrpSpPr>
        <p:grpSpPr>
          <a:xfrm>
            <a:off x="2496000" y="144000"/>
            <a:ext cx="7200000" cy="720000"/>
            <a:chOff x="4069463" y="3006635"/>
            <a:chExt cx="4087725" cy="9079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C30BC7-BBE7-62BB-EC22-0162B0274BB7}"/>
                </a:ext>
              </a:extLst>
            </p:cNvPr>
            <p:cNvGrpSpPr/>
            <p:nvPr/>
          </p:nvGrpSpPr>
          <p:grpSpPr>
            <a:xfrm>
              <a:off x="4069463" y="3006635"/>
              <a:ext cx="4087725" cy="907930"/>
              <a:chOff x="1199456" y="4278368"/>
              <a:chExt cx="4087725" cy="90793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970FCDB-EABC-682D-B894-63F8F35899A8}"/>
                  </a:ext>
                </a:extLst>
              </p:cNvPr>
              <p:cNvSpPr/>
              <p:nvPr/>
            </p:nvSpPr>
            <p:spPr>
              <a:xfrm>
                <a:off x="1199456" y="4278368"/>
                <a:ext cx="4087725" cy="907930"/>
              </a:xfrm>
              <a:prstGeom prst="roundRect">
                <a:avLst/>
              </a:prstGeom>
              <a:solidFill>
                <a:srgbClr val="E44A90"/>
              </a:solidFill>
              <a:ln w="50800">
                <a:solidFill>
                  <a:srgbClr val="E44A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27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5A24161-A9B4-0EF4-B38D-3C42D9FA0781}"/>
                  </a:ext>
                </a:extLst>
              </p:cNvPr>
              <p:cNvSpPr/>
              <p:nvPr/>
            </p:nvSpPr>
            <p:spPr>
              <a:xfrm>
                <a:off x="1284909" y="4409124"/>
                <a:ext cx="3926145" cy="648072"/>
              </a:xfrm>
              <a:prstGeom prst="round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27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C25253-7B1C-9750-2218-8E7BC2C588CC}"/>
                </a:ext>
              </a:extLst>
            </p:cNvPr>
            <p:cNvSpPr txBox="1"/>
            <p:nvPr/>
          </p:nvSpPr>
          <p:spPr>
            <a:xfrm>
              <a:off x="4259283" y="3136564"/>
              <a:ext cx="3708085" cy="648072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2700">
                  <a:solidFill>
                    <a:schemeClr val="l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dirty="0">
                  <a:solidFill>
                    <a:schemeClr val="tx1"/>
                  </a:solidFill>
                </a:rPr>
                <a:t>Transitive Verbs</a:t>
              </a:r>
              <a:endParaRPr lang="en-IN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88D324-6D07-5C6C-B2F8-83C908881759}"/>
              </a:ext>
            </a:extLst>
          </p:cNvPr>
          <p:cNvGrpSpPr/>
          <p:nvPr/>
        </p:nvGrpSpPr>
        <p:grpSpPr>
          <a:xfrm>
            <a:off x="2767422" y="4566082"/>
            <a:ext cx="6114180" cy="677866"/>
            <a:chOff x="941055" y="4252977"/>
            <a:chExt cx="10024592" cy="6778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44AA79-3D77-7DE7-7EFE-D23D3204B9F7}"/>
                </a:ext>
              </a:extLst>
            </p:cNvPr>
            <p:cNvSpPr/>
            <p:nvPr/>
          </p:nvSpPr>
          <p:spPr>
            <a:xfrm>
              <a:off x="941055" y="4252977"/>
              <a:ext cx="9655539" cy="5232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B8FCEF-E1BA-DEA7-B6D3-986E2FCF001D}"/>
                </a:ext>
              </a:extLst>
            </p:cNvPr>
            <p:cNvSpPr txBox="1"/>
            <p:nvPr/>
          </p:nvSpPr>
          <p:spPr>
            <a:xfrm>
              <a:off x="1226356" y="4469178"/>
              <a:ext cx="9739291" cy="46166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Example 2: My brother 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gave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>
                  <a:solidFill>
                    <a:srgbClr val="CC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new pencil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15AE64-EEFA-9A74-8304-6DB8F4095483}"/>
              </a:ext>
            </a:extLst>
          </p:cNvPr>
          <p:cNvGrpSpPr/>
          <p:nvPr/>
        </p:nvGrpSpPr>
        <p:grpSpPr>
          <a:xfrm>
            <a:off x="2767422" y="2631613"/>
            <a:ext cx="6126844" cy="693288"/>
            <a:chOff x="941055" y="4252977"/>
            <a:chExt cx="18478975" cy="6932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8444B9-A51F-C5D6-90DF-A4ED227A312D}"/>
                </a:ext>
              </a:extLst>
            </p:cNvPr>
            <p:cNvSpPr/>
            <p:nvPr/>
          </p:nvSpPr>
          <p:spPr>
            <a:xfrm>
              <a:off x="941055" y="4252977"/>
              <a:ext cx="17798679" cy="5232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2E8FE3-FDE0-F4B4-13D0-C9B14EBF276B}"/>
                </a:ext>
              </a:extLst>
            </p:cNvPr>
            <p:cNvSpPr txBox="1"/>
            <p:nvPr/>
          </p:nvSpPr>
          <p:spPr>
            <a:xfrm>
              <a:off x="1466964" y="4484600"/>
              <a:ext cx="17953066" cy="46166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Example 1: John’s father 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built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>
                  <a:solidFill>
                    <a:srgbClr val="CC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treehouse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565A965-DC79-4526-3342-E72C7B5ECA19}"/>
              </a:ext>
            </a:extLst>
          </p:cNvPr>
          <p:cNvSpPr txBox="1"/>
          <p:nvPr/>
        </p:nvSpPr>
        <p:spPr>
          <a:xfrm>
            <a:off x="2620631" y="5545474"/>
            <a:ext cx="6391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Gave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what?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– a new pencil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7771EE-728C-2581-850E-CDB17D6780BE}"/>
              </a:ext>
            </a:extLst>
          </p:cNvPr>
          <p:cNvSpPr txBox="1"/>
          <p:nvPr/>
        </p:nvSpPr>
        <p:spPr>
          <a:xfrm>
            <a:off x="2788960" y="3618652"/>
            <a:ext cx="607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what? – a treehouse </a:t>
            </a:r>
            <a:endParaRPr lang="en-I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71EE2B-FB58-F317-61FA-ADCCA158172C}"/>
              </a:ext>
            </a:extLst>
          </p:cNvPr>
          <p:cNvSpPr txBox="1"/>
          <p:nvPr/>
        </p:nvSpPr>
        <p:spPr>
          <a:xfrm>
            <a:off x="2445094" y="6001646"/>
            <a:ext cx="674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Gave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to whom?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– me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D8EEBC-9307-FD31-E7DB-1C834A7F9ADC}"/>
              </a:ext>
            </a:extLst>
          </p:cNvPr>
          <p:cNvGrpSpPr/>
          <p:nvPr/>
        </p:nvGrpSpPr>
        <p:grpSpPr>
          <a:xfrm>
            <a:off x="585377" y="1065600"/>
            <a:ext cx="3960000" cy="1080000"/>
            <a:chOff x="585377" y="1065600"/>
            <a:chExt cx="3960000" cy="1080000"/>
          </a:xfrm>
        </p:grpSpPr>
        <p:sp>
          <p:nvSpPr>
            <p:cNvPr id="25" name="Chevron 2">
              <a:extLst>
                <a:ext uri="{FF2B5EF4-FFF2-40B4-BE49-F238E27FC236}">
                  <a16:creationId xmlns:a16="http://schemas.microsoft.com/office/drawing/2014/main" id="{FBF97313-E1C4-08A0-1414-2B0DD8A50D76}"/>
                </a:ext>
              </a:extLst>
            </p:cNvPr>
            <p:cNvSpPr/>
            <p:nvPr/>
          </p:nvSpPr>
          <p:spPr>
            <a:xfrm>
              <a:off x="585377" y="1065600"/>
              <a:ext cx="3960000" cy="1080000"/>
            </a:xfrm>
            <a:prstGeom prst="chevron">
              <a:avLst/>
            </a:prstGeom>
            <a:solidFill>
              <a:srgbClr val="5CE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8CDBBE-BE2F-5269-BA49-5A76C499F769}"/>
                </a:ext>
              </a:extLst>
            </p:cNvPr>
            <p:cNvSpPr txBox="1"/>
            <p:nvPr/>
          </p:nvSpPr>
          <p:spPr>
            <a:xfrm>
              <a:off x="1117088" y="1187549"/>
              <a:ext cx="30588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When an action passes from the subject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I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F802C60-1013-18EE-2B31-8213AB94FF13}"/>
              </a:ext>
            </a:extLst>
          </p:cNvPr>
          <p:cNvGrpSpPr/>
          <p:nvPr/>
        </p:nvGrpSpPr>
        <p:grpSpPr>
          <a:xfrm>
            <a:off x="4116000" y="1065600"/>
            <a:ext cx="3960000" cy="1080000"/>
            <a:chOff x="4116000" y="1065600"/>
            <a:chExt cx="3960000" cy="1080000"/>
          </a:xfrm>
        </p:grpSpPr>
        <p:sp>
          <p:nvSpPr>
            <p:cNvPr id="19" name="Chevron 78">
              <a:extLst>
                <a:ext uri="{FF2B5EF4-FFF2-40B4-BE49-F238E27FC236}">
                  <a16:creationId xmlns:a16="http://schemas.microsoft.com/office/drawing/2014/main" id="{EAD93043-3877-ECCB-D728-4942AE68629F}"/>
                </a:ext>
              </a:extLst>
            </p:cNvPr>
            <p:cNvSpPr/>
            <p:nvPr/>
          </p:nvSpPr>
          <p:spPr>
            <a:xfrm>
              <a:off x="4116000" y="1065600"/>
              <a:ext cx="3960000" cy="1080000"/>
            </a:xfrm>
            <a:prstGeom prst="chevron">
              <a:avLst/>
            </a:prstGeom>
            <a:solidFill>
              <a:srgbClr val="FFA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99223A-821E-07EF-845C-7C0468206333}"/>
                </a:ext>
              </a:extLst>
            </p:cNvPr>
            <p:cNvSpPr txBox="1"/>
            <p:nvPr/>
          </p:nvSpPr>
          <p:spPr>
            <a:xfrm>
              <a:off x="4569576" y="1188073"/>
              <a:ext cx="3234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ko-KR" sz="2400" dirty="0">
                  <a:solidFill>
                    <a:prstClr val="black"/>
                  </a:solidFill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rPr>
                <a:t>t</a:t>
              </a:r>
              <a:r>
                <a:rPr kumimoji="0" lang="en-US" altLang="ko-K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  <a:sym typeface="Arial"/>
                </a:rPr>
                <a:t>o another noun or pronoun in the sentence</a:t>
              </a: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89EE39-9E79-0690-2123-398A8B971A19}"/>
              </a:ext>
            </a:extLst>
          </p:cNvPr>
          <p:cNvGrpSpPr/>
          <p:nvPr/>
        </p:nvGrpSpPr>
        <p:grpSpPr>
          <a:xfrm>
            <a:off x="7654005" y="1065600"/>
            <a:ext cx="3960000" cy="1080000"/>
            <a:chOff x="7654005" y="1065600"/>
            <a:chExt cx="3960000" cy="1080000"/>
          </a:xfrm>
        </p:grpSpPr>
        <p:sp>
          <p:nvSpPr>
            <p:cNvPr id="22" name="Chevron 81">
              <a:extLst>
                <a:ext uri="{FF2B5EF4-FFF2-40B4-BE49-F238E27FC236}">
                  <a16:creationId xmlns:a16="http://schemas.microsoft.com/office/drawing/2014/main" id="{A13460F8-11A3-A2C5-5676-7389BD5BA45E}"/>
                </a:ext>
              </a:extLst>
            </p:cNvPr>
            <p:cNvSpPr/>
            <p:nvPr/>
          </p:nvSpPr>
          <p:spPr>
            <a:xfrm>
              <a:off x="7654005" y="1065600"/>
              <a:ext cx="3960000" cy="108000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F7E829-BDF4-7981-30EA-585232D73D9D}"/>
                </a:ext>
              </a:extLst>
            </p:cNvPr>
            <p:cNvSpPr txBox="1"/>
            <p:nvPr/>
          </p:nvSpPr>
          <p:spPr>
            <a:xfrm>
              <a:off x="7908384" y="1187548"/>
              <a:ext cx="36490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prstClr val="black"/>
                  </a:solidFill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rPr>
                <a:t>t</a:t>
              </a:r>
              <a:r>
                <a:rPr kumimoji="0" lang="en-US" altLang="ko-K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  <a:sym typeface="Arial"/>
                </a:rPr>
                <a:t>he other noun / pronoun is known as an object.</a:t>
              </a:r>
              <a:endParaRPr lang="en-IN" dirty="0"/>
            </a:p>
          </p:txBody>
        </p:sp>
      </p:grpSp>
      <p:pic>
        <p:nvPicPr>
          <p:cNvPr id="32" name="Picture 31" descr="A tree with a house on it&#10;&#10;Description automatically generated">
            <a:extLst>
              <a:ext uri="{FF2B5EF4-FFF2-40B4-BE49-F238E27FC236}">
                <a16:creationId xmlns:a16="http://schemas.microsoft.com/office/drawing/2014/main" id="{19186D8E-8391-7F35-2ED0-8E0907AB9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36" t="7858" r="4919" b="3868"/>
          <a:stretch/>
        </p:blipFill>
        <p:spPr>
          <a:xfrm>
            <a:off x="8864685" y="2468547"/>
            <a:ext cx="3303767" cy="3684827"/>
          </a:xfrm>
          <a:prstGeom prst="rect">
            <a:avLst/>
          </a:prstGeom>
        </p:spPr>
      </p:pic>
      <p:pic>
        <p:nvPicPr>
          <p:cNvPr id="33" name="Picture 32" descr="A cartoon of a child holding a pencil&#10;&#10;Description automatically generated">
            <a:extLst>
              <a:ext uri="{FF2B5EF4-FFF2-40B4-BE49-F238E27FC236}">
                <a16:creationId xmlns:a16="http://schemas.microsoft.com/office/drawing/2014/main" id="{78A6B159-9B29-A367-4906-51402C66C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8" y="2778484"/>
            <a:ext cx="2495778" cy="36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7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6FDEAC-2280-9B9B-7DBF-58434605897A}"/>
              </a:ext>
            </a:extLst>
          </p:cNvPr>
          <p:cNvGrpSpPr/>
          <p:nvPr/>
        </p:nvGrpSpPr>
        <p:grpSpPr>
          <a:xfrm>
            <a:off x="2496000" y="144000"/>
            <a:ext cx="7200000" cy="720000"/>
            <a:chOff x="4069463" y="3006635"/>
            <a:chExt cx="4087725" cy="9079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C30BC7-BBE7-62BB-EC22-0162B0274BB7}"/>
                </a:ext>
              </a:extLst>
            </p:cNvPr>
            <p:cNvGrpSpPr/>
            <p:nvPr/>
          </p:nvGrpSpPr>
          <p:grpSpPr>
            <a:xfrm>
              <a:off x="4069463" y="3006635"/>
              <a:ext cx="4087725" cy="907930"/>
              <a:chOff x="1199456" y="4278368"/>
              <a:chExt cx="4087725" cy="90793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970FCDB-EABC-682D-B894-63F8F35899A8}"/>
                  </a:ext>
                </a:extLst>
              </p:cNvPr>
              <p:cNvSpPr/>
              <p:nvPr/>
            </p:nvSpPr>
            <p:spPr>
              <a:xfrm>
                <a:off x="1199456" y="4278368"/>
                <a:ext cx="4087725" cy="907930"/>
              </a:xfrm>
              <a:prstGeom prst="roundRect">
                <a:avLst/>
              </a:prstGeom>
              <a:solidFill>
                <a:srgbClr val="E44A90"/>
              </a:solidFill>
              <a:ln w="50800">
                <a:solidFill>
                  <a:srgbClr val="E44A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27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5A24161-A9B4-0EF4-B38D-3C42D9FA0781}"/>
                  </a:ext>
                </a:extLst>
              </p:cNvPr>
              <p:cNvSpPr/>
              <p:nvPr/>
            </p:nvSpPr>
            <p:spPr>
              <a:xfrm>
                <a:off x="1284909" y="4409124"/>
                <a:ext cx="3926145" cy="648072"/>
              </a:xfrm>
              <a:prstGeom prst="round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27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C25253-7B1C-9750-2218-8E7BC2C588CC}"/>
                </a:ext>
              </a:extLst>
            </p:cNvPr>
            <p:cNvSpPr txBox="1"/>
            <p:nvPr/>
          </p:nvSpPr>
          <p:spPr>
            <a:xfrm>
              <a:off x="4259283" y="3136564"/>
              <a:ext cx="3708085" cy="648072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2700">
                  <a:solidFill>
                    <a:schemeClr val="l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dirty="0">
                  <a:solidFill>
                    <a:schemeClr val="tx1"/>
                  </a:solidFill>
                </a:rPr>
                <a:t>Transitive Verbs</a:t>
              </a:r>
              <a:endParaRPr lang="en-IN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88D324-6D07-5C6C-B2F8-83C908881759}"/>
              </a:ext>
            </a:extLst>
          </p:cNvPr>
          <p:cNvGrpSpPr/>
          <p:nvPr/>
        </p:nvGrpSpPr>
        <p:grpSpPr>
          <a:xfrm>
            <a:off x="3038910" y="2524024"/>
            <a:ext cx="6114180" cy="677866"/>
            <a:chOff x="941055" y="4252977"/>
            <a:chExt cx="10024592" cy="6778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44AA79-3D77-7DE7-7EFE-D23D3204B9F7}"/>
                </a:ext>
              </a:extLst>
            </p:cNvPr>
            <p:cNvSpPr/>
            <p:nvPr/>
          </p:nvSpPr>
          <p:spPr>
            <a:xfrm>
              <a:off x="941055" y="4252977"/>
              <a:ext cx="9655539" cy="5232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B8FCEF-E1BA-DEA7-B6D3-986E2FCF001D}"/>
                </a:ext>
              </a:extLst>
            </p:cNvPr>
            <p:cNvSpPr txBox="1"/>
            <p:nvPr/>
          </p:nvSpPr>
          <p:spPr>
            <a:xfrm>
              <a:off x="1226356" y="4469178"/>
              <a:ext cx="9739291" cy="46166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Example 4: He 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gifted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my brother </a:t>
              </a:r>
              <a:r>
                <a:rPr lang="en-US" sz="2400" b="1" dirty="0">
                  <a:solidFill>
                    <a:srgbClr val="CC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tricycle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15AE64-EEFA-9A74-8304-6DB8F4095483}"/>
              </a:ext>
            </a:extLst>
          </p:cNvPr>
          <p:cNvGrpSpPr/>
          <p:nvPr/>
        </p:nvGrpSpPr>
        <p:grpSpPr>
          <a:xfrm>
            <a:off x="3032578" y="1038788"/>
            <a:ext cx="6126844" cy="693288"/>
            <a:chOff x="941055" y="4252977"/>
            <a:chExt cx="18478975" cy="6932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8444B9-A51F-C5D6-90DF-A4ED227A312D}"/>
                </a:ext>
              </a:extLst>
            </p:cNvPr>
            <p:cNvSpPr/>
            <p:nvPr/>
          </p:nvSpPr>
          <p:spPr>
            <a:xfrm>
              <a:off x="941055" y="4252977"/>
              <a:ext cx="17798679" cy="5232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2E8FE3-FDE0-F4B4-13D0-C9B14EBF276B}"/>
                </a:ext>
              </a:extLst>
            </p:cNvPr>
            <p:cNvSpPr txBox="1"/>
            <p:nvPr/>
          </p:nvSpPr>
          <p:spPr>
            <a:xfrm>
              <a:off x="1466964" y="4484600"/>
              <a:ext cx="17953066" cy="46166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Example 3: Birds 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eat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>
                  <a:solidFill>
                    <a:srgbClr val="CC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worms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565A965-DC79-4526-3342-E72C7B5ECA19}"/>
              </a:ext>
            </a:extLst>
          </p:cNvPr>
          <p:cNvSpPr txBox="1"/>
          <p:nvPr/>
        </p:nvSpPr>
        <p:spPr>
          <a:xfrm>
            <a:off x="2900331" y="3425278"/>
            <a:ext cx="6391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Gifted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what?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– a tricycle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7771EE-728C-2581-850E-CDB17D6780BE}"/>
              </a:ext>
            </a:extLst>
          </p:cNvPr>
          <p:cNvSpPr txBox="1"/>
          <p:nvPr/>
        </p:nvSpPr>
        <p:spPr>
          <a:xfrm>
            <a:off x="3059938" y="1958971"/>
            <a:ext cx="607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what? – worms </a:t>
            </a:r>
            <a:endParaRPr lang="en-I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71EE2B-FB58-F317-61FA-ADCCA158172C}"/>
              </a:ext>
            </a:extLst>
          </p:cNvPr>
          <p:cNvSpPr txBox="1"/>
          <p:nvPr/>
        </p:nvSpPr>
        <p:spPr>
          <a:xfrm>
            <a:off x="2724795" y="3830625"/>
            <a:ext cx="674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Gifted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to whom?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– my brother </a:t>
            </a:r>
          </a:p>
        </p:txBody>
      </p:sp>
      <p:pic>
        <p:nvPicPr>
          <p:cNvPr id="19" name="Picture 18" descr="Cartoon birds with a worm in their mouth&#10;&#10;Description automatically generated">
            <a:extLst>
              <a:ext uri="{FF2B5EF4-FFF2-40B4-BE49-F238E27FC236}">
                <a16:creationId xmlns:a16="http://schemas.microsoft.com/office/drawing/2014/main" id="{0181BDE9-4331-16C5-4F3D-EA029C1E8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8" y="1035760"/>
            <a:ext cx="2830343" cy="2830343"/>
          </a:xfrm>
          <a:prstGeom prst="rect">
            <a:avLst/>
          </a:prstGeom>
        </p:spPr>
      </p:pic>
      <p:pic>
        <p:nvPicPr>
          <p:cNvPr id="21" name="Picture 20" descr="A cartoon of a child riding a tricycle&#10;&#10;Description automatically generated">
            <a:extLst>
              <a:ext uri="{FF2B5EF4-FFF2-40B4-BE49-F238E27FC236}">
                <a16:creationId xmlns:a16="http://schemas.microsoft.com/office/drawing/2014/main" id="{7EF4891C-B2BC-C360-F559-5B1000F75C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57"/>
          <a:stretch/>
        </p:blipFill>
        <p:spPr>
          <a:xfrm>
            <a:off x="9132063" y="1532442"/>
            <a:ext cx="2925344" cy="27598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A198A11-3D91-C68A-35DB-D2A744EC3118}"/>
              </a:ext>
            </a:extLst>
          </p:cNvPr>
          <p:cNvGrpSpPr/>
          <p:nvPr/>
        </p:nvGrpSpPr>
        <p:grpSpPr>
          <a:xfrm>
            <a:off x="585377" y="4400080"/>
            <a:ext cx="3960000" cy="1080000"/>
            <a:chOff x="585377" y="1065600"/>
            <a:chExt cx="3960000" cy="1080000"/>
          </a:xfrm>
        </p:grpSpPr>
        <p:sp>
          <p:nvSpPr>
            <p:cNvPr id="23" name="Chevron 2">
              <a:extLst>
                <a:ext uri="{FF2B5EF4-FFF2-40B4-BE49-F238E27FC236}">
                  <a16:creationId xmlns:a16="http://schemas.microsoft.com/office/drawing/2014/main" id="{E74DE25B-4D7F-FBA6-5B40-07008CC5F628}"/>
                </a:ext>
              </a:extLst>
            </p:cNvPr>
            <p:cNvSpPr/>
            <p:nvPr/>
          </p:nvSpPr>
          <p:spPr>
            <a:xfrm>
              <a:off x="585377" y="1065600"/>
              <a:ext cx="3960000" cy="1080000"/>
            </a:xfrm>
            <a:prstGeom prst="chevron">
              <a:avLst/>
            </a:prstGeom>
            <a:solidFill>
              <a:srgbClr val="5CE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66E22C-9989-5611-B152-A689704298CE}"/>
                </a:ext>
              </a:extLst>
            </p:cNvPr>
            <p:cNvSpPr txBox="1"/>
            <p:nvPr/>
          </p:nvSpPr>
          <p:spPr>
            <a:xfrm>
              <a:off x="1117088" y="1187549"/>
              <a:ext cx="30588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verb that takes / requires an object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I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436F0C-6688-2BA8-B526-4B909B6DDFF7}"/>
              </a:ext>
            </a:extLst>
          </p:cNvPr>
          <p:cNvGrpSpPr/>
          <p:nvPr/>
        </p:nvGrpSpPr>
        <p:grpSpPr>
          <a:xfrm>
            <a:off x="4116000" y="4400080"/>
            <a:ext cx="3960000" cy="1080000"/>
            <a:chOff x="4116000" y="1065600"/>
            <a:chExt cx="3960000" cy="1080000"/>
          </a:xfrm>
        </p:grpSpPr>
        <p:sp>
          <p:nvSpPr>
            <p:cNvPr id="26" name="Chevron 78">
              <a:extLst>
                <a:ext uri="{FF2B5EF4-FFF2-40B4-BE49-F238E27FC236}">
                  <a16:creationId xmlns:a16="http://schemas.microsoft.com/office/drawing/2014/main" id="{5B061FCD-2B93-9C13-1E8D-6841F25CB714}"/>
                </a:ext>
              </a:extLst>
            </p:cNvPr>
            <p:cNvSpPr/>
            <p:nvPr/>
          </p:nvSpPr>
          <p:spPr>
            <a:xfrm>
              <a:off x="4116000" y="1065600"/>
              <a:ext cx="3960000" cy="1080000"/>
            </a:xfrm>
            <a:prstGeom prst="chevron">
              <a:avLst/>
            </a:prstGeom>
            <a:solidFill>
              <a:srgbClr val="FFA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55B34B-7789-3A38-A7C9-978BEE83B8DC}"/>
                </a:ext>
              </a:extLst>
            </p:cNvPr>
            <p:cNvSpPr txBox="1"/>
            <p:nvPr/>
          </p:nvSpPr>
          <p:spPr>
            <a:xfrm>
              <a:off x="4565598" y="1372213"/>
              <a:ext cx="3234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ko-KR" sz="2400" dirty="0">
                  <a:solidFill>
                    <a:prstClr val="black"/>
                  </a:solidFill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rPr>
                <a:t>t</a:t>
              </a:r>
              <a:r>
                <a:rPr kumimoji="0" lang="en-US" altLang="ko-K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  <a:sym typeface="Arial"/>
                </a:rPr>
                <a:t>o complete itself</a:t>
              </a: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A11894-C6E0-B006-2BA5-C35F13B6908F}"/>
              </a:ext>
            </a:extLst>
          </p:cNvPr>
          <p:cNvGrpSpPr/>
          <p:nvPr/>
        </p:nvGrpSpPr>
        <p:grpSpPr>
          <a:xfrm>
            <a:off x="7654005" y="4400080"/>
            <a:ext cx="3960000" cy="1080000"/>
            <a:chOff x="7654005" y="1065600"/>
            <a:chExt cx="3960000" cy="1080000"/>
          </a:xfrm>
        </p:grpSpPr>
        <p:sp>
          <p:nvSpPr>
            <p:cNvPr id="29" name="Chevron 81">
              <a:extLst>
                <a:ext uri="{FF2B5EF4-FFF2-40B4-BE49-F238E27FC236}">
                  <a16:creationId xmlns:a16="http://schemas.microsoft.com/office/drawing/2014/main" id="{B65534E3-9A44-B662-BFB8-D1ACDDC518BE}"/>
                </a:ext>
              </a:extLst>
            </p:cNvPr>
            <p:cNvSpPr/>
            <p:nvPr/>
          </p:nvSpPr>
          <p:spPr>
            <a:xfrm>
              <a:off x="7654005" y="1065600"/>
              <a:ext cx="3960000" cy="108000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ACD1407-E078-75F0-1A68-983900693969}"/>
                </a:ext>
              </a:extLst>
            </p:cNvPr>
            <p:cNvSpPr txBox="1"/>
            <p:nvPr/>
          </p:nvSpPr>
          <p:spPr>
            <a:xfrm>
              <a:off x="8143788" y="1187549"/>
              <a:ext cx="29804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rPr>
                <a:t>is known as a transitive verb.</a:t>
              </a:r>
              <a:endParaRPr lang="en-IN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B70C7A4-2ACF-CDAD-0965-CC923FECF055}"/>
              </a:ext>
            </a:extLst>
          </p:cNvPr>
          <p:cNvSpPr txBox="1"/>
          <p:nvPr/>
        </p:nvSpPr>
        <p:spPr>
          <a:xfrm>
            <a:off x="664632" y="5654030"/>
            <a:ext cx="4471396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 get the </a:t>
            </a:r>
            <a:r>
              <a:rPr lang="en-US" sz="2400" b="1" dirty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object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by asking ‘what’ or ‘whom’ after the verb.</a:t>
            </a:r>
            <a:endParaRPr lang="en-I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965FA6-436B-6EB9-6503-AB210141F4DF}"/>
              </a:ext>
            </a:extLst>
          </p:cNvPr>
          <p:cNvSpPr txBox="1"/>
          <p:nvPr/>
        </p:nvSpPr>
        <p:spPr>
          <a:xfrm>
            <a:off x="5240592" y="5654029"/>
            <a:ext cx="6078444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 get the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indirect object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by asking ‘to whom’, ‘from whom’ or ‘for whom’ after the verb.</a:t>
            </a:r>
            <a:endParaRPr lang="en-I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00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6FDEAC-2280-9B9B-7DBF-58434605897A}"/>
              </a:ext>
            </a:extLst>
          </p:cNvPr>
          <p:cNvGrpSpPr/>
          <p:nvPr/>
        </p:nvGrpSpPr>
        <p:grpSpPr>
          <a:xfrm>
            <a:off x="2496000" y="144000"/>
            <a:ext cx="7200000" cy="720000"/>
            <a:chOff x="4069463" y="3006635"/>
            <a:chExt cx="4087725" cy="9079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C30BC7-BBE7-62BB-EC22-0162B0274BB7}"/>
                </a:ext>
              </a:extLst>
            </p:cNvPr>
            <p:cNvGrpSpPr/>
            <p:nvPr/>
          </p:nvGrpSpPr>
          <p:grpSpPr>
            <a:xfrm>
              <a:off x="4069463" y="3006635"/>
              <a:ext cx="4087725" cy="907930"/>
              <a:chOff x="1199456" y="4278368"/>
              <a:chExt cx="4087725" cy="90793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970FCDB-EABC-682D-B894-63F8F35899A8}"/>
                  </a:ext>
                </a:extLst>
              </p:cNvPr>
              <p:cNvSpPr/>
              <p:nvPr/>
            </p:nvSpPr>
            <p:spPr>
              <a:xfrm>
                <a:off x="1199456" y="4278368"/>
                <a:ext cx="4087725" cy="907930"/>
              </a:xfrm>
              <a:prstGeom prst="roundRect">
                <a:avLst/>
              </a:prstGeom>
              <a:solidFill>
                <a:srgbClr val="E44A90"/>
              </a:solidFill>
              <a:ln w="50800">
                <a:solidFill>
                  <a:srgbClr val="E44A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27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5A24161-A9B4-0EF4-B38D-3C42D9FA0781}"/>
                  </a:ext>
                </a:extLst>
              </p:cNvPr>
              <p:cNvSpPr/>
              <p:nvPr/>
            </p:nvSpPr>
            <p:spPr>
              <a:xfrm>
                <a:off x="1284909" y="4409124"/>
                <a:ext cx="3926145" cy="648072"/>
              </a:xfrm>
              <a:prstGeom prst="round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27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C25253-7B1C-9750-2218-8E7BC2C588CC}"/>
                </a:ext>
              </a:extLst>
            </p:cNvPr>
            <p:cNvSpPr txBox="1"/>
            <p:nvPr/>
          </p:nvSpPr>
          <p:spPr>
            <a:xfrm>
              <a:off x="4259283" y="3136564"/>
              <a:ext cx="3708085" cy="648072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2700">
                  <a:solidFill>
                    <a:schemeClr val="l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dirty="0">
                  <a:solidFill>
                    <a:schemeClr val="tx1"/>
                  </a:solidFill>
                </a:rPr>
                <a:t>Intransitive Verbs</a:t>
              </a:r>
              <a:endParaRPr lang="en-IN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88D324-6D07-5C6C-B2F8-83C908881759}"/>
              </a:ext>
            </a:extLst>
          </p:cNvPr>
          <p:cNvGrpSpPr/>
          <p:nvPr/>
        </p:nvGrpSpPr>
        <p:grpSpPr>
          <a:xfrm>
            <a:off x="3130277" y="3351677"/>
            <a:ext cx="5931447" cy="677866"/>
            <a:chOff x="941055" y="4252977"/>
            <a:chExt cx="10024592" cy="6778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44AA79-3D77-7DE7-7EFE-D23D3204B9F7}"/>
                </a:ext>
              </a:extLst>
            </p:cNvPr>
            <p:cNvSpPr/>
            <p:nvPr/>
          </p:nvSpPr>
          <p:spPr>
            <a:xfrm>
              <a:off x="941055" y="4252977"/>
              <a:ext cx="9655539" cy="523220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B8FCEF-E1BA-DEA7-B6D3-986E2FCF001D}"/>
                </a:ext>
              </a:extLst>
            </p:cNvPr>
            <p:cNvSpPr txBox="1"/>
            <p:nvPr/>
          </p:nvSpPr>
          <p:spPr>
            <a:xfrm>
              <a:off x="1226356" y="4469178"/>
              <a:ext cx="9739291" cy="46166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Example 2: Birds </a:t>
              </a:r>
              <a:r>
                <a:rPr lang="en-US" sz="24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fly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15AE64-EEFA-9A74-8304-6DB8F4095483}"/>
              </a:ext>
            </a:extLst>
          </p:cNvPr>
          <p:cNvGrpSpPr/>
          <p:nvPr/>
        </p:nvGrpSpPr>
        <p:grpSpPr>
          <a:xfrm>
            <a:off x="3125915" y="2337522"/>
            <a:ext cx="5940170" cy="693288"/>
            <a:chOff x="941055" y="4252977"/>
            <a:chExt cx="18478975" cy="6932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8444B9-A51F-C5D6-90DF-A4ED227A312D}"/>
                </a:ext>
              </a:extLst>
            </p:cNvPr>
            <p:cNvSpPr/>
            <p:nvPr/>
          </p:nvSpPr>
          <p:spPr>
            <a:xfrm>
              <a:off x="941055" y="4252977"/>
              <a:ext cx="17798679" cy="523220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2E8FE3-FDE0-F4B4-13D0-C9B14EBF276B}"/>
                </a:ext>
              </a:extLst>
            </p:cNvPr>
            <p:cNvSpPr txBox="1"/>
            <p:nvPr/>
          </p:nvSpPr>
          <p:spPr>
            <a:xfrm>
              <a:off x="1466964" y="4484600"/>
              <a:ext cx="17953066" cy="46166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Example 1: She </a:t>
              </a:r>
              <a:r>
                <a:rPr lang="en-US" sz="24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dances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gracefully.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7B1B391-1CAB-8FCF-3189-C4427DC2B6D6}"/>
              </a:ext>
            </a:extLst>
          </p:cNvPr>
          <p:cNvGrpSpPr/>
          <p:nvPr/>
        </p:nvGrpSpPr>
        <p:grpSpPr>
          <a:xfrm>
            <a:off x="4116000" y="1065600"/>
            <a:ext cx="3960000" cy="1080000"/>
            <a:chOff x="2344211" y="2146694"/>
            <a:chExt cx="3960000" cy="1080000"/>
          </a:xfrm>
        </p:grpSpPr>
        <p:sp>
          <p:nvSpPr>
            <p:cNvPr id="19" name="Chevron 78">
              <a:extLst>
                <a:ext uri="{FF2B5EF4-FFF2-40B4-BE49-F238E27FC236}">
                  <a16:creationId xmlns:a16="http://schemas.microsoft.com/office/drawing/2014/main" id="{EAD93043-3877-ECCB-D728-4942AE68629F}"/>
                </a:ext>
              </a:extLst>
            </p:cNvPr>
            <p:cNvSpPr/>
            <p:nvPr/>
          </p:nvSpPr>
          <p:spPr>
            <a:xfrm>
              <a:off x="2344211" y="2146694"/>
              <a:ext cx="3960000" cy="1080000"/>
            </a:xfrm>
            <a:prstGeom prst="chevron">
              <a:avLst/>
            </a:prstGeom>
            <a:solidFill>
              <a:srgbClr val="FFA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51B980-E44E-BE49-E7AB-39DC4177564D}"/>
                </a:ext>
              </a:extLst>
            </p:cNvPr>
            <p:cNvSpPr txBox="1"/>
            <p:nvPr/>
          </p:nvSpPr>
          <p:spPr>
            <a:xfrm>
              <a:off x="2939555" y="2290033"/>
              <a:ext cx="2952821" cy="830997"/>
            </a:xfrm>
            <a:prstGeom prst="rect">
              <a:avLst/>
            </a:prstGeom>
            <a:solidFill>
              <a:srgbClr val="FFA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 make complete sense</a:t>
              </a:r>
              <a:endParaRPr lang="ko-KR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A4DDBBC-B1F7-4643-111B-3829B0E38B7B}"/>
              </a:ext>
            </a:extLst>
          </p:cNvPr>
          <p:cNvGrpSpPr/>
          <p:nvPr/>
        </p:nvGrpSpPr>
        <p:grpSpPr>
          <a:xfrm>
            <a:off x="7654005" y="1065600"/>
            <a:ext cx="3960000" cy="1080000"/>
            <a:chOff x="3843738" y="2146694"/>
            <a:chExt cx="3960000" cy="1080000"/>
          </a:xfrm>
        </p:grpSpPr>
        <p:sp>
          <p:nvSpPr>
            <p:cNvPr id="22" name="Chevron 81">
              <a:extLst>
                <a:ext uri="{FF2B5EF4-FFF2-40B4-BE49-F238E27FC236}">
                  <a16:creationId xmlns:a16="http://schemas.microsoft.com/office/drawing/2014/main" id="{A13460F8-11A3-A2C5-5676-7389BD5BA45E}"/>
                </a:ext>
              </a:extLst>
            </p:cNvPr>
            <p:cNvSpPr/>
            <p:nvPr/>
          </p:nvSpPr>
          <p:spPr>
            <a:xfrm>
              <a:off x="3843738" y="2146694"/>
              <a:ext cx="3960000" cy="108000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7E5D25-5EC4-40B4-9F3A-83088F44F590}"/>
                </a:ext>
              </a:extLst>
            </p:cNvPr>
            <p:cNvSpPr txBox="1"/>
            <p:nvPr/>
          </p:nvSpPr>
          <p:spPr>
            <a:xfrm>
              <a:off x="4589466" y="2453310"/>
              <a:ext cx="2618928" cy="4616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/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 known as an intransitive verb.</a:t>
              </a:r>
              <a:endParaRPr lang="ko-KR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CE419B-5036-366E-1ACD-E654B9C9E495}"/>
              </a:ext>
            </a:extLst>
          </p:cNvPr>
          <p:cNvGrpSpPr/>
          <p:nvPr/>
        </p:nvGrpSpPr>
        <p:grpSpPr>
          <a:xfrm>
            <a:off x="585377" y="1065600"/>
            <a:ext cx="3960000" cy="1080000"/>
            <a:chOff x="844685" y="2146694"/>
            <a:chExt cx="3960000" cy="1080000"/>
          </a:xfrm>
        </p:grpSpPr>
        <p:sp>
          <p:nvSpPr>
            <p:cNvPr id="25" name="Chevron 2">
              <a:extLst>
                <a:ext uri="{FF2B5EF4-FFF2-40B4-BE49-F238E27FC236}">
                  <a16:creationId xmlns:a16="http://schemas.microsoft.com/office/drawing/2014/main" id="{FBF97313-E1C4-08A0-1414-2B0DD8A50D76}"/>
                </a:ext>
              </a:extLst>
            </p:cNvPr>
            <p:cNvSpPr/>
            <p:nvPr/>
          </p:nvSpPr>
          <p:spPr>
            <a:xfrm>
              <a:off x="844685" y="2146694"/>
              <a:ext cx="3960000" cy="1080000"/>
            </a:xfrm>
            <a:prstGeom prst="chevron">
              <a:avLst/>
            </a:prstGeom>
            <a:solidFill>
              <a:srgbClr val="5CE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48E4C22-EEA8-A5D3-6F60-E1F15ECDF82C}"/>
                </a:ext>
              </a:extLst>
            </p:cNvPr>
            <p:cNvSpPr txBox="1"/>
            <p:nvPr/>
          </p:nvSpPr>
          <p:spPr>
            <a:xfrm>
              <a:off x="1440029" y="2271195"/>
              <a:ext cx="2938969" cy="830997"/>
            </a:xfrm>
            <a:prstGeom prst="rect">
              <a:avLst/>
            </a:prstGeom>
            <a:solidFill>
              <a:srgbClr val="5CE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/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verb that does not require an object</a:t>
              </a:r>
              <a:endParaRPr lang="ko-KR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04C4F8-2661-45EC-A469-64DAEBF0E40C}"/>
              </a:ext>
            </a:extLst>
          </p:cNvPr>
          <p:cNvGrpSpPr/>
          <p:nvPr/>
        </p:nvGrpSpPr>
        <p:grpSpPr>
          <a:xfrm>
            <a:off x="3125915" y="4350411"/>
            <a:ext cx="5940170" cy="677866"/>
            <a:chOff x="941055" y="4252977"/>
            <a:chExt cx="10024592" cy="67786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6F8B79D-8B66-2FC8-7CD2-1DB850B7C096}"/>
                </a:ext>
              </a:extLst>
            </p:cNvPr>
            <p:cNvSpPr/>
            <p:nvPr/>
          </p:nvSpPr>
          <p:spPr>
            <a:xfrm>
              <a:off x="941055" y="4252977"/>
              <a:ext cx="9655539" cy="523220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07C344-5F74-E2B5-869C-E2D8EC15644B}"/>
                </a:ext>
              </a:extLst>
            </p:cNvPr>
            <p:cNvSpPr txBox="1"/>
            <p:nvPr/>
          </p:nvSpPr>
          <p:spPr>
            <a:xfrm>
              <a:off x="1226356" y="4469178"/>
              <a:ext cx="9739291" cy="46166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Example 3: Children </a:t>
              </a:r>
              <a:r>
                <a:rPr lang="en-US" sz="24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swim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in the pool.</a:t>
              </a:r>
            </a:p>
          </p:txBody>
        </p:sp>
      </p:grpSp>
      <p:pic>
        <p:nvPicPr>
          <p:cNvPr id="32" name="Picture 31" descr="A cartoon of a baby lying on a blanket&#10;&#10;Description automatically generated">
            <a:extLst>
              <a:ext uri="{FF2B5EF4-FFF2-40B4-BE49-F238E27FC236}">
                <a16:creationId xmlns:a16="http://schemas.microsoft.com/office/drawing/2014/main" id="{A6288E44-0526-82E8-FC5D-DF5BB5EA3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321" y="5232805"/>
            <a:ext cx="3521359" cy="151418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A0A8E21-7043-02B3-A077-D617B3AAC162}"/>
              </a:ext>
            </a:extLst>
          </p:cNvPr>
          <p:cNvGrpSpPr/>
          <p:nvPr/>
        </p:nvGrpSpPr>
        <p:grpSpPr>
          <a:xfrm>
            <a:off x="151239" y="2270101"/>
            <a:ext cx="2831155" cy="4205044"/>
            <a:chOff x="151239" y="2270101"/>
            <a:chExt cx="2831155" cy="4205044"/>
          </a:xfrm>
        </p:grpSpPr>
        <p:pic>
          <p:nvPicPr>
            <p:cNvPr id="36" name="Picture 35" descr="A cartoon of a person dancing&#10;&#10;Description automatically generated">
              <a:extLst>
                <a:ext uri="{FF2B5EF4-FFF2-40B4-BE49-F238E27FC236}">
                  <a16:creationId xmlns:a16="http://schemas.microsoft.com/office/drawing/2014/main" id="{8303675C-74D0-FB84-17EC-86752E721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239" y="2270101"/>
              <a:ext cx="2831155" cy="4205044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1CEFD97-965C-9153-87B1-0804C1439729}"/>
                </a:ext>
              </a:extLst>
            </p:cNvPr>
            <p:cNvSpPr/>
            <p:nvPr/>
          </p:nvSpPr>
          <p:spPr>
            <a:xfrm>
              <a:off x="1642184" y="2799977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40" name="Picture 39" descr="A group of birds on a black background&#10;&#10;Description automatically generated">
            <a:extLst>
              <a:ext uri="{FF2B5EF4-FFF2-40B4-BE49-F238E27FC236}">
                <a16:creationId xmlns:a16="http://schemas.microsoft.com/office/drawing/2014/main" id="{83F8FD27-1D6D-52FB-B371-88900CFE07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90" t="20364" r="18951" b="19585"/>
          <a:stretch/>
        </p:blipFill>
        <p:spPr>
          <a:xfrm>
            <a:off x="8843359" y="2452215"/>
            <a:ext cx="3326994" cy="303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5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C5C0C2-3CCA-0B20-1AF2-7C26F5E42CBC}"/>
              </a:ext>
            </a:extLst>
          </p:cNvPr>
          <p:cNvGrpSpPr/>
          <p:nvPr/>
        </p:nvGrpSpPr>
        <p:grpSpPr>
          <a:xfrm>
            <a:off x="2286295" y="1054174"/>
            <a:ext cx="7619411" cy="1164515"/>
            <a:chOff x="2112318" y="2519177"/>
            <a:chExt cx="7619411" cy="11645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6DC9191-5F6F-EEE9-FF0D-9CA909081D3D}"/>
                </a:ext>
              </a:extLst>
            </p:cNvPr>
            <p:cNvSpPr/>
            <p:nvPr/>
          </p:nvSpPr>
          <p:spPr>
            <a:xfrm>
              <a:off x="2112318" y="2520351"/>
              <a:ext cx="3780000" cy="11633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Transitive Verbs – need an object to complete their meaning. </a:t>
              </a:r>
              <a:endParaRPr lang="en-SG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586922-8559-F882-F549-B0850AE446BB}"/>
                </a:ext>
              </a:extLst>
            </p:cNvPr>
            <p:cNvSpPr/>
            <p:nvPr/>
          </p:nvSpPr>
          <p:spPr>
            <a:xfrm>
              <a:off x="5951729" y="2519177"/>
              <a:ext cx="3780000" cy="11633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Intransitive Verbs – don’t need an object to complete </a:t>
              </a:r>
              <a:r>
                <a:rPr lang="en-US" sz="2400" b="1">
                  <a:latin typeface="Calibri" panose="020F0502020204030204" pitchFamily="34" charset="0"/>
                  <a:cs typeface="Calibri" panose="020F0502020204030204" pitchFamily="34" charset="0"/>
                </a:rPr>
                <a:t>their meaning. </a:t>
              </a:r>
              <a:endParaRPr lang="en-SG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A0BC493-41C4-84B2-C2D4-9A07173BB212}"/>
              </a:ext>
            </a:extLst>
          </p:cNvPr>
          <p:cNvGrpSpPr/>
          <p:nvPr/>
        </p:nvGrpSpPr>
        <p:grpSpPr>
          <a:xfrm>
            <a:off x="2290915" y="2286351"/>
            <a:ext cx="7610171" cy="1467484"/>
            <a:chOff x="2789069" y="2222492"/>
            <a:chExt cx="7610171" cy="146748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ACE67C4-B93A-99F8-8A93-922B02C8AC81}"/>
                </a:ext>
              </a:extLst>
            </p:cNvPr>
            <p:cNvSpPr/>
            <p:nvPr/>
          </p:nvSpPr>
          <p:spPr>
            <a:xfrm>
              <a:off x="2789069" y="2222492"/>
              <a:ext cx="3761976" cy="1467484"/>
            </a:xfrm>
            <a:prstGeom prst="rect">
              <a:avLst/>
            </a:prstGeom>
            <a:solidFill>
              <a:srgbClr val="8DC9E0"/>
            </a:solidFill>
            <a:ln>
              <a:solidFill>
                <a:srgbClr val="8DC9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Mohan </a:t>
              </a:r>
              <a:r>
                <a:rPr lang="en-US" sz="24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eats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apples for breakfast.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(Eats what? – Apples: Object)</a:t>
              </a:r>
              <a:endParaRPr lang="en-SG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854AD7-C370-0D67-42EC-BBD65B4B4855}"/>
                </a:ext>
              </a:extLst>
            </p:cNvPr>
            <p:cNvSpPr/>
            <p:nvPr/>
          </p:nvSpPr>
          <p:spPr>
            <a:xfrm>
              <a:off x="6619240" y="2222500"/>
              <a:ext cx="3780000" cy="1467476"/>
            </a:xfrm>
            <a:prstGeom prst="rect">
              <a:avLst/>
            </a:prstGeom>
            <a:solidFill>
              <a:srgbClr val="FFC38C"/>
            </a:solidFill>
            <a:ln>
              <a:solidFill>
                <a:srgbClr val="FFC3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 was </a:t>
              </a:r>
              <a:r>
                <a:rPr lang="en-US" sz="24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sleeping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SG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07673E-9358-FF20-3A43-94DB31305582}"/>
              </a:ext>
            </a:extLst>
          </p:cNvPr>
          <p:cNvGrpSpPr/>
          <p:nvPr/>
        </p:nvGrpSpPr>
        <p:grpSpPr>
          <a:xfrm>
            <a:off x="2290915" y="3819769"/>
            <a:ext cx="7610171" cy="1066358"/>
            <a:chOff x="2795467" y="2882900"/>
            <a:chExt cx="7610171" cy="7798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A02421-34CE-EECE-9011-525F76CA891A}"/>
                </a:ext>
              </a:extLst>
            </p:cNvPr>
            <p:cNvSpPr/>
            <p:nvPr/>
          </p:nvSpPr>
          <p:spPr>
            <a:xfrm>
              <a:off x="2795467" y="2882900"/>
              <a:ext cx="3768371" cy="779865"/>
            </a:xfrm>
            <a:prstGeom prst="rect">
              <a:avLst/>
            </a:prstGeom>
            <a:solidFill>
              <a:srgbClr val="297DA0"/>
            </a:solidFill>
            <a:ln>
              <a:solidFill>
                <a:srgbClr val="297D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Akash </a:t>
              </a:r>
              <a:r>
                <a:rPr lang="en-US" sz="24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loves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his pet dog.</a:t>
              </a:r>
            </a:p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(Loves what? – His pet dog: Object) </a:t>
              </a:r>
              <a:endParaRPr lang="en-SG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E0396E-3064-66C6-A454-41018DEF965E}"/>
                </a:ext>
              </a:extLst>
            </p:cNvPr>
            <p:cNvSpPr/>
            <p:nvPr/>
          </p:nvSpPr>
          <p:spPr>
            <a:xfrm>
              <a:off x="6629400" y="2882900"/>
              <a:ext cx="3776238" cy="779865"/>
            </a:xfrm>
            <a:prstGeom prst="rect">
              <a:avLst/>
            </a:prstGeom>
            <a:solidFill>
              <a:srgbClr val="F07206"/>
            </a:solidFill>
            <a:ln>
              <a:solidFill>
                <a:srgbClr val="F072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She </a:t>
              </a:r>
              <a:r>
                <a:rPr lang="en-US" sz="24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coughs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a lot.</a:t>
              </a:r>
              <a:endParaRPr lang="en-SG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762EAA-3063-BB38-F833-D976F9D89E96}"/>
              </a:ext>
            </a:extLst>
          </p:cNvPr>
          <p:cNvGrpSpPr/>
          <p:nvPr/>
        </p:nvGrpSpPr>
        <p:grpSpPr>
          <a:xfrm>
            <a:off x="2283214" y="4952061"/>
            <a:ext cx="7625573" cy="1467485"/>
            <a:chOff x="2755480" y="3205766"/>
            <a:chExt cx="7625573" cy="146748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921290-F640-4E0C-AEB8-299716EAA103}"/>
                </a:ext>
              </a:extLst>
            </p:cNvPr>
            <p:cNvSpPr/>
            <p:nvPr/>
          </p:nvSpPr>
          <p:spPr>
            <a:xfrm>
              <a:off x="2755480" y="3205766"/>
              <a:ext cx="3783777" cy="1467485"/>
            </a:xfrm>
            <a:prstGeom prst="rect">
              <a:avLst/>
            </a:prstGeom>
            <a:solidFill>
              <a:srgbClr val="8DC9E0"/>
            </a:solidFill>
            <a:ln>
              <a:solidFill>
                <a:srgbClr val="8DC9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Sonu </a:t>
              </a:r>
              <a:r>
                <a:rPr lang="en-US" sz="24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bought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book for me.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(Bought what? – A book: Direct object; For whom? – Me: Indirect object) </a:t>
              </a:r>
              <a:endParaRPr lang="en-SG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228F03-1ADB-02F6-4E3E-0721AD472DE4}"/>
                </a:ext>
              </a:extLst>
            </p:cNvPr>
            <p:cNvSpPr/>
            <p:nvPr/>
          </p:nvSpPr>
          <p:spPr>
            <a:xfrm>
              <a:off x="6597276" y="3205766"/>
              <a:ext cx="3783777" cy="1467476"/>
            </a:xfrm>
            <a:prstGeom prst="rect">
              <a:avLst/>
            </a:prstGeom>
            <a:solidFill>
              <a:srgbClr val="FFC38C"/>
            </a:solidFill>
            <a:ln>
              <a:solidFill>
                <a:srgbClr val="FFC3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 am </a:t>
              </a:r>
              <a:r>
                <a:rPr lang="en-US" sz="24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going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now.</a:t>
              </a:r>
              <a:endParaRPr lang="en-SG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4565AD-B18F-2B82-970A-242476A39187}"/>
              </a:ext>
            </a:extLst>
          </p:cNvPr>
          <p:cNvGrpSpPr/>
          <p:nvPr/>
        </p:nvGrpSpPr>
        <p:grpSpPr>
          <a:xfrm>
            <a:off x="2496000" y="144000"/>
            <a:ext cx="7200000" cy="720000"/>
            <a:chOff x="4069463" y="3006635"/>
            <a:chExt cx="4087725" cy="90793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F651F6-6102-302A-D4AB-EA78B6580129}"/>
                </a:ext>
              </a:extLst>
            </p:cNvPr>
            <p:cNvGrpSpPr/>
            <p:nvPr/>
          </p:nvGrpSpPr>
          <p:grpSpPr>
            <a:xfrm>
              <a:off x="4069463" y="3006635"/>
              <a:ext cx="4087725" cy="907930"/>
              <a:chOff x="1199456" y="4278368"/>
              <a:chExt cx="4087725" cy="90793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B49B1AC3-F905-389B-7B8F-0251B7C05CF8}"/>
                  </a:ext>
                </a:extLst>
              </p:cNvPr>
              <p:cNvSpPr/>
              <p:nvPr/>
            </p:nvSpPr>
            <p:spPr>
              <a:xfrm>
                <a:off x="1199456" y="4278368"/>
                <a:ext cx="4087725" cy="907930"/>
              </a:xfrm>
              <a:prstGeom prst="roundRect">
                <a:avLst/>
              </a:prstGeom>
              <a:solidFill>
                <a:srgbClr val="E44A90"/>
              </a:solidFill>
              <a:ln w="50800">
                <a:solidFill>
                  <a:srgbClr val="E44A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27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053E4356-DAD4-ED1D-731E-672CCD554AFB}"/>
                  </a:ext>
                </a:extLst>
              </p:cNvPr>
              <p:cNvSpPr/>
              <p:nvPr/>
            </p:nvSpPr>
            <p:spPr>
              <a:xfrm>
                <a:off x="1284909" y="4409124"/>
                <a:ext cx="3926145" cy="648072"/>
              </a:xfrm>
              <a:prstGeom prst="round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27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F82B6D-3208-07B4-F301-A0CD2B91EEED}"/>
                </a:ext>
              </a:extLst>
            </p:cNvPr>
            <p:cNvSpPr txBox="1"/>
            <p:nvPr/>
          </p:nvSpPr>
          <p:spPr>
            <a:xfrm>
              <a:off x="4259283" y="3136564"/>
              <a:ext cx="3708085" cy="648072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2700">
                  <a:solidFill>
                    <a:schemeClr val="l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dirty="0">
                  <a:solidFill>
                    <a:schemeClr val="tx1"/>
                  </a:solidFill>
                </a:rPr>
                <a:t>Examples</a:t>
              </a:r>
              <a:endParaRPr lang="en-IN" sz="3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" name="Picture 18" descr="A cartoon of a child sleeping&#10;&#10;Description automatically generated">
            <a:extLst>
              <a:ext uri="{FF2B5EF4-FFF2-40B4-BE49-F238E27FC236}">
                <a16:creationId xmlns:a16="http://schemas.microsoft.com/office/drawing/2014/main" id="{60CB43BB-60C5-DBA2-AEC4-5822E65DA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281" y="2155934"/>
            <a:ext cx="2130535" cy="1597901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DFAC981-CCAF-00AF-C451-A49DFAE62B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45" t="15034" r="17889" b="14975"/>
          <a:stretch/>
        </p:blipFill>
        <p:spPr>
          <a:xfrm flipH="1">
            <a:off x="-110353" y="3753835"/>
            <a:ext cx="2401267" cy="252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0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E404B755-358C-08A7-F62B-35546413C219}"/>
              </a:ext>
            </a:extLst>
          </p:cNvPr>
          <p:cNvGrpSpPr/>
          <p:nvPr/>
        </p:nvGrpSpPr>
        <p:grpSpPr>
          <a:xfrm>
            <a:off x="2249343" y="2346552"/>
            <a:ext cx="7687643" cy="669221"/>
            <a:chOff x="2249343" y="2346552"/>
            <a:chExt cx="7687643" cy="66922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5886BF6-5FAF-75CC-1BEB-8FFE672579B8}"/>
                </a:ext>
              </a:extLst>
            </p:cNvPr>
            <p:cNvSpPr/>
            <p:nvPr/>
          </p:nvSpPr>
          <p:spPr>
            <a:xfrm>
              <a:off x="2249343" y="2366034"/>
              <a:ext cx="1440000" cy="6497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Verb</a:t>
              </a:r>
              <a:endParaRPr lang="en-SG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9634F0-6ABC-53E6-19CE-FDD0D26C9DDB}"/>
                </a:ext>
              </a:extLst>
            </p:cNvPr>
            <p:cNvSpPr/>
            <p:nvPr/>
          </p:nvSpPr>
          <p:spPr>
            <a:xfrm>
              <a:off x="3749982" y="2356189"/>
              <a:ext cx="3060000" cy="65708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Used transitively</a:t>
              </a:r>
              <a:endParaRPr lang="en-SG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E0FAF7D-813D-C712-8103-44E0790E1B5B}"/>
                </a:ext>
              </a:extLst>
            </p:cNvPr>
            <p:cNvSpPr/>
            <p:nvPr/>
          </p:nvSpPr>
          <p:spPr>
            <a:xfrm>
              <a:off x="6876986" y="2346552"/>
              <a:ext cx="3060000" cy="66219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Used intransitively</a:t>
              </a:r>
              <a:endParaRPr lang="en-SG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85358A7-24CE-57DB-A368-F8123CCAB0D3}"/>
              </a:ext>
            </a:extLst>
          </p:cNvPr>
          <p:cNvGrpSpPr/>
          <p:nvPr/>
        </p:nvGrpSpPr>
        <p:grpSpPr>
          <a:xfrm>
            <a:off x="2249343" y="3082420"/>
            <a:ext cx="7693314" cy="720000"/>
            <a:chOff x="1034335" y="2051140"/>
            <a:chExt cx="7693314" cy="720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0B2A05-7901-92BE-CFC3-F4FE8E081226}"/>
                </a:ext>
              </a:extLst>
            </p:cNvPr>
            <p:cNvSpPr/>
            <p:nvPr/>
          </p:nvSpPr>
          <p:spPr>
            <a:xfrm>
              <a:off x="1034335" y="2057082"/>
              <a:ext cx="1440000" cy="713733"/>
            </a:xfrm>
            <a:prstGeom prst="rect">
              <a:avLst/>
            </a:prstGeom>
            <a:solidFill>
              <a:srgbClr val="BFBFBF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spoke</a:t>
              </a:r>
              <a:endParaRPr lang="en-SG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5A6068-45F0-BCC7-81F4-619881B4A9F2}"/>
                </a:ext>
              </a:extLst>
            </p:cNvPr>
            <p:cNvSpPr/>
            <p:nvPr/>
          </p:nvSpPr>
          <p:spPr>
            <a:xfrm>
              <a:off x="2539272" y="2051140"/>
              <a:ext cx="3060000" cy="720000"/>
            </a:xfrm>
            <a:prstGeom prst="rect">
              <a:avLst/>
            </a:prstGeom>
            <a:solidFill>
              <a:srgbClr val="8DC9E0"/>
            </a:solidFill>
            <a:ln>
              <a:solidFill>
                <a:srgbClr val="8DC9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 </a:t>
              </a:r>
              <a:r>
                <a:rPr lang="en-US" sz="24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spoke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the truth.</a:t>
              </a:r>
              <a:endParaRPr lang="en-SG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DADBC8-2587-BF20-7234-122C099E5273}"/>
                </a:ext>
              </a:extLst>
            </p:cNvPr>
            <p:cNvSpPr/>
            <p:nvPr/>
          </p:nvSpPr>
          <p:spPr>
            <a:xfrm>
              <a:off x="5667649" y="2051140"/>
              <a:ext cx="3060000" cy="720000"/>
            </a:xfrm>
            <a:prstGeom prst="rect">
              <a:avLst/>
            </a:prstGeom>
            <a:solidFill>
              <a:srgbClr val="FFC38C"/>
            </a:solidFill>
            <a:ln>
              <a:solidFill>
                <a:srgbClr val="FFC3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 </a:t>
              </a:r>
              <a:r>
                <a:rPr lang="en-US" sz="24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spoke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softly.</a:t>
              </a:r>
              <a:endParaRPr lang="en-SG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12B672-D5E7-EF19-5226-E5247177E82E}"/>
              </a:ext>
            </a:extLst>
          </p:cNvPr>
          <p:cNvGrpSpPr/>
          <p:nvPr/>
        </p:nvGrpSpPr>
        <p:grpSpPr>
          <a:xfrm>
            <a:off x="2239661" y="3875915"/>
            <a:ext cx="7697325" cy="723968"/>
            <a:chOff x="1038347" y="2879218"/>
            <a:chExt cx="7697325" cy="5294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56B29D-D30F-D8AB-CB5E-EB7D3F0AB1BA}"/>
                </a:ext>
              </a:extLst>
            </p:cNvPr>
            <p:cNvSpPr/>
            <p:nvPr/>
          </p:nvSpPr>
          <p:spPr>
            <a:xfrm>
              <a:off x="1038347" y="2879218"/>
              <a:ext cx="1449682" cy="528449"/>
            </a:xfrm>
            <a:prstGeom prst="rect">
              <a:avLst/>
            </a:prstGeom>
            <a:solidFill>
              <a:srgbClr val="595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sang</a:t>
              </a:r>
              <a:endParaRPr lang="en-SG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384BB2-04FA-8F35-55FD-73186BB376AE}"/>
                </a:ext>
              </a:extLst>
            </p:cNvPr>
            <p:cNvSpPr/>
            <p:nvPr/>
          </p:nvSpPr>
          <p:spPr>
            <a:xfrm>
              <a:off x="2548668" y="2882120"/>
              <a:ext cx="3060000" cy="526561"/>
            </a:xfrm>
            <a:prstGeom prst="rect">
              <a:avLst/>
            </a:prstGeom>
            <a:solidFill>
              <a:srgbClr val="297DA0"/>
            </a:solidFill>
            <a:ln>
              <a:solidFill>
                <a:srgbClr val="297D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She </a:t>
              </a:r>
              <a:r>
                <a:rPr lang="en-US" sz="24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sang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a song with her friends. </a:t>
              </a:r>
              <a:endParaRPr lang="en-SG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837C2C-2B8E-5E37-E024-FB698D02798E}"/>
                </a:ext>
              </a:extLst>
            </p:cNvPr>
            <p:cNvSpPr/>
            <p:nvPr/>
          </p:nvSpPr>
          <p:spPr>
            <a:xfrm>
              <a:off x="5680376" y="2882900"/>
              <a:ext cx="3055296" cy="524767"/>
            </a:xfrm>
            <a:prstGeom prst="rect">
              <a:avLst/>
            </a:prstGeom>
            <a:solidFill>
              <a:srgbClr val="F07206"/>
            </a:solidFill>
            <a:ln>
              <a:solidFill>
                <a:srgbClr val="F072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She </a:t>
              </a:r>
              <a:r>
                <a:rPr lang="en-US" sz="24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sang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loudly.</a:t>
              </a:r>
              <a:endParaRPr lang="en-SG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163C93-88EE-FF4B-6288-4A85179C08A8}"/>
              </a:ext>
            </a:extLst>
          </p:cNvPr>
          <p:cNvGrpSpPr/>
          <p:nvPr/>
        </p:nvGrpSpPr>
        <p:grpSpPr>
          <a:xfrm>
            <a:off x="2251696" y="4672386"/>
            <a:ext cx="7688609" cy="724964"/>
            <a:chOff x="1038347" y="3327885"/>
            <a:chExt cx="7688609" cy="72496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78FD53-BB26-7FB1-B22E-C2CFEB6DDBA8}"/>
                </a:ext>
              </a:extLst>
            </p:cNvPr>
            <p:cNvSpPr/>
            <p:nvPr/>
          </p:nvSpPr>
          <p:spPr>
            <a:xfrm>
              <a:off x="1038347" y="3332851"/>
              <a:ext cx="1440000" cy="717546"/>
            </a:xfrm>
            <a:prstGeom prst="rect">
              <a:avLst/>
            </a:prstGeom>
            <a:solidFill>
              <a:srgbClr val="BFBFBF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bark</a:t>
              </a:r>
              <a:endParaRPr lang="en-SG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44B2C1-FE7C-36BB-E92E-936A527A2567}"/>
                </a:ext>
              </a:extLst>
            </p:cNvPr>
            <p:cNvSpPr/>
            <p:nvPr/>
          </p:nvSpPr>
          <p:spPr>
            <a:xfrm>
              <a:off x="2540992" y="3332850"/>
              <a:ext cx="3060000" cy="719999"/>
            </a:xfrm>
            <a:prstGeom prst="rect">
              <a:avLst/>
            </a:prstGeom>
            <a:solidFill>
              <a:srgbClr val="8DC9E0"/>
            </a:solidFill>
            <a:ln>
              <a:solidFill>
                <a:srgbClr val="8DC9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Dogs </a:t>
              </a:r>
              <a:r>
                <a:rPr lang="en-US" sz="24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bark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at strangers. </a:t>
              </a:r>
              <a:endParaRPr lang="en-SG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03AA86-C683-B7A5-F168-422604F4B2B4}"/>
                </a:ext>
              </a:extLst>
            </p:cNvPr>
            <p:cNvSpPr/>
            <p:nvPr/>
          </p:nvSpPr>
          <p:spPr>
            <a:xfrm>
              <a:off x="5663637" y="3327885"/>
              <a:ext cx="3063319" cy="724964"/>
            </a:xfrm>
            <a:prstGeom prst="rect">
              <a:avLst/>
            </a:prstGeom>
            <a:solidFill>
              <a:srgbClr val="FFC38C"/>
            </a:solidFill>
            <a:ln>
              <a:solidFill>
                <a:srgbClr val="FFC3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Dogs </a:t>
              </a:r>
              <a:r>
                <a:rPr lang="en-US" sz="24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bark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SG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29E0BD-E57E-8095-7897-9F79A4F1CC94}"/>
              </a:ext>
            </a:extLst>
          </p:cNvPr>
          <p:cNvGrpSpPr/>
          <p:nvPr/>
        </p:nvGrpSpPr>
        <p:grpSpPr>
          <a:xfrm>
            <a:off x="2242980" y="5468717"/>
            <a:ext cx="7706041" cy="720000"/>
            <a:chOff x="1029631" y="3993245"/>
            <a:chExt cx="7706041" cy="720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A27643F-612E-17EC-64B1-440C88549ED2}"/>
                </a:ext>
              </a:extLst>
            </p:cNvPr>
            <p:cNvSpPr/>
            <p:nvPr/>
          </p:nvSpPr>
          <p:spPr>
            <a:xfrm>
              <a:off x="1029631" y="3993247"/>
              <a:ext cx="1440000" cy="717546"/>
            </a:xfrm>
            <a:prstGeom prst="rect">
              <a:avLst/>
            </a:prstGeom>
            <a:solidFill>
              <a:srgbClr val="5959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read</a:t>
              </a:r>
              <a:endParaRPr lang="en-SG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04861BB-A1C2-FB61-B03A-89B42A99889E}"/>
                </a:ext>
              </a:extLst>
            </p:cNvPr>
            <p:cNvSpPr/>
            <p:nvPr/>
          </p:nvSpPr>
          <p:spPr>
            <a:xfrm>
              <a:off x="2540992" y="3993246"/>
              <a:ext cx="3060000" cy="719999"/>
            </a:xfrm>
            <a:prstGeom prst="rect">
              <a:avLst/>
            </a:prstGeom>
            <a:solidFill>
              <a:srgbClr val="297DA0"/>
            </a:solidFill>
            <a:ln>
              <a:solidFill>
                <a:srgbClr val="297D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lang="en-US" sz="2400" b="1" u="sng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read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your book. </a:t>
              </a:r>
              <a:endParaRPr lang="en-SG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41D756-C746-82A6-6DF0-89893C6707E2}"/>
                </a:ext>
              </a:extLst>
            </p:cNvPr>
            <p:cNvSpPr/>
            <p:nvPr/>
          </p:nvSpPr>
          <p:spPr>
            <a:xfrm>
              <a:off x="5672353" y="3993245"/>
              <a:ext cx="3063319" cy="719999"/>
            </a:xfrm>
            <a:prstGeom prst="rect">
              <a:avLst/>
            </a:prstGeom>
            <a:solidFill>
              <a:srgbClr val="F07206"/>
            </a:solidFill>
            <a:ln>
              <a:solidFill>
                <a:srgbClr val="F072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lang="en-US" sz="24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read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yesterday.</a:t>
              </a:r>
              <a:endParaRPr lang="en-SG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CB12681-8C3B-EA65-5ECA-39A08B71A810}"/>
              </a:ext>
            </a:extLst>
          </p:cNvPr>
          <p:cNvGrpSpPr/>
          <p:nvPr/>
        </p:nvGrpSpPr>
        <p:grpSpPr>
          <a:xfrm>
            <a:off x="2496000" y="144000"/>
            <a:ext cx="7200000" cy="720000"/>
            <a:chOff x="4069463" y="3006635"/>
            <a:chExt cx="4087725" cy="9079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ED8346B-EB51-8A85-CA84-56C268B4354E}"/>
                </a:ext>
              </a:extLst>
            </p:cNvPr>
            <p:cNvGrpSpPr/>
            <p:nvPr/>
          </p:nvGrpSpPr>
          <p:grpSpPr>
            <a:xfrm>
              <a:off x="4069463" y="3006635"/>
              <a:ext cx="4087725" cy="907930"/>
              <a:chOff x="1199456" y="4278368"/>
              <a:chExt cx="4087725" cy="90793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725D3616-CC93-D0AB-A4F9-AEFD222091BD}"/>
                  </a:ext>
                </a:extLst>
              </p:cNvPr>
              <p:cNvSpPr/>
              <p:nvPr/>
            </p:nvSpPr>
            <p:spPr>
              <a:xfrm>
                <a:off x="1199456" y="4278368"/>
                <a:ext cx="4087725" cy="907930"/>
              </a:xfrm>
              <a:prstGeom prst="roundRect">
                <a:avLst/>
              </a:prstGeom>
              <a:solidFill>
                <a:srgbClr val="E44A90"/>
              </a:solidFill>
              <a:ln w="50800">
                <a:solidFill>
                  <a:srgbClr val="E44A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27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1FD5E59F-C69E-4B09-1367-CB8955A039EC}"/>
                  </a:ext>
                </a:extLst>
              </p:cNvPr>
              <p:cNvSpPr/>
              <p:nvPr/>
            </p:nvSpPr>
            <p:spPr>
              <a:xfrm>
                <a:off x="1284909" y="4409124"/>
                <a:ext cx="3926145" cy="648072"/>
              </a:xfrm>
              <a:prstGeom prst="round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27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BC43E3-6836-ECB0-3362-C81075876ABC}"/>
                </a:ext>
              </a:extLst>
            </p:cNvPr>
            <p:cNvSpPr txBox="1"/>
            <p:nvPr/>
          </p:nvSpPr>
          <p:spPr>
            <a:xfrm>
              <a:off x="4259283" y="3136564"/>
              <a:ext cx="3708085" cy="648072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2700">
                  <a:solidFill>
                    <a:schemeClr val="l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dirty="0">
                  <a:solidFill>
                    <a:schemeClr val="tx1"/>
                  </a:solidFill>
                </a:rPr>
                <a:t>Usage of verbs</a:t>
              </a:r>
              <a:endParaRPr lang="en-IN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C43FAC-F69B-6158-7A89-4642A3856F4C}"/>
              </a:ext>
            </a:extLst>
          </p:cNvPr>
          <p:cNvGrpSpPr/>
          <p:nvPr/>
        </p:nvGrpSpPr>
        <p:grpSpPr>
          <a:xfrm>
            <a:off x="4116000" y="1065600"/>
            <a:ext cx="3960000" cy="1080000"/>
            <a:chOff x="2344211" y="2146694"/>
            <a:chExt cx="3960000" cy="1080000"/>
          </a:xfrm>
        </p:grpSpPr>
        <p:sp>
          <p:nvSpPr>
            <p:cNvPr id="28" name="Chevron 78">
              <a:extLst>
                <a:ext uri="{FF2B5EF4-FFF2-40B4-BE49-F238E27FC236}">
                  <a16:creationId xmlns:a16="http://schemas.microsoft.com/office/drawing/2014/main" id="{428968E5-01CB-AAE5-4454-E5FF74FA5148}"/>
                </a:ext>
              </a:extLst>
            </p:cNvPr>
            <p:cNvSpPr/>
            <p:nvPr/>
          </p:nvSpPr>
          <p:spPr>
            <a:xfrm>
              <a:off x="2344211" y="2146694"/>
              <a:ext cx="3960000" cy="1080000"/>
            </a:xfrm>
            <a:prstGeom prst="chevron">
              <a:avLst/>
            </a:prstGeom>
            <a:solidFill>
              <a:srgbClr val="FFA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B522BF-BE9B-670A-FE2A-23634B7EAA4E}"/>
                </a:ext>
              </a:extLst>
            </p:cNvPr>
            <p:cNvSpPr txBox="1"/>
            <p:nvPr/>
          </p:nvSpPr>
          <p:spPr>
            <a:xfrm>
              <a:off x="2939555" y="2290033"/>
              <a:ext cx="2952821" cy="830997"/>
            </a:xfrm>
            <a:prstGeom prst="rect">
              <a:avLst/>
            </a:prstGeom>
            <a:solidFill>
              <a:srgbClr val="FFA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both transitive  </a:t>
              </a:r>
              <a:endParaRPr lang="ko-KR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3066762-D558-6A16-75EB-5712D019080F}"/>
              </a:ext>
            </a:extLst>
          </p:cNvPr>
          <p:cNvGrpSpPr/>
          <p:nvPr/>
        </p:nvGrpSpPr>
        <p:grpSpPr>
          <a:xfrm>
            <a:off x="7654005" y="1065600"/>
            <a:ext cx="3960000" cy="1080000"/>
            <a:chOff x="3843738" y="2146694"/>
            <a:chExt cx="3960000" cy="1080000"/>
          </a:xfrm>
        </p:grpSpPr>
        <p:sp>
          <p:nvSpPr>
            <p:cNvPr id="31" name="Chevron 81">
              <a:extLst>
                <a:ext uri="{FF2B5EF4-FFF2-40B4-BE49-F238E27FC236}">
                  <a16:creationId xmlns:a16="http://schemas.microsoft.com/office/drawing/2014/main" id="{FA729DCB-613B-591E-4F49-6C41E64CE3DC}"/>
                </a:ext>
              </a:extLst>
            </p:cNvPr>
            <p:cNvSpPr/>
            <p:nvPr/>
          </p:nvSpPr>
          <p:spPr>
            <a:xfrm>
              <a:off x="3843738" y="2146694"/>
              <a:ext cx="3960000" cy="108000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F0B9F39-4D3F-8ED0-4401-62EAC954C6FF}"/>
                </a:ext>
              </a:extLst>
            </p:cNvPr>
            <p:cNvSpPr txBox="1"/>
            <p:nvPr/>
          </p:nvSpPr>
          <p:spPr>
            <a:xfrm>
              <a:off x="4589466" y="2453310"/>
              <a:ext cx="2907364" cy="4616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/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intransitive verbs</a:t>
              </a:r>
              <a:endParaRPr lang="ko-KR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228A3B9-C64D-329F-1889-BAE248611DF4}"/>
              </a:ext>
            </a:extLst>
          </p:cNvPr>
          <p:cNvGrpSpPr/>
          <p:nvPr/>
        </p:nvGrpSpPr>
        <p:grpSpPr>
          <a:xfrm>
            <a:off x="585377" y="1065600"/>
            <a:ext cx="3960000" cy="1080000"/>
            <a:chOff x="844685" y="2146694"/>
            <a:chExt cx="3960000" cy="1080000"/>
          </a:xfrm>
        </p:grpSpPr>
        <p:sp>
          <p:nvSpPr>
            <p:cNvPr id="34" name="Chevron 2">
              <a:extLst>
                <a:ext uri="{FF2B5EF4-FFF2-40B4-BE49-F238E27FC236}">
                  <a16:creationId xmlns:a16="http://schemas.microsoft.com/office/drawing/2014/main" id="{500B1746-589E-B731-B819-9D847069CD61}"/>
                </a:ext>
              </a:extLst>
            </p:cNvPr>
            <p:cNvSpPr/>
            <p:nvPr/>
          </p:nvSpPr>
          <p:spPr>
            <a:xfrm>
              <a:off x="844685" y="2146694"/>
              <a:ext cx="3960000" cy="1080000"/>
            </a:xfrm>
            <a:prstGeom prst="chevron">
              <a:avLst/>
            </a:prstGeom>
            <a:solidFill>
              <a:srgbClr val="5CE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B2EF243-8872-DD2F-27E4-11186A98535A}"/>
                </a:ext>
              </a:extLst>
            </p:cNvPr>
            <p:cNvSpPr txBox="1"/>
            <p:nvPr/>
          </p:nvSpPr>
          <p:spPr>
            <a:xfrm>
              <a:off x="1895044" y="2268643"/>
              <a:ext cx="2389213" cy="830997"/>
            </a:xfrm>
            <a:prstGeom prst="rect">
              <a:avLst/>
            </a:prstGeom>
            <a:solidFill>
              <a:srgbClr val="5CE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/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Most verbs can be used</a:t>
              </a:r>
              <a:endParaRPr lang="ko-KR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8" name="Picture 37" descr="A cartoon dog with a red collar&#10;&#10;Description automatically generated">
            <a:extLst>
              <a:ext uri="{FF2B5EF4-FFF2-40B4-BE49-F238E27FC236}">
                <a16:creationId xmlns:a16="http://schemas.microsoft.com/office/drawing/2014/main" id="{F1997370-97C6-6947-1CB5-721D4A59C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0" y="3668822"/>
            <a:ext cx="2167953" cy="1955871"/>
          </a:xfrm>
          <a:prstGeom prst="rect">
            <a:avLst/>
          </a:prstGeom>
        </p:spPr>
      </p:pic>
      <p:pic>
        <p:nvPicPr>
          <p:cNvPr id="41" name="Picture 40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BCCFE72F-6AB4-495A-40FA-A3B2A875C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0382" y="3101616"/>
            <a:ext cx="2135764" cy="309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9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Google Shape;46;p3"/>
          <p:cNvGraphicFramePr/>
          <p:nvPr>
            <p:extLst>
              <p:ext uri="{D42A27DB-BD31-4B8C-83A1-F6EECF244321}">
                <p14:modId xmlns:p14="http://schemas.microsoft.com/office/powerpoint/2010/main" val="3632677371"/>
              </p:ext>
            </p:extLst>
          </p:nvPr>
        </p:nvGraphicFramePr>
        <p:xfrm>
          <a:off x="1127448" y="700345"/>
          <a:ext cx="9937100" cy="5425520"/>
        </p:xfrm>
        <a:graphic>
          <a:graphicData uri="http://schemas.openxmlformats.org/drawingml/2006/table">
            <a:tbl>
              <a:tblPr firstRow="1" bandRow="1">
                <a:noFill/>
                <a:tableStyleId>{0D4297A2-811B-47ED-8092-229EEA59F8F7}</a:tableStyleId>
              </a:tblPr>
              <a:tblGrid>
                <a:gridCol w="100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2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000" u="none" strike="noStrike" cap="none" dirty="0"/>
                        <a:t>Slide #</a:t>
                      </a:r>
                      <a:endParaRPr sz="20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000" u="none" strike="noStrike" cap="none"/>
                        <a:t>Thumbnail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000" u="none" strike="noStrike" cap="none" dirty="0"/>
                        <a:t>Source link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000" u="none" strike="noStrike" cap="none"/>
                        <a:t>Author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/>
                        <a:t>1</a:t>
                      </a: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https://www.freepik.com/free-vector/learning-concept-illustration_14230944.htm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storyset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on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Freepik</a:t>
                      </a:r>
                      <a:endParaRPr lang="en-IN" sz="9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/>
                        <a:t>3</a:t>
                      </a: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1. Writing - https://www.freepik.com/free-vector/cartoon-character-sticker-with-girl-writing-blank-paper_16455705.htm </a:t>
                      </a:r>
                    </a:p>
                    <a:p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2. Cycling - https://www.freepik.com/free-vector/boy-riding-bicycle-cartoon-character-isolated-white_13831488.htm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1.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brgfx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on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Freepik</a:t>
                      </a: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2.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brgfx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on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Freepik</a:t>
                      </a: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/>
                        <a:t>4</a:t>
                      </a: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1. Treehouse - https://www.freepik.com/free-vector/children-playground-with-treehouse-background-wooden-house-tree-with-ladder-playing-with-hanging-tire-swing_28850081.htm </a:t>
                      </a:r>
                    </a:p>
                    <a:p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2. Boy with pencil - https://www.freepik.com/free-vector/young-kid-holding-pencil_4382387.htm </a:t>
                      </a:r>
                    </a:p>
                    <a:p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1. studio4rt on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Freepik</a:t>
                      </a: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2.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brgfx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on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Freepik</a:t>
                      </a:r>
                      <a:endParaRPr sz="9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7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/>
                        <a:t>5</a:t>
                      </a: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1. Bird with worm - https://www.freepik.com/free-vector/chicken-eating-worm-concept-illustration_29808139.htm </a:t>
                      </a:r>
                    </a:p>
                    <a:p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2. Tricycle - https://www.freepik.com/free-vector/hand-drawn-illustration-tricycle_31546381.htm </a:t>
                      </a:r>
                    </a:p>
                    <a:p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1.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storyset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on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Freepik</a:t>
                      </a: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2.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Freepik</a:t>
                      </a: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/>
                        <a:t>6</a:t>
                      </a: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1. Dancing - https://www.freepik.com/free-vector/indian-woman-dancing_1036080.htm </a:t>
                      </a:r>
                    </a:p>
                    <a:p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2. Swimming - https://freesvg.org/kid-swimmer </a:t>
                      </a:r>
                    </a:p>
                    <a:p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3. Birds - https://freesvg.org/clip-art-of-three-different-flying-birds </a:t>
                      </a:r>
                    </a:p>
                    <a:p>
                      <a:endParaRPr lang="en-US" sz="900" dirty="0"/>
                    </a:p>
                    <a:p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1.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ddraw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on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Freepik</a:t>
                      </a: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2.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OpenClipart</a:t>
                      </a: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3.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OpenClipart</a:t>
                      </a:r>
                      <a:endParaRPr sz="9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/>
                        <a:t>7</a:t>
                      </a: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1. Sleeping - https://freesvg.org/sleeping-man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2. Boy with dog - </a:t>
                      </a: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https://freesvg.org/publicdomainq-0011533jjmpbf</a:t>
                      </a:r>
                      <a:endParaRPr lang="en-US" sz="900" b="0" i="0" u="none" strike="noStrik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IN" sz="9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dirty="0"/>
                        <a:t>1.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OpenClipart</a:t>
                      </a: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2.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OpenClipart</a:t>
                      </a: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/>
                        <a:t>8</a:t>
                      </a: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1. Reading - https://www.freepik.com/free-vector/sticker-template-with-boy-reading-book-cartoon-character-isolated_18175368.htm </a:t>
                      </a:r>
                    </a:p>
                    <a:p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2. Barking - https://www.freepik.com/free-vector/puppy-catching-piece-bone-isolated_7037288.htm </a:t>
                      </a:r>
                    </a:p>
                    <a:p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1.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brgfx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on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Freepik</a:t>
                      </a: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2.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brgfx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on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Freepik</a:t>
                      </a: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7" name="Google Shape;47;p3"/>
          <p:cNvSpPr txBox="1"/>
          <p:nvPr/>
        </p:nvSpPr>
        <p:spPr>
          <a:xfrm>
            <a:off x="3549974" y="0"/>
            <a:ext cx="5092048" cy="5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IN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Attribution / Citation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child reading a book&#10;&#10;Description automatically generated">
            <a:extLst>
              <a:ext uri="{FF2B5EF4-FFF2-40B4-BE49-F238E27FC236}">
                <a16:creationId xmlns:a16="http://schemas.microsoft.com/office/drawing/2014/main" id="{5F820ED7-CFF5-F383-4541-26C0A7B399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73" b="13159"/>
          <a:stretch/>
        </p:blipFill>
        <p:spPr>
          <a:xfrm>
            <a:off x="2626915" y="1156897"/>
            <a:ext cx="489041" cy="385208"/>
          </a:xfrm>
          <a:prstGeom prst="rect">
            <a:avLst/>
          </a:prstGeom>
        </p:spPr>
      </p:pic>
      <p:pic>
        <p:nvPicPr>
          <p:cNvPr id="3" name="Picture 2" descr="A cartoon of a child sleeping&#10;&#10;Description automatically generated">
            <a:extLst>
              <a:ext uri="{FF2B5EF4-FFF2-40B4-BE49-F238E27FC236}">
                <a16:creationId xmlns:a16="http://schemas.microsoft.com/office/drawing/2014/main" id="{1D3C2527-1127-E2CD-4692-AFAB6D9F7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615" y="4750478"/>
            <a:ext cx="740477" cy="555358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A542F2F-2BE4-7F78-15EC-A1F8007287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45" t="15034" r="17889" b="14975"/>
          <a:stretch/>
        </p:blipFill>
        <p:spPr>
          <a:xfrm>
            <a:off x="2182480" y="4720626"/>
            <a:ext cx="585854" cy="615062"/>
          </a:xfrm>
          <a:prstGeom prst="rect">
            <a:avLst/>
          </a:prstGeom>
        </p:spPr>
      </p:pic>
      <p:pic>
        <p:nvPicPr>
          <p:cNvPr id="5" name="Picture 4" descr="A child riding a bicycle&#10;&#10;Description automatically generated">
            <a:extLst>
              <a:ext uri="{FF2B5EF4-FFF2-40B4-BE49-F238E27FC236}">
                <a16:creationId xmlns:a16="http://schemas.microsoft.com/office/drawing/2014/main" id="{C81DDE5F-C2FB-EDD7-64B2-53A69022B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993421" y="1632711"/>
            <a:ext cx="596671" cy="588408"/>
          </a:xfrm>
          <a:prstGeom prst="rect">
            <a:avLst/>
          </a:prstGeom>
        </p:spPr>
      </p:pic>
      <p:pic>
        <p:nvPicPr>
          <p:cNvPr id="6" name="Picture 5" descr="A child writing on a paper&#10;&#10;Description automatically generated">
            <a:extLst>
              <a:ext uri="{FF2B5EF4-FFF2-40B4-BE49-F238E27FC236}">
                <a16:creationId xmlns:a16="http://schemas.microsoft.com/office/drawing/2014/main" id="{659DD282-8B71-F522-CE86-945868AB9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82480" y="1655158"/>
            <a:ext cx="649518" cy="561755"/>
          </a:xfrm>
          <a:prstGeom prst="rect">
            <a:avLst/>
          </a:prstGeom>
        </p:spPr>
      </p:pic>
      <p:pic>
        <p:nvPicPr>
          <p:cNvPr id="7" name="Picture 6" descr="A tree with a house on it&#10;&#10;Description automatically generated">
            <a:extLst>
              <a:ext uri="{FF2B5EF4-FFF2-40B4-BE49-F238E27FC236}">
                <a16:creationId xmlns:a16="http://schemas.microsoft.com/office/drawing/2014/main" id="{59EB07DD-CAC4-AC62-EDBA-789E5B56C0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36" t="7858" r="4919" b="3868"/>
          <a:stretch/>
        </p:blipFill>
        <p:spPr>
          <a:xfrm>
            <a:off x="2227692" y="2291457"/>
            <a:ext cx="585854" cy="653426"/>
          </a:xfrm>
          <a:prstGeom prst="rect">
            <a:avLst/>
          </a:prstGeom>
        </p:spPr>
      </p:pic>
      <p:pic>
        <p:nvPicPr>
          <p:cNvPr id="8" name="Picture 7" descr="A cartoon of a child holding a pencil&#10;&#10;Description automatically generated">
            <a:extLst>
              <a:ext uri="{FF2B5EF4-FFF2-40B4-BE49-F238E27FC236}">
                <a16:creationId xmlns:a16="http://schemas.microsoft.com/office/drawing/2014/main" id="{374EDE41-537E-F6BF-9D7F-E406213366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0469" y="2291457"/>
            <a:ext cx="442573" cy="653426"/>
          </a:xfrm>
          <a:prstGeom prst="rect">
            <a:avLst/>
          </a:prstGeom>
        </p:spPr>
      </p:pic>
      <p:pic>
        <p:nvPicPr>
          <p:cNvPr id="9" name="Picture 8" descr="Cartoon birds with a worm in their mouth&#10;&#10;Description automatically generated">
            <a:extLst>
              <a:ext uri="{FF2B5EF4-FFF2-40B4-BE49-F238E27FC236}">
                <a16:creationId xmlns:a16="http://schemas.microsoft.com/office/drawing/2014/main" id="{66C5F6FB-97E4-15E3-9BBF-18A4F115BD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2258" y="3036138"/>
            <a:ext cx="587907" cy="587907"/>
          </a:xfrm>
          <a:prstGeom prst="rect">
            <a:avLst/>
          </a:prstGeom>
        </p:spPr>
      </p:pic>
      <p:pic>
        <p:nvPicPr>
          <p:cNvPr id="10" name="Picture 9" descr="A cartoon of a child riding a tricycle&#10;&#10;Description automatically generated">
            <a:extLst>
              <a:ext uri="{FF2B5EF4-FFF2-40B4-BE49-F238E27FC236}">
                <a16:creationId xmlns:a16="http://schemas.microsoft.com/office/drawing/2014/main" id="{1955808D-548D-89C7-72F6-4CEDBCCA80A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5657"/>
          <a:stretch/>
        </p:blipFill>
        <p:spPr>
          <a:xfrm>
            <a:off x="2995567" y="3068685"/>
            <a:ext cx="588662" cy="555359"/>
          </a:xfrm>
          <a:prstGeom prst="rect">
            <a:avLst/>
          </a:prstGeom>
        </p:spPr>
      </p:pic>
      <p:pic>
        <p:nvPicPr>
          <p:cNvPr id="11" name="Picture 10" descr="A cartoon of a baby lying on a blanket&#10;&#10;Description automatically generated">
            <a:extLst>
              <a:ext uri="{FF2B5EF4-FFF2-40B4-BE49-F238E27FC236}">
                <a16:creationId xmlns:a16="http://schemas.microsoft.com/office/drawing/2014/main" id="{C251410C-C5CC-B87A-AB23-7B7236250E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1998" y="4303938"/>
            <a:ext cx="779868" cy="33534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B9F0EA4-8C1E-DB1B-3CD4-2106092DD68A}"/>
              </a:ext>
            </a:extLst>
          </p:cNvPr>
          <p:cNvGrpSpPr/>
          <p:nvPr/>
        </p:nvGrpSpPr>
        <p:grpSpPr>
          <a:xfrm>
            <a:off x="2182480" y="3758752"/>
            <a:ext cx="585854" cy="881786"/>
            <a:chOff x="151239" y="2270101"/>
            <a:chExt cx="2831155" cy="4205044"/>
          </a:xfrm>
        </p:grpSpPr>
        <p:pic>
          <p:nvPicPr>
            <p:cNvPr id="13" name="Picture 12" descr="A cartoon of a person dancing&#10;&#10;Description automatically generated">
              <a:extLst>
                <a:ext uri="{FF2B5EF4-FFF2-40B4-BE49-F238E27FC236}">
                  <a16:creationId xmlns:a16="http://schemas.microsoft.com/office/drawing/2014/main" id="{76E7105A-4331-07CF-DB2A-D93066EC5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1239" y="2270101"/>
              <a:ext cx="2831155" cy="4205044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845DFC-CF04-EF6C-F12C-1604D3329EF0}"/>
                </a:ext>
              </a:extLst>
            </p:cNvPr>
            <p:cNvSpPr/>
            <p:nvPr/>
          </p:nvSpPr>
          <p:spPr>
            <a:xfrm>
              <a:off x="1642184" y="2799977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5" name="Picture 14" descr="A group of birds on a black background&#10;&#10;Description automatically generated">
            <a:extLst>
              <a:ext uri="{FF2B5EF4-FFF2-40B4-BE49-F238E27FC236}">
                <a16:creationId xmlns:a16="http://schemas.microsoft.com/office/drawing/2014/main" id="{E54A3D81-6AAC-DCFD-A542-2D29CB0AF10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5190" t="20364" r="18951" b="19585"/>
          <a:stretch/>
        </p:blipFill>
        <p:spPr>
          <a:xfrm>
            <a:off x="2882575" y="3660404"/>
            <a:ext cx="674555" cy="615063"/>
          </a:xfrm>
          <a:prstGeom prst="rect">
            <a:avLst/>
          </a:prstGeom>
        </p:spPr>
      </p:pic>
      <p:pic>
        <p:nvPicPr>
          <p:cNvPr id="16" name="Picture 15" descr="A cartoon dog with a red collar&#10;&#10;Description automatically generated">
            <a:extLst>
              <a:ext uri="{FF2B5EF4-FFF2-40B4-BE49-F238E27FC236}">
                <a16:creationId xmlns:a16="http://schemas.microsoft.com/office/drawing/2014/main" id="{9B1091A3-1510-C827-4F00-CD14949FD4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02474" y="5434812"/>
            <a:ext cx="681755" cy="615062"/>
          </a:xfrm>
          <a:prstGeom prst="rect">
            <a:avLst/>
          </a:prstGeom>
        </p:spPr>
      </p:pic>
      <p:pic>
        <p:nvPicPr>
          <p:cNvPr id="17" name="Picture 16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77578FB2-08C8-7E82-06F5-8884C03AF7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37138" y="5397586"/>
            <a:ext cx="476538" cy="6895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1301</Words>
  <Application>Microsoft Macintosh PowerPoint</Application>
  <PresentationFormat>Widescreen</PresentationFormat>
  <Paragraphs>170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DD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sssvv</dc:creator>
  <cp:lastModifiedBy>Mahesh Mahadevan</cp:lastModifiedBy>
  <cp:revision>144</cp:revision>
  <dcterms:created xsi:type="dcterms:W3CDTF">2020-08-28T09:38:22Z</dcterms:created>
  <dcterms:modified xsi:type="dcterms:W3CDTF">2023-11-01T12:12:37Z</dcterms:modified>
</cp:coreProperties>
</file>