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983" r:id="rId2"/>
    <p:sldId id="260" r:id="rId3"/>
    <p:sldId id="259" r:id="rId4"/>
    <p:sldId id="973" r:id="rId5"/>
    <p:sldId id="975" r:id="rId6"/>
    <p:sldId id="974" r:id="rId7"/>
    <p:sldId id="978" r:id="rId8"/>
    <p:sldId id="982" r:id="rId9"/>
    <p:sldId id="979" r:id="rId10"/>
    <p:sldId id="25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Ewf4zKoSrI9VK0InNJqL5fYj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66FFCC"/>
    <a:srgbClr val="9966FF"/>
    <a:srgbClr val="CC66FF"/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297A2-811B-47ED-8092-229EEA59F8F7}">
  <a:tblStyle styleId="{0D4297A2-811B-47ED-8092-229EEA59F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593" autoAdjust="0"/>
  </p:normalViewPr>
  <p:slideViewPr>
    <p:cSldViewPr snapToGrid="0">
      <p:cViewPr varScale="1">
        <p:scale>
          <a:sx n="58" d="100"/>
          <a:sy n="58" d="100"/>
        </p:scale>
        <p:origin x="89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Not applicable</a:t>
            </a:r>
            <a:endParaRPr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44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  <a:endParaRPr lang="en-I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0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 - https://pixabay.com/vectors/bee-vector-insect-summer-wings-5057110/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Trees - https://vectorportal.com/vector/wind-blowing-trees-vector-image.ai/24909 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43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Not applicable</a:t>
            </a:r>
            <a:endParaRPr lang="en-I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0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 - https://www.wannapik.com/vectors/1520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 - https://openclipart.org/detail/302752/geometric-lion-by-peri-priatna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02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  <a:endParaRPr lang="en-I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0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 - https://vectorportal.com/vector/vector-image-of-a-bull/20251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Giraffe - https://vectorportal.com/vector/giraffe-color-clip-art/22300 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- https://freesvg.org/sleeping-baby 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Eagle - https://pixabay.com/vectors/eagle-bird-fly-flying-bald-40254/ 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7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1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 - https://vectorportal.com/vector/blue-backpack/20611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Feather - https://shmector.com/free-vector/other/feather_vector/14-0-764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- PPT icon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82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0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https://pixabay.com/vectors/ear-sound-listen-5204373/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Moon - https://vectorportal.com/vector/moon-night-sky/34754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26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0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Cake - https://vectorportal.com/vector/delicious-cake-vector-image.ai/14923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 - https://freesvg.org/color-weather-forecast-icon-for-rain-vector-illustration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 - https://vectorportal.com/vector/house-logotype-vector-design/5497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- https://vectorportal.com/vector/mobile-phone-call/23750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17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sz="1200" b="1" i="0" u="none" strike="noStrik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 - https://creazilla.com/nodes/15265-dahlia-flower-clipart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Alarm clock - https://vectorportal.com/vector/alarm-clock/34951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- PPT icon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05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Not applicable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applicable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3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5"/>
            <a:extLst>
              <a:ext uri="{FF2B5EF4-FFF2-40B4-BE49-F238E27FC236}">
                <a16:creationId xmlns:a16="http://schemas.microsoft.com/office/drawing/2014/main" id="{14906773-AC2E-2445-97EC-73E7C0D61462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7.jpg"/><Relationship Id="rId18" Type="http://schemas.openxmlformats.org/officeDocument/2006/relationships/image" Target="../media/image14.jpg"/><Relationship Id="rId3" Type="http://schemas.openxmlformats.org/officeDocument/2006/relationships/image" Target="../media/image4.png"/><Relationship Id="rId21" Type="http://schemas.openxmlformats.org/officeDocument/2006/relationships/image" Target="../media/image23.jpg"/><Relationship Id="rId7" Type="http://schemas.openxmlformats.org/officeDocument/2006/relationships/image" Target="../media/image8.jpg"/><Relationship Id="rId12" Type="http://schemas.microsoft.com/office/2007/relationships/hdphoto" Target="../media/hdphoto1.wdp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914400" y="2450063"/>
            <a:ext cx="10363200" cy="17526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IN" dirty="0"/>
              <a:t>Simile vs Personification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16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3027574801"/>
              </p:ext>
            </p:extLst>
          </p:nvPr>
        </p:nvGraphicFramePr>
        <p:xfrm>
          <a:off x="1127448" y="700345"/>
          <a:ext cx="9792100" cy="5425520"/>
        </p:xfrm>
        <a:graphic>
          <a:graphicData uri="http://schemas.openxmlformats.org/drawingml/2006/table">
            <a:tbl>
              <a:tblPr firstRow="1" bandRow="1">
                <a:noFill/>
                <a:tableStyleId>{0D4297A2-811B-47ED-8092-229EEA59F8F7}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Slide #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2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Bee - https://pixabay.com/vectors/bee-vector-insect-summer-wings-5057110/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Trees - https://vectorportal.com/vector/wind-blowing-trees-vector-image.ai/24909 </a:t>
                      </a: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1. </a:t>
                      </a:r>
                      <a:r>
                        <a:rPr lang="en-IN" sz="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olga</a:t>
                      </a:r>
                      <a:r>
                        <a:rPr lang="en-IN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-filo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2. Vectorportal.com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Fish - https://www.wannapik.com/vectors/1520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Lion - https://openclipart.org/detail/302752/geometric-lion-by-peri-priatna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IN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Wannapik</a:t>
                      </a: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Studio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Peri </a:t>
                      </a:r>
                      <a:r>
                        <a:rPr lang="en-IN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Priatna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4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Ox - https://vectorportal.com/vector/vector-image-of-a-bull/20251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Giraffe - https://vectorportal.com/vector/giraffe-color-clip-art/22300  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Baby - https://freesvg.org/sleeping-baby  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Eagle - https://pixabay.com/vectors/eagle-bird-fly-flying-bald-40254/ </a:t>
                      </a: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Vectorportal.com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Vectorportal.com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IN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OpenClipart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IN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Clker</a:t>
                      </a: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-Free-Vector-Images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5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Bag - https://vectorportal.com/vector/blue-backpack/20611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Feather - https://shmector.com/free-vector/other/feather_vector/14-0-764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Vectorportal.com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Shmector.com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9929108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6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Ear -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https://pixabay.com/vectors/ear-sound-listen-5204373/ 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Moon - https://vectorportal.com/vector/moon-night-sky/34754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MoteOo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Vectorportal.com</a:t>
                      </a: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7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Cake - https://vectorportal.com/vector/delicious-cake-vector-image.ai/14923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Rain - https://freesvg.org/color-weather-forecast-icon-for-rain-vector-illustration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House - https://vectorportal.com/vector/house-logotype-vector-design/5497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Phone - https://vectorportal.com/vector/mobile-phone-call/23750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Vectorportal.com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IN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OpenClipart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Vectorportal.com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Vectorportal.com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/>
                        <a:t>8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Flower - https://creazilla.com/nodes/15265-dahlia-flower-clipart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Alarm clock - https://vectorportal.com/vector/alarm-clock/34951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publicdomainq.net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Vectorportal.com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00181605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423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artoon of a bee&#10;&#10;Description automatically generated">
            <a:extLst>
              <a:ext uri="{FF2B5EF4-FFF2-40B4-BE49-F238E27FC236}">
                <a16:creationId xmlns:a16="http://schemas.microsoft.com/office/drawing/2014/main" id="{C1699DB6-C538-36F9-F587-8B5C746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76" y="1153272"/>
            <a:ext cx="429798" cy="546860"/>
          </a:xfrm>
          <a:prstGeom prst="rect">
            <a:avLst/>
          </a:prstGeom>
        </p:spPr>
      </p:pic>
      <p:pic>
        <p:nvPicPr>
          <p:cNvPr id="3" name="Picture 2" descr="A group of trees with green leaves&#10;&#10;Description automatically generated">
            <a:extLst>
              <a:ext uri="{FF2B5EF4-FFF2-40B4-BE49-F238E27FC236}">
                <a16:creationId xmlns:a16="http://schemas.microsoft.com/office/drawing/2014/main" id="{F0DBF0C6-A604-461B-CB0A-BA8FCEC25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189" y="1153272"/>
            <a:ext cx="537094" cy="546860"/>
          </a:xfrm>
          <a:prstGeom prst="rect">
            <a:avLst/>
          </a:prstGeom>
        </p:spPr>
      </p:pic>
      <p:pic>
        <p:nvPicPr>
          <p:cNvPr id="4" name="Picture 3" descr="A cartoon of a fish&#10;&#10;Description automatically generated">
            <a:extLst>
              <a:ext uri="{FF2B5EF4-FFF2-40B4-BE49-F238E27FC236}">
                <a16:creationId xmlns:a16="http://schemas.microsoft.com/office/drawing/2014/main" id="{10BE7947-AD79-64D6-6E8B-A21BE12EC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897" y="1783803"/>
            <a:ext cx="558577" cy="546860"/>
          </a:xfrm>
          <a:prstGeom prst="rect">
            <a:avLst/>
          </a:prstGeom>
        </p:spPr>
      </p:pic>
      <p:pic>
        <p:nvPicPr>
          <p:cNvPr id="5" name="Picture 4" descr="A lion with a black background&#10;&#10;Description automatically generated">
            <a:extLst>
              <a:ext uri="{FF2B5EF4-FFF2-40B4-BE49-F238E27FC236}">
                <a16:creationId xmlns:a16="http://schemas.microsoft.com/office/drawing/2014/main" id="{2FEF4A1E-28F0-50DC-DE32-C362EBA8A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901" y="1783803"/>
            <a:ext cx="625074" cy="546860"/>
          </a:xfrm>
          <a:prstGeom prst="rect">
            <a:avLst/>
          </a:prstGeom>
        </p:spPr>
      </p:pic>
      <p:pic>
        <p:nvPicPr>
          <p:cNvPr id="6" name="Picture 5" descr="A cartoon of a bull&#10;&#10;Description automatically generated">
            <a:extLst>
              <a:ext uri="{FF2B5EF4-FFF2-40B4-BE49-F238E27FC236}">
                <a16:creationId xmlns:a16="http://schemas.microsoft.com/office/drawing/2014/main" id="{E0469A70-11D6-85F5-34B4-7EC2ABF8C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259027" y="2437960"/>
            <a:ext cx="552628" cy="345630"/>
          </a:xfrm>
          <a:prstGeom prst="rect">
            <a:avLst/>
          </a:prstGeom>
        </p:spPr>
      </p:pic>
      <p:pic>
        <p:nvPicPr>
          <p:cNvPr id="7" name="Picture 6" descr="A giraffe with long legs&#10;&#10;Description automatically generated">
            <a:extLst>
              <a:ext uri="{FF2B5EF4-FFF2-40B4-BE49-F238E27FC236}">
                <a16:creationId xmlns:a16="http://schemas.microsoft.com/office/drawing/2014/main" id="{B7792ECA-B814-BE29-2CC2-9879AD038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51991" y="2432647"/>
            <a:ext cx="277766" cy="359328"/>
          </a:xfrm>
          <a:prstGeom prst="rect">
            <a:avLst/>
          </a:prstGeom>
        </p:spPr>
      </p:pic>
      <p:pic>
        <p:nvPicPr>
          <p:cNvPr id="8" name="Picture 7" descr="A bird flying in the sky&#10;&#10;Description automatically generated">
            <a:extLst>
              <a:ext uri="{FF2B5EF4-FFF2-40B4-BE49-F238E27FC236}">
                <a16:creationId xmlns:a16="http://schemas.microsoft.com/office/drawing/2014/main" id="{15F78E93-78B4-2666-6A91-DAB92A9E4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345675" y="2839941"/>
            <a:ext cx="465977" cy="391712"/>
          </a:xfrm>
          <a:prstGeom prst="rect">
            <a:avLst/>
          </a:prstGeom>
        </p:spPr>
      </p:pic>
      <p:pic>
        <p:nvPicPr>
          <p:cNvPr id="9" name="Picture 8" descr="A cartoon of a baby sleeping&#10;&#10;Description automatically generated">
            <a:extLst>
              <a:ext uri="{FF2B5EF4-FFF2-40B4-BE49-F238E27FC236}">
                <a16:creationId xmlns:a16="http://schemas.microsoft.com/office/drawing/2014/main" id="{8507E9C9-9746-3285-662A-3D3C2277F9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7084" y="2893959"/>
            <a:ext cx="632891" cy="308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C665A-15C6-679C-86E6-2150825A91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5815" y1="43203" x2="25815" y2="43203"/>
                        <a14:foregroundMark x1="31594" y1="47266" x2="31594" y2="47266"/>
                        <a14:foregroundMark x1="38304" y1="51328" x2="38304" y2="5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57" y="3875932"/>
            <a:ext cx="629059" cy="750400"/>
          </a:xfrm>
          <a:prstGeom prst="rect">
            <a:avLst/>
          </a:prstGeom>
        </p:spPr>
      </p:pic>
      <p:pic>
        <p:nvPicPr>
          <p:cNvPr id="11" name="Picture 10" descr="A moon and clouds in the sky&#10;&#10;Description automatically generated">
            <a:extLst>
              <a:ext uri="{FF2B5EF4-FFF2-40B4-BE49-F238E27FC236}">
                <a16:creationId xmlns:a16="http://schemas.microsoft.com/office/drawing/2014/main" id="{953CAC8B-6E7E-D28B-ACAC-A9DDCB49DB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3320" y="4052729"/>
            <a:ext cx="632892" cy="424704"/>
          </a:xfrm>
          <a:prstGeom prst="rect">
            <a:avLst/>
          </a:prstGeom>
        </p:spPr>
      </p:pic>
      <p:pic>
        <p:nvPicPr>
          <p:cNvPr id="12" name="Picture 11" descr="A cupcake with a cherry on top&#10;&#10;Description automatically generated">
            <a:extLst>
              <a:ext uri="{FF2B5EF4-FFF2-40B4-BE49-F238E27FC236}">
                <a16:creationId xmlns:a16="http://schemas.microsoft.com/office/drawing/2014/main" id="{4EAAD01A-D9CB-E857-91E3-B5E422588A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5380" y="4612422"/>
            <a:ext cx="304805" cy="402546"/>
          </a:xfrm>
          <a:prstGeom prst="rect">
            <a:avLst/>
          </a:prstGeom>
        </p:spPr>
      </p:pic>
      <p:pic>
        <p:nvPicPr>
          <p:cNvPr id="13" name="Picture 12" descr="A cloud with raindrops&#10;&#10;Description automatically generated">
            <a:extLst>
              <a:ext uri="{FF2B5EF4-FFF2-40B4-BE49-F238E27FC236}">
                <a16:creationId xmlns:a16="http://schemas.microsoft.com/office/drawing/2014/main" id="{684C8FCE-07AA-73BC-E2EA-B416993937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7238" y="4575107"/>
            <a:ext cx="396995" cy="396995"/>
          </a:xfrm>
          <a:prstGeom prst="rect">
            <a:avLst/>
          </a:prstGeom>
        </p:spPr>
      </p:pic>
      <p:pic>
        <p:nvPicPr>
          <p:cNvPr id="14" name="Picture 13" descr="A red house with a face&#10;&#10;Description automatically generated">
            <a:extLst>
              <a:ext uri="{FF2B5EF4-FFF2-40B4-BE49-F238E27FC236}">
                <a16:creationId xmlns:a16="http://schemas.microsoft.com/office/drawing/2014/main" id="{AE7D6847-5F5B-1FF7-3EAB-829621CB07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0903" y="5049098"/>
            <a:ext cx="447366" cy="402546"/>
          </a:xfrm>
          <a:prstGeom prst="rect">
            <a:avLst/>
          </a:prstGeom>
        </p:spPr>
      </p:pic>
      <p:pic>
        <p:nvPicPr>
          <p:cNvPr id="15" name="Picture 14" descr="A phone call with a person on it&#10;&#10;Description automatically generated">
            <a:extLst>
              <a:ext uri="{FF2B5EF4-FFF2-40B4-BE49-F238E27FC236}">
                <a16:creationId xmlns:a16="http://schemas.microsoft.com/office/drawing/2014/main" id="{9929707B-A710-AB3A-F7C8-B6C2DF9653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8997" y="4972102"/>
            <a:ext cx="249064" cy="472389"/>
          </a:xfrm>
          <a:prstGeom prst="rect">
            <a:avLst/>
          </a:prstGeom>
        </p:spPr>
      </p:pic>
      <p:pic>
        <p:nvPicPr>
          <p:cNvPr id="17" name="Picture 16" descr="A blue backpack with pockets&#10;&#10;Description automatically generated">
            <a:extLst>
              <a:ext uri="{FF2B5EF4-FFF2-40B4-BE49-F238E27FC236}">
                <a16:creationId xmlns:a16="http://schemas.microsoft.com/office/drawing/2014/main" id="{332FBF71-6555-06D5-348F-A92BFE1EF1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8108" y="3312425"/>
            <a:ext cx="471008" cy="583640"/>
          </a:xfrm>
          <a:prstGeom prst="rect">
            <a:avLst/>
          </a:prstGeom>
        </p:spPr>
      </p:pic>
      <p:pic>
        <p:nvPicPr>
          <p:cNvPr id="18" name="Picture 17" descr="A yellow feather with a shadow&#10;&#10;Description automatically generated">
            <a:extLst>
              <a:ext uri="{FF2B5EF4-FFF2-40B4-BE49-F238E27FC236}">
                <a16:creationId xmlns:a16="http://schemas.microsoft.com/office/drawing/2014/main" id="{1160146C-551C-A079-105A-233AAF5F4E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7084" y="3343211"/>
            <a:ext cx="546860" cy="546860"/>
          </a:xfrm>
          <a:prstGeom prst="rect">
            <a:avLst/>
          </a:prstGeom>
        </p:spPr>
      </p:pic>
      <p:pic>
        <p:nvPicPr>
          <p:cNvPr id="16" name="Picture 15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3FC5B94C-A075-CFAF-AAF1-523B15E97C7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1035" y="5548681"/>
            <a:ext cx="470300" cy="546860"/>
          </a:xfrm>
          <a:prstGeom prst="rect">
            <a:avLst/>
          </a:prstGeom>
        </p:spPr>
      </p:pic>
      <p:pic>
        <p:nvPicPr>
          <p:cNvPr id="19" name="Picture 18" descr="A blue alarm clock with bells&#10;&#10;Description automatically generated">
            <a:extLst>
              <a:ext uri="{FF2B5EF4-FFF2-40B4-BE49-F238E27FC236}">
                <a16:creationId xmlns:a16="http://schemas.microsoft.com/office/drawing/2014/main" id="{2BBAA9BC-119B-EF8D-2F45-DE87016B34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4156" y="5548681"/>
            <a:ext cx="622436" cy="516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>
                <a:solidFill>
                  <a:schemeClr val="tx1"/>
                </a:solidFill>
              </a:rPr>
              <a:t>Spot the difference!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305EE4-1F50-F292-6ADB-34471B0D0940}"/>
              </a:ext>
            </a:extLst>
          </p:cNvPr>
          <p:cNvGrpSpPr/>
          <p:nvPr/>
        </p:nvGrpSpPr>
        <p:grpSpPr>
          <a:xfrm>
            <a:off x="564217" y="1210197"/>
            <a:ext cx="5795396" cy="2507882"/>
            <a:chOff x="300604" y="1628800"/>
            <a:chExt cx="5795396" cy="2507882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828BF85-6977-CBA6-5A3F-9882C6C1525B}"/>
                </a:ext>
              </a:extLst>
            </p:cNvPr>
            <p:cNvSpPr/>
            <p:nvPr/>
          </p:nvSpPr>
          <p:spPr>
            <a:xfrm>
              <a:off x="3215680" y="1628800"/>
              <a:ext cx="2880320" cy="250788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EE97C1-861B-BF3F-948B-2ACEB2583940}"/>
                </a:ext>
              </a:extLst>
            </p:cNvPr>
            <p:cNvSpPr/>
            <p:nvPr/>
          </p:nvSpPr>
          <p:spPr>
            <a:xfrm>
              <a:off x="300604" y="2000338"/>
              <a:ext cx="5398103" cy="1764806"/>
            </a:xfrm>
            <a:custGeom>
              <a:avLst/>
              <a:gdLst>
                <a:gd name="connsiteX0" fmla="*/ 0 w 4184838"/>
                <a:gd name="connsiteY0" fmla="*/ 0 h 1368152"/>
                <a:gd name="connsiteX1" fmla="*/ 2654668 w 4184838"/>
                <a:gd name="connsiteY1" fmla="*/ 0 h 1368152"/>
                <a:gd name="connsiteX2" fmla="*/ 3816424 w 4184838"/>
                <a:gd name="connsiteY2" fmla="*/ 0 h 1368152"/>
                <a:gd name="connsiteX3" fmla="*/ 3842800 w 4184838"/>
                <a:gd name="connsiteY3" fmla="*/ 0 h 1368152"/>
                <a:gd name="connsiteX4" fmla="*/ 4184838 w 4184838"/>
                <a:gd name="connsiteY4" fmla="*/ 684076 h 1368152"/>
                <a:gd name="connsiteX5" fmla="*/ 3842800 w 4184838"/>
                <a:gd name="connsiteY5" fmla="*/ 1368152 h 1368152"/>
                <a:gd name="connsiteX6" fmla="*/ 3816424 w 4184838"/>
                <a:gd name="connsiteY6" fmla="*/ 1368152 h 1368152"/>
                <a:gd name="connsiteX7" fmla="*/ 2654668 w 4184838"/>
                <a:gd name="connsiteY7" fmla="*/ 1368152 h 1368152"/>
                <a:gd name="connsiteX8" fmla="*/ 0 w 4184838"/>
                <a:gd name="connsiteY8" fmla="*/ 1368152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838" h="1368152">
                  <a:moveTo>
                    <a:pt x="0" y="0"/>
                  </a:moveTo>
                  <a:lnTo>
                    <a:pt x="2654668" y="0"/>
                  </a:lnTo>
                  <a:lnTo>
                    <a:pt x="3816424" y="0"/>
                  </a:lnTo>
                  <a:lnTo>
                    <a:pt x="3842800" y="0"/>
                  </a:lnTo>
                  <a:lnTo>
                    <a:pt x="4184838" y="684076"/>
                  </a:lnTo>
                  <a:lnTo>
                    <a:pt x="3842800" y="1368152"/>
                  </a:lnTo>
                  <a:lnTo>
                    <a:pt x="3816424" y="1368152"/>
                  </a:lnTo>
                  <a:lnTo>
                    <a:pt x="2654668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2882E7-6CE8-4BCB-74CE-3FAA8E93261B}"/>
              </a:ext>
            </a:extLst>
          </p:cNvPr>
          <p:cNvGrpSpPr/>
          <p:nvPr/>
        </p:nvGrpSpPr>
        <p:grpSpPr>
          <a:xfrm>
            <a:off x="5748793" y="3677872"/>
            <a:ext cx="5795395" cy="2507882"/>
            <a:chOff x="6346780" y="3129470"/>
            <a:chExt cx="5795395" cy="2507882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6C3372B2-7A48-CAA3-292C-B7753BF902D1}"/>
                </a:ext>
              </a:extLst>
            </p:cNvPr>
            <p:cNvSpPr/>
            <p:nvPr/>
          </p:nvSpPr>
          <p:spPr>
            <a:xfrm>
              <a:off x="6346780" y="3129470"/>
              <a:ext cx="2880320" cy="2507882"/>
            </a:xfrm>
            <a:prstGeom prst="hexagon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4DB811E-6F13-32DE-89E0-693425CB93F3}"/>
                </a:ext>
              </a:extLst>
            </p:cNvPr>
            <p:cNvSpPr/>
            <p:nvPr/>
          </p:nvSpPr>
          <p:spPr>
            <a:xfrm flipH="1">
              <a:off x="6744072" y="3501008"/>
              <a:ext cx="5398103" cy="1764806"/>
            </a:xfrm>
            <a:custGeom>
              <a:avLst/>
              <a:gdLst>
                <a:gd name="connsiteX0" fmla="*/ 0 w 4184838"/>
                <a:gd name="connsiteY0" fmla="*/ 0 h 1368152"/>
                <a:gd name="connsiteX1" fmla="*/ 2654668 w 4184838"/>
                <a:gd name="connsiteY1" fmla="*/ 0 h 1368152"/>
                <a:gd name="connsiteX2" fmla="*/ 3816424 w 4184838"/>
                <a:gd name="connsiteY2" fmla="*/ 0 h 1368152"/>
                <a:gd name="connsiteX3" fmla="*/ 3842800 w 4184838"/>
                <a:gd name="connsiteY3" fmla="*/ 0 h 1368152"/>
                <a:gd name="connsiteX4" fmla="*/ 4184838 w 4184838"/>
                <a:gd name="connsiteY4" fmla="*/ 684076 h 1368152"/>
                <a:gd name="connsiteX5" fmla="*/ 3842800 w 4184838"/>
                <a:gd name="connsiteY5" fmla="*/ 1368152 h 1368152"/>
                <a:gd name="connsiteX6" fmla="*/ 3816424 w 4184838"/>
                <a:gd name="connsiteY6" fmla="*/ 1368152 h 1368152"/>
                <a:gd name="connsiteX7" fmla="*/ 2654668 w 4184838"/>
                <a:gd name="connsiteY7" fmla="*/ 1368152 h 1368152"/>
                <a:gd name="connsiteX8" fmla="*/ 0 w 4184838"/>
                <a:gd name="connsiteY8" fmla="*/ 1368152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838" h="1368152">
                  <a:moveTo>
                    <a:pt x="0" y="0"/>
                  </a:moveTo>
                  <a:lnTo>
                    <a:pt x="2654668" y="0"/>
                  </a:lnTo>
                  <a:lnTo>
                    <a:pt x="3816424" y="0"/>
                  </a:lnTo>
                  <a:lnTo>
                    <a:pt x="3842800" y="0"/>
                  </a:lnTo>
                  <a:lnTo>
                    <a:pt x="4184838" y="684076"/>
                  </a:lnTo>
                  <a:lnTo>
                    <a:pt x="3842800" y="1368152"/>
                  </a:lnTo>
                  <a:lnTo>
                    <a:pt x="3816424" y="1368152"/>
                  </a:lnTo>
                  <a:lnTo>
                    <a:pt x="2654668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34C8836-412B-0D58-C5A2-321E7E068C6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64417" y="3737138"/>
            <a:ext cx="2776884" cy="2675083"/>
          </a:xfrm>
          <a:prstGeom prst="bentConnector3">
            <a:avLst>
              <a:gd name="adj1" fmla="val 2665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8919C24-EF9A-68EE-BD68-7D71D2EBF0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88955" y="1096709"/>
            <a:ext cx="3024334" cy="2572978"/>
          </a:xfrm>
          <a:prstGeom prst="bentConnector3">
            <a:avLst>
              <a:gd name="adj1" fmla="val 97998"/>
            </a:avLst>
          </a:prstGeom>
          <a:ln w="38100">
            <a:solidFill>
              <a:srgbClr val="E13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0434BD-C359-B122-0D1A-54EED84810EF}"/>
              </a:ext>
            </a:extLst>
          </p:cNvPr>
          <p:cNvSpPr txBox="1"/>
          <p:nvPr/>
        </p:nvSpPr>
        <p:spPr>
          <a:xfrm>
            <a:off x="758588" y="2048639"/>
            <a:ext cx="477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In the mornings, my mother remains as busy as a bee.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3133ED-7031-4633-C7B6-850A3CF676A1}"/>
              </a:ext>
            </a:extLst>
          </p:cNvPr>
          <p:cNvSpPr txBox="1"/>
          <p:nvPr/>
        </p:nvSpPr>
        <p:spPr>
          <a:xfrm>
            <a:off x="7188953" y="4516314"/>
            <a:ext cx="382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trees are dancing with the wind.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20B964-A7D7-E0C9-BA15-913F90D2CEF5}"/>
              </a:ext>
            </a:extLst>
          </p:cNvPr>
          <p:cNvSpPr txBox="1"/>
          <p:nvPr/>
        </p:nvSpPr>
        <p:spPr>
          <a:xfrm>
            <a:off x="8426833" y="4885646"/>
            <a:ext cx="233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Personification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C378A5-FA0F-B250-72DA-DA0BFE4CAEA8}"/>
              </a:ext>
            </a:extLst>
          </p:cNvPr>
          <p:cNvSpPr txBox="1"/>
          <p:nvPr/>
        </p:nvSpPr>
        <p:spPr>
          <a:xfrm>
            <a:off x="2918398" y="2416393"/>
            <a:ext cx="11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Simile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9" name="Picture 28" descr="A cartoon of a bee&#10;&#10;Description automatically generated">
            <a:extLst>
              <a:ext uri="{FF2B5EF4-FFF2-40B4-BE49-F238E27FC236}">
                <a16:creationId xmlns:a16="http://schemas.microsoft.com/office/drawing/2014/main" id="{69B94A44-8919-A6DF-BDB2-1D3FBFA6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91" y="3531432"/>
            <a:ext cx="2128655" cy="2708428"/>
          </a:xfrm>
          <a:prstGeom prst="rect">
            <a:avLst/>
          </a:prstGeom>
        </p:spPr>
      </p:pic>
      <p:pic>
        <p:nvPicPr>
          <p:cNvPr id="35" name="Picture 34" descr="A group of trees with green leaves&#10;&#10;Description automatically generated">
            <a:extLst>
              <a:ext uri="{FF2B5EF4-FFF2-40B4-BE49-F238E27FC236}">
                <a16:creationId xmlns:a16="http://schemas.microsoft.com/office/drawing/2014/main" id="{718EE501-F408-D798-230C-2DDC200AA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193" y="1210197"/>
            <a:ext cx="2671427" cy="271999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90AD5A1-588C-A001-079B-FE7408F7C171}"/>
              </a:ext>
            </a:extLst>
          </p:cNvPr>
          <p:cNvCxnSpPr>
            <a:cxnSpLocks/>
          </p:cNvCxnSpPr>
          <p:nvPr/>
        </p:nvCxnSpPr>
        <p:spPr>
          <a:xfrm>
            <a:off x="857839" y="2809964"/>
            <a:ext cx="197962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29C9DC-DB06-2C83-0FF2-4DEC94CE8110}"/>
              </a:ext>
            </a:extLst>
          </p:cNvPr>
          <p:cNvCxnSpPr>
            <a:cxnSpLocks/>
          </p:cNvCxnSpPr>
          <p:nvPr/>
        </p:nvCxnSpPr>
        <p:spPr>
          <a:xfrm>
            <a:off x="7307924" y="4914085"/>
            <a:ext cx="2642377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CC142E-735C-B390-5006-528170752E1D}"/>
              </a:ext>
            </a:extLst>
          </p:cNvPr>
          <p:cNvGrpSpPr/>
          <p:nvPr/>
        </p:nvGrpSpPr>
        <p:grpSpPr>
          <a:xfrm>
            <a:off x="641067" y="1220921"/>
            <a:ext cx="4428000" cy="1440000"/>
            <a:chOff x="445743" y="2664190"/>
            <a:chExt cx="3666524" cy="22141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856F1C-36EC-9BEF-24BB-0E33250AF467}"/>
                </a:ext>
              </a:extLst>
            </p:cNvPr>
            <p:cNvGrpSpPr/>
            <p:nvPr/>
          </p:nvGrpSpPr>
          <p:grpSpPr>
            <a:xfrm>
              <a:off x="445743" y="2664190"/>
              <a:ext cx="3666524" cy="2214162"/>
              <a:chOff x="1019436" y="1414552"/>
              <a:chExt cx="3384376" cy="2515953"/>
            </a:xfrm>
            <a:effectLst>
              <a:outerShdw blurRad="50800" dist="101600" dir="87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7DF292C-7E76-38D5-37EC-CC07194D26B9}"/>
                  </a:ext>
                </a:extLst>
              </p:cNvPr>
              <p:cNvSpPr/>
              <p:nvPr/>
            </p:nvSpPr>
            <p:spPr>
              <a:xfrm>
                <a:off x="1019436" y="1414552"/>
                <a:ext cx="3384376" cy="2160240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8F5B32-0E08-F29E-22E5-E5C71DEF5E1C}"/>
                  </a:ext>
                </a:extLst>
              </p:cNvPr>
              <p:cNvSpPr/>
              <p:nvPr/>
            </p:nvSpPr>
            <p:spPr>
              <a:xfrm>
                <a:off x="1019436" y="3412261"/>
                <a:ext cx="3384376" cy="518244"/>
              </a:xfrm>
              <a:prstGeom prst="roundRect">
                <a:avLst>
                  <a:gd name="adj" fmla="val 10981"/>
                </a:avLst>
              </a:prstGeom>
              <a:solidFill>
                <a:srgbClr val="4E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8E3564-FAB9-2665-A465-8C35DA7C630F}"/>
                </a:ext>
              </a:extLst>
            </p:cNvPr>
            <p:cNvSpPr txBox="1"/>
            <p:nvPr/>
          </p:nvSpPr>
          <p:spPr>
            <a:xfrm>
              <a:off x="646491" y="2904356"/>
              <a:ext cx="3265026" cy="1277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Compares two different things using the word </a:t>
              </a:r>
              <a:r>
                <a:rPr kumimoji="0" lang="en-GB" sz="2400" b="1" i="0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like</a:t>
              </a:r>
              <a:r>
                <a:rPr kumimoji="0" lang="en-GB" sz="2400" b="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or </a:t>
              </a:r>
              <a:r>
                <a:rPr kumimoji="0" lang="en-GB" sz="2400" b="1" i="0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1B54C7-5642-A5B5-535B-AE20BFD80C82}"/>
              </a:ext>
            </a:extLst>
          </p:cNvPr>
          <p:cNvGrpSpPr/>
          <p:nvPr/>
        </p:nvGrpSpPr>
        <p:grpSpPr>
          <a:xfrm>
            <a:off x="609724" y="2991306"/>
            <a:ext cx="4428000" cy="1440000"/>
            <a:chOff x="445743" y="2664190"/>
            <a:chExt cx="3666524" cy="22141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FACEBE-ACEC-C544-6F0D-D8D9A2769216}"/>
                </a:ext>
              </a:extLst>
            </p:cNvPr>
            <p:cNvGrpSpPr/>
            <p:nvPr/>
          </p:nvGrpSpPr>
          <p:grpSpPr>
            <a:xfrm>
              <a:off x="445743" y="2664190"/>
              <a:ext cx="3666524" cy="2214162"/>
              <a:chOff x="1019436" y="1414552"/>
              <a:chExt cx="3384376" cy="2515953"/>
            </a:xfrm>
            <a:effectLst>
              <a:outerShdw blurRad="50800" dist="101600" dir="87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C15137C5-1F37-0B07-5D91-3F236A80FAE4}"/>
                  </a:ext>
                </a:extLst>
              </p:cNvPr>
              <p:cNvSpPr/>
              <p:nvPr/>
            </p:nvSpPr>
            <p:spPr>
              <a:xfrm>
                <a:off x="1019436" y="1414552"/>
                <a:ext cx="3384376" cy="2160240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BD29441-CCE4-22F6-89F0-1A55C74FF0A0}"/>
                  </a:ext>
                </a:extLst>
              </p:cNvPr>
              <p:cNvSpPr/>
              <p:nvPr/>
            </p:nvSpPr>
            <p:spPr>
              <a:xfrm>
                <a:off x="1019436" y="3412261"/>
                <a:ext cx="3384376" cy="518244"/>
              </a:xfrm>
              <a:prstGeom prst="roundRect">
                <a:avLst>
                  <a:gd name="adj" fmla="val 10981"/>
                </a:avLst>
              </a:prstGeom>
              <a:solidFill>
                <a:srgbClr val="4E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347374-DA98-DB56-8904-B2C4B623FB77}"/>
                </a:ext>
              </a:extLst>
            </p:cNvPr>
            <p:cNvSpPr txBox="1"/>
            <p:nvPr/>
          </p:nvSpPr>
          <p:spPr>
            <a:xfrm>
              <a:off x="832040" y="2906870"/>
              <a:ext cx="2945835" cy="1277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It means something is </a:t>
              </a:r>
              <a:r>
                <a:rPr lang="en-GB" sz="2400" b="1" kern="12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like</a:t>
              </a:r>
              <a:r>
                <a:rPr lang="en-GB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or </a:t>
              </a:r>
              <a:r>
                <a:rPr lang="en-GB" sz="2400" b="1" kern="1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as</a:t>
              </a:r>
              <a:r>
                <a:rPr lang="en-GB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something else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106832-215D-EF39-A385-C3E1720EAFD5}"/>
              </a:ext>
            </a:extLst>
          </p:cNvPr>
          <p:cNvGrpSpPr/>
          <p:nvPr/>
        </p:nvGrpSpPr>
        <p:grpSpPr>
          <a:xfrm>
            <a:off x="641067" y="4761691"/>
            <a:ext cx="4428000" cy="1440000"/>
            <a:chOff x="445743" y="2664190"/>
            <a:chExt cx="3666524" cy="22141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2CB578-8221-C339-BC15-B018E624674E}"/>
                </a:ext>
              </a:extLst>
            </p:cNvPr>
            <p:cNvGrpSpPr/>
            <p:nvPr/>
          </p:nvGrpSpPr>
          <p:grpSpPr>
            <a:xfrm>
              <a:off x="445743" y="2664190"/>
              <a:ext cx="3666524" cy="2214162"/>
              <a:chOff x="1019436" y="1414552"/>
              <a:chExt cx="3384376" cy="2515953"/>
            </a:xfrm>
            <a:effectLst>
              <a:outerShdw blurRad="50800" dist="101600" dir="87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68E3BB21-6AD9-E26C-4DE2-480AE0CD3E44}"/>
                  </a:ext>
                </a:extLst>
              </p:cNvPr>
              <p:cNvSpPr/>
              <p:nvPr/>
            </p:nvSpPr>
            <p:spPr>
              <a:xfrm>
                <a:off x="1019436" y="1414552"/>
                <a:ext cx="3384376" cy="2160240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468638C-706C-9AE3-33EE-E39481E61E9D}"/>
                  </a:ext>
                </a:extLst>
              </p:cNvPr>
              <p:cNvSpPr/>
              <p:nvPr/>
            </p:nvSpPr>
            <p:spPr>
              <a:xfrm>
                <a:off x="1019436" y="3412261"/>
                <a:ext cx="3384376" cy="518244"/>
              </a:xfrm>
              <a:prstGeom prst="roundRect">
                <a:avLst>
                  <a:gd name="adj" fmla="val 10981"/>
                </a:avLst>
              </a:prstGeom>
              <a:solidFill>
                <a:srgbClr val="4E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89C1D-57CB-88DB-A768-F7FBDDD9F8C0}"/>
                </a:ext>
              </a:extLst>
            </p:cNvPr>
            <p:cNvSpPr txBox="1"/>
            <p:nvPr/>
          </p:nvSpPr>
          <p:spPr>
            <a:xfrm>
              <a:off x="806087" y="2904356"/>
              <a:ext cx="2945835" cy="1277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rPr>
                <a:t>Shows similarities between the two things compared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Google Shape;39;p2">
            <a:extLst>
              <a:ext uri="{FF2B5EF4-FFF2-40B4-BE49-F238E27FC236}">
                <a16:creationId xmlns:a16="http://schemas.microsoft.com/office/drawing/2014/main" id="{35A06A4D-3FF9-DC46-2E3E-50D00F7B5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Simile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48A980-1E82-4BC6-2A74-A7E87E29C9FB}"/>
              </a:ext>
            </a:extLst>
          </p:cNvPr>
          <p:cNvSpPr txBox="1"/>
          <p:nvPr/>
        </p:nvSpPr>
        <p:spPr>
          <a:xfrm>
            <a:off x="5771015" y="1348243"/>
            <a:ext cx="145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F61C1-00D5-1A51-DCBC-D2DFCCD7A4F2}"/>
              </a:ext>
            </a:extLst>
          </p:cNvPr>
          <p:cNvSpPr txBox="1"/>
          <p:nvPr/>
        </p:nvSpPr>
        <p:spPr>
          <a:xfrm>
            <a:off x="5771015" y="2060756"/>
            <a:ext cx="315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1. She swam </a:t>
            </a: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 fish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 (Her swimming skill is similar to that of a fish)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85823E-8D7A-4E05-03CC-5893630AA821}"/>
              </a:ext>
            </a:extLst>
          </p:cNvPr>
          <p:cNvSpPr txBox="1"/>
          <p:nvPr/>
        </p:nvSpPr>
        <p:spPr>
          <a:xfrm>
            <a:off x="8930565" y="4522480"/>
            <a:ext cx="304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2. He is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brave as a lion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 (His bravery is comparable to a lion’s)</a:t>
            </a:r>
          </a:p>
        </p:txBody>
      </p:sp>
      <p:pic>
        <p:nvPicPr>
          <p:cNvPr id="30" name="Picture 29" descr="A cartoon of a fish&#10;&#10;Description automatically generated">
            <a:extLst>
              <a:ext uri="{FF2B5EF4-FFF2-40B4-BE49-F238E27FC236}">
                <a16:creationId xmlns:a16="http://schemas.microsoft.com/office/drawing/2014/main" id="{2CCC5F8E-0199-D126-1E70-43388F56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233" y="1348243"/>
            <a:ext cx="2831396" cy="2772000"/>
          </a:xfrm>
          <a:prstGeom prst="rect">
            <a:avLst/>
          </a:prstGeom>
        </p:spPr>
      </p:pic>
      <p:pic>
        <p:nvPicPr>
          <p:cNvPr id="18" name="Picture 17" descr="A lion with a black background&#10;&#10;Description automatically generated">
            <a:extLst>
              <a:ext uri="{FF2B5EF4-FFF2-40B4-BE49-F238E27FC236}">
                <a16:creationId xmlns:a16="http://schemas.microsoft.com/office/drawing/2014/main" id="{2DC4D846-36C8-9688-4568-EDE6C8F46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03" y="3736645"/>
            <a:ext cx="3168463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Examples of Simile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219E6-A727-D47B-F8CA-9E6F5C75DA54}"/>
              </a:ext>
            </a:extLst>
          </p:cNvPr>
          <p:cNvSpPr txBox="1"/>
          <p:nvPr/>
        </p:nvSpPr>
        <p:spPr>
          <a:xfrm>
            <a:off x="3518174" y="1208605"/>
            <a:ext cx="63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35540-C983-68D9-3ACA-7A6A1C0EC606}"/>
              </a:ext>
            </a:extLst>
          </p:cNvPr>
          <p:cNvSpPr txBox="1"/>
          <p:nvPr/>
        </p:nvSpPr>
        <p:spPr>
          <a:xfrm>
            <a:off x="3518174" y="1979313"/>
            <a:ext cx="444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wrestler is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strong as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an ox.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49903-2B5A-D837-D0CC-291137D6D71F}"/>
              </a:ext>
            </a:extLst>
          </p:cNvPr>
          <p:cNvSpPr txBox="1"/>
          <p:nvPr/>
        </p:nvSpPr>
        <p:spPr>
          <a:xfrm>
            <a:off x="3518174" y="2750021"/>
            <a:ext cx="401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My friend is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tall as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a giraffe.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CC016-CB36-969A-19A4-25FA16B770FB}"/>
              </a:ext>
            </a:extLst>
          </p:cNvPr>
          <p:cNvSpPr txBox="1"/>
          <p:nvPr/>
        </p:nvSpPr>
        <p:spPr>
          <a:xfrm>
            <a:off x="3518174" y="4126831"/>
            <a:ext cx="78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37119-6BD8-B32D-1F63-834190786E51}"/>
              </a:ext>
            </a:extLst>
          </p:cNvPr>
          <p:cNvSpPr txBox="1"/>
          <p:nvPr/>
        </p:nvSpPr>
        <p:spPr>
          <a:xfrm>
            <a:off x="3518174" y="4897539"/>
            <a:ext cx="281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She slept </a:t>
            </a: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 baby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031F5-1561-8DD3-7FF1-128558968B90}"/>
              </a:ext>
            </a:extLst>
          </p:cNvPr>
          <p:cNvSpPr txBox="1"/>
          <p:nvPr/>
        </p:nvSpPr>
        <p:spPr>
          <a:xfrm>
            <a:off x="3518174" y="5668247"/>
            <a:ext cx="587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paraglider soared </a:t>
            </a: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an eagle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in the sky.</a:t>
            </a:r>
          </a:p>
        </p:txBody>
      </p:sp>
      <p:pic>
        <p:nvPicPr>
          <p:cNvPr id="10" name="Picture 9" descr="A cartoon of a bull&#10;&#10;Description automatically generated">
            <a:extLst>
              <a:ext uri="{FF2B5EF4-FFF2-40B4-BE49-F238E27FC236}">
                <a16:creationId xmlns:a16="http://schemas.microsoft.com/office/drawing/2014/main" id="{8791E2EA-8B37-69C1-355E-D9BBC0571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7584" y="1202613"/>
            <a:ext cx="3467083" cy="2168416"/>
          </a:xfrm>
          <a:prstGeom prst="rect">
            <a:avLst/>
          </a:prstGeom>
        </p:spPr>
      </p:pic>
      <p:pic>
        <p:nvPicPr>
          <p:cNvPr id="12" name="Picture 11" descr="A giraffe with long legs&#10;&#10;Description automatically generated">
            <a:extLst>
              <a:ext uri="{FF2B5EF4-FFF2-40B4-BE49-F238E27FC236}">
                <a16:creationId xmlns:a16="http://schemas.microsoft.com/office/drawing/2014/main" id="{AC123A0A-4B51-CDCF-CD4B-3F140BC8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9241" y="928663"/>
            <a:ext cx="2029548" cy="2625493"/>
          </a:xfrm>
          <a:prstGeom prst="rect">
            <a:avLst/>
          </a:prstGeom>
        </p:spPr>
      </p:pic>
      <p:pic>
        <p:nvPicPr>
          <p:cNvPr id="14" name="Picture 13" descr="A bird flying in the sky&#10;&#10;Description automatically generated">
            <a:extLst>
              <a:ext uri="{FF2B5EF4-FFF2-40B4-BE49-F238E27FC236}">
                <a16:creationId xmlns:a16="http://schemas.microsoft.com/office/drawing/2014/main" id="{6A808770-0694-16E9-A8AA-31D7C0CD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0067" y="3860279"/>
            <a:ext cx="3017021" cy="2536183"/>
          </a:xfrm>
          <a:prstGeom prst="rect">
            <a:avLst/>
          </a:prstGeom>
        </p:spPr>
      </p:pic>
      <p:pic>
        <p:nvPicPr>
          <p:cNvPr id="16" name="Picture 15" descr="A cartoon of a baby sleeping&#10;&#10;Description automatically generated">
            <a:extLst>
              <a:ext uri="{FF2B5EF4-FFF2-40B4-BE49-F238E27FC236}">
                <a16:creationId xmlns:a16="http://schemas.microsoft.com/office/drawing/2014/main" id="{868BD792-9025-9D6C-38AB-0A4963807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584" y="3909098"/>
            <a:ext cx="3613265" cy="17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Exercise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9A8A1-788D-1467-6824-FABFE093B8F0}"/>
              </a:ext>
            </a:extLst>
          </p:cNvPr>
          <p:cNvSpPr txBox="1"/>
          <p:nvPr/>
        </p:nvSpPr>
        <p:spPr>
          <a:xfrm>
            <a:off x="3015734" y="904351"/>
            <a:ext cx="64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the blanks using the words given in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3EAFB-F027-AF3A-08EF-AA31CA1AAEBB}"/>
              </a:ext>
            </a:extLst>
          </p:cNvPr>
          <p:cNvSpPr txBox="1"/>
          <p:nvPr/>
        </p:nvSpPr>
        <p:spPr>
          <a:xfrm>
            <a:off x="3015734" y="1419006"/>
            <a:ext cx="552567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          heavy          cool          fish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C0CED-78EA-D44B-EB7C-05B6ECF64DF2}"/>
              </a:ext>
            </a:extLst>
          </p:cNvPr>
          <p:cNvSpPr txBox="1"/>
          <p:nvPr/>
        </p:nvSpPr>
        <p:spPr>
          <a:xfrm>
            <a:off x="3015735" y="1933661"/>
            <a:ext cx="420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1. She is as ____ as a cucumber.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84071-6A7B-2F58-CB36-4BDED55AC44C}"/>
              </a:ext>
            </a:extLst>
          </p:cNvPr>
          <p:cNvSpPr txBox="1"/>
          <p:nvPr/>
        </p:nvSpPr>
        <p:spPr>
          <a:xfrm>
            <a:off x="3015734" y="2448316"/>
            <a:ext cx="576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2. He felt like a ____ out of water in the city.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C257E-E726-4846-25A6-61E240BAC330}"/>
              </a:ext>
            </a:extLst>
          </p:cNvPr>
          <p:cNvSpPr txBox="1"/>
          <p:nvPr/>
        </p:nvSpPr>
        <p:spPr>
          <a:xfrm>
            <a:off x="3015734" y="2962971"/>
            <a:ext cx="39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3. This bag is as _____ as lead.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3876F-4B4C-4A2B-4563-9D1A21ADE572}"/>
              </a:ext>
            </a:extLst>
          </p:cNvPr>
          <p:cNvSpPr txBox="1"/>
          <p:nvPr/>
        </p:nvSpPr>
        <p:spPr>
          <a:xfrm>
            <a:off x="3015734" y="3477626"/>
            <a:ext cx="474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4. My house is as _____ as a whistle.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914E1-0DBE-EB31-CE12-1B390C147477}"/>
              </a:ext>
            </a:extLst>
          </p:cNvPr>
          <p:cNvSpPr txBox="1"/>
          <p:nvPr/>
        </p:nvSpPr>
        <p:spPr>
          <a:xfrm>
            <a:off x="3015734" y="3992281"/>
            <a:ext cx="626097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          feather          fire          nightingale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254B3-6C61-CD3F-AA25-404A3053932B}"/>
              </a:ext>
            </a:extLst>
          </p:cNvPr>
          <p:cNvSpPr txBox="1"/>
          <p:nvPr/>
        </p:nvSpPr>
        <p:spPr>
          <a:xfrm>
            <a:off x="3015734" y="4506936"/>
            <a:ext cx="64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1. My friends and I get along like a house on 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08F12-CEE3-792E-7D30-1954C1C31E23}"/>
              </a:ext>
            </a:extLst>
          </p:cNvPr>
          <p:cNvSpPr txBox="1"/>
          <p:nvPr/>
        </p:nvSpPr>
        <p:spPr>
          <a:xfrm>
            <a:off x="3015734" y="5021591"/>
            <a:ext cx="440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2. She sings like a __________.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22E6F-6DA6-5BB3-4550-EEA7EFDD86AC}"/>
              </a:ext>
            </a:extLst>
          </p:cNvPr>
          <p:cNvSpPr txBox="1"/>
          <p:nvPr/>
        </p:nvSpPr>
        <p:spPr>
          <a:xfrm>
            <a:off x="3015734" y="5536246"/>
            <a:ext cx="576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3. I felt as light as a _______ after exercising.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4DD46-AF67-FD12-259E-7EB12C55A7D0}"/>
              </a:ext>
            </a:extLst>
          </p:cNvPr>
          <p:cNvSpPr txBox="1"/>
          <p:nvPr/>
        </p:nvSpPr>
        <p:spPr>
          <a:xfrm>
            <a:off x="3015734" y="6050900"/>
            <a:ext cx="440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4. He ran like a ____ in the game.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933D73-8C6A-F5A3-C922-21655B7721A7}"/>
              </a:ext>
            </a:extLst>
          </p:cNvPr>
          <p:cNvGrpSpPr/>
          <p:nvPr/>
        </p:nvGrpSpPr>
        <p:grpSpPr>
          <a:xfrm>
            <a:off x="10081324" y="3013501"/>
            <a:ext cx="1564849" cy="1594197"/>
            <a:chOff x="9198434" y="3013501"/>
            <a:chExt cx="1564849" cy="15941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96DA9B-C655-24E2-7EF5-AC00BED576FD}"/>
                </a:ext>
              </a:extLst>
            </p:cNvPr>
            <p:cNvSpPr txBox="1"/>
            <p:nvPr/>
          </p:nvSpPr>
          <p:spPr>
            <a:xfrm>
              <a:off x="9198434" y="3013501"/>
              <a:ext cx="1564849" cy="830997"/>
            </a:xfrm>
            <a:prstGeom prst="rect">
              <a:avLst/>
            </a:prstGeom>
            <a:solidFill>
              <a:srgbClr val="66FFFF">
                <a:alpha val="74902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Click for answers</a:t>
              </a:r>
            </a:p>
          </p:txBody>
        </p:sp>
        <p:pic>
          <p:nvPicPr>
            <p:cNvPr id="17" name="Graphic 16" descr="Right pointing backhand index with solid fill">
              <a:extLst>
                <a:ext uri="{FF2B5EF4-FFF2-40B4-BE49-F238E27FC236}">
                  <a16:creationId xmlns:a16="http://schemas.microsoft.com/office/drawing/2014/main" id="{095F2426-7D76-FBC7-6D47-FDC13C4E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9608499" y="3693298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E8E873-FEFD-B9B3-D4EA-AC6666744125}"/>
              </a:ext>
            </a:extLst>
          </p:cNvPr>
          <p:cNvSpPr txBox="1"/>
          <p:nvPr/>
        </p:nvSpPr>
        <p:spPr>
          <a:xfrm>
            <a:off x="5233668" y="3471563"/>
            <a:ext cx="9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42781B-4C8C-5F8F-C6FC-38B119F9CF70}"/>
              </a:ext>
            </a:extLst>
          </p:cNvPr>
          <p:cNvSpPr txBox="1"/>
          <p:nvPr/>
        </p:nvSpPr>
        <p:spPr>
          <a:xfrm>
            <a:off x="4410163" y="1926628"/>
            <a:ext cx="9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906AA-3085-D2E6-E6DC-1C75EB9E8425}"/>
              </a:ext>
            </a:extLst>
          </p:cNvPr>
          <p:cNvSpPr txBox="1"/>
          <p:nvPr/>
        </p:nvSpPr>
        <p:spPr>
          <a:xfrm>
            <a:off x="4866300" y="2435680"/>
            <a:ext cx="9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891C16-8AFD-AA2A-915B-050EFE98CFC3}"/>
              </a:ext>
            </a:extLst>
          </p:cNvPr>
          <p:cNvSpPr txBox="1"/>
          <p:nvPr/>
        </p:nvSpPr>
        <p:spPr>
          <a:xfrm>
            <a:off x="4949570" y="2949874"/>
            <a:ext cx="97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68506-3417-3A72-1B42-DA1A41DA1009}"/>
              </a:ext>
            </a:extLst>
          </p:cNvPr>
          <p:cNvSpPr txBox="1"/>
          <p:nvPr/>
        </p:nvSpPr>
        <p:spPr>
          <a:xfrm>
            <a:off x="8475982" y="4484742"/>
            <a:ext cx="9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6F097-FA5A-0CAE-7B22-8A25643F2505}"/>
              </a:ext>
            </a:extLst>
          </p:cNvPr>
          <p:cNvSpPr txBox="1"/>
          <p:nvPr/>
        </p:nvSpPr>
        <p:spPr>
          <a:xfrm>
            <a:off x="5233668" y="5014558"/>
            <a:ext cx="165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nightingale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E0D773-8AE4-2592-4853-2CDC0237C924}"/>
              </a:ext>
            </a:extLst>
          </p:cNvPr>
          <p:cNvSpPr txBox="1"/>
          <p:nvPr/>
        </p:nvSpPr>
        <p:spPr>
          <a:xfrm>
            <a:off x="5491923" y="5522180"/>
            <a:ext cx="114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05B6BD-729C-1F34-7523-6DA8EE6384AC}"/>
              </a:ext>
            </a:extLst>
          </p:cNvPr>
          <p:cNvSpPr txBox="1"/>
          <p:nvPr/>
        </p:nvSpPr>
        <p:spPr>
          <a:xfrm>
            <a:off x="4866300" y="6046791"/>
            <a:ext cx="9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</a:p>
        </p:txBody>
      </p:sp>
      <p:pic>
        <p:nvPicPr>
          <p:cNvPr id="14" name="Picture 13" descr="A blue backpack with pockets&#10;&#10;Description automatically generated">
            <a:extLst>
              <a:ext uri="{FF2B5EF4-FFF2-40B4-BE49-F238E27FC236}">
                <a16:creationId xmlns:a16="http://schemas.microsoft.com/office/drawing/2014/main" id="{95127DC4-D388-AD1A-81A8-346712F36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70" y="1335262"/>
            <a:ext cx="2148684" cy="2662499"/>
          </a:xfrm>
          <a:prstGeom prst="rect">
            <a:avLst/>
          </a:prstGeom>
        </p:spPr>
      </p:pic>
      <p:pic>
        <p:nvPicPr>
          <p:cNvPr id="29" name="Picture 28" descr="A yellow feather with a shadow&#10;&#10;Description automatically generated">
            <a:extLst>
              <a:ext uri="{FF2B5EF4-FFF2-40B4-BE49-F238E27FC236}">
                <a16:creationId xmlns:a16="http://schemas.microsoft.com/office/drawing/2014/main" id="{B1BD7BEF-BBD4-F551-AAE6-E68090C4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98" y="4355509"/>
            <a:ext cx="2241428" cy="22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CC142E-735C-B390-5006-528170752E1D}"/>
              </a:ext>
            </a:extLst>
          </p:cNvPr>
          <p:cNvGrpSpPr/>
          <p:nvPr/>
        </p:nvGrpSpPr>
        <p:grpSpPr>
          <a:xfrm>
            <a:off x="641067" y="1220921"/>
            <a:ext cx="4428000" cy="1440000"/>
            <a:chOff x="445743" y="2664190"/>
            <a:chExt cx="3666524" cy="22141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856F1C-36EC-9BEF-24BB-0E33250AF467}"/>
                </a:ext>
              </a:extLst>
            </p:cNvPr>
            <p:cNvGrpSpPr/>
            <p:nvPr/>
          </p:nvGrpSpPr>
          <p:grpSpPr>
            <a:xfrm>
              <a:off x="445743" y="2664190"/>
              <a:ext cx="3666524" cy="2214162"/>
              <a:chOff x="1019436" y="1414552"/>
              <a:chExt cx="3384376" cy="2515953"/>
            </a:xfrm>
            <a:effectLst>
              <a:outerShdw blurRad="50800" dist="101600" dir="87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7DF292C-7E76-38D5-37EC-CC07194D26B9}"/>
                  </a:ext>
                </a:extLst>
              </p:cNvPr>
              <p:cNvSpPr/>
              <p:nvPr/>
            </p:nvSpPr>
            <p:spPr>
              <a:xfrm>
                <a:off x="1019436" y="1414552"/>
                <a:ext cx="3384376" cy="2160240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8F5B32-0E08-F29E-22E5-E5C71DEF5E1C}"/>
                  </a:ext>
                </a:extLst>
              </p:cNvPr>
              <p:cNvSpPr/>
              <p:nvPr/>
            </p:nvSpPr>
            <p:spPr>
              <a:xfrm>
                <a:off x="1019436" y="3412261"/>
                <a:ext cx="3384376" cy="518244"/>
              </a:xfrm>
              <a:prstGeom prst="roundRect">
                <a:avLst>
                  <a:gd name="adj" fmla="val 10981"/>
                </a:avLst>
              </a:prstGeom>
              <a:solidFill>
                <a:srgbClr val="4E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8E3564-FAB9-2665-A465-8C35DA7C630F}"/>
                </a:ext>
              </a:extLst>
            </p:cNvPr>
            <p:cNvSpPr txBox="1"/>
            <p:nvPr/>
          </p:nvSpPr>
          <p:spPr>
            <a:xfrm>
              <a:off x="573478" y="2904356"/>
              <a:ext cx="3411051" cy="1277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Gives human qualities (actions, emotions) to non-human things</a:t>
              </a:r>
              <a:endParaRPr kumimoji="0" lang="en-GB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1B54C7-5642-A5B5-535B-AE20BFD80C82}"/>
              </a:ext>
            </a:extLst>
          </p:cNvPr>
          <p:cNvGrpSpPr/>
          <p:nvPr/>
        </p:nvGrpSpPr>
        <p:grpSpPr>
          <a:xfrm>
            <a:off x="609724" y="2991306"/>
            <a:ext cx="4428000" cy="1440000"/>
            <a:chOff x="445743" y="2664190"/>
            <a:chExt cx="3666524" cy="22141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FACEBE-ACEC-C544-6F0D-D8D9A2769216}"/>
                </a:ext>
              </a:extLst>
            </p:cNvPr>
            <p:cNvGrpSpPr/>
            <p:nvPr/>
          </p:nvGrpSpPr>
          <p:grpSpPr>
            <a:xfrm>
              <a:off x="445743" y="2664190"/>
              <a:ext cx="3666524" cy="2214162"/>
              <a:chOff x="1019436" y="1414552"/>
              <a:chExt cx="3384376" cy="2515953"/>
            </a:xfrm>
            <a:effectLst>
              <a:outerShdw blurRad="50800" dist="101600" dir="87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C15137C5-1F37-0B07-5D91-3F236A80FAE4}"/>
                  </a:ext>
                </a:extLst>
              </p:cNvPr>
              <p:cNvSpPr/>
              <p:nvPr/>
            </p:nvSpPr>
            <p:spPr>
              <a:xfrm>
                <a:off x="1019436" y="1414552"/>
                <a:ext cx="3384376" cy="2160240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BD29441-CCE4-22F6-89F0-1A55C74FF0A0}"/>
                  </a:ext>
                </a:extLst>
              </p:cNvPr>
              <p:cNvSpPr/>
              <p:nvPr/>
            </p:nvSpPr>
            <p:spPr>
              <a:xfrm>
                <a:off x="1019436" y="3412261"/>
                <a:ext cx="3384376" cy="518244"/>
              </a:xfrm>
              <a:prstGeom prst="roundRect">
                <a:avLst>
                  <a:gd name="adj" fmla="val 10981"/>
                </a:avLst>
              </a:prstGeom>
              <a:solidFill>
                <a:srgbClr val="4E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347374-DA98-DB56-8904-B2C4B623FB77}"/>
                </a:ext>
              </a:extLst>
            </p:cNvPr>
            <p:cNvSpPr txBox="1"/>
            <p:nvPr/>
          </p:nvSpPr>
          <p:spPr>
            <a:xfrm>
              <a:off x="832040" y="2906870"/>
              <a:ext cx="2945835" cy="1277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Non-human things can be animals or objects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106832-215D-EF39-A385-C3E1720EAFD5}"/>
              </a:ext>
            </a:extLst>
          </p:cNvPr>
          <p:cNvGrpSpPr/>
          <p:nvPr/>
        </p:nvGrpSpPr>
        <p:grpSpPr>
          <a:xfrm>
            <a:off x="641067" y="4761691"/>
            <a:ext cx="4428000" cy="1440000"/>
            <a:chOff x="445743" y="2664190"/>
            <a:chExt cx="3666524" cy="22141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2CB578-8221-C339-BC15-B018E624674E}"/>
                </a:ext>
              </a:extLst>
            </p:cNvPr>
            <p:cNvGrpSpPr/>
            <p:nvPr/>
          </p:nvGrpSpPr>
          <p:grpSpPr>
            <a:xfrm>
              <a:off x="445743" y="2664190"/>
              <a:ext cx="3666524" cy="2214162"/>
              <a:chOff x="1019436" y="1414552"/>
              <a:chExt cx="3384376" cy="2515953"/>
            </a:xfrm>
            <a:effectLst>
              <a:outerShdw blurRad="50800" dist="101600" dir="87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68E3BB21-6AD9-E26C-4DE2-480AE0CD3E44}"/>
                  </a:ext>
                </a:extLst>
              </p:cNvPr>
              <p:cNvSpPr/>
              <p:nvPr/>
            </p:nvSpPr>
            <p:spPr>
              <a:xfrm>
                <a:off x="1019436" y="1414552"/>
                <a:ext cx="3384376" cy="2160240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468638C-706C-9AE3-33EE-E39481E61E9D}"/>
                  </a:ext>
                </a:extLst>
              </p:cNvPr>
              <p:cNvSpPr/>
              <p:nvPr/>
            </p:nvSpPr>
            <p:spPr>
              <a:xfrm>
                <a:off x="1019436" y="3412261"/>
                <a:ext cx="3384376" cy="518244"/>
              </a:xfrm>
              <a:prstGeom prst="roundRect">
                <a:avLst>
                  <a:gd name="adj" fmla="val 10981"/>
                </a:avLst>
              </a:prstGeom>
              <a:solidFill>
                <a:srgbClr val="4E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89C1D-57CB-88DB-A768-F7FBDDD9F8C0}"/>
                </a:ext>
              </a:extLst>
            </p:cNvPr>
            <p:cNvSpPr txBox="1"/>
            <p:nvPr/>
          </p:nvSpPr>
          <p:spPr>
            <a:xfrm>
              <a:off x="806087" y="2904356"/>
              <a:ext cx="2945835" cy="1277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Brings objects to life and makes text interesting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Google Shape;39;p2">
            <a:extLst>
              <a:ext uri="{FF2B5EF4-FFF2-40B4-BE49-F238E27FC236}">
                <a16:creationId xmlns:a16="http://schemas.microsoft.com/office/drawing/2014/main" id="{35A06A4D-3FF9-DC46-2E3E-50D00F7B5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Personification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FF4FA-CF26-4375-02E3-D33BF4CC0587}"/>
              </a:ext>
            </a:extLst>
          </p:cNvPr>
          <p:cNvSpPr txBox="1"/>
          <p:nvPr/>
        </p:nvSpPr>
        <p:spPr>
          <a:xfrm>
            <a:off x="5771015" y="1348243"/>
            <a:ext cx="145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CF9C98-A49A-E32F-849B-C5A41FC1A5B2}"/>
              </a:ext>
            </a:extLst>
          </p:cNvPr>
          <p:cNvSpPr txBox="1"/>
          <p:nvPr/>
        </p:nvSpPr>
        <p:spPr>
          <a:xfrm>
            <a:off x="5771015" y="2160309"/>
            <a:ext cx="315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wind whispered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secrets in my ear.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35888-2D44-6125-6220-1F06F5507C54}"/>
              </a:ext>
            </a:extLst>
          </p:cNvPr>
          <p:cNvSpPr txBox="1"/>
          <p:nvPr/>
        </p:nvSpPr>
        <p:spPr>
          <a:xfrm>
            <a:off x="9304255" y="4522480"/>
            <a:ext cx="270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moon played hide and seek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with the clouds.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7205E0-5081-3C66-FC6F-1CA476C9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815" y1="43203" x2="25815" y2="43203"/>
                        <a14:foregroundMark x1="31594" y1="47266" x2="31594" y2="47266"/>
                        <a14:foregroundMark x1="38304" y1="51328" x2="38304" y2="5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80" y="756377"/>
            <a:ext cx="3157120" cy="3766103"/>
          </a:xfrm>
          <a:prstGeom prst="rect">
            <a:avLst/>
          </a:prstGeom>
        </p:spPr>
      </p:pic>
      <p:pic>
        <p:nvPicPr>
          <p:cNvPr id="23" name="Picture 22" descr="A moon and clouds in the sky&#10;&#10;Description automatically generated">
            <a:extLst>
              <a:ext uri="{FF2B5EF4-FFF2-40B4-BE49-F238E27FC236}">
                <a16:creationId xmlns:a16="http://schemas.microsoft.com/office/drawing/2014/main" id="{E9A17E64-AAFE-8903-3C0C-6AF179AD5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282" y="3740955"/>
            <a:ext cx="3895782" cy="26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Examples of Personification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35540-C983-68D9-3ACA-7A6A1C0EC606}"/>
              </a:ext>
            </a:extLst>
          </p:cNvPr>
          <p:cNvSpPr txBox="1"/>
          <p:nvPr/>
        </p:nvSpPr>
        <p:spPr>
          <a:xfrm>
            <a:off x="2584919" y="1536254"/>
            <a:ext cx="474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cake begged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to be eaten by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49903-2B5A-D837-D0CC-291137D6D71F}"/>
              </a:ext>
            </a:extLst>
          </p:cNvPr>
          <p:cNvSpPr txBox="1"/>
          <p:nvPr/>
        </p:nvSpPr>
        <p:spPr>
          <a:xfrm>
            <a:off x="2584920" y="2765899"/>
            <a:ext cx="710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forest welcomed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rain after a long, dry summer.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37119-6BD8-B32D-1F63-834190786E51}"/>
              </a:ext>
            </a:extLst>
          </p:cNvPr>
          <p:cNvSpPr txBox="1"/>
          <p:nvPr/>
        </p:nvSpPr>
        <p:spPr>
          <a:xfrm>
            <a:off x="2584920" y="3995544"/>
            <a:ext cx="466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house greeted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me with a smile.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031F5-1561-8DD3-7FF1-128558968B90}"/>
              </a:ext>
            </a:extLst>
          </p:cNvPr>
          <p:cNvSpPr txBox="1"/>
          <p:nvPr/>
        </p:nvSpPr>
        <p:spPr>
          <a:xfrm>
            <a:off x="2584920" y="5225188"/>
            <a:ext cx="677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mobile phone woke me up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with a pleasant tune.</a:t>
            </a:r>
          </a:p>
        </p:txBody>
      </p:sp>
      <p:pic>
        <p:nvPicPr>
          <p:cNvPr id="13" name="Picture 12" descr="A cupcake with a cherry on top&#10;&#10;Description automatically generated">
            <a:extLst>
              <a:ext uri="{FF2B5EF4-FFF2-40B4-BE49-F238E27FC236}">
                <a16:creationId xmlns:a16="http://schemas.microsoft.com/office/drawing/2014/main" id="{1FE22885-26BB-24A8-2DC0-9EA201BB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10" y="901931"/>
            <a:ext cx="1946324" cy="2570442"/>
          </a:xfrm>
          <a:prstGeom prst="rect">
            <a:avLst/>
          </a:prstGeom>
        </p:spPr>
      </p:pic>
      <p:pic>
        <p:nvPicPr>
          <p:cNvPr id="17" name="Picture 16" descr="A cloud with raindrops&#10;&#10;Description automatically generated">
            <a:extLst>
              <a:ext uri="{FF2B5EF4-FFF2-40B4-BE49-F238E27FC236}">
                <a16:creationId xmlns:a16="http://schemas.microsoft.com/office/drawing/2014/main" id="{E60CBBCD-A9F8-F70D-8C9B-9913347B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3" y="1041222"/>
            <a:ext cx="2387778" cy="2387778"/>
          </a:xfrm>
          <a:prstGeom prst="rect">
            <a:avLst/>
          </a:prstGeom>
        </p:spPr>
      </p:pic>
      <p:pic>
        <p:nvPicPr>
          <p:cNvPr id="19" name="Picture 18" descr="A red house with a face&#10;&#10;Description automatically generated">
            <a:extLst>
              <a:ext uri="{FF2B5EF4-FFF2-40B4-BE49-F238E27FC236}">
                <a16:creationId xmlns:a16="http://schemas.microsoft.com/office/drawing/2014/main" id="{A77C5EF2-1DCA-5D33-9728-6F7EECF55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816" y="3630437"/>
            <a:ext cx="2734738" cy="2460757"/>
          </a:xfrm>
          <a:prstGeom prst="rect">
            <a:avLst/>
          </a:prstGeom>
        </p:spPr>
      </p:pic>
      <p:pic>
        <p:nvPicPr>
          <p:cNvPr id="21" name="Picture 20" descr="A phone call with a person on it&#10;&#10;Description automatically generated">
            <a:extLst>
              <a:ext uri="{FF2B5EF4-FFF2-40B4-BE49-F238E27FC236}">
                <a16:creationId xmlns:a16="http://schemas.microsoft.com/office/drawing/2014/main" id="{C5A24473-0579-C067-6783-0A276450A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0" y="3534618"/>
            <a:ext cx="1535645" cy="29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Exercise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9A8A1-788D-1467-6824-FABFE093B8F0}"/>
              </a:ext>
            </a:extLst>
          </p:cNvPr>
          <p:cNvSpPr txBox="1"/>
          <p:nvPr/>
        </p:nvSpPr>
        <p:spPr>
          <a:xfrm>
            <a:off x="3301793" y="1172845"/>
            <a:ext cx="64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the blanks using the words given in the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3EAFB-F027-AF3A-08EF-AA31CA1AAEBB}"/>
              </a:ext>
            </a:extLst>
          </p:cNvPr>
          <p:cNvSpPr txBox="1"/>
          <p:nvPr/>
        </p:nvSpPr>
        <p:spPr>
          <a:xfrm>
            <a:off x="3301794" y="1932220"/>
            <a:ext cx="619215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yelled        raged        begged        waved        ran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C0CED-78EA-D44B-EB7C-05B6ECF64DF2}"/>
              </a:ext>
            </a:extLst>
          </p:cNvPr>
          <p:cNvSpPr txBox="1"/>
          <p:nvPr/>
        </p:nvSpPr>
        <p:spPr>
          <a:xfrm>
            <a:off x="3301793" y="2691595"/>
            <a:ext cx="568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1. The flowers ______ their colourful petals.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84071-6A7B-2F58-CB36-4BDED55AC44C}"/>
              </a:ext>
            </a:extLst>
          </p:cNvPr>
          <p:cNvSpPr txBox="1"/>
          <p:nvPr/>
        </p:nvSpPr>
        <p:spPr>
          <a:xfrm>
            <a:off x="3301794" y="3450970"/>
            <a:ext cx="576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2. The alarm clock ______ at me to wake up.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C257E-E726-4846-25A6-61E240BAC330}"/>
              </a:ext>
            </a:extLst>
          </p:cNvPr>
          <p:cNvSpPr txBox="1"/>
          <p:nvPr/>
        </p:nvSpPr>
        <p:spPr>
          <a:xfrm>
            <a:off x="3301794" y="4210345"/>
            <a:ext cx="493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3. The wildfire ___ through the forest.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3876F-4B4C-4A2B-4563-9D1A21ADE572}"/>
              </a:ext>
            </a:extLst>
          </p:cNvPr>
          <p:cNvSpPr txBox="1"/>
          <p:nvPr/>
        </p:nvSpPr>
        <p:spPr>
          <a:xfrm>
            <a:off x="3301794" y="4969720"/>
            <a:ext cx="485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4. The brown grass ______ for water.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4DD46-AF67-FD12-259E-7EB12C55A7D0}"/>
              </a:ext>
            </a:extLst>
          </p:cNvPr>
          <p:cNvSpPr txBox="1"/>
          <p:nvPr/>
        </p:nvSpPr>
        <p:spPr>
          <a:xfrm>
            <a:off x="3307555" y="5729095"/>
            <a:ext cx="535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5. The storm _____ throughout the night.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933D73-8C6A-F5A3-C922-21655B7721A7}"/>
              </a:ext>
            </a:extLst>
          </p:cNvPr>
          <p:cNvGrpSpPr/>
          <p:nvPr/>
        </p:nvGrpSpPr>
        <p:grpSpPr>
          <a:xfrm>
            <a:off x="10080000" y="3013501"/>
            <a:ext cx="1564849" cy="1594197"/>
            <a:chOff x="9198434" y="3013501"/>
            <a:chExt cx="1564849" cy="15941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96DA9B-C655-24E2-7EF5-AC00BED576FD}"/>
                </a:ext>
              </a:extLst>
            </p:cNvPr>
            <p:cNvSpPr txBox="1"/>
            <p:nvPr/>
          </p:nvSpPr>
          <p:spPr>
            <a:xfrm>
              <a:off x="9198434" y="3013501"/>
              <a:ext cx="1564849" cy="830997"/>
            </a:xfrm>
            <a:prstGeom prst="rect">
              <a:avLst/>
            </a:prstGeom>
            <a:solidFill>
              <a:srgbClr val="66FFFF">
                <a:alpha val="74902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Click for answers</a:t>
              </a:r>
            </a:p>
          </p:txBody>
        </p:sp>
        <p:pic>
          <p:nvPicPr>
            <p:cNvPr id="17" name="Graphic 16" descr="Right pointing backhand index with solid fill">
              <a:extLst>
                <a:ext uri="{FF2B5EF4-FFF2-40B4-BE49-F238E27FC236}">
                  <a16:creationId xmlns:a16="http://schemas.microsoft.com/office/drawing/2014/main" id="{095F2426-7D76-FBC7-6D47-FDC13C4E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9608499" y="3693298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E8E873-FEFD-B9B3-D4EA-AC6666744125}"/>
              </a:ext>
            </a:extLst>
          </p:cNvPr>
          <p:cNvSpPr txBox="1"/>
          <p:nvPr/>
        </p:nvSpPr>
        <p:spPr>
          <a:xfrm>
            <a:off x="5728917" y="4951822"/>
            <a:ext cx="111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begged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42781B-4C8C-5F8F-C6FC-38B119F9CF70}"/>
              </a:ext>
            </a:extLst>
          </p:cNvPr>
          <p:cNvSpPr txBox="1"/>
          <p:nvPr/>
        </p:nvSpPr>
        <p:spPr>
          <a:xfrm>
            <a:off x="5176937" y="2683916"/>
            <a:ext cx="105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906AA-3085-D2E6-E6DC-1C75EB9E8425}"/>
              </a:ext>
            </a:extLst>
          </p:cNvPr>
          <p:cNvSpPr txBox="1"/>
          <p:nvPr/>
        </p:nvSpPr>
        <p:spPr>
          <a:xfrm>
            <a:off x="5659559" y="3440555"/>
            <a:ext cx="97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891C16-8AFD-AA2A-915B-050EFE98CFC3}"/>
              </a:ext>
            </a:extLst>
          </p:cNvPr>
          <p:cNvSpPr txBox="1"/>
          <p:nvPr/>
        </p:nvSpPr>
        <p:spPr>
          <a:xfrm>
            <a:off x="5109004" y="4210345"/>
            <a:ext cx="72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05B6BD-729C-1F34-7523-6DA8EE6384AC}"/>
              </a:ext>
            </a:extLst>
          </p:cNvPr>
          <p:cNvSpPr txBox="1"/>
          <p:nvPr/>
        </p:nvSpPr>
        <p:spPr>
          <a:xfrm>
            <a:off x="4945037" y="5710706"/>
            <a:ext cx="9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raged</a:t>
            </a:r>
          </a:p>
        </p:txBody>
      </p:sp>
      <p:pic>
        <p:nvPicPr>
          <p:cNvPr id="9" name="Picture 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2B64E99A-613C-6EFA-DD20-9CEF9B05B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11" y="1345110"/>
            <a:ext cx="2412634" cy="2805388"/>
          </a:xfrm>
          <a:prstGeom prst="rect">
            <a:avLst/>
          </a:prstGeom>
        </p:spPr>
      </p:pic>
      <p:pic>
        <p:nvPicPr>
          <p:cNvPr id="11" name="Picture 10" descr="A blue alarm clock with bells&#10;&#10;Description automatically generated">
            <a:extLst>
              <a:ext uri="{FF2B5EF4-FFF2-40B4-BE49-F238E27FC236}">
                <a16:creationId xmlns:a16="http://schemas.microsoft.com/office/drawing/2014/main" id="{D24577C1-50A0-94C6-91C5-310FC5FB5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2" y="4284119"/>
            <a:ext cx="2721644" cy="22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47787" y="71414"/>
            <a:ext cx="9296427" cy="6540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dirty="0"/>
              <a:t>Simile vs Personification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767BE-2B10-412F-76D5-5329F3BA0DCD}"/>
              </a:ext>
            </a:extLst>
          </p:cNvPr>
          <p:cNvSpPr/>
          <p:nvPr/>
        </p:nvSpPr>
        <p:spPr>
          <a:xfrm>
            <a:off x="1013294" y="1516904"/>
            <a:ext cx="5040000" cy="5486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Simile</a:t>
            </a:r>
            <a:endParaRPr lang="en-SG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7F8F4-0976-4C25-8856-CB06C63A2FE3}"/>
              </a:ext>
            </a:extLst>
          </p:cNvPr>
          <p:cNvSpPr/>
          <p:nvPr/>
        </p:nvSpPr>
        <p:spPr>
          <a:xfrm>
            <a:off x="6138706" y="1516904"/>
            <a:ext cx="5040000" cy="548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Personification</a:t>
            </a:r>
            <a:endParaRPr lang="en-SG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F1CBF-8124-90EB-82C2-E94F8748E581}"/>
              </a:ext>
            </a:extLst>
          </p:cNvPr>
          <p:cNvGrpSpPr/>
          <p:nvPr/>
        </p:nvGrpSpPr>
        <p:grpSpPr>
          <a:xfrm>
            <a:off x="1013294" y="2128938"/>
            <a:ext cx="10165412" cy="816025"/>
            <a:chOff x="1503988" y="2222499"/>
            <a:chExt cx="10165412" cy="8160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413C3E-F2AB-9D76-D440-1AC25A7DAD7A}"/>
                </a:ext>
              </a:extLst>
            </p:cNvPr>
            <p:cNvSpPr/>
            <p:nvPr/>
          </p:nvSpPr>
          <p:spPr>
            <a:xfrm>
              <a:off x="1503988" y="2222499"/>
              <a:ext cx="5040322" cy="816025"/>
            </a:xfrm>
            <a:prstGeom prst="rect">
              <a:avLst/>
            </a:prstGeom>
            <a:solidFill>
              <a:srgbClr val="8DC9E0"/>
            </a:solidFill>
            <a:ln>
              <a:solidFill>
                <a:srgbClr val="8DC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Compares two different things using the words ‘like’ or ‘as’</a:t>
              </a:r>
              <a:endParaRPr lang="en-S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A60E76-6E8C-2580-587B-85DFEC94D3A3}"/>
                </a:ext>
              </a:extLst>
            </p:cNvPr>
            <p:cNvSpPr/>
            <p:nvPr/>
          </p:nvSpPr>
          <p:spPr>
            <a:xfrm>
              <a:off x="6629400" y="2222500"/>
              <a:ext cx="5040000" cy="816024"/>
            </a:xfrm>
            <a:prstGeom prst="rect">
              <a:avLst/>
            </a:prstGeom>
            <a:solidFill>
              <a:srgbClr val="FFC38C"/>
            </a:solidFill>
            <a:ln>
              <a:solidFill>
                <a:srgbClr val="FFC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Gives human qualities to objects or non-human things</a:t>
              </a:r>
              <a:endParaRPr lang="en-SG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6F9DFD-76E9-D28A-F8BC-041204C45DD6}"/>
              </a:ext>
            </a:extLst>
          </p:cNvPr>
          <p:cNvGrpSpPr/>
          <p:nvPr/>
        </p:nvGrpSpPr>
        <p:grpSpPr>
          <a:xfrm>
            <a:off x="1013294" y="3033258"/>
            <a:ext cx="10165412" cy="1195998"/>
            <a:chOff x="1503988" y="2882900"/>
            <a:chExt cx="10165412" cy="11959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FE0820-73E7-BCE0-8452-1E883932BE7E}"/>
                </a:ext>
              </a:extLst>
            </p:cNvPr>
            <p:cNvSpPr/>
            <p:nvPr/>
          </p:nvSpPr>
          <p:spPr>
            <a:xfrm>
              <a:off x="1503988" y="2882900"/>
              <a:ext cx="5040322" cy="1195998"/>
            </a:xfrm>
            <a:prstGeom prst="rect">
              <a:avLst/>
            </a:prstGeom>
            <a:solidFill>
              <a:srgbClr val="297DA0"/>
            </a:solidFill>
            <a:ln>
              <a:solidFill>
                <a:srgbClr val="297D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Shows similarities between the two things being compared</a:t>
              </a:r>
              <a:endParaRPr lang="en-SG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C3F91E-25BC-FDA9-9F57-B5EEFF163E23}"/>
                </a:ext>
              </a:extLst>
            </p:cNvPr>
            <p:cNvSpPr/>
            <p:nvPr/>
          </p:nvSpPr>
          <p:spPr>
            <a:xfrm>
              <a:off x="6629400" y="2882900"/>
              <a:ext cx="5040000" cy="1195998"/>
            </a:xfrm>
            <a:prstGeom prst="rect">
              <a:avLst/>
            </a:prstGeom>
            <a:solidFill>
              <a:srgbClr val="F07206"/>
            </a:solidFill>
            <a:ln>
              <a:solidFill>
                <a:srgbClr val="F072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Human qualities such as </a:t>
              </a: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behaviours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and emotions are given to animals or objects</a:t>
              </a:r>
              <a:endParaRPr lang="en-SG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DC2E11-7DA9-3B77-60E3-CF3970AAB58E}"/>
              </a:ext>
            </a:extLst>
          </p:cNvPr>
          <p:cNvGrpSpPr/>
          <p:nvPr/>
        </p:nvGrpSpPr>
        <p:grpSpPr>
          <a:xfrm>
            <a:off x="1013294" y="4317551"/>
            <a:ext cx="10165412" cy="1195999"/>
            <a:chOff x="1503988" y="3530600"/>
            <a:chExt cx="10165412" cy="1195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BC3562-4831-DC4A-A8B9-F405E7011B34}"/>
                </a:ext>
              </a:extLst>
            </p:cNvPr>
            <p:cNvSpPr/>
            <p:nvPr/>
          </p:nvSpPr>
          <p:spPr>
            <a:xfrm>
              <a:off x="1503988" y="3530601"/>
              <a:ext cx="5040322" cy="1195998"/>
            </a:xfrm>
            <a:prstGeom prst="rect">
              <a:avLst/>
            </a:prstGeom>
            <a:solidFill>
              <a:srgbClr val="8DC9E0"/>
            </a:solidFill>
            <a:ln>
              <a:solidFill>
                <a:srgbClr val="8DC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Examples: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The kids were buzzing like bees.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I wandered lonely as a cloud.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41D33F-4E49-28E4-129C-627BAE08F5C6}"/>
                </a:ext>
              </a:extLst>
            </p:cNvPr>
            <p:cNvSpPr/>
            <p:nvPr/>
          </p:nvSpPr>
          <p:spPr>
            <a:xfrm>
              <a:off x="6629399" y="3530600"/>
              <a:ext cx="5040001" cy="1195998"/>
            </a:xfrm>
            <a:prstGeom prst="rect">
              <a:avLst/>
            </a:prstGeom>
            <a:solidFill>
              <a:srgbClr val="FFC38C"/>
            </a:solidFill>
            <a:ln>
              <a:solidFill>
                <a:srgbClr val="FFC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Examples: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The wind howled in the night sky.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The train screamed down the tracks.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5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1325</Words>
  <Application>Microsoft Office PowerPoint</Application>
  <PresentationFormat>Widescreen</PresentationFormat>
  <Paragraphs>211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DD</vt:lpstr>
      <vt:lpstr>Simile vs Personification</vt:lpstr>
      <vt:lpstr>Spot the difference!</vt:lpstr>
      <vt:lpstr>Simile</vt:lpstr>
      <vt:lpstr>Examples of Simile</vt:lpstr>
      <vt:lpstr>Exercise</vt:lpstr>
      <vt:lpstr>Personification</vt:lpstr>
      <vt:lpstr>Examples of Personification</vt:lpstr>
      <vt:lpstr>Exercise</vt:lpstr>
      <vt:lpstr>Simile vs Personification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Anjali Mahesh</cp:lastModifiedBy>
  <cp:revision>143</cp:revision>
  <dcterms:created xsi:type="dcterms:W3CDTF">2020-08-28T09:38:22Z</dcterms:created>
  <dcterms:modified xsi:type="dcterms:W3CDTF">2023-07-26T10:50:08Z</dcterms:modified>
</cp:coreProperties>
</file>