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64" r:id="rId2"/>
    <p:sldId id="257" r:id="rId3"/>
    <p:sldId id="261" r:id="rId4"/>
    <p:sldId id="262" r:id="rId5"/>
    <p:sldId id="265" r:id="rId6"/>
    <p:sldId id="266" r:id="rId7"/>
    <p:sldId id="267" r:id="rId8"/>
    <p:sldId id="258"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hEwf4zKoSrI9VK0InNJqL5fYjn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297A2-811B-47ED-8092-229EEA59F8F7}">
  <a:tblStyle styleId="{0D4297A2-811B-47ED-8092-229EEA59F8F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000" autoAdjust="0"/>
  </p:normalViewPr>
  <p:slideViewPr>
    <p:cSldViewPr snapToGrid="0">
      <p:cViewPr varScale="1">
        <p:scale>
          <a:sx n="88" d="100"/>
          <a:sy n="88" d="100"/>
        </p:scale>
        <p:origin x="184" y="3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dirty="0"/>
              <a:t>Teacher may say - So students, we just saw that reading and understanding are very important for grasping the content of all subjects. So today we are going to learn about ‘READING COMPREHENSION’. I will give you tips which will make this easy and fun-filled for you all.</a:t>
            </a:r>
            <a:r>
              <a:rPr lang="en-IN" dirty="0"/>
              <a:t> </a:t>
            </a:r>
            <a:r>
              <a:rPr lang="en-IE" dirty="0"/>
              <a:t>To begin with, what is ‘Reading Comprehension’?</a:t>
            </a:r>
            <a:r>
              <a:rPr lang="en-IN" dirty="0"/>
              <a:t> </a:t>
            </a:r>
            <a:r>
              <a:rPr lang="en-IE" dirty="0"/>
              <a:t>It involves reading a particular text, understanding the meaning of the sentences and gathering the message or information given in the text.</a:t>
            </a:r>
          </a:p>
          <a:p>
            <a:pPr marL="0" lvl="0" indent="0" algn="l" rtl="0">
              <a:spcBef>
                <a:spcPts val="0"/>
              </a:spcBef>
              <a:spcAft>
                <a:spcPts val="0"/>
              </a:spcAft>
              <a:buNone/>
            </a:pPr>
            <a:endParaRPr lang="en-IE" dirty="0"/>
          </a:p>
          <a:p>
            <a:pPr marL="0" lvl="0" indent="0" algn="l" rtl="0">
              <a:spcBef>
                <a:spcPts val="0"/>
              </a:spcBef>
              <a:spcAft>
                <a:spcPts val="0"/>
              </a:spcAft>
              <a:buNone/>
            </a:pPr>
            <a:r>
              <a:rPr lang="en-IE" dirty="0"/>
              <a:t>The techniques of reading comprehension will help us to:</a:t>
            </a:r>
            <a:endParaRPr lang="en-IN" dirty="0"/>
          </a:p>
          <a:p>
            <a:pPr marL="171450" lvl="0" indent="-171450" algn="l" rtl="0">
              <a:spcBef>
                <a:spcPts val="0"/>
              </a:spcBef>
              <a:spcAft>
                <a:spcPts val="0"/>
              </a:spcAft>
              <a:buFont typeface="Arial" panose="020B0604020202020204" pitchFamily="34" charset="0"/>
              <a:buChar char="•"/>
            </a:pPr>
            <a:r>
              <a:rPr lang="en-IE" dirty="0"/>
              <a:t>improve our reading speed and vocabulary,</a:t>
            </a:r>
            <a:endParaRPr lang="en-IN" dirty="0"/>
          </a:p>
          <a:p>
            <a:pPr marL="171450" lvl="0" indent="-171450" algn="l" rtl="0">
              <a:spcBef>
                <a:spcPts val="0"/>
              </a:spcBef>
              <a:spcAft>
                <a:spcPts val="0"/>
              </a:spcAft>
              <a:buFont typeface="Arial" panose="020B0604020202020204" pitchFamily="34" charset="0"/>
              <a:buChar char="•"/>
            </a:pPr>
            <a:r>
              <a:rPr lang="en-IE" dirty="0"/>
              <a:t>understand as we learn,</a:t>
            </a:r>
            <a:endParaRPr lang="en-IN" dirty="0"/>
          </a:p>
          <a:p>
            <a:pPr marL="171450" lvl="0" indent="-171450" algn="l" rtl="0">
              <a:spcBef>
                <a:spcPts val="0"/>
              </a:spcBef>
              <a:spcAft>
                <a:spcPts val="0"/>
              </a:spcAft>
              <a:buFont typeface="Arial" panose="020B0604020202020204" pitchFamily="34" charset="0"/>
              <a:buChar char="•"/>
            </a:pPr>
            <a:r>
              <a:rPr lang="en-IE" dirty="0"/>
              <a:t>look for new words and their meanings and</a:t>
            </a:r>
            <a:endParaRPr lang="en-IN" dirty="0"/>
          </a:p>
          <a:p>
            <a:pPr marL="171450" lvl="0" indent="-171450" algn="l" rtl="0">
              <a:spcBef>
                <a:spcPts val="0"/>
              </a:spcBef>
              <a:spcAft>
                <a:spcPts val="0"/>
              </a:spcAft>
              <a:buFont typeface="Arial" panose="020B0604020202020204" pitchFamily="34" charset="0"/>
              <a:buChar char="•"/>
            </a:pPr>
            <a:r>
              <a:rPr lang="en-IE" dirty="0"/>
              <a:t>look for the required information from a given paragraph.</a:t>
            </a:r>
            <a:endParaRPr lang="en-IN" dirty="0"/>
          </a:p>
          <a:p>
            <a:pPr marL="171450" lvl="0" indent="-171450" algn="l" rtl="0">
              <a:spcBef>
                <a:spcPts val="0"/>
              </a:spcBef>
              <a:spcAft>
                <a:spcPts val="0"/>
              </a:spcAft>
              <a:buFont typeface="Arial" panose="020B0604020202020204" pitchFamily="34" charset="0"/>
              <a:buChar char="•"/>
            </a:pPr>
            <a:endParaRPr lang="en-IN" dirty="0"/>
          </a:p>
          <a:p>
            <a:pPr marL="0" lvl="0" indent="0" algn="l" rtl="0">
              <a:spcBef>
                <a:spcPts val="0"/>
              </a:spcBef>
              <a:spcAft>
                <a:spcPts val="0"/>
              </a:spcAft>
              <a:buFont typeface="Arial" panose="020B0604020202020204" pitchFamily="34" charset="0"/>
              <a:buNone/>
            </a:pPr>
            <a:r>
              <a:rPr lang="en-IE" dirty="0"/>
              <a:t>When we read any paragraph or text, it is important that we understand the meaning completely. It is only then that we can appreciate what the story/lesson is all about and answer the questions. So, whenever we read it is important to follow these steps:</a:t>
            </a:r>
            <a:endParaRPr lang="en-IN" dirty="0"/>
          </a:p>
          <a:p>
            <a:pPr marL="171450" lvl="0" indent="-171450" algn="l" rtl="0">
              <a:spcBef>
                <a:spcPts val="0"/>
              </a:spcBef>
              <a:spcAft>
                <a:spcPts val="0"/>
              </a:spcAft>
              <a:buFont typeface="Arial" panose="020B0604020202020204" pitchFamily="34" charset="0"/>
              <a:buChar char="•"/>
            </a:pPr>
            <a:r>
              <a:rPr lang="en-IE" dirty="0"/>
              <a:t>Read the paragraph carefully. The first reading gives you a general idea of what the author wants to say.</a:t>
            </a:r>
            <a:endParaRPr lang="en-IN" dirty="0"/>
          </a:p>
          <a:p>
            <a:pPr marL="171450" lvl="0" indent="-171450" algn="l" rtl="0">
              <a:spcBef>
                <a:spcPts val="0"/>
              </a:spcBef>
              <a:spcAft>
                <a:spcPts val="0"/>
              </a:spcAft>
              <a:buFont typeface="Arial" panose="020B0604020202020204" pitchFamily="34" charset="0"/>
              <a:buChar char="•"/>
            </a:pPr>
            <a:r>
              <a:rPr lang="en-IE" dirty="0"/>
              <a:t>Read the paragraph slowly. Underline the important words and the names of the main characters in the passage.</a:t>
            </a:r>
            <a:endParaRPr lang="en-IN" dirty="0"/>
          </a:p>
          <a:p>
            <a:pPr marL="171450" lvl="0" indent="-171450" algn="l" rtl="0">
              <a:spcBef>
                <a:spcPts val="0"/>
              </a:spcBef>
              <a:spcAft>
                <a:spcPts val="0"/>
              </a:spcAft>
              <a:buFont typeface="Arial" panose="020B0604020202020204" pitchFamily="34" charset="0"/>
              <a:buChar char="•"/>
            </a:pPr>
            <a:r>
              <a:rPr lang="en-IE" dirty="0"/>
              <a:t>If there are any words whose meaning you do not know, try to infer the meaning from the context. Otherwise look up a dictionary. </a:t>
            </a:r>
            <a:endParaRPr lang="en-IN" dirty="0"/>
          </a:p>
          <a:p>
            <a:pPr marL="171450" lvl="0" indent="-171450" algn="l" rtl="0">
              <a:spcBef>
                <a:spcPts val="0"/>
              </a:spcBef>
              <a:spcAft>
                <a:spcPts val="0"/>
              </a:spcAft>
              <a:buFont typeface="Arial" panose="020B0604020202020204" pitchFamily="34" charset="0"/>
              <a:buChar char="•"/>
            </a:pPr>
            <a:r>
              <a:rPr lang="en-IE" dirty="0"/>
              <a:t>Questions will be given at the end of the passage. Answer them by looking for the relevant portion from the passage. Pay careful attention to spelling and punctuation while answering the questions. </a:t>
            </a:r>
          </a:p>
          <a:p>
            <a:pPr marL="0" lvl="0" indent="0" algn="l" rtl="0">
              <a:spcBef>
                <a:spcPts val="0"/>
              </a:spcBef>
              <a:spcAft>
                <a:spcPts val="0"/>
              </a:spcAft>
              <a:buFont typeface="Arial" panose="020B0604020202020204" pitchFamily="34" charset="0"/>
              <a:buNone/>
            </a:pPr>
            <a:endParaRPr lang="en-IE" dirty="0"/>
          </a:p>
          <a:p>
            <a:pPr marL="0" lvl="0" indent="0" algn="l" rtl="0">
              <a:spcBef>
                <a:spcPts val="0"/>
              </a:spcBef>
              <a:spcAft>
                <a:spcPts val="0"/>
              </a:spcAft>
              <a:buFont typeface="Arial" panose="020B0604020202020204" pitchFamily="34" charset="0"/>
              <a:buNone/>
            </a:pPr>
            <a:r>
              <a:rPr lang="en-IE" dirty="0"/>
              <a:t>Teacher can then use the upcoming slides.</a:t>
            </a:r>
            <a:endParaRPr lang="en-IN"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PPT icons</a:t>
            </a:r>
            <a:endParaRPr b="0" dirty="0"/>
          </a:p>
          <a:p>
            <a:pPr marL="0" lvl="0" indent="0" algn="l" rtl="0">
              <a:spcBef>
                <a:spcPts val="0"/>
              </a:spcBef>
              <a:spcAft>
                <a:spcPts val="0"/>
              </a:spcAft>
              <a:buNone/>
            </a:pPr>
            <a:endParaRPr dirty="0"/>
          </a:p>
        </p:txBody>
      </p:sp>
      <p:sp>
        <p:nvSpPr>
          <p:cNvPr id="30" name="Google Shape;3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extLst>
      <p:ext uri="{BB962C8B-B14F-4D97-AF65-F5344CB8AC3E}">
        <p14:creationId xmlns:p14="http://schemas.microsoft.com/office/powerpoint/2010/main" val="2392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chemeClr val="dk1"/>
                </a:solidFill>
                <a:latin typeface="Calibri"/>
                <a:ea typeface="Calibri"/>
                <a:cs typeface="Calibri"/>
                <a:sym typeface="Calibri"/>
              </a:rPr>
              <a:t>Source of Multimedia used in this slide - </a:t>
            </a:r>
            <a:r>
              <a:rPr lang="en-IN" sz="1200" b="0" i="0" u="none" strike="noStrike" cap="none" dirty="0">
                <a:solidFill>
                  <a:schemeClr val="dk1"/>
                </a:solidFill>
                <a:effectLst/>
                <a:latin typeface="Calibri"/>
                <a:ea typeface="Calibri"/>
                <a:cs typeface="Calibri"/>
                <a:sym typeface="Arial"/>
              </a:rPr>
              <a:t>https://commons.wikimedia.org/wiki/File:A._P._J._Abdul_Kalam_%2824207908030%29.jpg</a:t>
            </a:r>
          </a:p>
          <a:p>
            <a:pPr marL="0" lvl="0" indent="0" algn="l" rtl="0">
              <a:spcBef>
                <a:spcPts val="0"/>
              </a:spcBef>
              <a:spcAft>
                <a:spcPts val="0"/>
              </a:spcAft>
              <a:buNone/>
            </a:pPr>
            <a:endParaRPr lang="en-US"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cap="none" dirty="0">
                <a:solidFill>
                  <a:schemeClr val="dk1"/>
                </a:solidFill>
                <a:effectLst/>
                <a:latin typeface="Calibri"/>
                <a:ea typeface="Calibri"/>
                <a:cs typeface="Calibri"/>
                <a:sym typeface="Arial"/>
              </a:rPr>
              <a:t>https://commons.wikimedia.org/wiki/File:Dr._A.P.J_Abdul_Kalam_%284048070416%29.jpg</a:t>
            </a:r>
          </a:p>
          <a:p>
            <a:pPr marL="0" lvl="0" indent="0" algn="l" rtl="0">
              <a:spcBef>
                <a:spcPts val="0"/>
              </a:spcBef>
              <a:spcAft>
                <a:spcPts val="0"/>
              </a:spcAft>
              <a:buNone/>
            </a:pP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228825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1666858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115450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1304813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dirty="0"/>
          </a:p>
        </p:txBody>
      </p:sp>
      <p:sp>
        <p:nvSpPr>
          <p:cNvPr id="37" name="Google Shape;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4290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Not applicable</a:t>
            </a:r>
            <a:br>
              <a:rPr lang="en-IN" sz="1200" b="0" i="0" u="none" strike="noStrike" dirty="0">
                <a:solidFill>
                  <a:schemeClr val="dk1"/>
                </a:solidFill>
                <a:latin typeface="Calibri"/>
                <a:ea typeface="Calibri"/>
                <a:cs typeface="Calibri"/>
                <a:sym typeface="Calibri"/>
              </a:rPr>
            </a:b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Not applicable</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endParaRPr dirty="0"/>
          </a:p>
        </p:txBody>
      </p:sp>
      <p:sp>
        <p:nvSpPr>
          <p:cNvPr id="44" name="Google Shape;4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5"/>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2">
            <a:alphaModFix/>
          </a:blip>
          <a:srcRect/>
          <a:stretch/>
        </p:blipFill>
        <p:spPr>
          <a:xfrm>
            <a:off x="105522" y="95208"/>
            <a:ext cx="678726" cy="720000"/>
          </a:xfrm>
          <a:prstGeom prst="rect">
            <a:avLst/>
          </a:prstGeom>
          <a:noFill/>
          <a:ln>
            <a:noFill/>
          </a:ln>
        </p:spPr>
      </p:pic>
      <p:pic>
        <p:nvPicPr>
          <p:cNvPr id="16" name="Google Shape;16;p5" descr="A picture containing text, light&#10;&#10;Description automatically generated"/>
          <p:cNvPicPr preferRelativeResize="0"/>
          <p:nvPr/>
        </p:nvPicPr>
        <p:blipFill rotWithShape="1">
          <a:blip r:embed="rId3">
            <a:alphaModFix/>
          </a:blip>
          <a:srcRect/>
          <a:stretch/>
        </p:blipFill>
        <p:spPr>
          <a:xfrm>
            <a:off x="11311473" y="606433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4">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2" name="Google Shape;22;p6"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3" name="Google Shape;23;p6"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
        <p:cNvGrpSpPr/>
        <p:nvPr/>
      </p:nvGrpSpPr>
      <p:grpSpPr>
        <a:xfrm>
          <a:off x="0" y="0"/>
          <a:ext cx="0" cy="0"/>
          <a:chOff x="0" y="0"/>
          <a:chExt cx="0" cy="0"/>
        </a:xfrm>
      </p:grpSpPr>
      <p:pic>
        <p:nvPicPr>
          <p:cNvPr id="25" name="Google Shape;25;p7" descr="A picture containing text, light&#10;&#10;Description automatically generated"/>
          <p:cNvPicPr preferRelativeResize="0"/>
          <p:nvPr/>
        </p:nvPicPr>
        <p:blipFill rotWithShape="1">
          <a:blip r:embed="rId2">
            <a:alphaModFix/>
          </a:blip>
          <a:srcRect/>
          <a:stretch/>
        </p:blipFill>
        <p:spPr>
          <a:xfrm>
            <a:off x="11311473" y="6064332"/>
            <a:ext cx="720000" cy="720000"/>
          </a:xfrm>
          <a:prstGeom prst="rect">
            <a:avLst/>
          </a:prstGeom>
          <a:noFill/>
          <a:ln>
            <a:noFill/>
          </a:ln>
        </p:spPr>
      </p:pic>
      <p:pic>
        <p:nvPicPr>
          <p:cNvPr id="26" name="Google Shape;26;p7" descr="Calendar&#10;&#10;Description automatically generated with low confidence"/>
          <p:cNvPicPr preferRelativeResize="0"/>
          <p:nvPr/>
        </p:nvPicPr>
        <p:blipFill rotWithShape="1">
          <a:blip r:embed="rId3">
            <a:alphaModFix/>
          </a:blip>
          <a:srcRect/>
          <a:stretch/>
        </p:blipFill>
        <p:spPr>
          <a:xfrm>
            <a:off x="11338052" y="95208"/>
            <a:ext cx="738701"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srisathyasaividyavahini.org/"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3" name="Google Shape;13;p5">
            <a:hlinkClick r:id="rId5"/>
            <a:extLst>
              <a:ext uri="{FF2B5EF4-FFF2-40B4-BE49-F238E27FC236}">
                <a16:creationId xmlns:a16="http://schemas.microsoft.com/office/drawing/2014/main" id="{14906773-AC2E-2445-97EC-73E7C0D61462}"/>
              </a:ext>
            </a:extLst>
          </p:cNvPr>
          <p:cNvSpPr/>
          <p:nvPr userDrawn="1"/>
        </p:nvSpPr>
        <p:spPr>
          <a:xfrm>
            <a:off x="-406400" y="6488116"/>
            <a:ext cx="394208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dirty="0">
                <a:solidFill>
                  <a:srgbClr val="0000CC"/>
                </a:solidFill>
                <a:latin typeface="Calibri"/>
                <a:ea typeface="Calibri"/>
                <a:cs typeface="Calibri"/>
                <a:sym typeface="Calibri"/>
              </a:rPr>
              <a:t>©Sri Sathya Sai Central Trust, </a:t>
            </a:r>
            <a:r>
              <a:rPr lang="en-IN" sz="1100" b="1" i="0" u="none" strike="noStrike" cap="none" dirty="0" err="1">
                <a:solidFill>
                  <a:srgbClr val="0000CC"/>
                </a:solidFill>
                <a:latin typeface="Calibri"/>
                <a:ea typeface="Calibri"/>
                <a:cs typeface="Calibri"/>
                <a:sym typeface="Calibri"/>
              </a:rPr>
              <a:t>Prasanthi</a:t>
            </a:r>
            <a:r>
              <a:rPr lang="en-IN" sz="1100" b="1" i="0" u="none" strike="noStrike" cap="none" dirty="0">
                <a:solidFill>
                  <a:srgbClr val="0000CC"/>
                </a:solidFill>
                <a:latin typeface="Calibri"/>
                <a:ea typeface="Calibri"/>
                <a:cs typeface="Calibri"/>
                <a:sym typeface="Calibri"/>
              </a:rPr>
              <a:t> Nilayam, 2023  </a:t>
            </a:r>
            <a:endParaRPr sz="1100" b="1" i="0" u="none" strike="noStrike" cap="none" dirty="0">
              <a:solidFill>
                <a:srgbClr val="0000CC"/>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grpSp>
        <p:nvGrpSpPr>
          <p:cNvPr id="2" name="Group 1">
            <a:extLst>
              <a:ext uri="{FF2B5EF4-FFF2-40B4-BE49-F238E27FC236}">
                <a16:creationId xmlns:a16="http://schemas.microsoft.com/office/drawing/2014/main" id="{ECA1B018-D673-D51B-FA0A-4ACB304074CB}"/>
              </a:ext>
            </a:extLst>
          </p:cNvPr>
          <p:cNvGrpSpPr/>
          <p:nvPr/>
        </p:nvGrpSpPr>
        <p:grpSpPr>
          <a:xfrm>
            <a:off x="1403262" y="2159827"/>
            <a:ext cx="9385477" cy="2444563"/>
            <a:chOff x="2121923" y="202739"/>
            <a:chExt cx="7694967" cy="929876"/>
          </a:xfrm>
        </p:grpSpPr>
        <p:grpSp>
          <p:nvGrpSpPr>
            <p:cNvPr id="3" name="Group 2">
              <a:extLst>
                <a:ext uri="{FF2B5EF4-FFF2-40B4-BE49-F238E27FC236}">
                  <a16:creationId xmlns:a16="http://schemas.microsoft.com/office/drawing/2014/main" id="{30BAF98F-D439-EC6B-8E8C-0C82C101AE67}"/>
                </a:ext>
              </a:extLst>
            </p:cNvPr>
            <p:cNvGrpSpPr/>
            <p:nvPr/>
          </p:nvGrpSpPr>
          <p:grpSpPr>
            <a:xfrm>
              <a:off x="2229935" y="202739"/>
              <a:ext cx="7470988" cy="929876"/>
              <a:chOff x="2491760" y="1566852"/>
              <a:chExt cx="7362976" cy="864169"/>
            </a:xfrm>
          </p:grpSpPr>
          <p:sp>
            <p:nvSpPr>
              <p:cNvPr id="7" name="Freeform: Shape 6">
                <a:extLst>
                  <a:ext uri="{FF2B5EF4-FFF2-40B4-BE49-F238E27FC236}">
                    <a16:creationId xmlns:a16="http://schemas.microsoft.com/office/drawing/2014/main" id="{BE64470C-8A46-1920-06DF-C4A0E8A42A54}"/>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8" name="Freeform: Shape 7">
                <a:extLst>
                  <a:ext uri="{FF2B5EF4-FFF2-40B4-BE49-F238E27FC236}">
                    <a16:creationId xmlns:a16="http://schemas.microsoft.com/office/drawing/2014/main" id="{601D3DDA-8BD3-7B02-7EF9-08A7AF4FF7FC}"/>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9" name="Rectangle: Rounded Corners 8">
                <a:extLst>
                  <a:ext uri="{FF2B5EF4-FFF2-40B4-BE49-F238E27FC236}">
                    <a16:creationId xmlns:a16="http://schemas.microsoft.com/office/drawing/2014/main" id="{67C1F302-2288-D9AB-E3E9-E02C17A88E0A}"/>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 name="Rectangle: Rounded Corners 3">
              <a:extLst>
                <a:ext uri="{FF2B5EF4-FFF2-40B4-BE49-F238E27FC236}">
                  <a16:creationId xmlns:a16="http://schemas.microsoft.com/office/drawing/2014/main" id="{FB0D2D12-B2BD-7E8D-649C-21D0B6FB293A}"/>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Calibri" panose="020F0502020204030204" pitchFamily="34" charset="0"/>
                  <a:cs typeface="Calibri" panose="020F0502020204030204" pitchFamily="34" charset="0"/>
                </a:rPr>
                <a:t>Learning about </a:t>
              </a:r>
            </a:p>
            <a:p>
              <a:pPr algn="ctr"/>
              <a:r>
                <a:rPr lang="en-US" sz="5400" dirty="0">
                  <a:latin typeface="Calibri" panose="020F0502020204030204" pitchFamily="34" charset="0"/>
                  <a:cs typeface="Calibri" panose="020F0502020204030204" pitchFamily="34" charset="0"/>
                </a:rPr>
                <a:t>Reading Comprehension</a:t>
              </a:r>
              <a:endParaRPr lang="en-IN" sz="5400" dirty="0">
                <a:latin typeface="Calibri" panose="020F0502020204030204" pitchFamily="34" charset="0"/>
                <a:cs typeface="Calibri" panose="020F0502020204030204" pitchFamily="34" charset="0"/>
              </a:endParaRPr>
            </a:p>
          </p:txBody>
        </p:sp>
        <p:sp>
          <p:nvSpPr>
            <p:cNvPr id="5" name="Oval 4">
              <a:extLst>
                <a:ext uri="{FF2B5EF4-FFF2-40B4-BE49-F238E27FC236}">
                  <a16:creationId xmlns:a16="http://schemas.microsoft.com/office/drawing/2014/main" id="{E4F03370-CA82-CAF1-0766-C3A662587C58}"/>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2DC63136-5E14-2A70-85DD-218E47273316}"/>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1" name="Graphic 10" descr="Document with solid fill">
            <a:extLst>
              <a:ext uri="{FF2B5EF4-FFF2-40B4-BE49-F238E27FC236}">
                <a16:creationId xmlns:a16="http://schemas.microsoft.com/office/drawing/2014/main" id="{1E133636-FCD1-0302-B2B3-6012DFB160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344" y="1245427"/>
            <a:ext cx="914400" cy="914400"/>
          </a:xfrm>
          <a:prstGeom prst="rect">
            <a:avLst/>
          </a:prstGeom>
        </p:spPr>
      </p:pic>
      <p:pic>
        <p:nvPicPr>
          <p:cNvPr id="13" name="Graphic 12" descr="Open book with solid fill">
            <a:extLst>
              <a:ext uri="{FF2B5EF4-FFF2-40B4-BE49-F238E27FC236}">
                <a16:creationId xmlns:a16="http://schemas.microsoft.com/office/drawing/2014/main" id="{66437C63-04A8-8CC3-F2F7-4C931D6F91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7277" y="4698173"/>
            <a:ext cx="914400" cy="914400"/>
          </a:xfrm>
          <a:prstGeom prst="rect">
            <a:avLst/>
          </a:prstGeom>
        </p:spPr>
      </p:pic>
      <p:pic>
        <p:nvPicPr>
          <p:cNvPr id="17" name="Graphic 16" descr="Books with solid fill">
            <a:extLst>
              <a:ext uri="{FF2B5EF4-FFF2-40B4-BE49-F238E27FC236}">
                <a16:creationId xmlns:a16="http://schemas.microsoft.com/office/drawing/2014/main" id="{A5E95976-D8F7-DB20-CCB8-92F56CC594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344" y="4698174"/>
            <a:ext cx="914400" cy="914400"/>
          </a:xfrm>
          <a:prstGeom prst="rect">
            <a:avLst/>
          </a:prstGeom>
        </p:spPr>
      </p:pic>
      <p:pic>
        <p:nvPicPr>
          <p:cNvPr id="19" name="Graphic 18" descr="Storytelling with solid fill">
            <a:extLst>
              <a:ext uri="{FF2B5EF4-FFF2-40B4-BE49-F238E27FC236}">
                <a16:creationId xmlns:a16="http://schemas.microsoft.com/office/drawing/2014/main" id="{9B914EB4-A2A4-8061-0E16-E56D8B70F0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27277" y="1245427"/>
            <a:ext cx="914400" cy="914400"/>
          </a:xfrm>
          <a:prstGeom prst="rect">
            <a:avLst/>
          </a:prstGeom>
        </p:spPr>
      </p:pic>
    </p:spTree>
    <p:extLst>
      <p:ext uri="{BB962C8B-B14F-4D97-AF65-F5344CB8AC3E}">
        <p14:creationId xmlns:p14="http://schemas.microsoft.com/office/powerpoint/2010/main" val="2666715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 name="TextBox 3">
            <a:extLst>
              <a:ext uri="{FF2B5EF4-FFF2-40B4-BE49-F238E27FC236}">
                <a16:creationId xmlns:a16="http://schemas.microsoft.com/office/drawing/2014/main" id="{0067DD94-CBBF-1302-C937-FCE4C87421AC}"/>
              </a:ext>
            </a:extLst>
          </p:cNvPr>
          <p:cNvSpPr txBox="1"/>
          <p:nvPr/>
        </p:nvSpPr>
        <p:spPr>
          <a:xfrm>
            <a:off x="433754" y="2026488"/>
            <a:ext cx="6459416" cy="4401205"/>
          </a:xfrm>
          <a:prstGeom prst="rect">
            <a:avLst/>
          </a:prstGeom>
          <a:noFill/>
        </p:spPr>
        <p:txBody>
          <a:bodyPr wrap="square" rtlCol="0">
            <a:spAutoFit/>
          </a:bodyPr>
          <a:lstStyle/>
          <a:p>
            <a:pPr algn="just"/>
            <a:r>
              <a:rPr lang="en-IN" sz="2800" dirty="0">
                <a:latin typeface="Calibri" panose="020F0502020204030204" pitchFamily="34" charset="0"/>
                <a:ea typeface="Calibri" panose="020F0502020204030204" pitchFamily="34" charset="0"/>
                <a:cs typeface="Times New Roman" panose="02020603050405020304" pitchFamily="18" charset="0"/>
              </a:rPr>
              <a:t>Dr. </a:t>
            </a:r>
            <a:r>
              <a:rPr lang="en-IN" sz="2800" dirty="0">
                <a:effectLst/>
                <a:latin typeface="Calibri" panose="020F0502020204030204" pitchFamily="34" charset="0"/>
                <a:ea typeface="Calibri" panose="020F0502020204030204" pitchFamily="34" charset="0"/>
                <a:cs typeface="Times New Roman" panose="02020603050405020304" pitchFamily="18" charset="0"/>
              </a:rPr>
              <a:t>A.P.J. Abdul Kalam is regarded as one of the greatest scientists of the 21</a:t>
            </a:r>
            <a:r>
              <a:rPr lang="en-IN" sz="2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2800" dirty="0">
                <a:effectLst/>
                <a:latin typeface="Calibri" panose="020F0502020204030204" pitchFamily="34" charset="0"/>
                <a:ea typeface="Calibri" panose="020F0502020204030204" pitchFamily="34" charset="0"/>
                <a:cs typeface="Times New Roman" panose="02020603050405020304" pitchFamily="18" charset="0"/>
              </a:rPr>
              <a:t> century. He was the 11</a:t>
            </a:r>
            <a:r>
              <a:rPr lang="en-IN" sz="2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N" sz="2800" dirty="0">
                <a:effectLst/>
                <a:latin typeface="Calibri" panose="020F0502020204030204" pitchFamily="34" charset="0"/>
                <a:ea typeface="Calibri" panose="020F0502020204030204" pitchFamily="34" charset="0"/>
                <a:cs typeface="Times New Roman" panose="02020603050405020304" pitchFamily="18" charset="0"/>
              </a:rPr>
              <a:t> President of India. He made a significant contribution to ISRO (Indian Space Research Organization). He helped in the development of Agni and Prithvi missiles and is known as the ‘Missile Man of India’. He also played a major role in developing the first indigenous satellite launch vehicle.</a:t>
            </a:r>
          </a:p>
        </p:txBody>
      </p:sp>
      <p:sp>
        <p:nvSpPr>
          <p:cNvPr id="5" name="TextBox 4">
            <a:extLst>
              <a:ext uri="{FF2B5EF4-FFF2-40B4-BE49-F238E27FC236}">
                <a16:creationId xmlns:a16="http://schemas.microsoft.com/office/drawing/2014/main" id="{7664D350-75D3-F430-7ED4-387152CE99E8}"/>
              </a:ext>
            </a:extLst>
          </p:cNvPr>
          <p:cNvSpPr txBox="1"/>
          <p:nvPr/>
        </p:nvSpPr>
        <p:spPr>
          <a:xfrm>
            <a:off x="1518139" y="1275684"/>
            <a:ext cx="9155723" cy="584775"/>
          </a:xfrm>
          <a:prstGeom prst="rect">
            <a:avLst/>
          </a:prstGeom>
          <a:noFill/>
        </p:spPr>
        <p:txBody>
          <a:bodyPr wrap="square" rtlCol="0">
            <a:spAutoFit/>
          </a:bodyPr>
          <a:lstStyle/>
          <a:p>
            <a:pPr algn="ctr"/>
            <a:r>
              <a:rPr lang="en-US" sz="3200" dirty="0">
                <a:solidFill>
                  <a:srgbClr val="FF0000"/>
                </a:solidFill>
                <a:latin typeface="Calibri" panose="020F0502020204030204" pitchFamily="34" charset="0"/>
                <a:cs typeface="Calibri" panose="020F0502020204030204" pitchFamily="34" charset="0"/>
              </a:rPr>
              <a:t>Read the passage and answer the following questions:</a:t>
            </a:r>
            <a:endParaRPr lang="en-IN" sz="3200" dirty="0">
              <a:solidFill>
                <a:srgbClr val="FF0000"/>
              </a:solidFill>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Reading Comprehension</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16" name="Picture 15" descr="A person with white hair and a microphone&#10;&#10;Description automatically generated">
            <a:extLst>
              <a:ext uri="{FF2B5EF4-FFF2-40B4-BE49-F238E27FC236}">
                <a16:creationId xmlns:a16="http://schemas.microsoft.com/office/drawing/2014/main" id="{D9A1817C-0D38-4C21-6C78-F7B4D68874E7}"/>
              </a:ext>
            </a:extLst>
          </p:cNvPr>
          <p:cNvPicPr>
            <a:picLocks noChangeAspect="1"/>
          </p:cNvPicPr>
          <p:nvPr/>
        </p:nvPicPr>
        <p:blipFill>
          <a:blip r:embed="rId3"/>
          <a:stretch>
            <a:fillRect/>
          </a:stretch>
        </p:blipFill>
        <p:spPr>
          <a:xfrm>
            <a:off x="7449980" y="1970289"/>
            <a:ext cx="3804173" cy="4665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 name="TextBox 3">
            <a:extLst>
              <a:ext uri="{FF2B5EF4-FFF2-40B4-BE49-F238E27FC236}">
                <a16:creationId xmlns:a16="http://schemas.microsoft.com/office/drawing/2014/main" id="{0067DD94-CBBF-1302-C937-FCE4C87421AC}"/>
              </a:ext>
            </a:extLst>
          </p:cNvPr>
          <p:cNvSpPr txBox="1"/>
          <p:nvPr/>
        </p:nvSpPr>
        <p:spPr>
          <a:xfrm>
            <a:off x="6013938" y="1323108"/>
            <a:ext cx="6013932" cy="5262979"/>
          </a:xfrm>
          <a:prstGeom prst="rect">
            <a:avLst/>
          </a:prstGeom>
          <a:noFill/>
        </p:spPr>
        <p:txBody>
          <a:bodyPr wrap="square" rtlCol="0">
            <a:spAutoFit/>
          </a:bodyPr>
          <a:lstStyle/>
          <a:p>
            <a:pPr algn="just"/>
            <a:r>
              <a:rPr lang="en-IN" sz="2800" dirty="0">
                <a:effectLst/>
                <a:latin typeface="Calibri" panose="020F0502020204030204" pitchFamily="34" charset="0"/>
                <a:ea typeface="Calibri" panose="020F0502020204030204" pitchFamily="34" charset="0"/>
                <a:cs typeface="Times New Roman" panose="02020603050405020304" pitchFamily="18" charset="0"/>
              </a:rPr>
              <a:t>Dr. A.P.J. Abdul Kalam was the Chief Scientific Adviser to the Prime Minister and the Secretary of the DRDO from 1992 to 1999. He was also the Chief Project Coordinator during the Pokhran II tests. He received the coveted civilian awards – Padma Bhushan (1981), Padma Vibhushan (1990) and the highest civilian honour Bharat Ratna (1997). He was a recipient of several other awards and a fellow of many professional institutions.</a:t>
            </a:r>
          </a:p>
        </p:txBody>
      </p:sp>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Reading Comprehension</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3" name="Picture 2" descr="A person speaking at a podium&#10;&#10;Description automatically generated">
            <a:extLst>
              <a:ext uri="{FF2B5EF4-FFF2-40B4-BE49-F238E27FC236}">
                <a16:creationId xmlns:a16="http://schemas.microsoft.com/office/drawing/2014/main" id="{FF8EBE8F-0D4F-6F71-704A-7503B60541F5}"/>
              </a:ext>
            </a:extLst>
          </p:cNvPr>
          <p:cNvPicPr>
            <a:picLocks noChangeAspect="1"/>
          </p:cNvPicPr>
          <p:nvPr/>
        </p:nvPicPr>
        <p:blipFill>
          <a:blip r:embed="rId3"/>
          <a:stretch>
            <a:fillRect/>
          </a:stretch>
        </p:blipFill>
        <p:spPr>
          <a:xfrm>
            <a:off x="268323" y="1323108"/>
            <a:ext cx="5429085" cy="5082700"/>
          </a:xfrm>
          <a:prstGeom prst="rect">
            <a:avLst/>
          </a:prstGeom>
        </p:spPr>
      </p:pic>
    </p:spTree>
    <p:extLst>
      <p:ext uri="{BB962C8B-B14F-4D97-AF65-F5344CB8AC3E}">
        <p14:creationId xmlns:p14="http://schemas.microsoft.com/office/powerpoint/2010/main" val="163373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4" name="TextBox 3">
            <a:extLst>
              <a:ext uri="{FF2B5EF4-FFF2-40B4-BE49-F238E27FC236}">
                <a16:creationId xmlns:a16="http://schemas.microsoft.com/office/drawing/2014/main" id="{0067DD94-CBBF-1302-C937-FCE4C87421AC}"/>
              </a:ext>
            </a:extLst>
          </p:cNvPr>
          <p:cNvSpPr txBox="1"/>
          <p:nvPr/>
        </p:nvSpPr>
        <p:spPr>
          <a:xfrm>
            <a:off x="521047" y="1405169"/>
            <a:ext cx="11149907" cy="4784708"/>
          </a:xfrm>
          <a:prstGeom prst="rect">
            <a:avLst/>
          </a:prstGeom>
          <a:noFill/>
        </p:spPr>
        <p:txBody>
          <a:bodyPr wrap="square" rtlCol="0">
            <a:spAutoFit/>
          </a:bodyPr>
          <a:lstStyle/>
          <a:p>
            <a:pPr algn="just">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Shri Kalam was born in a poor family in Tamil </a:t>
            </a:r>
            <a:r>
              <a:rPr lang="en-IN" sz="2800" dirty="0">
                <a:latin typeface="Calibri" panose="020F0502020204030204" pitchFamily="34" charset="0"/>
                <a:ea typeface="Calibri" panose="020F0502020204030204" pitchFamily="34" charset="0"/>
                <a:cs typeface="Times New Roman" panose="02020603050405020304" pitchFamily="18" charset="0"/>
              </a:rPr>
              <a:t>N</a:t>
            </a:r>
            <a:r>
              <a:rPr lang="en-IN" sz="2800" dirty="0">
                <a:effectLst/>
                <a:latin typeface="Calibri" panose="020F0502020204030204" pitchFamily="34" charset="0"/>
                <a:ea typeface="Calibri" panose="020F0502020204030204" pitchFamily="34" charset="0"/>
                <a:cs typeface="Times New Roman" panose="02020603050405020304" pitchFamily="18" charset="0"/>
              </a:rPr>
              <a:t>adu. From an early age, he supported his family financially by selling newspapers. He was a very bright and hardworking student with a strong will to learn. He spent long hours studying his subjects, especially Mathematics. His father inspired him to follow his dreams. He wanted Kalam to pursue higher studies and allowed him to go to </a:t>
            </a:r>
            <a:r>
              <a:rPr lang="en-IN" sz="2800" dirty="0" err="1">
                <a:effectLst/>
                <a:latin typeface="Calibri" panose="020F0502020204030204" pitchFamily="34" charset="0"/>
                <a:ea typeface="Calibri" panose="020F0502020204030204" pitchFamily="34" charset="0"/>
                <a:cs typeface="Times New Roman" panose="02020603050405020304" pitchFamily="18" charset="0"/>
              </a:rPr>
              <a:t>Ramanathapuram</a:t>
            </a:r>
            <a:r>
              <a:rPr lang="en-IN" sz="2800" dirty="0">
                <a:effectLst/>
                <a:latin typeface="Calibri" panose="020F0502020204030204" pitchFamily="34" charset="0"/>
                <a:ea typeface="Calibri" panose="020F0502020204030204" pitchFamily="34" charset="0"/>
                <a:cs typeface="Times New Roman" panose="02020603050405020304" pitchFamily="18" charset="0"/>
              </a:rPr>
              <a:t>. He convinced Kalam’s mother to allow him to go and pursue higher education. </a:t>
            </a:r>
            <a:r>
              <a:rPr lang="en-IN" sz="2800" dirty="0">
                <a:latin typeface="Calibri" panose="020F0502020204030204" pitchFamily="34" charset="0"/>
                <a:ea typeface="Calibri" panose="020F0502020204030204" pitchFamily="34" charset="0"/>
                <a:cs typeface="Times New Roman" panose="02020603050405020304" pitchFamily="18" charset="0"/>
              </a:rPr>
              <a:t>Kalam</a:t>
            </a:r>
            <a:r>
              <a:rPr lang="en-IN" sz="2800" dirty="0">
                <a:effectLst/>
                <a:latin typeface="Calibri" panose="020F0502020204030204" pitchFamily="34" charset="0"/>
                <a:ea typeface="Calibri" panose="020F0502020204030204" pitchFamily="34" charset="0"/>
                <a:cs typeface="Times New Roman" panose="02020603050405020304" pitchFamily="18" charset="0"/>
              </a:rPr>
              <a:t> graduated as an aeronautical engineer from Indian Institute of Technology (IIT), Madras. He inspired students with his famous speeches and quotes.</a:t>
            </a:r>
          </a:p>
          <a:p>
            <a:pPr algn="just">
              <a:lnSpc>
                <a:spcPct val="107000"/>
              </a:lnSpc>
              <a:spcAft>
                <a:spcPts val="800"/>
              </a:spcAft>
            </a:pPr>
            <a:r>
              <a:rPr lang="en-IN" sz="2800" dirty="0">
                <a:effectLst/>
                <a:latin typeface="Calibri" panose="020F0502020204030204" pitchFamily="34" charset="0"/>
                <a:ea typeface="Calibri" panose="020F0502020204030204" pitchFamily="34" charset="0"/>
                <a:cs typeface="Times New Roman" panose="02020603050405020304" pitchFamily="18" charset="0"/>
              </a:rPr>
              <a:t> “</a:t>
            </a:r>
            <a:r>
              <a:rPr lang="en-IN"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want to shine like the sun, first burn like the sun.</a:t>
            </a:r>
            <a:r>
              <a:rPr lang="en-IN" sz="2800" dirty="0">
                <a:effectLst/>
                <a:latin typeface="Calibri" panose="020F0502020204030204" pitchFamily="34" charset="0"/>
                <a:ea typeface="Calibri" panose="020F0502020204030204" pitchFamily="34" charset="0"/>
                <a:cs typeface="Times New Roman" panose="02020603050405020304" pitchFamily="18" charset="0"/>
              </a:rPr>
              <a:t>”  – Abdul Kalam</a:t>
            </a:r>
          </a:p>
        </p:txBody>
      </p:sp>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Reading Comprehension</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101161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Let’s Answer!</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extBox 1">
            <a:extLst>
              <a:ext uri="{FF2B5EF4-FFF2-40B4-BE49-F238E27FC236}">
                <a16:creationId xmlns:a16="http://schemas.microsoft.com/office/drawing/2014/main" id="{B58DA1A9-0A04-F39F-5EC9-CB8E713DEAFE}"/>
              </a:ext>
            </a:extLst>
          </p:cNvPr>
          <p:cNvSpPr txBox="1"/>
          <p:nvPr/>
        </p:nvSpPr>
        <p:spPr>
          <a:xfrm>
            <a:off x="1019906" y="1419463"/>
            <a:ext cx="6013938"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Q1. Where was Dr. Abdul Kalam born?</a:t>
            </a:r>
            <a:endParaRPr lang="en-IN" sz="2800" dirty="0">
              <a:solidFill>
                <a:srgbClr val="FF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D50CD4E-9B57-3F9E-B966-4E607E3E5407}"/>
              </a:ext>
            </a:extLst>
          </p:cNvPr>
          <p:cNvSpPr txBox="1"/>
          <p:nvPr/>
        </p:nvSpPr>
        <p:spPr>
          <a:xfrm>
            <a:off x="1019908" y="2687227"/>
            <a:ext cx="5380892"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Q2. What is he popularly known as?</a:t>
            </a:r>
            <a:endParaRPr lang="en-IN" sz="28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0076F36-6F5B-3B48-DB27-432B2716FB7C}"/>
              </a:ext>
            </a:extLst>
          </p:cNvPr>
          <p:cNvSpPr txBox="1"/>
          <p:nvPr/>
        </p:nvSpPr>
        <p:spPr>
          <a:xfrm>
            <a:off x="1019907" y="3954991"/>
            <a:ext cx="7936524"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Q3. List the awards and recognitions received by him.</a:t>
            </a:r>
            <a:endParaRPr lang="en-IN" sz="2800" dirty="0">
              <a:solidFill>
                <a:srgbClr val="FF000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B192D71-A62C-B6CE-E8AB-0D3437CBE737}"/>
              </a:ext>
            </a:extLst>
          </p:cNvPr>
          <p:cNvGrpSpPr/>
          <p:nvPr/>
        </p:nvGrpSpPr>
        <p:grpSpPr>
          <a:xfrm>
            <a:off x="10368561" y="3013502"/>
            <a:ext cx="1366887" cy="1622393"/>
            <a:chOff x="9407273" y="3013502"/>
            <a:chExt cx="1366887" cy="1622393"/>
          </a:xfrm>
        </p:grpSpPr>
        <p:sp>
          <p:nvSpPr>
            <p:cNvPr id="17" name="TextBox 16">
              <a:extLst>
                <a:ext uri="{FF2B5EF4-FFF2-40B4-BE49-F238E27FC236}">
                  <a16:creationId xmlns:a16="http://schemas.microsoft.com/office/drawing/2014/main" id="{1BC1EF37-5FDF-4F69-D81E-DB2665AFCBC4}"/>
                </a:ext>
              </a:extLst>
            </p:cNvPr>
            <p:cNvSpPr txBox="1"/>
            <p:nvPr/>
          </p:nvSpPr>
          <p:spPr>
            <a:xfrm>
              <a:off x="9407273" y="3013502"/>
              <a:ext cx="1366887" cy="830997"/>
            </a:xfrm>
            <a:prstGeom prst="rect">
              <a:avLst/>
            </a:prstGeom>
            <a:solidFill>
              <a:srgbClr val="FF0000">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Click for answers</a:t>
              </a:r>
              <a:endParaRPr lang="en-IN" sz="2400" dirty="0">
                <a:solidFill>
                  <a:schemeClr val="bg1"/>
                </a:solidFill>
                <a:latin typeface="Calibri" panose="020F0502020204030204" pitchFamily="34" charset="0"/>
                <a:cs typeface="Calibri" panose="020F0502020204030204" pitchFamily="34" charset="0"/>
              </a:endParaRPr>
            </a:p>
          </p:txBody>
        </p:sp>
        <p:pic>
          <p:nvPicPr>
            <p:cNvPr id="18" name="Graphic 17" descr="Right pointing backhand index with solid fill">
              <a:extLst>
                <a:ext uri="{FF2B5EF4-FFF2-40B4-BE49-F238E27FC236}">
                  <a16:creationId xmlns:a16="http://schemas.microsoft.com/office/drawing/2014/main" id="{57468ED2-15EC-925E-EF2F-EAB52F7999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633516" y="3721495"/>
              <a:ext cx="914400" cy="914400"/>
            </a:xfrm>
            <a:prstGeom prst="rect">
              <a:avLst/>
            </a:prstGeom>
          </p:spPr>
        </p:pic>
      </p:grpSp>
      <p:sp>
        <p:nvSpPr>
          <p:cNvPr id="22" name="Ans 1">
            <a:extLst>
              <a:ext uri="{FF2B5EF4-FFF2-40B4-BE49-F238E27FC236}">
                <a16:creationId xmlns:a16="http://schemas.microsoft.com/office/drawing/2014/main" id="{3E72CC46-3373-6F3F-AD43-29256AC5B329}"/>
              </a:ext>
            </a:extLst>
          </p:cNvPr>
          <p:cNvSpPr txBox="1"/>
          <p:nvPr/>
        </p:nvSpPr>
        <p:spPr>
          <a:xfrm>
            <a:off x="1019906" y="2053345"/>
            <a:ext cx="7092463" cy="523220"/>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1: Dr. Abdul Kalam was born in Tamil Nadu.</a:t>
            </a:r>
            <a:endParaRPr lang="en-IN" sz="2800" dirty="0">
              <a:solidFill>
                <a:schemeClr val="tx1"/>
              </a:solidFill>
              <a:latin typeface="Calibri" panose="020F0502020204030204" pitchFamily="34" charset="0"/>
              <a:cs typeface="Calibri" panose="020F0502020204030204" pitchFamily="34" charset="0"/>
            </a:endParaRPr>
          </a:p>
        </p:txBody>
      </p:sp>
      <p:sp>
        <p:nvSpPr>
          <p:cNvPr id="23" name="Ans 2">
            <a:extLst>
              <a:ext uri="{FF2B5EF4-FFF2-40B4-BE49-F238E27FC236}">
                <a16:creationId xmlns:a16="http://schemas.microsoft.com/office/drawing/2014/main" id="{84B6AAE2-B6ED-641B-5D66-433E8368C875}"/>
              </a:ext>
            </a:extLst>
          </p:cNvPr>
          <p:cNvSpPr txBox="1"/>
          <p:nvPr/>
        </p:nvSpPr>
        <p:spPr>
          <a:xfrm>
            <a:off x="1019906" y="3321109"/>
            <a:ext cx="8440476" cy="523220"/>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2: He is popularly known as the Missile Man of India.</a:t>
            </a:r>
            <a:endParaRPr lang="en-IN" sz="2800" dirty="0">
              <a:solidFill>
                <a:schemeClr val="tx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B4F6532-F064-93BC-4F86-35C00300C44A}"/>
              </a:ext>
            </a:extLst>
          </p:cNvPr>
          <p:cNvSpPr txBox="1"/>
          <p:nvPr/>
        </p:nvSpPr>
        <p:spPr>
          <a:xfrm>
            <a:off x="1019906" y="4588875"/>
            <a:ext cx="9114058" cy="1815882"/>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3: He was the recipient of the </a:t>
            </a:r>
            <a:r>
              <a:rPr lang="en-IN"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Padma Bhushan (1981), Padma Vibhushan (1990) and the highest civilian honour Bharat Ratna (1997). He also received several other awards and was a fellow of many professional institutions</a:t>
            </a:r>
            <a:r>
              <a:rPr lang="en-US" sz="2800" dirty="0">
                <a:solidFill>
                  <a:schemeClr val="tx1"/>
                </a:solidFill>
                <a:latin typeface="Calibri" panose="020F0502020204030204" pitchFamily="34" charset="0"/>
                <a:cs typeface="Calibri" panose="020F0502020204030204" pitchFamily="34" charset="0"/>
              </a:rPr>
              <a:t>.</a:t>
            </a:r>
            <a:endParaRPr lang="en-IN"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55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Effect transition="in" filter="fade">
                                      <p:cBhvr>
                                        <p:cTn id="15" dur="1000"/>
                                        <p:tgtEl>
                                          <p:spTgt spid="22"/>
                                        </p:tgtEl>
                                      </p:cBhvr>
                                    </p:animEffect>
                                  </p:childTnLst>
                                </p:cTn>
                              </p:par>
                            </p:childTnLst>
                          </p:cTn>
                        </p:par>
                        <p:par>
                          <p:cTn id="16" fill="hold">
                            <p:stCondLst>
                              <p:cond delay="1000"/>
                            </p:stCondLst>
                            <p:childTnLst>
                              <p:par>
                                <p:cTn id="17" presetID="22" presetClass="entr" presetSubtype="8" fill="hold" grpId="0" nodeType="afterEffect">
                                  <p:stCondLst>
                                    <p:cond delay="150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Effect transition="in" filter="fade">
                                      <p:cBhvr>
                                        <p:cTn id="26" dur="1000"/>
                                        <p:tgtEl>
                                          <p:spTgt spid="23"/>
                                        </p:tgtEl>
                                      </p:cBhvr>
                                    </p:animEffect>
                                  </p:childTnLst>
                                </p:cTn>
                              </p:par>
                            </p:childTnLst>
                          </p:cTn>
                        </p:par>
                        <p:par>
                          <p:cTn id="27" fill="hold">
                            <p:stCondLst>
                              <p:cond delay="1000"/>
                            </p:stCondLst>
                            <p:childTnLst>
                              <p:par>
                                <p:cTn id="28" presetID="22" presetClass="entr" presetSubtype="8" fill="hold" grpId="0" nodeType="afterEffect">
                                  <p:stCondLst>
                                    <p:cond delay="150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Effect transition="in" filter="fade">
                                      <p:cBhvr>
                                        <p:cTn id="37" dur="1000"/>
                                        <p:tgtEl>
                                          <p:spTgt spid="24"/>
                                        </p:tgtEl>
                                      </p:cBhvr>
                                    </p:animEffect>
                                  </p:childTnLst>
                                </p:cTn>
                              </p:par>
                            </p:childTnLst>
                          </p:cTn>
                        </p:par>
                      </p:childTnLst>
                    </p:cTn>
                  </p:par>
                </p:childTnLst>
              </p:cTn>
              <p:nextCondLst>
                <p:cond evt="onClick" delay="0">
                  <p:tgtEl>
                    <p:spTgt spid="16"/>
                  </p:tgtEl>
                </p:cond>
              </p:nextCondLst>
            </p:seq>
          </p:childTnLst>
        </p:cTn>
      </p:par>
    </p:tnLst>
    <p:bldLst>
      <p:bldP spid="2" grpId="0"/>
      <p:bldP spid="5" grpId="0"/>
      <p:bldP spid="15"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Let’s Answer!</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extBox 1">
            <a:extLst>
              <a:ext uri="{FF2B5EF4-FFF2-40B4-BE49-F238E27FC236}">
                <a16:creationId xmlns:a16="http://schemas.microsoft.com/office/drawing/2014/main" id="{B58DA1A9-0A04-F39F-5EC9-CB8E713DEAFE}"/>
              </a:ext>
            </a:extLst>
          </p:cNvPr>
          <p:cNvSpPr txBox="1"/>
          <p:nvPr/>
        </p:nvSpPr>
        <p:spPr>
          <a:xfrm>
            <a:off x="1019905" y="1419463"/>
            <a:ext cx="7092463"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Q4. How was Dr. Kalam’s attitude as a student?</a:t>
            </a:r>
            <a:endParaRPr lang="en-IN" sz="28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0076F36-6F5B-3B48-DB27-432B2716FB7C}"/>
              </a:ext>
            </a:extLst>
          </p:cNvPr>
          <p:cNvSpPr txBox="1"/>
          <p:nvPr/>
        </p:nvSpPr>
        <p:spPr>
          <a:xfrm>
            <a:off x="1019905" y="4566832"/>
            <a:ext cx="7936524"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Q5. What do ISRO and IIT stand for?</a:t>
            </a:r>
            <a:endParaRPr lang="en-IN" sz="2800" dirty="0">
              <a:solidFill>
                <a:srgbClr val="FF000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B192D71-A62C-B6CE-E8AB-0D3437CBE737}"/>
              </a:ext>
            </a:extLst>
          </p:cNvPr>
          <p:cNvGrpSpPr/>
          <p:nvPr/>
        </p:nvGrpSpPr>
        <p:grpSpPr>
          <a:xfrm>
            <a:off x="10368561" y="3013502"/>
            <a:ext cx="1366887" cy="1622393"/>
            <a:chOff x="9407273" y="3013502"/>
            <a:chExt cx="1366887" cy="1622393"/>
          </a:xfrm>
        </p:grpSpPr>
        <p:sp>
          <p:nvSpPr>
            <p:cNvPr id="17" name="TextBox 16">
              <a:extLst>
                <a:ext uri="{FF2B5EF4-FFF2-40B4-BE49-F238E27FC236}">
                  <a16:creationId xmlns:a16="http://schemas.microsoft.com/office/drawing/2014/main" id="{1BC1EF37-5FDF-4F69-D81E-DB2665AFCBC4}"/>
                </a:ext>
              </a:extLst>
            </p:cNvPr>
            <p:cNvSpPr txBox="1"/>
            <p:nvPr/>
          </p:nvSpPr>
          <p:spPr>
            <a:xfrm>
              <a:off x="9407273" y="3013502"/>
              <a:ext cx="1366887" cy="830997"/>
            </a:xfrm>
            <a:prstGeom prst="rect">
              <a:avLst/>
            </a:prstGeom>
            <a:solidFill>
              <a:srgbClr val="FF0000">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Click for answers</a:t>
              </a:r>
              <a:endParaRPr lang="en-IN" sz="2400" dirty="0">
                <a:solidFill>
                  <a:schemeClr val="bg1"/>
                </a:solidFill>
                <a:latin typeface="Calibri" panose="020F0502020204030204" pitchFamily="34" charset="0"/>
                <a:cs typeface="Calibri" panose="020F0502020204030204" pitchFamily="34" charset="0"/>
              </a:endParaRPr>
            </a:p>
          </p:txBody>
        </p:sp>
        <p:pic>
          <p:nvPicPr>
            <p:cNvPr id="18" name="Graphic 17" descr="Right pointing backhand index with solid fill">
              <a:extLst>
                <a:ext uri="{FF2B5EF4-FFF2-40B4-BE49-F238E27FC236}">
                  <a16:creationId xmlns:a16="http://schemas.microsoft.com/office/drawing/2014/main" id="{57468ED2-15EC-925E-EF2F-EAB52F7999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633516" y="3721495"/>
              <a:ext cx="914400" cy="914400"/>
            </a:xfrm>
            <a:prstGeom prst="rect">
              <a:avLst/>
            </a:prstGeom>
          </p:spPr>
        </p:pic>
      </p:grpSp>
      <p:sp>
        <p:nvSpPr>
          <p:cNvPr id="22" name="Ans 4">
            <a:extLst>
              <a:ext uri="{FF2B5EF4-FFF2-40B4-BE49-F238E27FC236}">
                <a16:creationId xmlns:a16="http://schemas.microsoft.com/office/drawing/2014/main" id="{3E72CC46-3373-6F3F-AD43-29256AC5B329}"/>
              </a:ext>
            </a:extLst>
          </p:cNvPr>
          <p:cNvSpPr txBox="1"/>
          <p:nvPr/>
        </p:nvSpPr>
        <p:spPr>
          <a:xfrm>
            <a:off x="1019907" y="2131373"/>
            <a:ext cx="8440476" cy="2246769"/>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4: </a:t>
            </a:r>
            <a:r>
              <a:rPr lang="en-IN"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He was a very bright and hardworking student with a strong will to learn. He spent long hours studying his subjects, especially Mathematics. He was also aware of his family’s financial situation and supported his family by selling newspapers.</a:t>
            </a:r>
            <a:endParaRPr lang="en-IN" sz="2800" dirty="0">
              <a:solidFill>
                <a:schemeClr val="tx1"/>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AB4F6532-F064-93BC-4F86-35C00300C44A}"/>
              </a:ext>
            </a:extLst>
          </p:cNvPr>
          <p:cNvSpPr txBox="1"/>
          <p:nvPr/>
        </p:nvSpPr>
        <p:spPr>
          <a:xfrm>
            <a:off x="1019906" y="5278741"/>
            <a:ext cx="9114058" cy="954107"/>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5: ISRO – Indian Space Research </a:t>
            </a:r>
            <a:r>
              <a:rPr lang="en-US" sz="2800" dirty="0" err="1">
                <a:solidFill>
                  <a:schemeClr val="tx1"/>
                </a:solidFill>
                <a:latin typeface="Calibri" panose="020F0502020204030204" pitchFamily="34" charset="0"/>
                <a:cs typeface="Calibri" panose="020F0502020204030204" pitchFamily="34" charset="0"/>
              </a:rPr>
              <a:t>Organisation</a:t>
            </a:r>
            <a:r>
              <a:rPr lang="en-US" sz="2800" dirty="0">
                <a:solidFill>
                  <a:schemeClr val="tx1"/>
                </a:solidFill>
                <a:latin typeface="Calibri" panose="020F0502020204030204" pitchFamily="34" charset="0"/>
                <a:cs typeface="Calibri" panose="020F0502020204030204" pitchFamily="34" charset="0"/>
              </a:rPr>
              <a:t>;</a:t>
            </a:r>
            <a:endParaRPr lang="en-IN" sz="2800" dirty="0">
              <a:solidFill>
                <a:schemeClr val="tx1"/>
              </a:solidFill>
              <a:latin typeface="Calibri" panose="020F0502020204030204" pitchFamily="34" charset="0"/>
              <a:cs typeface="Calibri" panose="020F0502020204030204" pitchFamily="34" charset="0"/>
            </a:endParaRPr>
          </a:p>
          <a:p>
            <a:r>
              <a:rPr lang="en-IN" sz="2800" dirty="0">
                <a:solidFill>
                  <a:schemeClr val="tx1"/>
                </a:solidFill>
                <a:latin typeface="Calibri" panose="020F0502020204030204" pitchFamily="34" charset="0"/>
                <a:cs typeface="Calibri" panose="020F0502020204030204" pitchFamily="34" charset="0"/>
              </a:rPr>
              <a:t>IIT – Indian Institute of Technology</a:t>
            </a:r>
            <a:endParaRPr lang="en-US"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05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Effect transition="in" filter="fade">
                                      <p:cBhvr>
                                        <p:cTn id="15" dur="1000"/>
                                        <p:tgtEl>
                                          <p:spTgt spid="22"/>
                                        </p:tgtEl>
                                      </p:cBhvr>
                                    </p:animEffect>
                                  </p:childTnLst>
                                </p:cTn>
                              </p:par>
                            </p:childTnLst>
                          </p:cTn>
                        </p:par>
                        <p:par>
                          <p:cTn id="16" fill="hold">
                            <p:stCondLst>
                              <p:cond delay="1000"/>
                            </p:stCondLst>
                            <p:childTnLst>
                              <p:par>
                                <p:cTn id="17" presetID="22" presetClass="entr" presetSubtype="8" fill="hold" grpId="0" nodeType="afterEffect">
                                  <p:stCondLst>
                                    <p:cond delay="1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1000" fill="hold"/>
                                        <p:tgtEl>
                                          <p:spTgt spid="24"/>
                                        </p:tgtEl>
                                        <p:attrNameLst>
                                          <p:attrName>ppt_w</p:attrName>
                                        </p:attrNameLst>
                                      </p:cBhvr>
                                      <p:tavLst>
                                        <p:tav tm="0">
                                          <p:val>
                                            <p:fltVal val="0"/>
                                          </p:val>
                                        </p:tav>
                                        <p:tav tm="100000">
                                          <p:val>
                                            <p:strVal val="#ppt_w"/>
                                          </p:val>
                                        </p:tav>
                                      </p:tavLst>
                                    </p:anim>
                                    <p:anim calcmode="lin" valueType="num">
                                      <p:cBhvr>
                                        <p:cTn id="25" dur="1000" fill="hold"/>
                                        <p:tgtEl>
                                          <p:spTgt spid="24"/>
                                        </p:tgtEl>
                                        <p:attrNameLst>
                                          <p:attrName>ppt_h</p:attrName>
                                        </p:attrNameLst>
                                      </p:cBhvr>
                                      <p:tavLst>
                                        <p:tav tm="0">
                                          <p:val>
                                            <p:fltVal val="0"/>
                                          </p:val>
                                        </p:tav>
                                        <p:tav tm="100000">
                                          <p:val>
                                            <p:strVal val="#ppt_h"/>
                                          </p:val>
                                        </p:tav>
                                      </p:tavLst>
                                    </p:anim>
                                    <p:animEffect transition="in" filter="fade">
                                      <p:cBhvr>
                                        <p:cTn id="26" dur="1000"/>
                                        <p:tgtEl>
                                          <p:spTgt spid="24"/>
                                        </p:tgtEl>
                                      </p:cBhvr>
                                    </p:animEffect>
                                  </p:childTnLst>
                                </p:cTn>
                              </p:par>
                            </p:childTnLst>
                          </p:cTn>
                        </p:par>
                      </p:childTnLst>
                    </p:cTn>
                  </p:par>
                </p:childTnLst>
              </p:cTn>
              <p:nextCondLst>
                <p:cond evt="onClick" delay="0">
                  <p:tgtEl>
                    <p:spTgt spid="16"/>
                  </p:tgtEl>
                </p:cond>
              </p:nextCondLst>
            </p:seq>
          </p:childTnLst>
        </p:cTn>
      </p:par>
    </p:tnLst>
    <p:bldLst>
      <p:bldP spid="2" grpId="0"/>
      <p:bldP spid="15"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grpSp>
        <p:nvGrpSpPr>
          <p:cNvPr id="6" name="Group 5">
            <a:extLst>
              <a:ext uri="{FF2B5EF4-FFF2-40B4-BE49-F238E27FC236}">
                <a16:creationId xmlns:a16="http://schemas.microsoft.com/office/drawing/2014/main" id="{EA32B158-3E64-36A5-14E0-340C6ECD1127}"/>
              </a:ext>
            </a:extLst>
          </p:cNvPr>
          <p:cNvGrpSpPr/>
          <p:nvPr/>
        </p:nvGrpSpPr>
        <p:grpSpPr>
          <a:xfrm>
            <a:off x="1815920" y="144842"/>
            <a:ext cx="8560161" cy="929876"/>
            <a:chOff x="2121923" y="202739"/>
            <a:chExt cx="7694967" cy="929876"/>
          </a:xfrm>
        </p:grpSpPr>
        <p:grpSp>
          <p:nvGrpSpPr>
            <p:cNvPr id="7" name="Group 6">
              <a:extLst>
                <a:ext uri="{FF2B5EF4-FFF2-40B4-BE49-F238E27FC236}">
                  <a16:creationId xmlns:a16="http://schemas.microsoft.com/office/drawing/2014/main" id="{74707DBB-BDDC-530A-93F4-8AF51A0040DC}"/>
                </a:ext>
              </a:extLst>
            </p:cNvPr>
            <p:cNvGrpSpPr/>
            <p:nvPr/>
          </p:nvGrpSpPr>
          <p:grpSpPr>
            <a:xfrm>
              <a:off x="2229935" y="202739"/>
              <a:ext cx="7470988" cy="929876"/>
              <a:chOff x="2491760" y="1566852"/>
              <a:chExt cx="7362976" cy="864169"/>
            </a:xfrm>
          </p:grpSpPr>
          <p:sp>
            <p:nvSpPr>
              <p:cNvPr id="12" name="Freeform: Shape 11">
                <a:extLst>
                  <a:ext uri="{FF2B5EF4-FFF2-40B4-BE49-F238E27FC236}">
                    <a16:creationId xmlns:a16="http://schemas.microsoft.com/office/drawing/2014/main" id="{F1DBF97D-2738-B1CF-BB50-676B6A670F13}"/>
                  </a:ext>
                </a:extLst>
              </p:cNvPr>
              <p:cNvSpPr/>
              <p:nvPr/>
            </p:nvSpPr>
            <p:spPr>
              <a:xfrm>
                <a:off x="2491760" y="1566852"/>
                <a:ext cx="7362976" cy="413999"/>
              </a:xfrm>
              <a:custGeom>
                <a:avLst/>
                <a:gdLst>
                  <a:gd name="connsiteX0" fmla="*/ 414000 w 5760640"/>
                  <a:gd name="connsiteY0" fmla="*/ 0 h 413999"/>
                  <a:gd name="connsiteX1" fmla="*/ 5346640 w 5760640"/>
                  <a:gd name="connsiteY1" fmla="*/ 0 h 413999"/>
                  <a:gd name="connsiteX2" fmla="*/ 5728106 w 5760640"/>
                  <a:gd name="connsiteY2" fmla="*/ 252853 h 413999"/>
                  <a:gd name="connsiteX3" fmla="*/ 5760640 w 5760640"/>
                  <a:gd name="connsiteY3" fmla="*/ 413999 h 413999"/>
                  <a:gd name="connsiteX4" fmla="*/ 0 w 5760640"/>
                  <a:gd name="connsiteY4" fmla="*/ 413999 h 413999"/>
                  <a:gd name="connsiteX5" fmla="*/ 32534 w 5760640"/>
                  <a:gd name="connsiteY5" fmla="*/ 252853 h 413999"/>
                  <a:gd name="connsiteX6" fmla="*/ 414000 w 5760640"/>
                  <a:gd name="connsiteY6" fmla="*/ 0 h 41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3999">
                    <a:moveTo>
                      <a:pt x="414000" y="0"/>
                    </a:moveTo>
                    <a:lnTo>
                      <a:pt x="5346640" y="0"/>
                    </a:lnTo>
                    <a:cubicBezTo>
                      <a:pt x="5518125" y="0"/>
                      <a:pt x="5665257" y="104262"/>
                      <a:pt x="5728106" y="252853"/>
                    </a:cubicBezTo>
                    <a:lnTo>
                      <a:pt x="5760640" y="413999"/>
                    </a:lnTo>
                    <a:lnTo>
                      <a:pt x="0" y="413999"/>
                    </a:lnTo>
                    <a:lnTo>
                      <a:pt x="32534" y="252853"/>
                    </a:lnTo>
                    <a:cubicBezTo>
                      <a:pt x="95383" y="104262"/>
                      <a:pt x="242516" y="0"/>
                      <a:pt x="414000" y="0"/>
                    </a:cubicBezTo>
                    <a:close/>
                  </a:path>
                </a:pathLst>
              </a:custGeom>
              <a:solidFill>
                <a:schemeClr val="bg1"/>
              </a:solidFill>
              <a:ln w="57150">
                <a:solidFill>
                  <a:srgbClr val="3FAE9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a:p>
            </p:txBody>
          </p:sp>
          <p:sp>
            <p:nvSpPr>
              <p:cNvPr id="13" name="Freeform: Shape 12">
                <a:extLst>
                  <a:ext uri="{FF2B5EF4-FFF2-40B4-BE49-F238E27FC236}">
                    <a16:creationId xmlns:a16="http://schemas.microsoft.com/office/drawing/2014/main" id="{411B856A-9911-C2F7-8401-C315510B20F1}"/>
                  </a:ext>
                </a:extLst>
              </p:cNvPr>
              <p:cNvSpPr/>
              <p:nvPr/>
            </p:nvSpPr>
            <p:spPr>
              <a:xfrm>
                <a:off x="2491760" y="2017019"/>
                <a:ext cx="7362976" cy="414002"/>
              </a:xfrm>
              <a:custGeom>
                <a:avLst/>
                <a:gdLst>
                  <a:gd name="connsiteX0" fmla="*/ 0 w 5760640"/>
                  <a:gd name="connsiteY0" fmla="*/ 0 h 414002"/>
                  <a:gd name="connsiteX1" fmla="*/ 5760640 w 5760640"/>
                  <a:gd name="connsiteY1" fmla="*/ 0 h 414002"/>
                  <a:gd name="connsiteX2" fmla="*/ 5760640 w 5760640"/>
                  <a:gd name="connsiteY2" fmla="*/ 2 h 414002"/>
                  <a:gd name="connsiteX3" fmla="*/ 5346640 w 5760640"/>
                  <a:gd name="connsiteY3" fmla="*/ 414002 h 414002"/>
                  <a:gd name="connsiteX4" fmla="*/ 414000 w 5760640"/>
                  <a:gd name="connsiteY4" fmla="*/ 414002 h 414002"/>
                  <a:gd name="connsiteX5" fmla="*/ 0 w 5760640"/>
                  <a:gd name="connsiteY5" fmla="*/ 2 h 414002"/>
                  <a:gd name="connsiteX6" fmla="*/ 0 w 5760640"/>
                  <a:gd name="connsiteY6" fmla="*/ 0 h 41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0640" h="414002">
                    <a:moveTo>
                      <a:pt x="0" y="0"/>
                    </a:moveTo>
                    <a:lnTo>
                      <a:pt x="5760640" y="0"/>
                    </a:lnTo>
                    <a:lnTo>
                      <a:pt x="5760640" y="2"/>
                    </a:lnTo>
                    <a:cubicBezTo>
                      <a:pt x="5760640" y="228648"/>
                      <a:pt x="5575286" y="414002"/>
                      <a:pt x="5346640" y="414002"/>
                    </a:cubicBezTo>
                    <a:lnTo>
                      <a:pt x="414000" y="414002"/>
                    </a:lnTo>
                    <a:cubicBezTo>
                      <a:pt x="185354" y="414002"/>
                      <a:pt x="0" y="228648"/>
                      <a:pt x="0" y="2"/>
                    </a:cubicBezTo>
                    <a:lnTo>
                      <a:pt x="0" y="0"/>
                    </a:lnTo>
                    <a:close/>
                  </a:path>
                </a:pathLst>
              </a:custGeom>
              <a:solidFill>
                <a:schemeClr val="bg1"/>
              </a:solidFill>
              <a:ln w="38100">
                <a:solidFill>
                  <a:srgbClr val="3FAE9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p>
            </p:txBody>
          </p:sp>
          <p:sp>
            <p:nvSpPr>
              <p:cNvPr id="14" name="Rectangle: Rounded Corners 13">
                <a:extLst>
                  <a:ext uri="{FF2B5EF4-FFF2-40B4-BE49-F238E27FC236}">
                    <a16:creationId xmlns:a16="http://schemas.microsoft.com/office/drawing/2014/main" id="{978EA54F-9629-2896-6922-07CFB217509B}"/>
                  </a:ext>
                </a:extLst>
              </p:cNvPr>
              <p:cNvSpPr/>
              <p:nvPr/>
            </p:nvSpPr>
            <p:spPr>
              <a:xfrm>
                <a:off x="2540709" y="1638810"/>
                <a:ext cx="7213819" cy="684081"/>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 name="Rectangle: Rounded Corners 7">
              <a:extLst>
                <a:ext uri="{FF2B5EF4-FFF2-40B4-BE49-F238E27FC236}">
                  <a16:creationId xmlns:a16="http://schemas.microsoft.com/office/drawing/2014/main" id="{EA66B67E-5580-A40C-7F39-F8C40FE5A22E}"/>
                </a:ext>
              </a:extLst>
            </p:cNvPr>
            <p:cNvSpPr/>
            <p:nvPr/>
          </p:nvSpPr>
          <p:spPr>
            <a:xfrm>
              <a:off x="2364536" y="311215"/>
              <a:ext cx="7183273" cy="720000"/>
            </a:xfrm>
            <a:prstGeom prst="roundRect">
              <a:avLst>
                <a:gd name="adj" fmla="val 50000"/>
              </a:avLst>
            </a:prstGeom>
            <a:solidFill>
              <a:srgbClr val="3FAE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a:extLst>
                <a:ext uri="{FF2B5EF4-FFF2-40B4-BE49-F238E27FC236}">
                  <a16:creationId xmlns:a16="http://schemas.microsoft.com/office/drawing/2014/main" id="{681B4B64-13DD-49FA-7B57-3F81F2FE5EB0}"/>
                </a:ext>
              </a:extLst>
            </p:cNvPr>
            <p:cNvSpPr/>
            <p:nvPr/>
          </p:nvSpPr>
          <p:spPr>
            <a:xfrm>
              <a:off x="9600866" y="511140"/>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DB8D0B0B-1187-05EB-1D15-CEBE4CEFB532}"/>
                </a:ext>
              </a:extLst>
            </p:cNvPr>
            <p:cNvSpPr txBox="1"/>
            <p:nvPr/>
          </p:nvSpPr>
          <p:spPr>
            <a:xfrm>
              <a:off x="2945070" y="306541"/>
              <a:ext cx="6048672" cy="646331"/>
            </a:xfrm>
            <a:prstGeom prst="rect">
              <a:avLst/>
            </a:prstGeom>
            <a:noFill/>
          </p:spPr>
          <p:txBody>
            <a:bodyPr wrap="square" rtlCol="0">
              <a:spAutoFit/>
            </a:bodyPr>
            <a:lstStyle/>
            <a:p>
              <a:pPr algn="ctr"/>
              <a:r>
                <a:rPr lang="en-IN" sz="3600" dirty="0">
                  <a:solidFill>
                    <a:schemeClr val="bg1"/>
                  </a:solidFill>
                  <a:latin typeface="Calibri" panose="020F0502020204030204" pitchFamily="34" charset="0"/>
                  <a:cs typeface="Calibri" panose="020F0502020204030204" pitchFamily="34" charset="0"/>
                </a:rPr>
                <a:t>Let’s Answer!</a:t>
              </a:r>
            </a:p>
          </p:txBody>
        </p:sp>
        <p:sp>
          <p:nvSpPr>
            <p:cNvPr id="11" name="Oval 10">
              <a:extLst>
                <a:ext uri="{FF2B5EF4-FFF2-40B4-BE49-F238E27FC236}">
                  <a16:creationId xmlns:a16="http://schemas.microsoft.com/office/drawing/2014/main" id="{F66D728A-BB58-7368-C3ED-7AE03E8B010E}"/>
                </a:ext>
              </a:extLst>
            </p:cNvPr>
            <p:cNvSpPr/>
            <p:nvPr/>
          </p:nvSpPr>
          <p:spPr>
            <a:xfrm>
              <a:off x="2121923" y="544302"/>
              <a:ext cx="216024" cy="216024"/>
            </a:xfrm>
            <a:prstGeom prst="ellipse">
              <a:avLst/>
            </a:prstGeom>
            <a:solidFill>
              <a:srgbClr val="3FAE9E"/>
            </a:solidFill>
            <a:ln>
              <a:noFill/>
            </a:ln>
            <a:effectLst>
              <a:outerShdw blurRad="44450" dist="27940" dir="5400000" algn="ctr">
                <a:srgbClr val="000000">
                  <a:alpha val="32000"/>
                </a:srgbClr>
              </a:outerShdw>
            </a:effectLst>
            <a:scene3d>
              <a:camera prst="perspectiveRelaxed"/>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extBox 1">
            <a:extLst>
              <a:ext uri="{FF2B5EF4-FFF2-40B4-BE49-F238E27FC236}">
                <a16:creationId xmlns:a16="http://schemas.microsoft.com/office/drawing/2014/main" id="{B58DA1A9-0A04-F39F-5EC9-CB8E713DEAFE}"/>
              </a:ext>
            </a:extLst>
          </p:cNvPr>
          <p:cNvSpPr txBox="1"/>
          <p:nvPr/>
        </p:nvSpPr>
        <p:spPr>
          <a:xfrm>
            <a:off x="1275679" y="1501306"/>
            <a:ext cx="7092463" cy="523220"/>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Q6. Give a suitable title to the passage. </a:t>
            </a:r>
            <a:endParaRPr lang="en-IN" sz="2800"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0076F36-6F5B-3B48-DB27-432B2716FB7C}"/>
              </a:ext>
            </a:extLst>
          </p:cNvPr>
          <p:cNvSpPr txBox="1"/>
          <p:nvPr/>
        </p:nvSpPr>
        <p:spPr>
          <a:xfrm>
            <a:off x="1275679" y="3840407"/>
            <a:ext cx="7936524" cy="954107"/>
          </a:xfrm>
          <a:prstGeom prst="rect">
            <a:avLst/>
          </a:prstGeom>
          <a:noFill/>
        </p:spPr>
        <p:txBody>
          <a:bodyPr wrap="square" rtlCol="0">
            <a:spAutoFit/>
          </a:bodyPr>
          <a:lstStyle/>
          <a:p>
            <a:r>
              <a:rPr lang="en-US" sz="2800" dirty="0">
                <a:solidFill>
                  <a:srgbClr val="FF0000"/>
                </a:solidFill>
                <a:latin typeface="Calibri" panose="020F0502020204030204" pitchFamily="34" charset="0"/>
                <a:cs typeface="Calibri" panose="020F0502020204030204" pitchFamily="34" charset="0"/>
              </a:rPr>
              <a:t>Q7. Abdul Kalam achieved his goal of becoming the Missile Man. Have you thought of your goal in life?</a:t>
            </a:r>
            <a:endParaRPr lang="en-IN" sz="2800" dirty="0">
              <a:solidFill>
                <a:srgbClr val="FF000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EB192D71-A62C-B6CE-E8AB-0D3437CBE737}"/>
              </a:ext>
            </a:extLst>
          </p:cNvPr>
          <p:cNvGrpSpPr/>
          <p:nvPr/>
        </p:nvGrpSpPr>
        <p:grpSpPr>
          <a:xfrm>
            <a:off x="10076746" y="2617804"/>
            <a:ext cx="1366887" cy="1622393"/>
            <a:chOff x="9407273" y="3013502"/>
            <a:chExt cx="1366887" cy="1622393"/>
          </a:xfrm>
        </p:grpSpPr>
        <p:sp>
          <p:nvSpPr>
            <p:cNvPr id="17" name="TextBox 16">
              <a:extLst>
                <a:ext uri="{FF2B5EF4-FFF2-40B4-BE49-F238E27FC236}">
                  <a16:creationId xmlns:a16="http://schemas.microsoft.com/office/drawing/2014/main" id="{1BC1EF37-5FDF-4F69-D81E-DB2665AFCBC4}"/>
                </a:ext>
              </a:extLst>
            </p:cNvPr>
            <p:cNvSpPr txBox="1"/>
            <p:nvPr/>
          </p:nvSpPr>
          <p:spPr>
            <a:xfrm>
              <a:off x="9407273" y="3013502"/>
              <a:ext cx="1366887" cy="830997"/>
            </a:xfrm>
            <a:prstGeom prst="rect">
              <a:avLst/>
            </a:prstGeom>
            <a:solidFill>
              <a:srgbClr val="FF0000">
                <a:alpha val="74902"/>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Click for answer</a:t>
              </a:r>
              <a:endParaRPr lang="en-IN" sz="2400" dirty="0">
                <a:solidFill>
                  <a:schemeClr val="bg1"/>
                </a:solidFill>
                <a:latin typeface="Calibri" panose="020F0502020204030204" pitchFamily="34" charset="0"/>
                <a:cs typeface="Calibri" panose="020F0502020204030204" pitchFamily="34" charset="0"/>
              </a:endParaRPr>
            </a:p>
          </p:txBody>
        </p:sp>
        <p:pic>
          <p:nvPicPr>
            <p:cNvPr id="18" name="Graphic 17" descr="Right pointing backhand index with solid fill">
              <a:extLst>
                <a:ext uri="{FF2B5EF4-FFF2-40B4-BE49-F238E27FC236}">
                  <a16:creationId xmlns:a16="http://schemas.microsoft.com/office/drawing/2014/main" id="{57468ED2-15EC-925E-EF2F-EAB52F7999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9633516" y="3721495"/>
              <a:ext cx="914400" cy="914400"/>
            </a:xfrm>
            <a:prstGeom prst="rect">
              <a:avLst/>
            </a:prstGeom>
          </p:spPr>
        </p:pic>
      </p:grpSp>
      <p:sp>
        <p:nvSpPr>
          <p:cNvPr id="22" name="TextBox 21">
            <a:extLst>
              <a:ext uri="{FF2B5EF4-FFF2-40B4-BE49-F238E27FC236}">
                <a16:creationId xmlns:a16="http://schemas.microsoft.com/office/drawing/2014/main" id="{3E72CC46-3373-6F3F-AD43-29256AC5B329}"/>
              </a:ext>
            </a:extLst>
          </p:cNvPr>
          <p:cNvSpPr txBox="1"/>
          <p:nvPr/>
        </p:nvSpPr>
        <p:spPr>
          <a:xfrm>
            <a:off x="1275679" y="2455413"/>
            <a:ext cx="8440476" cy="954107"/>
          </a:xfrm>
          <a:prstGeom prst="rect">
            <a:avLst/>
          </a:prstGeom>
          <a:noFill/>
        </p:spPr>
        <p:txBody>
          <a:bodyPr wrap="square" rtlCol="0">
            <a:spAutoFit/>
          </a:bodyPr>
          <a:lstStyle/>
          <a:p>
            <a:r>
              <a:rPr lang="en-US" sz="2800" dirty="0">
                <a:solidFill>
                  <a:schemeClr val="tx1"/>
                </a:solidFill>
                <a:latin typeface="Calibri" panose="020F0502020204030204" pitchFamily="34" charset="0"/>
                <a:cs typeface="Calibri" panose="020F0502020204030204" pitchFamily="34" charset="0"/>
              </a:rPr>
              <a:t>Ans 6: Kalam – A Source of Inspiration </a:t>
            </a:r>
            <a:r>
              <a:rPr lang="en-US" sz="2800" dirty="0">
                <a:solidFill>
                  <a:srgbClr val="0070C0"/>
                </a:solidFill>
                <a:latin typeface="Calibri" panose="020F0502020204030204" pitchFamily="34" charset="0"/>
                <a:cs typeface="Calibri" panose="020F0502020204030204" pitchFamily="34" charset="0"/>
              </a:rPr>
              <a:t>(or)</a:t>
            </a:r>
          </a:p>
          <a:p>
            <a:r>
              <a:rPr lang="en-US" sz="2800" dirty="0">
                <a:solidFill>
                  <a:schemeClr val="tx1"/>
                </a:solidFill>
                <a:latin typeface="Calibri" panose="020F0502020204030204" pitchFamily="34" charset="0"/>
                <a:cs typeface="Calibri" panose="020F0502020204030204" pitchFamily="34" charset="0"/>
              </a:rPr>
              <a:t>A.P.J. Abdul Kalam – The Missile Man of India</a:t>
            </a:r>
            <a:r>
              <a:rPr lang="en-US" sz="2800"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0130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Effect transition="in" filter="fade">
                                      <p:cBhvr>
                                        <p:cTn id="15" dur="1000"/>
                                        <p:tgtEl>
                                          <p:spTgt spid="22"/>
                                        </p:tgtEl>
                                      </p:cBhvr>
                                    </p:animEffect>
                                  </p:childTnLst>
                                </p:cTn>
                              </p:par>
                            </p:childTnLst>
                          </p:cTn>
                        </p:par>
                        <p:par>
                          <p:cTn id="16" fill="hold">
                            <p:stCondLst>
                              <p:cond delay="1000"/>
                            </p:stCondLst>
                            <p:childTnLst>
                              <p:par>
                                <p:cTn id="17" presetID="22" presetClass="entr" presetSubtype="8"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1000"/>
                                        <p:tgtEl>
                                          <p:spTgt spid="15"/>
                                        </p:tgtEl>
                                      </p:cBhvr>
                                    </p:animEffect>
                                  </p:childTnLst>
                                </p:cTn>
                              </p:par>
                            </p:childTnLst>
                          </p:cTn>
                        </p:par>
                      </p:childTnLst>
                    </p:cTn>
                  </p:par>
                </p:childTnLst>
              </p:cTn>
              <p:nextCondLst>
                <p:cond evt="onClick" delay="0">
                  <p:tgtEl>
                    <p:spTgt spid="16"/>
                  </p:tgtEl>
                </p:cond>
              </p:nextCondLst>
            </p:seq>
          </p:childTnLst>
        </p:cTn>
      </p:par>
    </p:tnLst>
    <p:bldLst>
      <p:bldP spid="2" grpId="0"/>
      <p:bldP spid="1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graphicFrame>
        <p:nvGraphicFramePr>
          <p:cNvPr id="46" name="Google Shape;46;p3"/>
          <p:cNvGraphicFramePr/>
          <p:nvPr>
            <p:extLst>
              <p:ext uri="{D42A27DB-BD31-4B8C-83A1-F6EECF244321}">
                <p14:modId xmlns:p14="http://schemas.microsoft.com/office/powerpoint/2010/main" val="4106289896"/>
              </p:ext>
            </p:extLst>
          </p:nvPr>
        </p:nvGraphicFramePr>
        <p:xfrm>
          <a:off x="1127448" y="700345"/>
          <a:ext cx="9937100" cy="1950750"/>
        </p:xfrm>
        <a:graphic>
          <a:graphicData uri="http://schemas.openxmlformats.org/drawingml/2006/table">
            <a:tbl>
              <a:tblPr firstRow="1" bandRow="1">
                <a:noFill/>
                <a:tableStyleId>{0D4297A2-811B-47ED-8092-229EEA59F8F7}</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2000" u="none" strike="noStrike" cap="none" dirty="0"/>
                        <a:t>Slide #</a:t>
                      </a:r>
                      <a:endParaRPr sz="2000" u="none" strike="noStrike" cap="none" dirty="0"/>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Author </a:t>
                      </a:r>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ctr"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b="0" i="0" u="none" strike="noStrike" cap="none" dirty="0">
                        <a:solidFill>
                          <a:schemeClr val="dk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a:ea typeface="Calibri"/>
                          <a:cs typeface="Calibri"/>
                          <a:sym typeface="Arial"/>
                        </a:rPr>
                        <a:t>https://commons.wikimedia.org/wiki/File:A._P._J._Abdul_Kalam_%2824207908030%29.jpg</a:t>
                      </a:r>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err="1"/>
                        <a:t>Damith</a:t>
                      </a:r>
                      <a:r>
                        <a:rPr lang="en-IN" sz="900" dirty="0"/>
                        <a:t> </a:t>
                      </a:r>
                      <a:r>
                        <a:rPr lang="en-IN" sz="900" dirty="0" err="1"/>
                        <a:t>Wickramasinghe</a:t>
                      </a:r>
                      <a:endParaRPr sz="90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ctr"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b="0" i="0" u="none" strike="noStrike" cap="none" dirty="0">
                        <a:solidFill>
                          <a:schemeClr val="dk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IN" sz="900" b="0" i="0" u="none" strike="noStrike" cap="none" dirty="0">
                        <a:solidFill>
                          <a:schemeClr val="dk1"/>
                        </a:solidFill>
                        <a:effectLst/>
                        <a:latin typeface="Calibri"/>
                        <a:ea typeface="Calibri"/>
                        <a:cs typeface="Calibri"/>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cap="none" dirty="0">
                          <a:solidFill>
                            <a:schemeClr val="dk1"/>
                          </a:solidFill>
                          <a:effectLst/>
                          <a:latin typeface="Calibri"/>
                          <a:ea typeface="Calibri"/>
                          <a:cs typeface="Calibri"/>
                          <a:sym typeface="Arial"/>
                        </a:rPr>
                        <a:t>https://commons.wikimedia.org/wiki/File:Dr._A.P.J_Abdul_Kalam_%284048070416%29.jpg</a:t>
                      </a:r>
                    </a:p>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lang="en-US" sz="900" dirty="0"/>
                    </a:p>
                    <a:p>
                      <a:pPr marL="0" marR="0" lvl="0" indent="0" algn="l" rtl="0">
                        <a:spcBef>
                          <a:spcPts val="0"/>
                        </a:spcBef>
                        <a:spcAft>
                          <a:spcPts val="0"/>
                        </a:spcAft>
                        <a:buNone/>
                      </a:pPr>
                      <a:endParaRPr lang="en-IN" sz="900" dirty="0"/>
                    </a:p>
                    <a:p>
                      <a:pPr marL="0" marR="0" lvl="0" indent="0" algn="l" rtl="0">
                        <a:spcBef>
                          <a:spcPts val="0"/>
                        </a:spcBef>
                        <a:spcAft>
                          <a:spcPts val="0"/>
                        </a:spcAft>
                        <a:buNone/>
                      </a:pPr>
                      <a:r>
                        <a:rPr lang="en-IN" sz="900" dirty="0"/>
                        <a:t>Tulane Public Relations</a:t>
                      </a:r>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bl>
          </a:graphicData>
        </a:graphic>
      </p:graphicFrame>
      <p:sp>
        <p:nvSpPr>
          <p:cNvPr id="47" name="Google Shape;47;p3"/>
          <p:cNvSpPr txBox="1"/>
          <p:nvPr/>
        </p:nvSpPr>
        <p:spPr>
          <a:xfrm>
            <a:off x="3549974" y="0"/>
            <a:ext cx="5092048" cy="5000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ct val="100000"/>
              <a:buFont typeface="Calibri"/>
              <a:buNone/>
            </a:pPr>
            <a:r>
              <a:rPr lang="en-IN" sz="3600" b="0" i="0" u="none" strike="noStrike" cap="none" dirty="0">
                <a:solidFill>
                  <a:schemeClr val="dk1"/>
                </a:solidFill>
                <a:latin typeface="Calibri"/>
                <a:ea typeface="Calibri"/>
                <a:cs typeface="Calibri"/>
                <a:sym typeface="Calibri"/>
              </a:rPr>
              <a:t>Attribution / Citation</a:t>
            </a:r>
            <a:endParaRPr sz="3600" b="0" i="0" u="none" strike="noStrike" cap="none" dirty="0">
              <a:solidFill>
                <a:schemeClr val="dk1"/>
              </a:solidFill>
              <a:latin typeface="Calibri"/>
              <a:ea typeface="Calibri"/>
              <a:cs typeface="Calibri"/>
              <a:sym typeface="Calibri"/>
            </a:endParaRPr>
          </a:p>
        </p:txBody>
      </p:sp>
      <p:pic>
        <p:nvPicPr>
          <p:cNvPr id="2" name="Picture 1" descr="A person with white hair and a microphone&#10;&#10;Description automatically generated">
            <a:extLst>
              <a:ext uri="{FF2B5EF4-FFF2-40B4-BE49-F238E27FC236}">
                <a16:creationId xmlns:a16="http://schemas.microsoft.com/office/drawing/2014/main" id="{22514F09-E802-153D-3544-89CEE7031A5A}"/>
              </a:ext>
            </a:extLst>
          </p:cNvPr>
          <p:cNvPicPr>
            <a:picLocks noChangeAspect="1"/>
          </p:cNvPicPr>
          <p:nvPr/>
        </p:nvPicPr>
        <p:blipFill>
          <a:blip r:embed="rId3"/>
          <a:stretch>
            <a:fillRect/>
          </a:stretch>
        </p:blipFill>
        <p:spPr>
          <a:xfrm>
            <a:off x="2623110" y="1145104"/>
            <a:ext cx="533252" cy="653980"/>
          </a:xfrm>
          <a:prstGeom prst="rect">
            <a:avLst/>
          </a:prstGeom>
        </p:spPr>
      </p:pic>
      <p:pic>
        <p:nvPicPr>
          <p:cNvPr id="3" name="Picture 2" descr="A person speaking at a podium&#10;&#10;Description automatically generated">
            <a:extLst>
              <a:ext uri="{FF2B5EF4-FFF2-40B4-BE49-F238E27FC236}">
                <a16:creationId xmlns:a16="http://schemas.microsoft.com/office/drawing/2014/main" id="{944D1DB0-9352-590B-13A7-C33971CB7AC8}"/>
              </a:ext>
            </a:extLst>
          </p:cNvPr>
          <p:cNvPicPr>
            <a:picLocks noChangeAspect="1"/>
          </p:cNvPicPr>
          <p:nvPr/>
        </p:nvPicPr>
        <p:blipFill>
          <a:blip r:embed="rId4"/>
          <a:stretch>
            <a:fillRect/>
          </a:stretch>
        </p:blipFill>
        <p:spPr>
          <a:xfrm>
            <a:off x="2540461" y="1946645"/>
            <a:ext cx="698549" cy="65398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1182</Words>
  <Application>Microsoft Macintosh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96</cp:revision>
  <dcterms:created xsi:type="dcterms:W3CDTF">2020-08-28T09:38:22Z</dcterms:created>
  <dcterms:modified xsi:type="dcterms:W3CDTF">2023-09-27T15:05:56Z</dcterms:modified>
</cp:coreProperties>
</file>