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Default Section" id="{393D1B47-0AF8-429C-B784-7586CA64D3D0}">
          <p14:sldIdLst/>
        </p14:section>
        <p14:section name="Untitled Section" id="{9C055D0F-5CB4-4017-8863-540219F42F64}">
          <p14:sldIdLst>
            <p14:sldId id="256"/>
            <p14:sldId id="257"/>
            <p14:sldId id="259"/>
            <p14:sldId id="260"/>
            <p14:sldId id="261"/>
            <p14:sldId id="262"/>
            <p14:sldId id="263"/>
            <p14:sldId id="264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2" roundtripDataSignature="AMtx7mhEwf4zKoSrI9VK0InNJqL5fYjn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D4297A2-811B-47ED-8092-229EEA59F8F7}">
  <a:tblStyle styleId="{0D4297A2-811B-47ED-8092-229EEA59F8F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89459" autoAdjust="0"/>
  </p:normalViewPr>
  <p:slideViewPr>
    <p:cSldViewPr snapToGrid="0">
      <p:cViewPr varScale="1">
        <p:scale>
          <a:sx n="53" d="100"/>
          <a:sy n="53" d="100"/>
        </p:scale>
        <p:origin x="108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656835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de/users/anilsharma26-13475484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27861585@N02/3080618518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/2.0/?ref=openverse" TargetMode="External"/><Relationship Id="rId4" Type="http://schemas.openxmlformats.org/officeDocument/2006/relationships/hyperlink" Target="https://www.flickr.com/photos/27861585@N02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de/users/akshayapatra-195187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de/users/swastikarora-16423446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" name="Google Shape;2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&lt; Information for further reference or explanation &gt;</a:t>
            </a:r>
            <a:endParaRPr b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IN" b="0" dirty="0"/>
            </a:b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Suggestions: 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&lt;Ideas/ Images/ Animations / Others – To make better representation of the content &gt;</a:t>
            </a:r>
            <a:b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of Multimedia used in this slide - 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https://pixabay.com/de/photos/schule-klassenzimmer-lehrer-7047287/</a:t>
            </a:r>
            <a:r>
              <a:rPr lang="en-IN" b="0" dirty="0">
                <a:effectLst/>
                <a:hlinkClick r:id="rId3"/>
              </a:rPr>
              <a:t>Anilsharma26</a:t>
            </a:r>
            <a:endParaRPr b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0" name="Google Shape;30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" name="Google Shape;3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</a:t>
            </a:r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After the discussion on the IQ asset the teacher may use the Interactive Approach to introduce Direct and Indirect Speech with a short dialogue.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b="0" i="0" u="none" strike="noStrike" cap="none" dirty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Through this dialogue the teacher may ask the students to state one difference that they noticed.</a:t>
            </a:r>
            <a:endParaRPr b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IN" b="0" dirty="0"/>
            </a:b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Suggestions: 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&lt;Ideas/ Images/ Animations / Others – To make better representation of the content &gt;</a:t>
            </a:r>
            <a:b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of Multimedia used in this slide - 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"</a:t>
            </a:r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  <a:hlinkClick r:id="rId3"/>
              </a:rPr>
              <a:t>India girls Banner</a:t>
            </a:r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" by </a:t>
            </a:r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  <a:hlinkClick r:id="rId4"/>
              </a:rPr>
              <a:t>One Laptop per Child</a:t>
            </a:r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 is licensed under </a:t>
            </a:r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  <a:hlinkClick r:id="rId5"/>
              </a:rPr>
              <a:t>CC BY 2.0</a:t>
            </a:r>
            <a:r>
              <a:rPr lang="en-US" sz="1200" b="0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.///</a:t>
            </a:r>
            <a:endParaRPr b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dirty="0">
                <a:hlinkClick r:id="rId4"/>
              </a:rPr>
              <a:t>One Laptop per Child</a:t>
            </a:r>
            <a:endParaRPr dirty="0"/>
          </a:p>
        </p:txBody>
      </p:sp>
      <p:sp>
        <p:nvSpPr>
          <p:cNvPr id="37" name="Google Shape;3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sz="1200" b="1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IN" sz="1200" b="0" i="0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</a:t>
            </a:r>
            <a:r>
              <a:rPr lang="en-US" sz="1200" b="1" i="0" u="none" strike="noStrike" cap="none" dirty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The teacher may then explain a few rules to change Direct speech to Indirect speech: </a:t>
            </a:r>
            <a:endParaRPr lang="en-IN" dirty="0"/>
          </a:p>
          <a:p>
            <a:endParaRPr lang="en-IN" dirty="0"/>
          </a:p>
          <a:p>
            <a:r>
              <a:rPr lang="en-IN" dirty="0"/>
              <a:t>https://pixabay.com/de/photos/schule-klassenzimmer-kinder-jungen-298680/</a:t>
            </a:r>
            <a:r>
              <a:rPr lang="en-IN" dirty="0">
                <a:effectLst/>
                <a:hlinkClick r:id="rId3"/>
              </a:rPr>
              <a:t>Akshayapatra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IN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4103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https://pixabay.com/de/photos/indische-schulkinder-8196287/</a:t>
            </a:r>
            <a:r>
              <a:rPr lang="en-IN" dirty="0">
                <a:effectLst/>
                <a:hlinkClick r:id="rId3"/>
              </a:rPr>
              <a:t>SwastikArora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IN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6486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3" name="Google Shape;4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200" b="1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IN" sz="1200" b="0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&lt; Information for further reference or explanation &gt;</a:t>
            </a:r>
            <a:endParaRPr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IN" b="0"/>
            </a:br>
            <a:r>
              <a:rPr lang="en-IN" sz="1200" b="1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Suggestions: </a:t>
            </a:r>
            <a:r>
              <a:rPr lang="en-IN" sz="1200" b="0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&lt;Ideas/ Images/ Animations / Others – To make better representation of the content &gt;</a:t>
            </a:r>
            <a:br>
              <a:rPr lang="en-IN" sz="1200" b="0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200" b="1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of Multimedia used in this slide - </a:t>
            </a:r>
            <a:r>
              <a:rPr lang="en-IN" sz="1200" b="0" i="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&lt;Please provide source URL where we find the image and the license agreement&gt; </a:t>
            </a:r>
            <a:endParaRPr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ctrTitle"/>
          </p:nvPr>
        </p:nvSpPr>
        <p:spPr>
          <a:xfrm>
            <a:off x="914400" y="981069"/>
            <a:ext cx="10363200" cy="1655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ubTitle" idx="1"/>
          </p:nvPr>
        </p:nvSpPr>
        <p:spPr>
          <a:xfrm>
            <a:off x="1828800" y="2996952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/>
          <p:nvPr/>
        </p:nvSpPr>
        <p:spPr>
          <a:xfrm>
            <a:off x="7635686" y="6509319"/>
            <a:ext cx="4467257" cy="412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8482B"/>
              </a:buClr>
              <a:buSzPts val="1400"/>
              <a:buFont typeface="Calibri"/>
              <a:buNone/>
            </a:pPr>
            <a:r>
              <a:rPr lang="en-IN" sz="1400" b="1" i="0" u="none" strike="noStrike" cap="none">
                <a:solidFill>
                  <a:srgbClr val="08482B"/>
                </a:solidFill>
                <a:latin typeface="Calibri"/>
                <a:ea typeface="Calibri"/>
                <a:cs typeface="Calibri"/>
                <a:sym typeface="Calibri"/>
              </a:rPr>
              <a:t>Integral Education</a:t>
            </a:r>
            <a:r>
              <a:rPr lang="en-IN" sz="1400" b="0" i="0" u="none" strike="noStrike" cap="none">
                <a:solidFill>
                  <a:srgbClr val="08482B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N" sz="14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FOR  </a:t>
            </a:r>
            <a:r>
              <a:rPr lang="en-IN" sz="14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ALL, </a:t>
            </a:r>
            <a:r>
              <a:rPr lang="en-IN" sz="14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en-IN" sz="14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ALL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" name="Google Shape;15;p5" descr="A picture containing text, clock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522" y="95208"/>
            <a:ext cx="678726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5" descr="A picture containing text, ligh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11473" y="606433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5" descr="Calendar&#10;&#10;Description automatically generated with low confidenc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338052" y="95208"/>
            <a:ext cx="738701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>
            <a:spLocks noGrp="1"/>
          </p:cNvSpPr>
          <p:nvPr>
            <p:ph type="title"/>
          </p:nvPr>
        </p:nvSpPr>
        <p:spPr>
          <a:xfrm>
            <a:off x="1466856" y="71414"/>
            <a:ext cx="9296427" cy="654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body" idx="1"/>
          </p:nvPr>
        </p:nvSpPr>
        <p:spPr>
          <a:xfrm>
            <a:off x="857251" y="1214438"/>
            <a:ext cx="10668000" cy="4786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2" name="Google Shape;22;p6" descr="A picture containing text, light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311473" y="606433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6" descr="Calendar&#10;&#10;Description automatically generated with low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38052" y="95208"/>
            <a:ext cx="738701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7" descr="A picture containing text, light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311473" y="6064332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7" descr="Calendar&#10;&#10;Description automatically generated with low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38052" y="95208"/>
            <a:ext cx="738701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risathyasaividyavahini.org/" TargetMode="Externa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3;p5">
            <a:hlinkClick r:id="rId5"/>
            <a:extLst>
              <a:ext uri="{FF2B5EF4-FFF2-40B4-BE49-F238E27FC236}">
                <a16:creationId xmlns:a16="http://schemas.microsoft.com/office/drawing/2014/main" id="{14906773-AC2E-2445-97EC-73E7C0D61462}"/>
              </a:ext>
            </a:extLst>
          </p:cNvPr>
          <p:cNvSpPr/>
          <p:nvPr userDrawn="1"/>
        </p:nvSpPr>
        <p:spPr>
          <a:xfrm>
            <a:off x="-406400" y="6488116"/>
            <a:ext cx="394208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ts val="1100"/>
              <a:buFont typeface="Calibri"/>
              <a:buNone/>
            </a:pPr>
            <a:r>
              <a:rPr lang="en-IN" sz="1100" b="1" i="0" u="none" strike="noStrike" cap="none" dirty="0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©Sri Sathya Sai Central Trust, </a:t>
            </a:r>
            <a:r>
              <a:rPr lang="en-IN" sz="1100" b="1" i="0" u="none" strike="noStrike" cap="none" dirty="0" err="1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Prasanthi</a:t>
            </a:r>
            <a:r>
              <a:rPr lang="en-IN" sz="1100" b="1" i="0" u="none" strike="noStrike" cap="none" dirty="0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 Nilayam, 2023  </a:t>
            </a:r>
            <a:endParaRPr sz="1100" b="1" i="0" u="none" strike="noStrike" cap="none" dirty="0">
              <a:solidFill>
                <a:srgbClr val="0000C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" y="3434278"/>
            <a:ext cx="12191999" cy="175432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Gaining Knowledge -</a:t>
            </a:r>
          </a:p>
          <a:p>
            <a:pPr algn="ctr"/>
            <a:r>
              <a:rPr lang="en-US" sz="5400" b="1" dirty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Direct and Indirect Speech</a:t>
            </a:r>
            <a:endParaRPr lang="en-IN" sz="5400" b="1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0" name="Picture 2" descr="School, classroom, teach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095" y="150777"/>
            <a:ext cx="4795803" cy="3195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ndia girls B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594" y="1918569"/>
            <a:ext cx="4363414" cy="306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1196502" y="1"/>
            <a:ext cx="9737386" cy="936105"/>
            <a:chOff x="1196502" y="1"/>
            <a:chExt cx="9737386" cy="93610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7929204-8F1E-6630-5752-E58CB1DBF51D}"/>
                </a:ext>
              </a:extLst>
            </p:cNvPr>
            <p:cNvGrpSpPr/>
            <p:nvPr/>
          </p:nvGrpSpPr>
          <p:grpSpPr>
            <a:xfrm>
              <a:off x="1196502" y="1"/>
              <a:ext cx="9737386" cy="936105"/>
              <a:chOff x="317358" y="227362"/>
              <a:chExt cx="10207135" cy="936105"/>
            </a:xfrm>
          </p:grpSpPr>
          <p:grpSp>
            <p:nvGrpSpPr>
              <p:cNvPr id="8" name="Group 63">
                <a:extLst>
                  <a:ext uri="{FF2B5EF4-FFF2-40B4-BE49-F238E27FC236}">
                    <a16:creationId xmlns:a16="http://schemas.microsoft.com/office/drawing/2014/main" id="{AEE9E4C6-DEF8-927C-E7F5-B830082C6FA0}"/>
                  </a:ext>
                </a:extLst>
              </p:cNvPr>
              <p:cNvGrpSpPr/>
              <p:nvPr/>
            </p:nvGrpSpPr>
            <p:grpSpPr>
              <a:xfrm>
                <a:off x="551385" y="227363"/>
                <a:ext cx="9739085" cy="936104"/>
                <a:chOff x="515381" y="62182"/>
                <a:chExt cx="9739084" cy="936104"/>
              </a:xfrm>
            </p:grpSpPr>
            <p:sp>
              <p:nvSpPr>
                <p:cNvPr id="11" name="Freeform 5">
                  <a:extLst>
                    <a:ext uri="{FF2B5EF4-FFF2-40B4-BE49-F238E27FC236}">
                      <a16:creationId xmlns:a16="http://schemas.microsoft.com/office/drawing/2014/main" id="{C438AA3A-F2A9-BC71-7BFC-762799875F4C}"/>
                    </a:ext>
                  </a:extLst>
                </p:cNvPr>
                <p:cNvSpPr/>
                <p:nvPr/>
              </p:nvSpPr>
              <p:spPr>
                <a:xfrm flipH="1">
                  <a:off x="983433" y="170194"/>
                  <a:ext cx="8802978" cy="720080"/>
                </a:xfrm>
                <a:custGeom>
                  <a:avLst/>
                  <a:gdLst>
                    <a:gd name="connsiteX0" fmla="*/ 9568147 w 9928187"/>
                    <a:gd name="connsiteY0" fmla="*/ 0 h 720080"/>
                    <a:gd name="connsiteX1" fmla="*/ 9424131 w 9928187"/>
                    <a:gd name="connsiteY1" fmla="*/ 0 h 720080"/>
                    <a:gd name="connsiteX2" fmla="*/ 504056 w 9928187"/>
                    <a:gd name="connsiteY2" fmla="*/ 0 h 720080"/>
                    <a:gd name="connsiteX3" fmla="*/ 360040 w 9928187"/>
                    <a:gd name="connsiteY3" fmla="*/ 0 h 720080"/>
                    <a:gd name="connsiteX4" fmla="*/ 0 w 9928187"/>
                    <a:gd name="connsiteY4" fmla="*/ 360040 h 720080"/>
                    <a:gd name="connsiteX5" fmla="*/ 360040 w 9928187"/>
                    <a:gd name="connsiteY5" fmla="*/ 720080 h 720080"/>
                    <a:gd name="connsiteX6" fmla="*/ 504056 w 9928187"/>
                    <a:gd name="connsiteY6" fmla="*/ 720080 h 720080"/>
                    <a:gd name="connsiteX7" fmla="*/ 9424131 w 9928187"/>
                    <a:gd name="connsiteY7" fmla="*/ 720080 h 720080"/>
                    <a:gd name="connsiteX8" fmla="*/ 9568147 w 9928187"/>
                    <a:gd name="connsiteY8" fmla="*/ 720080 h 720080"/>
                    <a:gd name="connsiteX9" fmla="*/ 9928187 w 9928187"/>
                    <a:gd name="connsiteY9" fmla="*/ 360040 h 7200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9928187" h="720080">
                      <a:moveTo>
                        <a:pt x="9568147" y="0"/>
                      </a:moveTo>
                      <a:lnTo>
                        <a:pt x="9424131" y="0"/>
                      </a:lnTo>
                      <a:lnTo>
                        <a:pt x="504056" y="0"/>
                      </a:lnTo>
                      <a:lnTo>
                        <a:pt x="360040" y="0"/>
                      </a:lnTo>
                      <a:lnTo>
                        <a:pt x="0" y="360040"/>
                      </a:lnTo>
                      <a:lnTo>
                        <a:pt x="360040" y="720080"/>
                      </a:lnTo>
                      <a:lnTo>
                        <a:pt x="504056" y="720080"/>
                      </a:lnTo>
                      <a:lnTo>
                        <a:pt x="9424131" y="720080"/>
                      </a:lnTo>
                      <a:lnTo>
                        <a:pt x="9568147" y="720080"/>
                      </a:lnTo>
                      <a:lnTo>
                        <a:pt x="9928187" y="360040"/>
                      </a:lnTo>
                      <a:close/>
                    </a:path>
                  </a:pathLst>
                </a:custGeom>
                <a:ln w="57150">
                  <a:solidFill>
                    <a:schemeClr val="accent6">
                      <a:lumMod val="75000"/>
                    </a:schemeClr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14300" prst="artDeco"/>
                </a:sp3d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36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2" name="Diamond 11">
                  <a:extLst>
                    <a:ext uri="{FF2B5EF4-FFF2-40B4-BE49-F238E27FC236}">
                      <a16:creationId xmlns:a16="http://schemas.microsoft.com/office/drawing/2014/main" id="{67830CFD-6366-A15A-8870-B86330D402B7}"/>
                    </a:ext>
                  </a:extLst>
                </p:cNvPr>
                <p:cNvSpPr/>
                <p:nvPr/>
              </p:nvSpPr>
              <p:spPr>
                <a:xfrm rot="16200000">
                  <a:off x="515381" y="62182"/>
                  <a:ext cx="936104" cy="936103"/>
                </a:xfrm>
                <a:prstGeom prst="diamond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" name="Diamond 12">
                  <a:extLst>
                    <a:ext uri="{FF2B5EF4-FFF2-40B4-BE49-F238E27FC236}">
                      <a16:creationId xmlns:a16="http://schemas.microsoft.com/office/drawing/2014/main" id="{AA2C9EED-9063-7586-B720-EC8987921B29}"/>
                    </a:ext>
                  </a:extLst>
                </p:cNvPr>
                <p:cNvSpPr/>
                <p:nvPr/>
              </p:nvSpPr>
              <p:spPr>
                <a:xfrm rot="5400000">
                  <a:off x="9318361" y="62182"/>
                  <a:ext cx="936104" cy="936104"/>
                </a:xfrm>
                <a:prstGeom prst="diamond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9" name="Diamond 8">
                <a:extLst>
                  <a:ext uri="{FF2B5EF4-FFF2-40B4-BE49-F238E27FC236}">
                    <a16:creationId xmlns:a16="http://schemas.microsoft.com/office/drawing/2014/main" id="{B9F3D515-6986-DF8F-534C-1E8CCDEAACC3}"/>
                  </a:ext>
                </a:extLst>
              </p:cNvPr>
              <p:cNvSpPr/>
              <p:nvPr/>
            </p:nvSpPr>
            <p:spPr>
              <a:xfrm rot="5400000">
                <a:off x="317358" y="227363"/>
                <a:ext cx="936104" cy="936103"/>
              </a:xfrm>
              <a:prstGeom prst="diamond">
                <a:avLst/>
              </a:prstGeom>
              <a:solidFill>
                <a:schemeClr val="accent6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Diamond 9">
                <a:extLst>
                  <a:ext uri="{FF2B5EF4-FFF2-40B4-BE49-F238E27FC236}">
                    <a16:creationId xmlns:a16="http://schemas.microsoft.com/office/drawing/2014/main" id="{97B34664-5937-5093-5290-8169F67BB348}"/>
                  </a:ext>
                </a:extLst>
              </p:cNvPr>
              <p:cNvSpPr/>
              <p:nvPr/>
            </p:nvSpPr>
            <p:spPr>
              <a:xfrm rot="16200000" flipH="1">
                <a:off x="9588389" y="227362"/>
                <a:ext cx="936104" cy="936104"/>
              </a:xfrm>
              <a:prstGeom prst="diamond">
                <a:avLst/>
              </a:prstGeom>
              <a:solidFill>
                <a:schemeClr val="accent6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" name="Rectangle 2"/>
            <p:cNvSpPr/>
            <p:nvPr/>
          </p:nvSpPr>
          <p:spPr>
            <a:xfrm>
              <a:off x="2149145" y="108014"/>
              <a:ext cx="764727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600" dirty="0">
                  <a:latin typeface="Calibri" pitchFamily="34" charset="0"/>
                  <a:cs typeface="Calibri" pitchFamily="34" charset="0"/>
                </a:rPr>
                <a:t> Introducing Direct and Indirect Speech</a:t>
              </a:r>
              <a:endParaRPr lang="en-IN" sz="36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8695085" y="2085708"/>
            <a:ext cx="3404681" cy="1204688"/>
            <a:chOff x="8687552" y="1755167"/>
            <a:chExt cx="3341649" cy="1463719"/>
          </a:xfrm>
        </p:grpSpPr>
        <p:sp>
          <p:nvSpPr>
            <p:cNvPr id="14" name="Oval Callout 13"/>
            <p:cNvSpPr/>
            <p:nvPr/>
          </p:nvSpPr>
          <p:spPr>
            <a:xfrm>
              <a:off x="8687552" y="1755167"/>
              <a:ext cx="3341649" cy="1463719"/>
            </a:xfrm>
            <a:prstGeom prst="wedgeEllipseCallout">
              <a:avLst>
                <a:gd name="adj1" fmla="val -62838"/>
                <a:gd name="adj2" fmla="val 66"/>
              </a:avLst>
            </a:prstGeom>
            <a:solidFill>
              <a:schemeClr val="bg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" name="Rectangle 4"/>
            <p:cNvSpPr/>
            <p:nvPr/>
          </p:nvSpPr>
          <p:spPr>
            <a:xfrm>
              <a:off x="8687552" y="2093612"/>
              <a:ext cx="3341649" cy="7868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err="1">
                  <a:latin typeface="Calibri" pitchFamily="34" charset="0"/>
                  <a:cs typeface="Calibri" pitchFamily="34" charset="0"/>
                </a:rPr>
                <a:t>Rekha</a:t>
              </a:r>
              <a:r>
                <a:rPr lang="en-US" sz="2000" dirty="0">
                  <a:latin typeface="Calibri" pitchFamily="34" charset="0"/>
                  <a:cs typeface="Calibri" pitchFamily="34" charset="0"/>
                </a:rPr>
                <a:t> said that the weather was very pleasant that day.</a:t>
              </a:r>
              <a:endParaRPr lang="en-IN" sz="20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35883" y="2066354"/>
            <a:ext cx="3301231" cy="1055351"/>
            <a:chOff x="118349" y="2066354"/>
            <a:chExt cx="3301231" cy="1055351"/>
          </a:xfrm>
        </p:grpSpPr>
        <p:sp>
          <p:nvSpPr>
            <p:cNvPr id="16" name="Oval Callout 15"/>
            <p:cNvSpPr/>
            <p:nvPr/>
          </p:nvSpPr>
          <p:spPr>
            <a:xfrm>
              <a:off x="118349" y="2066354"/>
              <a:ext cx="3301231" cy="1055351"/>
            </a:xfrm>
            <a:prstGeom prst="wedgeEllipseCallout">
              <a:avLst>
                <a:gd name="adj1" fmla="val 64560"/>
                <a:gd name="adj2" fmla="val 39022"/>
              </a:avLst>
            </a:prstGeom>
            <a:solidFill>
              <a:schemeClr val="bg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68007" y="2178530"/>
              <a:ext cx="3013555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latin typeface="Calibri" pitchFamily="34" charset="0"/>
                  <a:cs typeface="Calibri" pitchFamily="34" charset="0"/>
                </a:rPr>
                <a:t>“The weather is very pleasant today.” </a:t>
              </a:r>
            </a:p>
          </p:txBody>
        </p:sp>
      </p:grpSp>
      <p:sp>
        <p:nvSpPr>
          <p:cNvPr id="20" name="Rectangle 19"/>
          <p:cNvSpPr/>
          <p:nvPr/>
        </p:nvSpPr>
        <p:spPr>
          <a:xfrm>
            <a:off x="1196500" y="1046651"/>
            <a:ext cx="9737387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dirty="0" err="1">
                <a:latin typeface="Calibri" pitchFamily="34" charset="0"/>
                <a:cs typeface="Calibri" pitchFamily="34" charset="0"/>
              </a:rPr>
              <a:t>Rekha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and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Reema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converse on a simple topic - Today’s weather  </a:t>
            </a:r>
            <a:endParaRPr lang="en-IN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815" y="3432827"/>
            <a:ext cx="3660879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>
                <a:latin typeface="Calibri" pitchFamily="34" charset="0"/>
                <a:cs typeface="Calibri" pitchFamily="34" charset="0"/>
              </a:rPr>
              <a:t>Direct Speech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- exact words spoken by a person and placed within quotation marks. </a:t>
            </a:r>
            <a:endParaRPr lang="en-IN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315683" y="3512905"/>
            <a:ext cx="3826213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>
                <a:latin typeface="Calibri" pitchFamily="34" charset="0"/>
                <a:cs typeface="Calibri" pitchFamily="34" charset="0"/>
              </a:rPr>
              <a:t>Indirect speech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- report something said or written by another person, without using quotation marks or using the exact words.</a:t>
            </a:r>
            <a:endParaRPr lang="en-IN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09507" y="5022104"/>
            <a:ext cx="9527814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/>
            <a:r>
              <a:rPr lang="en-US" sz="2000" b="1" dirty="0">
                <a:solidFill>
                  <a:schemeClr val="dk1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Direct</a:t>
            </a:r>
            <a:r>
              <a:rPr lang="en-US" sz="2000" dirty="0">
                <a:solidFill>
                  <a:schemeClr val="dk1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 Speech or ‘</a:t>
            </a:r>
            <a:r>
              <a:rPr lang="en-US" sz="2000" b="1" dirty="0">
                <a:solidFill>
                  <a:schemeClr val="dk1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Quoted speech</a:t>
            </a:r>
            <a:r>
              <a:rPr lang="en-US" sz="2000" dirty="0">
                <a:solidFill>
                  <a:schemeClr val="dk1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,’ uses the </a:t>
            </a:r>
            <a:r>
              <a:rPr lang="en-US" sz="2000" b="1" dirty="0">
                <a:solidFill>
                  <a:schemeClr val="dk1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exact words </a:t>
            </a:r>
            <a:r>
              <a:rPr lang="en-US" sz="2000" dirty="0">
                <a:solidFill>
                  <a:schemeClr val="dk1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of the speaker. </a:t>
            </a:r>
          </a:p>
          <a:p>
            <a:pPr algn="ctr"/>
            <a:r>
              <a:rPr lang="en-US" sz="2000" b="1" dirty="0">
                <a:solidFill>
                  <a:schemeClr val="dk1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Indirect</a:t>
            </a:r>
            <a:r>
              <a:rPr lang="en-US" sz="2000" dirty="0">
                <a:solidFill>
                  <a:schemeClr val="dk1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 speech or ‘</a:t>
            </a:r>
            <a:r>
              <a:rPr lang="en-US" sz="2000" b="1" dirty="0">
                <a:solidFill>
                  <a:schemeClr val="dk1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Reported speech</a:t>
            </a:r>
            <a:r>
              <a:rPr lang="en-US" sz="2000">
                <a:solidFill>
                  <a:schemeClr val="dk1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,’ narrates </a:t>
            </a:r>
            <a:r>
              <a:rPr lang="en-US" sz="2000" dirty="0">
                <a:solidFill>
                  <a:schemeClr val="dk1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what is </a:t>
            </a:r>
            <a:r>
              <a:rPr lang="en-US" sz="2000" b="1" dirty="0">
                <a:solidFill>
                  <a:schemeClr val="dk1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spoken by a person.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9854" y="5839069"/>
            <a:ext cx="1124712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/>
            <a:r>
              <a:rPr lang="en-US" sz="2000" b="1" dirty="0">
                <a:solidFill>
                  <a:schemeClr val="dk1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Direct</a:t>
            </a:r>
            <a:r>
              <a:rPr lang="en-US" sz="2000" dirty="0">
                <a:solidFill>
                  <a:schemeClr val="dk1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 Speech is the speech spoken by someone</a:t>
            </a:r>
            <a:r>
              <a:rPr lang="en-US" sz="2000" dirty="0">
                <a:latin typeface="Calibri" pitchFamily="34" charset="0"/>
                <a:ea typeface="Calibri"/>
                <a:cs typeface="Calibri" pitchFamily="34" charset="0"/>
                <a:sym typeface="Calibri"/>
              </a:rPr>
              <a:t>.</a:t>
            </a:r>
            <a:r>
              <a:rPr lang="en-US" sz="2000" dirty="0">
                <a:solidFill>
                  <a:schemeClr val="dk1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 </a:t>
            </a:r>
            <a:r>
              <a:rPr lang="en-US" sz="2000" b="1" dirty="0">
                <a:solidFill>
                  <a:schemeClr val="dk1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Indirect</a:t>
            </a:r>
            <a:r>
              <a:rPr lang="en-US" sz="2000" dirty="0">
                <a:solidFill>
                  <a:schemeClr val="dk1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 speech is narrated from the </a:t>
            </a:r>
            <a:r>
              <a:rPr lang="en-US" sz="2000" b="1" dirty="0">
                <a:solidFill>
                  <a:schemeClr val="dk1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listener’s viewpoint.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835206" y="71139"/>
            <a:ext cx="10513779" cy="936105"/>
            <a:chOff x="835206" y="71139"/>
            <a:chExt cx="10513779" cy="936105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47929204-8F1E-6630-5752-E58CB1DBF51D}"/>
                </a:ext>
              </a:extLst>
            </p:cNvPr>
            <p:cNvGrpSpPr/>
            <p:nvPr/>
          </p:nvGrpSpPr>
          <p:grpSpPr>
            <a:xfrm>
              <a:off x="835206" y="71139"/>
              <a:ext cx="10513779" cy="936105"/>
              <a:chOff x="317358" y="227362"/>
              <a:chExt cx="10207135" cy="936105"/>
            </a:xfrm>
          </p:grpSpPr>
          <p:grpSp>
            <p:nvGrpSpPr>
              <p:cNvPr id="5" name="Group 63">
                <a:extLst>
                  <a:ext uri="{FF2B5EF4-FFF2-40B4-BE49-F238E27FC236}">
                    <a16:creationId xmlns:a16="http://schemas.microsoft.com/office/drawing/2014/main" id="{AEE9E4C6-DEF8-927C-E7F5-B830082C6FA0}"/>
                  </a:ext>
                </a:extLst>
              </p:cNvPr>
              <p:cNvGrpSpPr/>
              <p:nvPr/>
            </p:nvGrpSpPr>
            <p:grpSpPr>
              <a:xfrm>
                <a:off x="551385" y="227363"/>
                <a:ext cx="9739085" cy="936104"/>
                <a:chOff x="515381" y="62182"/>
                <a:chExt cx="9739084" cy="936104"/>
              </a:xfrm>
            </p:grpSpPr>
            <p:sp>
              <p:nvSpPr>
                <p:cNvPr id="8" name="Freeform 5">
                  <a:extLst>
                    <a:ext uri="{FF2B5EF4-FFF2-40B4-BE49-F238E27FC236}">
                      <a16:creationId xmlns:a16="http://schemas.microsoft.com/office/drawing/2014/main" id="{C438AA3A-F2A9-BC71-7BFC-762799875F4C}"/>
                    </a:ext>
                  </a:extLst>
                </p:cNvPr>
                <p:cNvSpPr/>
                <p:nvPr/>
              </p:nvSpPr>
              <p:spPr>
                <a:xfrm flipH="1">
                  <a:off x="983433" y="170194"/>
                  <a:ext cx="8802978" cy="720080"/>
                </a:xfrm>
                <a:custGeom>
                  <a:avLst/>
                  <a:gdLst>
                    <a:gd name="connsiteX0" fmla="*/ 9568147 w 9928187"/>
                    <a:gd name="connsiteY0" fmla="*/ 0 h 720080"/>
                    <a:gd name="connsiteX1" fmla="*/ 9424131 w 9928187"/>
                    <a:gd name="connsiteY1" fmla="*/ 0 h 720080"/>
                    <a:gd name="connsiteX2" fmla="*/ 504056 w 9928187"/>
                    <a:gd name="connsiteY2" fmla="*/ 0 h 720080"/>
                    <a:gd name="connsiteX3" fmla="*/ 360040 w 9928187"/>
                    <a:gd name="connsiteY3" fmla="*/ 0 h 720080"/>
                    <a:gd name="connsiteX4" fmla="*/ 0 w 9928187"/>
                    <a:gd name="connsiteY4" fmla="*/ 360040 h 720080"/>
                    <a:gd name="connsiteX5" fmla="*/ 360040 w 9928187"/>
                    <a:gd name="connsiteY5" fmla="*/ 720080 h 720080"/>
                    <a:gd name="connsiteX6" fmla="*/ 504056 w 9928187"/>
                    <a:gd name="connsiteY6" fmla="*/ 720080 h 720080"/>
                    <a:gd name="connsiteX7" fmla="*/ 9424131 w 9928187"/>
                    <a:gd name="connsiteY7" fmla="*/ 720080 h 720080"/>
                    <a:gd name="connsiteX8" fmla="*/ 9568147 w 9928187"/>
                    <a:gd name="connsiteY8" fmla="*/ 720080 h 720080"/>
                    <a:gd name="connsiteX9" fmla="*/ 9928187 w 9928187"/>
                    <a:gd name="connsiteY9" fmla="*/ 360040 h 7200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9928187" h="720080">
                      <a:moveTo>
                        <a:pt x="9568147" y="0"/>
                      </a:moveTo>
                      <a:lnTo>
                        <a:pt x="9424131" y="0"/>
                      </a:lnTo>
                      <a:lnTo>
                        <a:pt x="504056" y="0"/>
                      </a:lnTo>
                      <a:lnTo>
                        <a:pt x="360040" y="0"/>
                      </a:lnTo>
                      <a:lnTo>
                        <a:pt x="0" y="360040"/>
                      </a:lnTo>
                      <a:lnTo>
                        <a:pt x="360040" y="720080"/>
                      </a:lnTo>
                      <a:lnTo>
                        <a:pt x="504056" y="720080"/>
                      </a:lnTo>
                      <a:lnTo>
                        <a:pt x="9424131" y="720080"/>
                      </a:lnTo>
                      <a:lnTo>
                        <a:pt x="9568147" y="720080"/>
                      </a:lnTo>
                      <a:lnTo>
                        <a:pt x="9928187" y="360040"/>
                      </a:lnTo>
                      <a:close/>
                    </a:path>
                  </a:pathLst>
                </a:custGeom>
                <a:ln w="57150">
                  <a:solidFill>
                    <a:schemeClr val="accent6">
                      <a:lumMod val="75000"/>
                    </a:schemeClr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14300" prst="artDeco"/>
                </a:sp3d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36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9" name="Diamond 8">
                  <a:extLst>
                    <a:ext uri="{FF2B5EF4-FFF2-40B4-BE49-F238E27FC236}">
                      <a16:creationId xmlns:a16="http://schemas.microsoft.com/office/drawing/2014/main" id="{67830CFD-6366-A15A-8870-B86330D402B7}"/>
                    </a:ext>
                  </a:extLst>
                </p:cNvPr>
                <p:cNvSpPr/>
                <p:nvPr/>
              </p:nvSpPr>
              <p:spPr>
                <a:xfrm rot="16200000">
                  <a:off x="515381" y="62182"/>
                  <a:ext cx="936104" cy="936103"/>
                </a:xfrm>
                <a:prstGeom prst="diamond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" name="Diamond 9">
                  <a:extLst>
                    <a:ext uri="{FF2B5EF4-FFF2-40B4-BE49-F238E27FC236}">
                      <a16:creationId xmlns:a16="http://schemas.microsoft.com/office/drawing/2014/main" id="{AA2C9EED-9063-7586-B720-EC8987921B29}"/>
                    </a:ext>
                  </a:extLst>
                </p:cNvPr>
                <p:cNvSpPr/>
                <p:nvPr/>
              </p:nvSpPr>
              <p:spPr>
                <a:xfrm rot="5400000">
                  <a:off x="9318361" y="62182"/>
                  <a:ext cx="936104" cy="936104"/>
                </a:xfrm>
                <a:prstGeom prst="diamond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6" name="Diamond 5">
                <a:extLst>
                  <a:ext uri="{FF2B5EF4-FFF2-40B4-BE49-F238E27FC236}">
                    <a16:creationId xmlns:a16="http://schemas.microsoft.com/office/drawing/2014/main" id="{B9F3D515-6986-DF8F-534C-1E8CCDEAACC3}"/>
                  </a:ext>
                </a:extLst>
              </p:cNvPr>
              <p:cNvSpPr/>
              <p:nvPr/>
            </p:nvSpPr>
            <p:spPr>
              <a:xfrm rot="5400000">
                <a:off x="317358" y="227363"/>
                <a:ext cx="936104" cy="936103"/>
              </a:xfrm>
              <a:prstGeom prst="diamond">
                <a:avLst/>
              </a:prstGeom>
              <a:solidFill>
                <a:schemeClr val="accent6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Diamond 6">
                <a:extLst>
                  <a:ext uri="{FF2B5EF4-FFF2-40B4-BE49-F238E27FC236}">
                    <a16:creationId xmlns:a16="http://schemas.microsoft.com/office/drawing/2014/main" id="{97B34664-5937-5093-5290-8169F67BB348}"/>
                  </a:ext>
                </a:extLst>
              </p:cNvPr>
              <p:cNvSpPr/>
              <p:nvPr/>
            </p:nvSpPr>
            <p:spPr>
              <a:xfrm rot="16200000" flipH="1">
                <a:off x="9588389" y="227362"/>
                <a:ext cx="936104" cy="936104"/>
              </a:xfrm>
              <a:prstGeom prst="diamond">
                <a:avLst/>
              </a:prstGeom>
              <a:solidFill>
                <a:schemeClr val="accent6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1982940" y="216025"/>
              <a:ext cx="840181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dirty="0">
                  <a:latin typeface="Calibri" pitchFamily="34" charset="0"/>
                  <a:cs typeface="Calibri" pitchFamily="34" charset="0"/>
                </a:rPr>
                <a:t>Rules for changing Direct to Indirect Speech</a:t>
              </a:r>
              <a:endParaRPr lang="en-IN" sz="3600" dirty="0">
                <a:latin typeface="Calibri" pitchFamily="34" charset="0"/>
                <a:cs typeface="Calibri" pitchFamily="34" charset="0"/>
              </a:endParaRPr>
            </a:p>
          </p:txBody>
        </p:sp>
      </p:grp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838331"/>
              </p:ext>
            </p:extLst>
          </p:nvPr>
        </p:nvGraphicFramePr>
        <p:xfrm>
          <a:off x="633046" y="1581220"/>
          <a:ext cx="10922558" cy="175640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576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49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95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5640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240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Rule 1.</a:t>
                      </a:r>
                      <a:br>
                        <a:rPr lang="en-IN" sz="2400" dirty="0">
                          <a:effectLst/>
                          <a:latin typeface="Calibri" pitchFamily="34" charset="0"/>
                          <a:cs typeface="Calibri" pitchFamily="34" charset="0"/>
                        </a:rPr>
                      </a:br>
                      <a:endParaRPr lang="en-IN" sz="2400" b="1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We </a:t>
                      </a:r>
                      <a:r>
                        <a:rPr lang="en-US" sz="24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remove Inverted Commas </a:t>
                      </a: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and use ‘that’ while changing direct to indirect speech.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Example: Direct Speech </a:t>
                      </a: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- She said, 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“I can sing.”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Indirect Speech:</a:t>
                      </a: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She said that she could sing.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7" name="Picture 3" descr="School, classroom, children, boy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3121" y="3428191"/>
            <a:ext cx="4811031" cy="3031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3889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757642"/>
              </p:ext>
            </p:extLst>
          </p:nvPr>
        </p:nvGraphicFramePr>
        <p:xfrm>
          <a:off x="1223669" y="1293447"/>
          <a:ext cx="9736853" cy="517603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2116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7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17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Rule 2. Pronouns</a:t>
                      </a:r>
                      <a:endParaRPr lang="en-IN" sz="2400" b="1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Direct</a:t>
                      </a:r>
                      <a:endParaRPr lang="en-IN" sz="2400" b="1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Indirect Speech / Reported Speech</a:t>
                      </a:r>
                      <a:endParaRPr lang="en-IN" sz="2400" b="1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3276">
                <a:tc>
                  <a:txBody>
                    <a:bodyPr/>
                    <a:lstStyle/>
                    <a:p>
                      <a:pPr fontAlgn="t"/>
                      <a:br>
                        <a:rPr lang="en-IN" sz="2400" dirty="0">
                          <a:effectLst/>
                          <a:latin typeface="Calibri" pitchFamily="34" charset="0"/>
                          <a:cs typeface="Calibri" pitchFamily="34" charset="0"/>
                        </a:rPr>
                      </a:br>
                      <a:endParaRPr lang="en-IN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I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we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you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you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us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me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my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mine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our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ours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your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ours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he, she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they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I, he, she, we they,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him, her, them, us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them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him, her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his, her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his, hers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their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theirs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my, his, her, our, their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mine, his, hers, ours, theirs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292600" y="19685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35206" y="71139"/>
            <a:ext cx="10513779" cy="936105"/>
            <a:chOff x="835206" y="71139"/>
            <a:chExt cx="10513779" cy="93610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7929204-8F1E-6630-5752-E58CB1DBF51D}"/>
                </a:ext>
              </a:extLst>
            </p:cNvPr>
            <p:cNvGrpSpPr/>
            <p:nvPr/>
          </p:nvGrpSpPr>
          <p:grpSpPr>
            <a:xfrm>
              <a:off x="835206" y="71139"/>
              <a:ext cx="10513779" cy="936105"/>
              <a:chOff x="317358" y="227362"/>
              <a:chExt cx="10207135" cy="936105"/>
            </a:xfrm>
          </p:grpSpPr>
          <p:grpSp>
            <p:nvGrpSpPr>
              <p:cNvPr id="9" name="Group 63">
                <a:extLst>
                  <a:ext uri="{FF2B5EF4-FFF2-40B4-BE49-F238E27FC236}">
                    <a16:creationId xmlns:a16="http://schemas.microsoft.com/office/drawing/2014/main" id="{AEE9E4C6-DEF8-927C-E7F5-B830082C6FA0}"/>
                  </a:ext>
                </a:extLst>
              </p:cNvPr>
              <p:cNvGrpSpPr/>
              <p:nvPr/>
            </p:nvGrpSpPr>
            <p:grpSpPr>
              <a:xfrm>
                <a:off x="551385" y="227363"/>
                <a:ext cx="9739085" cy="936104"/>
                <a:chOff x="515381" y="62182"/>
                <a:chExt cx="9739084" cy="936104"/>
              </a:xfrm>
            </p:grpSpPr>
            <p:sp>
              <p:nvSpPr>
                <p:cNvPr id="12" name="Freeform 5">
                  <a:extLst>
                    <a:ext uri="{FF2B5EF4-FFF2-40B4-BE49-F238E27FC236}">
                      <a16:creationId xmlns:a16="http://schemas.microsoft.com/office/drawing/2014/main" id="{C438AA3A-F2A9-BC71-7BFC-762799875F4C}"/>
                    </a:ext>
                  </a:extLst>
                </p:cNvPr>
                <p:cNvSpPr/>
                <p:nvPr/>
              </p:nvSpPr>
              <p:spPr>
                <a:xfrm flipH="1">
                  <a:off x="983433" y="170194"/>
                  <a:ext cx="8802978" cy="720080"/>
                </a:xfrm>
                <a:custGeom>
                  <a:avLst/>
                  <a:gdLst>
                    <a:gd name="connsiteX0" fmla="*/ 9568147 w 9928187"/>
                    <a:gd name="connsiteY0" fmla="*/ 0 h 720080"/>
                    <a:gd name="connsiteX1" fmla="*/ 9424131 w 9928187"/>
                    <a:gd name="connsiteY1" fmla="*/ 0 h 720080"/>
                    <a:gd name="connsiteX2" fmla="*/ 504056 w 9928187"/>
                    <a:gd name="connsiteY2" fmla="*/ 0 h 720080"/>
                    <a:gd name="connsiteX3" fmla="*/ 360040 w 9928187"/>
                    <a:gd name="connsiteY3" fmla="*/ 0 h 720080"/>
                    <a:gd name="connsiteX4" fmla="*/ 0 w 9928187"/>
                    <a:gd name="connsiteY4" fmla="*/ 360040 h 720080"/>
                    <a:gd name="connsiteX5" fmla="*/ 360040 w 9928187"/>
                    <a:gd name="connsiteY5" fmla="*/ 720080 h 720080"/>
                    <a:gd name="connsiteX6" fmla="*/ 504056 w 9928187"/>
                    <a:gd name="connsiteY6" fmla="*/ 720080 h 720080"/>
                    <a:gd name="connsiteX7" fmla="*/ 9424131 w 9928187"/>
                    <a:gd name="connsiteY7" fmla="*/ 720080 h 720080"/>
                    <a:gd name="connsiteX8" fmla="*/ 9568147 w 9928187"/>
                    <a:gd name="connsiteY8" fmla="*/ 720080 h 720080"/>
                    <a:gd name="connsiteX9" fmla="*/ 9928187 w 9928187"/>
                    <a:gd name="connsiteY9" fmla="*/ 360040 h 7200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9928187" h="720080">
                      <a:moveTo>
                        <a:pt x="9568147" y="0"/>
                      </a:moveTo>
                      <a:lnTo>
                        <a:pt x="9424131" y="0"/>
                      </a:lnTo>
                      <a:lnTo>
                        <a:pt x="504056" y="0"/>
                      </a:lnTo>
                      <a:lnTo>
                        <a:pt x="360040" y="0"/>
                      </a:lnTo>
                      <a:lnTo>
                        <a:pt x="0" y="360040"/>
                      </a:lnTo>
                      <a:lnTo>
                        <a:pt x="360040" y="720080"/>
                      </a:lnTo>
                      <a:lnTo>
                        <a:pt x="504056" y="720080"/>
                      </a:lnTo>
                      <a:lnTo>
                        <a:pt x="9424131" y="720080"/>
                      </a:lnTo>
                      <a:lnTo>
                        <a:pt x="9568147" y="720080"/>
                      </a:lnTo>
                      <a:lnTo>
                        <a:pt x="9928187" y="360040"/>
                      </a:lnTo>
                      <a:close/>
                    </a:path>
                  </a:pathLst>
                </a:custGeom>
                <a:ln w="57150">
                  <a:solidFill>
                    <a:schemeClr val="accent6">
                      <a:lumMod val="75000"/>
                    </a:schemeClr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14300" prst="artDeco"/>
                </a:sp3d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36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3" name="Diamond 12">
                  <a:extLst>
                    <a:ext uri="{FF2B5EF4-FFF2-40B4-BE49-F238E27FC236}">
                      <a16:creationId xmlns:a16="http://schemas.microsoft.com/office/drawing/2014/main" id="{67830CFD-6366-A15A-8870-B86330D402B7}"/>
                    </a:ext>
                  </a:extLst>
                </p:cNvPr>
                <p:cNvSpPr/>
                <p:nvPr/>
              </p:nvSpPr>
              <p:spPr>
                <a:xfrm rot="16200000">
                  <a:off x="515381" y="62182"/>
                  <a:ext cx="936104" cy="936103"/>
                </a:xfrm>
                <a:prstGeom prst="diamond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" name="Diamond 13">
                  <a:extLst>
                    <a:ext uri="{FF2B5EF4-FFF2-40B4-BE49-F238E27FC236}">
                      <a16:creationId xmlns:a16="http://schemas.microsoft.com/office/drawing/2014/main" id="{AA2C9EED-9063-7586-B720-EC8987921B29}"/>
                    </a:ext>
                  </a:extLst>
                </p:cNvPr>
                <p:cNvSpPr/>
                <p:nvPr/>
              </p:nvSpPr>
              <p:spPr>
                <a:xfrm rot="5400000">
                  <a:off x="9318361" y="62182"/>
                  <a:ext cx="936104" cy="936104"/>
                </a:xfrm>
                <a:prstGeom prst="diamond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" name="Diamond 9">
                <a:extLst>
                  <a:ext uri="{FF2B5EF4-FFF2-40B4-BE49-F238E27FC236}">
                    <a16:creationId xmlns:a16="http://schemas.microsoft.com/office/drawing/2014/main" id="{B9F3D515-6986-DF8F-534C-1E8CCDEAACC3}"/>
                  </a:ext>
                </a:extLst>
              </p:cNvPr>
              <p:cNvSpPr/>
              <p:nvPr/>
            </p:nvSpPr>
            <p:spPr>
              <a:xfrm rot="5400000">
                <a:off x="317358" y="227363"/>
                <a:ext cx="936104" cy="936103"/>
              </a:xfrm>
              <a:prstGeom prst="diamond">
                <a:avLst/>
              </a:prstGeom>
              <a:solidFill>
                <a:schemeClr val="accent6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Diamond 10">
                <a:extLst>
                  <a:ext uri="{FF2B5EF4-FFF2-40B4-BE49-F238E27FC236}">
                    <a16:creationId xmlns:a16="http://schemas.microsoft.com/office/drawing/2014/main" id="{97B34664-5937-5093-5290-8169F67BB348}"/>
                  </a:ext>
                </a:extLst>
              </p:cNvPr>
              <p:cNvSpPr/>
              <p:nvPr/>
            </p:nvSpPr>
            <p:spPr>
              <a:xfrm rot="16200000" flipH="1">
                <a:off x="9588389" y="227362"/>
                <a:ext cx="936104" cy="936104"/>
              </a:xfrm>
              <a:prstGeom prst="diamond">
                <a:avLst/>
              </a:prstGeom>
              <a:solidFill>
                <a:schemeClr val="accent6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1982940" y="216025"/>
              <a:ext cx="840181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dirty="0">
                  <a:latin typeface="Calibri" pitchFamily="34" charset="0"/>
                  <a:cs typeface="Calibri" pitchFamily="34" charset="0"/>
                </a:rPr>
                <a:t>Rules for changing Direct to Indirect Speech</a:t>
              </a:r>
              <a:endParaRPr lang="en-IN" sz="3600" dirty="0">
                <a:latin typeface="Calibri" pitchFamily="34" charset="0"/>
                <a:cs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9566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223879"/>
              </p:ext>
            </p:extLst>
          </p:nvPr>
        </p:nvGraphicFramePr>
        <p:xfrm>
          <a:off x="606296" y="1597067"/>
          <a:ext cx="10971606" cy="323982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677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5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8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453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Rule 3 .Tense </a:t>
                      </a:r>
                      <a:endParaRPr lang="en-IN" sz="2400" b="1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20582" marR="20582" marT="17010" marB="1701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Direct Speech</a:t>
                      </a:r>
                      <a:endParaRPr lang="en-IN" sz="2400" b="1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20582" marR="20582" marT="17010" marB="1701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Indirect Speech</a:t>
                      </a:r>
                      <a:endParaRPr lang="en-IN" sz="2400" b="1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20582" marR="20582" marT="17010" marB="1701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48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Present Simple </a:t>
                      </a:r>
                      <a:endParaRPr lang="en-IN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20582" marR="20582" marT="17010" marB="1701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I like ice  cream</a:t>
                      </a:r>
                      <a:endParaRPr lang="en-IN" sz="240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20582" marR="20582" marT="17010" marB="1701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He said that he liked ice cream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20582" marR="20582" marT="17010" marB="1701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48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Present Continuous</a:t>
                      </a:r>
                      <a:endParaRPr lang="en-IN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20582" marR="20582" marT="17010" marB="1701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I am living in New Delhi.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20582" marR="20582" marT="17010" marB="1701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He said that he is living in New Delhi.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20582" marR="20582" marT="17010" marB="1701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448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Simple Past</a:t>
                      </a:r>
                      <a:endParaRPr lang="en-IN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20582" marR="20582" marT="17010" marB="1701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I bought a motorbike.</a:t>
                      </a:r>
                      <a:endParaRPr lang="en-IN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20582" marR="20582" marT="17010" marB="1701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He said he bought a motorbike.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20582" marR="20582" marT="17010" marB="1701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48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Past Continuous</a:t>
                      </a:r>
                      <a:endParaRPr lang="en-IN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20582" marR="20582" marT="17010" marB="1701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I was listening to the DD news channel.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20582" marR="20582" marT="17010" marB="1701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He said he was listening to the DD news channel. 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20582" marR="20582" marT="17010" marB="1701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835206" y="71139"/>
            <a:ext cx="10513779" cy="936105"/>
            <a:chOff x="835206" y="71139"/>
            <a:chExt cx="10513779" cy="936105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7929204-8F1E-6630-5752-E58CB1DBF51D}"/>
                </a:ext>
              </a:extLst>
            </p:cNvPr>
            <p:cNvGrpSpPr/>
            <p:nvPr/>
          </p:nvGrpSpPr>
          <p:grpSpPr>
            <a:xfrm>
              <a:off x="835206" y="71139"/>
              <a:ext cx="10513779" cy="936105"/>
              <a:chOff x="317358" y="227362"/>
              <a:chExt cx="10207135" cy="936105"/>
            </a:xfrm>
          </p:grpSpPr>
          <p:grpSp>
            <p:nvGrpSpPr>
              <p:cNvPr id="11" name="Group 63">
                <a:extLst>
                  <a:ext uri="{FF2B5EF4-FFF2-40B4-BE49-F238E27FC236}">
                    <a16:creationId xmlns:a16="http://schemas.microsoft.com/office/drawing/2014/main" id="{AEE9E4C6-DEF8-927C-E7F5-B830082C6FA0}"/>
                  </a:ext>
                </a:extLst>
              </p:cNvPr>
              <p:cNvGrpSpPr/>
              <p:nvPr/>
            </p:nvGrpSpPr>
            <p:grpSpPr>
              <a:xfrm>
                <a:off x="551385" y="227363"/>
                <a:ext cx="9739085" cy="936104"/>
                <a:chOff x="515381" y="62182"/>
                <a:chExt cx="9739084" cy="936104"/>
              </a:xfrm>
            </p:grpSpPr>
            <p:sp>
              <p:nvSpPr>
                <p:cNvPr id="14" name="Freeform 5">
                  <a:extLst>
                    <a:ext uri="{FF2B5EF4-FFF2-40B4-BE49-F238E27FC236}">
                      <a16:creationId xmlns:a16="http://schemas.microsoft.com/office/drawing/2014/main" id="{C438AA3A-F2A9-BC71-7BFC-762799875F4C}"/>
                    </a:ext>
                  </a:extLst>
                </p:cNvPr>
                <p:cNvSpPr/>
                <p:nvPr/>
              </p:nvSpPr>
              <p:spPr>
                <a:xfrm flipH="1">
                  <a:off x="983433" y="170194"/>
                  <a:ext cx="8802978" cy="720080"/>
                </a:xfrm>
                <a:custGeom>
                  <a:avLst/>
                  <a:gdLst>
                    <a:gd name="connsiteX0" fmla="*/ 9568147 w 9928187"/>
                    <a:gd name="connsiteY0" fmla="*/ 0 h 720080"/>
                    <a:gd name="connsiteX1" fmla="*/ 9424131 w 9928187"/>
                    <a:gd name="connsiteY1" fmla="*/ 0 h 720080"/>
                    <a:gd name="connsiteX2" fmla="*/ 504056 w 9928187"/>
                    <a:gd name="connsiteY2" fmla="*/ 0 h 720080"/>
                    <a:gd name="connsiteX3" fmla="*/ 360040 w 9928187"/>
                    <a:gd name="connsiteY3" fmla="*/ 0 h 720080"/>
                    <a:gd name="connsiteX4" fmla="*/ 0 w 9928187"/>
                    <a:gd name="connsiteY4" fmla="*/ 360040 h 720080"/>
                    <a:gd name="connsiteX5" fmla="*/ 360040 w 9928187"/>
                    <a:gd name="connsiteY5" fmla="*/ 720080 h 720080"/>
                    <a:gd name="connsiteX6" fmla="*/ 504056 w 9928187"/>
                    <a:gd name="connsiteY6" fmla="*/ 720080 h 720080"/>
                    <a:gd name="connsiteX7" fmla="*/ 9424131 w 9928187"/>
                    <a:gd name="connsiteY7" fmla="*/ 720080 h 720080"/>
                    <a:gd name="connsiteX8" fmla="*/ 9568147 w 9928187"/>
                    <a:gd name="connsiteY8" fmla="*/ 720080 h 720080"/>
                    <a:gd name="connsiteX9" fmla="*/ 9928187 w 9928187"/>
                    <a:gd name="connsiteY9" fmla="*/ 360040 h 7200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9928187" h="720080">
                      <a:moveTo>
                        <a:pt x="9568147" y="0"/>
                      </a:moveTo>
                      <a:lnTo>
                        <a:pt x="9424131" y="0"/>
                      </a:lnTo>
                      <a:lnTo>
                        <a:pt x="504056" y="0"/>
                      </a:lnTo>
                      <a:lnTo>
                        <a:pt x="360040" y="0"/>
                      </a:lnTo>
                      <a:lnTo>
                        <a:pt x="0" y="360040"/>
                      </a:lnTo>
                      <a:lnTo>
                        <a:pt x="360040" y="720080"/>
                      </a:lnTo>
                      <a:lnTo>
                        <a:pt x="504056" y="720080"/>
                      </a:lnTo>
                      <a:lnTo>
                        <a:pt x="9424131" y="720080"/>
                      </a:lnTo>
                      <a:lnTo>
                        <a:pt x="9568147" y="720080"/>
                      </a:lnTo>
                      <a:lnTo>
                        <a:pt x="9928187" y="360040"/>
                      </a:lnTo>
                      <a:close/>
                    </a:path>
                  </a:pathLst>
                </a:custGeom>
                <a:ln w="57150">
                  <a:solidFill>
                    <a:schemeClr val="accent6">
                      <a:lumMod val="75000"/>
                    </a:schemeClr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14300" prst="artDeco"/>
                </a:sp3d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36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5" name="Diamond 14">
                  <a:extLst>
                    <a:ext uri="{FF2B5EF4-FFF2-40B4-BE49-F238E27FC236}">
                      <a16:creationId xmlns:a16="http://schemas.microsoft.com/office/drawing/2014/main" id="{67830CFD-6366-A15A-8870-B86330D402B7}"/>
                    </a:ext>
                  </a:extLst>
                </p:cNvPr>
                <p:cNvSpPr/>
                <p:nvPr/>
              </p:nvSpPr>
              <p:spPr>
                <a:xfrm rot="16200000">
                  <a:off x="515381" y="62182"/>
                  <a:ext cx="936104" cy="936103"/>
                </a:xfrm>
                <a:prstGeom prst="diamond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6" name="Diamond 15">
                  <a:extLst>
                    <a:ext uri="{FF2B5EF4-FFF2-40B4-BE49-F238E27FC236}">
                      <a16:creationId xmlns:a16="http://schemas.microsoft.com/office/drawing/2014/main" id="{AA2C9EED-9063-7586-B720-EC8987921B29}"/>
                    </a:ext>
                  </a:extLst>
                </p:cNvPr>
                <p:cNvSpPr/>
                <p:nvPr/>
              </p:nvSpPr>
              <p:spPr>
                <a:xfrm rot="5400000">
                  <a:off x="9318361" y="62182"/>
                  <a:ext cx="936104" cy="936104"/>
                </a:xfrm>
                <a:prstGeom prst="diamond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2" name="Diamond 11">
                <a:extLst>
                  <a:ext uri="{FF2B5EF4-FFF2-40B4-BE49-F238E27FC236}">
                    <a16:creationId xmlns:a16="http://schemas.microsoft.com/office/drawing/2014/main" id="{B9F3D515-6986-DF8F-534C-1E8CCDEAACC3}"/>
                  </a:ext>
                </a:extLst>
              </p:cNvPr>
              <p:cNvSpPr/>
              <p:nvPr/>
            </p:nvSpPr>
            <p:spPr>
              <a:xfrm rot="5400000">
                <a:off x="317358" y="227363"/>
                <a:ext cx="936104" cy="936103"/>
              </a:xfrm>
              <a:prstGeom prst="diamond">
                <a:avLst/>
              </a:prstGeom>
              <a:solidFill>
                <a:schemeClr val="accent6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Diamond 12">
                <a:extLst>
                  <a:ext uri="{FF2B5EF4-FFF2-40B4-BE49-F238E27FC236}">
                    <a16:creationId xmlns:a16="http://schemas.microsoft.com/office/drawing/2014/main" id="{97B34664-5937-5093-5290-8169F67BB348}"/>
                  </a:ext>
                </a:extLst>
              </p:cNvPr>
              <p:cNvSpPr/>
              <p:nvPr/>
            </p:nvSpPr>
            <p:spPr>
              <a:xfrm rot="16200000" flipH="1">
                <a:off x="9588389" y="227362"/>
                <a:ext cx="936104" cy="936104"/>
              </a:xfrm>
              <a:prstGeom prst="diamond">
                <a:avLst/>
              </a:prstGeom>
              <a:solidFill>
                <a:schemeClr val="accent6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1982940" y="216025"/>
              <a:ext cx="840181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dirty="0">
                  <a:latin typeface="Calibri" pitchFamily="34" charset="0"/>
                  <a:cs typeface="Calibri" pitchFamily="34" charset="0"/>
                </a:rPr>
                <a:t>Rules for changing Direct to Indirect Speech</a:t>
              </a:r>
              <a:endParaRPr lang="en-IN" sz="3600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9705371" y="5893985"/>
            <a:ext cx="920445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800" b="1" dirty="0" err="1">
                <a:latin typeface="Calibri" pitchFamily="34" charset="0"/>
                <a:cs typeface="Calibri" pitchFamily="34" charset="0"/>
              </a:rPr>
              <a:t>Contd</a:t>
            </a:r>
            <a:r>
              <a:rPr lang="en-US" sz="1800" b="1" dirty="0">
                <a:latin typeface="Calibri" pitchFamily="34" charset="0"/>
                <a:cs typeface="Calibri" pitchFamily="34" charset="0"/>
              </a:rPr>
              <a:t>…</a:t>
            </a:r>
            <a:endParaRPr lang="en-IN" sz="18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584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41730"/>
              </p:ext>
            </p:extLst>
          </p:nvPr>
        </p:nvGraphicFramePr>
        <p:xfrm>
          <a:off x="192064" y="1107451"/>
          <a:ext cx="11795760" cy="502964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483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1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01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14297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Some </a:t>
                      </a:r>
                      <a:endParaRPr lang="en-US" sz="2400" b="1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Exceptions </a:t>
                      </a:r>
                      <a:endParaRPr lang="en-US" sz="2400" b="1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8711" marR="18711" marT="15464" marB="15464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sng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If the sentence is in direct speech and it states scientific or universal truth. 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b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Example: 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The teacher said: “Water has three forms: solid, liquid and gas.” </a:t>
                      </a:r>
                      <a:br>
                        <a:rPr lang="en-US" sz="2200" b="0" dirty="0">
                          <a:effectLst/>
                          <a:latin typeface="Calibri" pitchFamily="34" charset="0"/>
                          <a:cs typeface="Calibri" pitchFamily="34" charset="0"/>
                        </a:rPr>
                      </a:br>
                      <a:endParaRPr lang="en-US" sz="1600" u="sng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sng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Regular habits do not change to their past tense form in indirect speech.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Example: 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“I go for swimming everyday.” </a:t>
                      </a:r>
                      <a:r>
                        <a:rPr lang="en-US" sz="2200" u="none" strike="noStrike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Ramu</a:t>
                      </a:r>
                      <a:r>
                        <a:rPr lang="en-US" sz="22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said</a:t>
                      </a:r>
                      <a:endParaRPr lang="en-US" sz="22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sng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If the reporting verb has says.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Example: 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He says: ”I like dancing.”</a:t>
                      </a:r>
                      <a:endParaRPr lang="en-US" sz="2200" b="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8711" marR="18711" marT="15464" marB="15464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sng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This sentence doesn’t change to the past form in indirect speech, the tense remains the same.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b="1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The teacher said that water has three forms: solid, liquid and gas.</a:t>
                      </a:r>
                      <a:br>
                        <a:rPr lang="en-US" sz="1600" b="1" dirty="0">
                          <a:effectLst/>
                          <a:latin typeface="Calibri" pitchFamily="34" charset="0"/>
                          <a:cs typeface="Calibri" pitchFamily="34" charset="0"/>
                        </a:rPr>
                      </a:br>
                      <a:endParaRPr lang="en-US" sz="1600" b="1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none" strike="noStrike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Ramu</a:t>
                      </a:r>
                      <a:r>
                        <a:rPr lang="en-US" sz="22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said he goes for swimming everyday.</a:t>
                      </a:r>
                      <a:endParaRPr lang="en-US" sz="22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b="1" u="sng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u="sng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Reporting verb does not change.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b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He says that he likes dancing.</a:t>
                      </a:r>
                    </a:p>
                  </a:txBody>
                  <a:tcPr marL="18711" marR="18711" marT="15464" marB="1546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835206" y="121939"/>
            <a:ext cx="10513779" cy="936105"/>
            <a:chOff x="835206" y="71139"/>
            <a:chExt cx="10513779" cy="93610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7929204-8F1E-6630-5752-E58CB1DBF51D}"/>
                </a:ext>
              </a:extLst>
            </p:cNvPr>
            <p:cNvGrpSpPr/>
            <p:nvPr/>
          </p:nvGrpSpPr>
          <p:grpSpPr>
            <a:xfrm>
              <a:off x="835206" y="71139"/>
              <a:ext cx="10513779" cy="936105"/>
              <a:chOff x="317358" y="227362"/>
              <a:chExt cx="10207135" cy="936105"/>
            </a:xfrm>
          </p:grpSpPr>
          <p:grpSp>
            <p:nvGrpSpPr>
              <p:cNvPr id="8" name="Group 63">
                <a:extLst>
                  <a:ext uri="{FF2B5EF4-FFF2-40B4-BE49-F238E27FC236}">
                    <a16:creationId xmlns:a16="http://schemas.microsoft.com/office/drawing/2014/main" id="{AEE9E4C6-DEF8-927C-E7F5-B830082C6FA0}"/>
                  </a:ext>
                </a:extLst>
              </p:cNvPr>
              <p:cNvGrpSpPr/>
              <p:nvPr/>
            </p:nvGrpSpPr>
            <p:grpSpPr>
              <a:xfrm>
                <a:off x="551385" y="227363"/>
                <a:ext cx="9739085" cy="936104"/>
                <a:chOff x="515381" y="62182"/>
                <a:chExt cx="9739084" cy="936104"/>
              </a:xfrm>
            </p:grpSpPr>
            <p:sp>
              <p:nvSpPr>
                <p:cNvPr id="11" name="Freeform 5">
                  <a:extLst>
                    <a:ext uri="{FF2B5EF4-FFF2-40B4-BE49-F238E27FC236}">
                      <a16:creationId xmlns:a16="http://schemas.microsoft.com/office/drawing/2014/main" id="{C438AA3A-F2A9-BC71-7BFC-762799875F4C}"/>
                    </a:ext>
                  </a:extLst>
                </p:cNvPr>
                <p:cNvSpPr/>
                <p:nvPr/>
              </p:nvSpPr>
              <p:spPr>
                <a:xfrm flipH="1">
                  <a:off x="983433" y="170194"/>
                  <a:ext cx="8802978" cy="720080"/>
                </a:xfrm>
                <a:custGeom>
                  <a:avLst/>
                  <a:gdLst>
                    <a:gd name="connsiteX0" fmla="*/ 9568147 w 9928187"/>
                    <a:gd name="connsiteY0" fmla="*/ 0 h 720080"/>
                    <a:gd name="connsiteX1" fmla="*/ 9424131 w 9928187"/>
                    <a:gd name="connsiteY1" fmla="*/ 0 h 720080"/>
                    <a:gd name="connsiteX2" fmla="*/ 504056 w 9928187"/>
                    <a:gd name="connsiteY2" fmla="*/ 0 h 720080"/>
                    <a:gd name="connsiteX3" fmla="*/ 360040 w 9928187"/>
                    <a:gd name="connsiteY3" fmla="*/ 0 h 720080"/>
                    <a:gd name="connsiteX4" fmla="*/ 0 w 9928187"/>
                    <a:gd name="connsiteY4" fmla="*/ 360040 h 720080"/>
                    <a:gd name="connsiteX5" fmla="*/ 360040 w 9928187"/>
                    <a:gd name="connsiteY5" fmla="*/ 720080 h 720080"/>
                    <a:gd name="connsiteX6" fmla="*/ 504056 w 9928187"/>
                    <a:gd name="connsiteY6" fmla="*/ 720080 h 720080"/>
                    <a:gd name="connsiteX7" fmla="*/ 9424131 w 9928187"/>
                    <a:gd name="connsiteY7" fmla="*/ 720080 h 720080"/>
                    <a:gd name="connsiteX8" fmla="*/ 9568147 w 9928187"/>
                    <a:gd name="connsiteY8" fmla="*/ 720080 h 720080"/>
                    <a:gd name="connsiteX9" fmla="*/ 9928187 w 9928187"/>
                    <a:gd name="connsiteY9" fmla="*/ 360040 h 7200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9928187" h="720080">
                      <a:moveTo>
                        <a:pt x="9568147" y="0"/>
                      </a:moveTo>
                      <a:lnTo>
                        <a:pt x="9424131" y="0"/>
                      </a:lnTo>
                      <a:lnTo>
                        <a:pt x="504056" y="0"/>
                      </a:lnTo>
                      <a:lnTo>
                        <a:pt x="360040" y="0"/>
                      </a:lnTo>
                      <a:lnTo>
                        <a:pt x="0" y="360040"/>
                      </a:lnTo>
                      <a:lnTo>
                        <a:pt x="360040" y="720080"/>
                      </a:lnTo>
                      <a:lnTo>
                        <a:pt x="504056" y="720080"/>
                      </a:lnTo>
                      <a:lnTo>
                        <a:pt x="9424131" y="720080"/>
                      </a:lnTo>
                      <a:lnTo>
                        <a:pt x="9568147" y="720080"/>
                      </a:lnTo>
                      <a:lnTo>
                        <a:pt x="9928187" y="360040"/>
                      </a:lnTo>
                      <a:close/>
                    </a:path>
                  </a:pathLst>
                </a:custGeom>
                <a:ln w="57150">
                  <a:solidFill>
                    <a:schemeClr val="accent6">
                      <a:lumMod val="75000"/>
                    </a:schemeClr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14300" prst="artDeco"/>
                </a:sp3d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36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2" name="Diamond 11">
                  <a:extLst>
                    <a:ext uri="{FF2B5EF4-FFF2-40B4-BE49-F238E27FC236}">
                      <a16:creationId xmlns:a16="http://schemas.microsoft.com/office/drawing/2014/main" id="{67830CFD-6366-A15A-8870-B86330D402B7}"/>
                    </a:ext>
                  </a:extLst>
                </p:cNvPr>
                <p:cNvSpPr/>
                <p:nvPr/>
              </p:nvSpPr>
              <p:spPr>
                <a:xfrm rot="16200000">
                  <a:off x="515381" y="62182"/>
                  <a:ext cx="936104" cy="936103"/>
                </a:xfrm>
                <a:prstGeom prst="diamond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" name="Diamond 12">
                  <a:extLst>
                    <a:ext uri="{FF2B5EF4-FFF2-40B4-BE49-F238E27FC236}">
                      <a16:creationId xmlns:a16="http://schemas.microsoft.com/office/drawing/2014/main" id="{AA2C9EED-9063-7586-B720-EC8987921B29}"/>
                    </a:ext>
                  </a:extLst>
                </p:cNvPr>
                <p:cNvSpPr/>
                <p:nvPr/>
              </p:nvSpPr>
              <p:spPr>
                <a:xfrm rot="5400000">
                  <a:off x="9318361" y="62182"/>
                  <a:ext cx="936104" cy="936104"/>
                </a:xfrm>
                <a:prstGeom prst="diamond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9" name="Diamond 8">
                <a:extLst>
                  <a:ext uri="{FF2B5EF4-FFF2-40B4-BE49-F238E27FC236}">
                    <a16:creationId xmlns:a16="http://schemas.microsoft.com/office/drawing/2014/main" id="{B9F3D515-6986-DF8F-534C-1E8CCDEAACC3}"/>
                  </a:ext>
                </a:extLst>
              </p:cNvPr>
              <p:cNvSpPr/>
              <p:nvPr/>
            </p:nvSpPr>
            <p:spPr>
              <a:xfrm rot="5400000">
                <a:off x="317358" y="227363"/>
                <a:ext cx="936104" cy="936103"/>
              </a:xfrm>
              <a:prstGeom prst="diamond">
                <a:avLst/>
              </a:prstGeom>
              <a:solidFill>
                <a:schemeClr val="accent6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Diamond 9">
                <a:extLst>
                  <a:ext uri="{FF2B5EF4-FFF2-40B4-BE49-F238E27FC236}">
                    <a16:creationId xmlns:a16="http://schemas.microsoft.com/office/drawing/2014/main" id="{97B34664-5937-5093-5290-8169F67BB348}"/>
                  </a:ext>
                </a:extLst>
              </p:cNvPr>
              <p:cNvSpPr/>
              <p:nvPr/>
            </p:nvSpPr>
            <p:spPr>
              <a:xfrm rot="16200000" flipH="1">
                <a:off x="9588389" y="227362"/>
                <a:ext cx="936104" cy="936104"/>
              </a:xfrm>
              <a:prstGeom prst="diamond">
                <a:avLst/>
              </a:prstGeom>
              <a:solidFill>
                <a:schemeClr val="accent6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1982940" y="216025"/>
              <a:ext cx="840181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dirty="0">
                  <a:latin typeface="Calibri" pitchFamily="34" charset="0"/>
                  <a:cs typeface="Calibri" pitchFamily="34" charset="0"/>
                </a:rPr>
                <a:t>Rules for changing Direct to Indirect Speech</a:t>
              </a:r>
              <a:endParaRPr lang="en-IN" sz="3600" dirty="0">
                <a:latin typeface="Calibri" pitchFamily="34" charset="0"/>
                <a:cs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1139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5006"/>
              </p:ext>
            </p:extLst>
          </p:nvPr>
        </p:nvGraphicFramePr>
        <p:xfrm>
          <a:off x="540674" y="1597688"/>
          <a:ext cx="10952703" cy="415036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866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4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7870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Rule</a:t>
                      </a:r>
                      <a:r>
                        <a:rPr lang="en-US" sz="2400" b="1" u="none" strike="noStrike" baseline="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4.Changes Adverbs/ Adjectives</a:t>
                      </a: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Here 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This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These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Now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Ago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Today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Tomorrow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Tonight 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Yesterday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Last week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Next week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There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That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Those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Then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Before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That day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The next day or the following day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That night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The previous day/  the day before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The week before/ previous week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The week after/ the following week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292600" y="24272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35206" y="71139"/>
            <a:ext cx="10513779" cy="936105"/>
            <a:chOff x="835206" y="71139"/>
            <a:chExt cx="10513779" cy="93610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7929204-8F1E-6630-5752-E58CB1DBF51D}"/>
                </a:ext>
              </a:extLst>
            </p:cNvPr>
            <p:cNvGrpSpPr/>
            <p:nvPr/>
          </p:nvGrpSpPr>
          <p:grpSpPr>
            <a:xfrm>
              <a:off x="835206" y="71139"/>
              <a:ext cx="10513779" cy="936105"/>
              <a:chOff x="317358" y="227362"/>
              <a:chExt cx="10207135" cy="936105"/>
            </a:xfrm>
          </p:grpSpPr>
          <p:grpSp>
            <p:nvGrpSpPr>
              <p:cNvPr id="9" name="Group 63">
                <a:extLst>
                  <a:ext uri="{FF2B5EF4-FFF2-40B4-BE49-F238E27FC236}">
                    <a16:creationId xmlns:a16="http://schemas.microsoft.com/office/drawing/2014/main" id="{AEE9E4C6-DEF8-927C-E7F5-B830082C6FA0}"/>
                  </a:ext>
                </a:extLst>
              </p:cNvPr>
              <p:cNvGrpSpPr/>
              <p:nvPr/>
            </p:nvGrpSpPr>
            <p:grpSpPr>
              <a:xfrm>
                <a:off x="551385" y="227363"/>
                <a:ext cx="9739085" cy="936104"/>
                <a:chOff x="515381" y="62182"/>
                <a:chExt cx="9739084" cy="936104"/>
              </a:xfrm>
            </p:grpSpPr>
            <p:sp>
              <p:nvSpPr>
                <p:cNvPr id="12" name="Freeform 5">
                  <a:extLst>
                    <a:ext uri="{FF2B5EF4-FFF2-40B4-BE49-F238E27FC236}">
                      <a16:creationId xmlns:a16="http://schemas.microsoft.com/office/drawing/2014/main" id="{C438AA3A-F2A9-BC71-7BFC-762799875F4C}"/>
                    </a:ext>
                  </a:extLst>
                </p:cNvPr>
                <p:cNvSpPr/>
                <p:nvPr/>
              </p:nvSpPr>
              <p:spPr>
                <a:xfrm flipH="1">
                  <a:off x="983433" y="170194"/>
                  <a:ext cx="8802978" cy="720080"/>
                </a:xfrm>
                <a:custGeom>
                  <a:avLst/>
                  <a:gdLst>
                    <a:gd name="connsiteX0" fmla="*/ 9568147 w 9928187"/>
                    <a:gd name="connsiteY0" fmla="*/ 0 h 720080"/>
                    <a:gd name="connsiteX1" fmla="*/ 9424131 w 9928187"/>
                    <a:gd name="connsiteY1" fmla="*/ 0 h 720080"/>
                    <a:gd name="connsiteX2" fmla="*/ 504056 w 9928187"/>
                    <a:gd name="connsiteY2" fmla="*/ 0 h 720080"/>
                    <a:gd name="connsiteX3" fmla="*/ 360040 w 9928187"/>
                    <a:gd name="connsiteY3" fmla="*/ 0 h 720080"/>
                    <a:gd name="connsiteX4" fmla="*/ 0 w 9928187"/>
                    <a:gd name="connsiteY4" fmla="*/ 360040 h 720080"/>
                    <a:gd name="connsiteX5" fmla="*/ 360040 w 9928187"/>
                    <a:gd name="connsiteY5" fmla="*/ 720080 h 720080"/>
                    <a:gd name="connsiteX6" fmla="*/ 504056 w 9928187"/>
                    <a:gd name="connsiteY6" fmla="*/ 720080 h 720080"/>
                    <a:gd name="connsiteX7" fmla="*/ 9424131 w 9928187"/>
                    <a:gd name="connsiteY7" fmla="*/ 720080 h 720080"/>
                    <a:gd name="connsiteX8" fmla="*/ 9568147 w 9928187"/>
                    <a:gd name="connsiteY8" fmla="*/ 720080 h 720080"/>
                    <a:gd name="connsiteX9" fmla="*/ 9928187 w 9928187"/>
                    <a:gd name="connsiteY9" fmla="*/ 360040 h 7200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9928187" h="720080">
                      <a:moveTo>
                        <a:pt x="9568147" y="0"/>
                      </a:moveTo>
                      <a:lnTo>
                        <a:pt x="9424131" y="0"/>
                      </a:lnTo>
                      <a:lnTo>
                        <a:pt x="504056" y="0"/>
                      </a:lnTo>
                      <a:lnTo>
                        <a:pt x="360040" y="0"/>
                      </a:lnTo>
                      <a:lnTo>
                        <a:pt x="0" y="360040"/>
                      </a:lnTo>
                      <a:lnTo>
                        <a:pt x="360040" y="720080"/>
                      </a:lnTo>
                      <a:lnTo>
                        <a:pt x="504056" y="720080"/>
                      </a:lnTo>
                      <a:lnTo>
                        <a:pt x="9424131" y="720080"/>
                      </a:lnTo>
                      <a:lnTo>
                        <a:pt x="9568147" y="720080"/>
                      </a:lnTo>
                      <a:lnTo>
                        <a:pt x="9928187" y="360040"/>
                      </a:lnTo>
                      <a:close/>
                    </a:path>
                  </a:pathLst>
                </a:custGeom>
                <a:ln w="57150">
                  <a:solidFill>
                    <a:schemeClr val="accent6">
                      <a:lumMod val="75000"/>
                    </a:schemeClr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14300" prst="artDeco"/>
                </a:sp3d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36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3" name="Diamond 12">
                  <a:extLst>
                    <a:ext uri="{FF2B5EF4-FFF2-40B4-BE49-F238E27FC236}">
                      <a16:creationId xmlns:a16="http://schemas.microsoft.com/office/drawing/2014/main" id="{67830CFD-6366-A15A-8870-B86330D402B7}"/>
                    </a:ext>
                  </a:extLst>
                </p:cNvPr>
                <p:cNvSpPr/>
                <p:nvPr/>
              </p:nvSpPr>
              <p:spPr>
                <a:xfrm rot="16200000">
                  <a:off x="515381" y="62182"/>
                  <a:ext cx="936104" cy="936103"/>
                </a:xfrm>
                <a:prstGeom prst="diamond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" name="Diamond 13">
                  <a:extLst>
                    <a:ext uri="{FF2B5EF4-FFF2-40B4-BE49-F238E27FC236}">
                      <a16:creationId xmlns:a16="http://schemas.microsoft.com/office/drawing/2014/main" id="{AA2C9EED-9063-7586-B720-EC8987921B29}"/>
                    </a:ext>
                  </a:extLst>
                </p:cNvPr>
                <p:cNvSpPr/>
                <p:nvPr/>
              </p:nvSpPr>
              <p:spPr>
                <a:xfrm rot="5400000">
                  <a:off x="9318361" y="62182"/>
                  <a:ext cx="936104" cy="936104"/>
                </a:xfrm>
                <a:prstGeom prst="diamond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" name="Diamond 9">
                <a:extLst>
                  <a:ext uri="{FF2B5EF4-FFF2-40B4-BE49-F238E27FC236}">
                    <a16:creationId xmlns:a16="http://schemas.microsoft.com/office/drawing/2014/main" id="{B9F3D515-6986-DF8F-534C-1E8CCDEAACC3}"/>
                  </a:ext>
                </a:extLst>
              </p:cNvPr>
              <p:cNvSpPr/>
              <p:nvPr/>
            </p:nvSpPr>
            <p:spPr>
              <a:xfrm rot="5400000">
                <a:off x="317358" y="227363"/>
                <a:ext cx="936104" cy="936103"/>
              </a:xfrm>
              <a:prstGeom prst="diamond">
                <a:avLst/>
              </a:prstGeom>
              <a:solidFill>
                <a:schemeClr val="accent6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Diamond 10">
                <a:extLst>
                  <a:ext uri="{FF2B5EF4-FFF2-40B4-BE49-F238E27FC236}">
                    <a16:creationId xmlns:a16="http://schemas.microsoft.com/office/drawing/2014/main" id="{97B34664-5937-5093-5290-8169F67BB348}"/>
                  </a:ext>
                </a:extLst>
              </p:cNvPr>
              <p:cNvSpPr/>
              <p:nvPr/>
            </p:nvSpPr>
            <p:spPr>
              <a:xfrm rot="16200000" flipH="1">
                <a:off x="9588389" y="227362"/>
                <a:ext cx="936104" cy="936104"/>
              </a:xfrm>
              <a:prstGeom prst="diamond">
                <a:avLst/>
              </a:prstGeom>
              <a:solidFill>
                <a:schemeClr val="accent6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1982940" y="216025"/>
              <a:ext cx="840181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dirty="0">
                  <a:latin typeface="Calibri" pitchFamily="34" charset="0"/>
                  <a:cs typeface="Calibri" pitchFamily="34" charset="0"/>
                </a:rPr>
                <a:t>Rules for changing Direct to Indirect Speech</a:t>
              </a:r>
              <a:endParaRPr lang="en-IN" sz="3600" dirty="0">
                <a:latin typeface="Calibri" pitchFamily="34" charset="0"/>
                <a:cs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4653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58949"/>
              </p:ext>
            </p:extLst>
          </p:nvPr>
        </p:nvGraphicFramePr>
        <p:xfrm>
          <a:off x="1477107" y="1614488"/>
          <a:ext cx="9148713" cy="19558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530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9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9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6224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Rule 5. Modals</a:t>
                      </a:r>
                      <a:endParaRPr lang="en-IN" sz="2400" b="1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Can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Will 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May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Shall 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Must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Could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Would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Might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Should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Have to / had to</a:t>
                      </a:r>
                      <a:endParaRPr lang="en-US" sz="24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292600" y="33416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35206" y="71139"/>
            <a:ext cx="10513779" cy="936105"/>
            <a:chOff x="835206" y="71139"/>
            <a:chExt cx="10513779" cy="93610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7929204-8F1E-6630-5752-E58CB1DBF51D}"/>
                </a:ext>
              </a:extLst>
            </p:cNvPr>
            <p:cNvGrpSpPr/>
            <p:nvPr/>
          </p:nvGrpSpPr>
          <p:grpSpPr>
            <a:xfrm>
              <a:off x="835206" y="71139"/>
              <a:ext cx="10513779" cy="936105"/>
              <a:chOff x="317358" y="227362"/>
              <a:chExt cx="10207135" cy="936105"/>
            </a:xfrm>
          </p:grpSpPr>
          <p:grpSp>
            <p:nvGrpSpPr>
              <p:cNvPr id="9" name="Group 63">
                <a:extLst>
                  <a:ext uri="{FF2B5EF4-FFF2-40B4-BE49-F238E27FC236}">
                    <a16:creationId xmlns:a16="http://schemas.microsoft.com/office/drawing/2014/main" id="{AEE9E4C6-DEF8-927C-E7F5-B830082C6FA0}"/>
                  </a:ext>
                </a:extLst>
              </p:cNvPr>
              <p:cNvGrpSpPr/>
              <p:nvPr/>
            </p:nvGrpSpPr>
            <p:grpSpPr>
              <a:xfrm>
                <a:off x="551385" y="227363"/>
                <a:ext cx="9739085" cy="936104"/>
                <a:chOff x="515381" y="62182"/>
                <a:chExt cx="9739084" cy="936104"/>
              </a:xfrm>
            </p:grpSpPr>
            <p:sp>
              <p:nvSpPr>
                <p:cNvPr id="12" name="Freeform 5">
                  <a:extLst>
                    <a:ext uri="{FF2B5EF4-FFF2-40B4-BE49-F238E27FC236}">
                      <a16:creationId xmlns:a16="http://schemas.microsoft.com/office/drawing/2014/main" id="{C438AA3A-F2A9-BC71-7BFC-762799875F4C}"/>
                    </a:ext>
                  </a:extLst>
                </p:cNvPr>
                <p:cNvSpPr/>
                <p:nvPr/>
              </p:nvSpPr>
              <p:spPr>
                <a:xfrm flipH="1">
                  <a:off x="983433" y="170194"/>
                  <a:ext cx="8802978" cy="720080"/>
                </a:xfrm>
                <a:custGeom>
                  <a:avLst/>
                  <a:gdLst>
                    <a:gd name="connsiteX0" fmla="*/ 9568147 w 9928187"/>
                    <a:gd name="connsiteY0" fmla="*/ 0 h 720080"/>
                    <a:gd name="connsiteX1" fmla="*/ 9424131 w 9928187"/>
                    <a:gd name="connsiteY1" fmla="*/ 0 h 720080"/>
                    <a:gd name="connsiteX2" fmla="*/ 504056 w 9928187"/>
                    <a:gd name="connsiteY2" fmla="*/ 0 h 720080"/>
                    <a:gd name="connsiteX3" fmla="*/ 360040 w 9928187"/>
                    <a:gd name="connsiteY3" fmla="*/ 0 h 720080"/>
                    <a:gd name="connsiteX4" fmla="*/ 0 w 9928187"/>
                    <a:gd name="connsiteY4" fmla="*/ 360040 h 720080"/>
                    <a:gd name="connsiteX5" fmla="*/ 360040 w 9928187"/>
                    <a:gd name="connsiteY5" fmla="*/ 720080 h 720080"/>
                    <a:gd name="connsiteX6" fmla="*/ 504056 w 9928187"/>
                    <a:gd name="connsiteY6" fmla="*/ 720080 h 720080"/>
                    <a:gd name="connsiteX7" fmla="*/ 9424131 w 9928187"/>
                    <a:gd name="connsiteY7" fmla="*/ 720080 h 720080"/>
                    <a:gd name="connsiteX8" fmla="*/ 9568147 w 9928187"/>
                    <a:gd name="connsiteY8" fmla="*/ 720080 h 720080"/>
                    <a:gd name="connsiteX9" fmla="*/ 9928187 w 9928187"/>
                    <a:gd name="connsiteY9" fmla="*/ 360040 h 7200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9928187" h="720080">
                      <a:moveTo>
                        <a:pt x="9568147" y="0"/>
                      </a:moveTo>
                      <a:lnTo>
                        <a:pt x="9424131" y="0"/>
                      </a:lnTo>
                      <a:lnTo>
                        <a:pt x="504056" y="0"/>
                      </a:lnTo>
                      <a:lnTo>
                        <a:pt x="360040" y="0"/>
                      </a:lnTo>
                      <a:lnTo>
                        <a:pt x="0" y="360040"/>
                      </a:lnTo>
                      <a:lnTo>
                        <a:pt x="360040" y="720080"/>
                      </a:lnTo>
                      <a:lnTo>
                        <a:pt x="504056" y="720080"/>
                      </a:lnTo>
                      <a:lnTo>
                        <a:pt x="9424131" y="720080"/>
                      </a:lnTo>
                      <a:lnTo>
                        <a:pt x="9568147" y="720080"/>
                      </a:lnTo>
                      <a:lnTo>
                        <a:pt x="9928187" y="360040"/>
                      </a:lnTo>
                      <a:close/>
                    </a:path>
                  </a:pathLst>
                </a:custGeom>
                <a:ln w="57150">
                  <a:solidFill>
                    <a:schemeClr val="accent6">
                      <a:lumMod val="75000"/>
                    </a:schemeClr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14300" prst="artDeco"/>
                </a:sp3d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36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3" name="Diamond 12">
                  <a:extLst>
                    <a:ext uri="{FF2B5EF4-FFF2-40B4-BE49-F238E27FC236}">
                      <a16:creationId xmlns:a16="http://schemas.microsoft.com/office/drawing/2014/main" id="{67830CFD-6366-A15A-8870-B86330D402B7}"/>
                    </a:ext>
                  </a:extLst>
                </p:cNvPr>
                <p:cNvSpPr/>
                <p:nvPr/>
              </p:nvSpPr>
              <p:spPr>
                <a:xfrm rot="16200000">
                  <a:off x="515381" y="62182"/>
                  <a:ext cx="936104" cy="936103"/>
                </a:xfrm>
                <a:prstGeom prst="diamond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" name="Diamond 13">
                  <a:extLst>
                    <a:ext uri="{FF2B5EF4-FFF2-40B4-BE49-F238E27FC236}">
                      <a16:creationId xmlns:a16="http://schemas.microsoft.com/office/drawing/2014/main" id="{AA2C9EED-9063-7586-B720-EC8987921B29}"/>
                    </a:ext>
                  </a:extLst>
                </p:cNvPr>
                <p:cNvSpPr/>
                <p:nvPr/>
              </p:nvSpPr>
              <p:spPr>
                <a:xfrm rot="5400000">
                  <a:off x="9318361" y="62182"/>
                  <a:ext cx="936104" cy="936104"/>
                </a:xfrm>
                <a:prstGeom prst="diamond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" name="Diamond 9">
                <a:extLst>
                  <a:ext uri="{FF2B5EF4-FFF2-40B4-BE49-F238E27FC236}">
                    <a16:creationId xmlns:a16="http://schemas.microsoft.com/office/drawing/2014/main" id="{B9F3D515-6986-DF8F-534C-1E8CCDEAACC3}"/>
                  </a:ext>
                </a:extLst>
              </p:cNvPr>
              <p:cNvSpPr/>
              <p:nvPr/>
            </p:nvSpPr>
            <p:spPr>
              <a:xfrm rot="5400000">
                <a:off x="317358" y="227363"/>
                <a:ext cx="936104" cy="936103"/>
              </a:xfrm>
              <a:prstGeom prst="diamond">
                <a:avLst/>
              </a:prstGeom>
              <a:solidFill>
                <a:schemeClr val="accent6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Diamond 10">
                <a:extLst>
                  <a:ext uri="{FF2B5EF4-FFF2-40B4-BE49-F238E27FC236}">
                    <a16:creationId xmlns:a16="http://schemas.microsoft.com/office/drawing/2014/main" id="{97B34664-5937-5093-5290-8169F67BB348}"/>
                  </a:ext>
                </a:extLst>
              </p:cNvPr>
              <p:cNvSpPr/>
              <p:nvPr/>
            </p:nvSpPr>
            <p:spPr>
              <a:xfrm rot="16200000" flipH="1">
                <a:off x="9588389" y="227362"/>
                <a:ext cx="936104" cy="936104"/>
              </a:xfrm>
              <a:prstGeom prst="diamond">
                <a:avLst/>
              </a:prstGeom>
              <a:solidFill>
                <a:schemeClr val="accent6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1982940" y="216025"/>
              <a:ext cx="840181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dirty="0">
                  <a:latin typeface="Calibri" pitchFamily="34" charset="0"/>
                  <a:cs typeface="Calibri" pitchFamily="34" charset="0"/>
                </a:rPr>
                <a:t>Rules for changing Direct to Indirect Speech</a:t>
              </a:r>
              <a:endParaRPr lang="en-IN" sz="3600" dirty="0">
                <a:latin typeface="Calibri" pitchFamily="34" charset="0"/>
                <a:cs typeface="Calibri" pitchFamily="34" charset="0"/>
              </a:endParaRPr>
            </a:p>
          </p:txBody>
        </p:sp>
      </p:grpSp>
      <p:pic>
        <p:nvPicPr>
          <p:cNvPr id="5123" name="Picture 3" descr="Indian School Children, Education In In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933" y="3648162"/>
            <a:ext cx="4928323" cy="2772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233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" name="Google Shape;46;p3"/>
          <p:cNvGraphicFramePr/>
          <p:nvPr>
            <p:extLst>
              <p:ext uri="{D42A27DB-BD31-4B8C-83A1-F6EECF244321}">
                <p14:modId xmlns:p14="http://schemas.microsoft.com/office/powerpoint/2010/main" val="1525251230"/>
              </p:ext>
            </p:extLst>
          </p:nvPr>
        </p:nvGraphicFramePr>
        <p:xfrm>
          <a:off x="657173" y="1929320"/>
          <a:ext cx="9937100" cy="3486344"/>
        </p:xfrm>
        <a:graphic>
          <a:graphicData uri="http://schemas.openxmlformats.org/drawingml/2006/table">
            <a:tbl>
              <a:tblPr firstRow="1" bandRow="1">
                <a:noFill/>
                <a:tableStyleId>{0D4297A2-811B-47ED-8092-229EEA59F8F7}</a:tableStyleId>
              </a:tblPr>
              <a:tblGrid>
                <a:gridCol w="1008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32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77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 dirty="0"/>
                        <a:t>Slide #</a:t>
                      </a:r>
                      <a:endParaRPr sz="20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Thumbnail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Source link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2000" u="none" strike="noStrike" cap="none"/>
                        <a:t>Author 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02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dirty="0"/>
                        <a:t>1</a:t>
                      </a: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900" b="1" i="0" u="none" strike="noStrik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https://pixabay.com/de/photos/schule-klassenzimmer-lehrer-7047287/</a:t>
                      </a: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900" dirty="0">
                          <a:effectLst/>
                        </a:rPr>
                        <a:t>Anilsharma26</a:t>
                      </a:r>
                      <a:endParaRPr lang="en-IN" sz="900" b="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02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dirty="0"/>
                        <a:t>2</a:t>
                      </a: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https://www.flickr.com/photos/27861585@N02/3080618518</a:t>
                      </a: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900" dirty="0"/>
                        <a:t>One Laptop per Child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02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dirty="0"/>
                        <a:t>3</a:t>
                      </a: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900" dirty="0"/>
                        <a:t>https://pixabay.com/de/photos/schule-klassenzimmer-kinder-jungen-298680/</a:t>
                      </a: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900" dirty="0">
                          <a:effectLst/>
                        </a:rPr>
                        <a:t>Akshayapatra</a:t>
                      </a:r>
                      <a:endParaRPr lang="en-IN" sz="9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16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dirty="0"/>
                        <a:t>8</a:t>
                      </a: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900" dirty="0"/>
                        <a:t>https://pixabay.com/de/photos/indische-schulkinder-8196287/</a:t>
                      </a: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900" dirty="0">
                          <a:effectLst/>
                        </a:rPr>
                        <a:t>SwastikArora</a:t>
                      </a:r>
                      <a:endParaRPr lang="en-IN" sz="9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16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16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16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16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116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116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7" name="Picture 3" descr="Indian School Children, Education In India" hidden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926" y="2785533"/>
            <a:ext cx="5044097" cy="283730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7" name="Google Shape;47;p3"/>
          <p:cNvSpPr txBox="1"/>
          <p:nvPr/>
        </p:nvSpPr>
        <p:spPr>
          <a:xfrm>
            <a:off x="3549975" y="116632"/>
            <a:ext cx="5092048" cy="500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5000" lnSpcReduction="20000"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IN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Attribution / Citation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Picture 2" descr="School, classroom, teach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163" y="2360578"/>
            <a:ext cx="535237" cy="356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ndia girls Bann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524" y="2785534"/>
            <a:ext cx="476673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School, classroom, children, boy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947" y="3105840"/>
            <a:ext cx="450879" cy="300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Indian School Children, Education In In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524" y="3528659"/>
            <a:ext cx="494876" cy="297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D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4282</TotalTime>
  <Words>897</Words>
  <Application>Microsoft Office PowerPoint</Application>
  <PresentationFormat>Widescreen</PresentationFormat>
  <Paragraphs>162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DD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sssvv</dc:creator>
  <cp:lastModifiedBy>Anjali Mahesh</cp:lastModifiedBy>
  <cp:revision>41</cp:revision>
  <dcterms:created xsi:type="dcterms:W3CDTF">2020-08-28T09:38:22Z</dcterms:created>
  <dcterms:modified xsi:type="dcterms:W3CDTF">2023-10-04T14:01:45Z</dcterms:modified>
</cp:coreProperties>
</file>