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9" r:id="rId4"/>
    <p:sldId id="266" r:id="rId5"/>
    <p:sldId id="267" r:id="rId6"/>
    <p:sldId id="268" r:id="rId7"/>
    <p:sldId id="263" r:id="rId8"/>
    <p:sldId id="269" r:id="rId9"/>
    <p:sldId id="265" r:id="rId10"/>
    <p:sldId id="258"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077" autoAdjust="0"/>
  </p:normalViewPr>
  <p:slideViewPr>
    <p:cSldViewPr snapToGrid="0">
      <p:cViewPr varScale="1">
        <p:scale>
          <a:sx n="84" d="100"/>
          <a:sy n="84" d="100"/>
        </p:scale>
        <p:origin x="154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rtl="0">
              <a:spcBef>
                <a:spcPts val="0"/>
              </a:spcBef>
              <a:spcAft>
                <a:spcPts val="0"/>
              </a:spcAft>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sz="1800" b="0" i="0" u="none" strike="noStrike" dirty="0">
                <a:solidFill>
                  <a:srgbClr val="0000FF"/>
                </a:solidFill>
                <a:effectLst/>
                <a:latin typeface="Calibri" panose="020F0502020204030204" pitchFamily="34" charset="0"/>
              </a:rPr>
              <a:t>After the identification is done, the teacher could draw the attention to the 2nd  sentence and explain why the subject is singular when there are two nouns in it and also the 4th sentence where the word ‘mangoes’ is plural yet the subject is singular.  Ask whether the verbs are dependent on the subject and its number in the sentence and lead them to the topic of discussion- </a:t>
            </a:r>
            <a:r>
              <a:rPr lang="en-US" sz="1800" b="0" i="0" u="none" strike="noStrike" dirty="0" err="1">
                <a:solidFill>
                  <a:srgbClr val="0000FF"/>
                </a:solidFill>
                <a:effectLst/>
                <a:latin typeface="Calibri" panose="020F0502020204030204" pitchFamily="34" charset="0"/>
              </a:rPr>
              <a:t>MS_Rules</a:t>
            </a:r>
            <a:r>
              <a:rPr lang="en-US" sz="1800" b="0" i="0" u="none" strike="noStrike" dirty="0">
                <a:solidFill>
                  <a:srgbClr val="0000FF"/>
                </a:solidFill>
                <a:effectLst/>
                <a:latin typeface="Calibri" panose="020F0502020204030204" pitchFamily="34" charset="0"/>
              </a:rPr>
              <a:t> for Subject Verb Agreement.</a:t>
            </a:r>
            <a:endParaRPr lang="en-US" sz="2800" b="0" dirty="0">
              <a:effectLst/>
            </a:endParaRPr>
          </a:p>
          <a:p>
            <a:br>
              <a:rPr lang="en-US" sz="2800" dirty="0"/>
            </a:br>
            <a:endParaRPr lang="en-US" sz="1200" b="0" i="0" u="none" strike="noStrike" dirty="0">
              <a:solidFill>
                <a:schemeClr val="dk1"/>
              </a:solidFill>
              <a:effectLst/>
              <a:latin typeface="Calibri"/>
              <a:ea typeface="Calibri"/>
              <a:cs typeface="Calibri"/>
              <a:sym typeface="Calibri"/>
            </a:endParaRPr>
          </a:p>
          <a:p>
            <a:pPr rtl="0">
              <a:spcBef>
                <a:spcPts val="0"/>
              </a:spcBef>
              <a:spcAft>
                <a:spcPts val="0"/>
              </a:spcAft>
            </a:pPr>
            <a:endParaRPr lang="en-US" sz="1200" b="0" i="0" u="none" strike="noStrike" dirty="0">
              <a:solidFill>
                <a:schemeClr val="dk1"/>
              </a:solidFill>
              <a:effectLst/>
              <a:latin typeface="Calibri"/>
              <a:ea typeface="Calibri"/>
              <a:cs typeface="Calibri"/>
              <a:sym typeface="Calibri"/>
            </a:endParaRPr>
          </a:p>
          <a:p>
            <a:pPr rtl="0">
              <a:spcBef>
                <a:spcPts val="0"/>
              </a:spcBef>
              <a:spcAft>
                <a:spcPts val="0"/>
              </a:spcAft>
            </a:pP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000" b="1" i="0" u="none" strike="noStrike" dirty="0">
                <a:solidFill>
                  <a:schemeClr val="dk1"/>
                </a:solidFill>
                <a:latin typeface="Calibri"/>
                <a:ea typeface="Calibri"/>
                <a:cs typeface="Calibri"/>
                <a:sym typeface="Calibri"/>
              </a:rPr>
              <a:t>Notes for Teacher</a:t>
            </a:r>
            <a:r>
              <a:rPr lang="en-US" sz="1000" b="0" i="0" u="none" strike="noStrike" dirty="0">
                <a:solidFill>
                  <a:schemeClr val="dk1"/>
                </a:solidFill>
                <a:latin typeface="Calibri"/>
                <a:ea typeface="Calibri"/>
                <a:cs typeface="Calibri"/>
                <a:sym typeface="Calibri"/>
              </a:rPr>
              <a:t> –</a:t>
            </a:r>
          </a:p>
          <a:p>
            <a:pPr rtl="0">
              <a:spcBef>
                <a:spcPts val="0"/>
              </a:spcBef>
              <a:spcAft>
                <a:spcPts val="0"/>
              </a:spcAft>
            </a:pPr>
            <a:endParaRPr lang="en-US" sz="1000" b="0" i="0" u="none" strike="noStrike" dirty="0">
              <a:solidFill>
                <a:schemeClr val="dk1"/>
              </a:solidFill>
              <a:effectLst/>
              <a:latin typeface="Calibri"/>
              <a:ea typeface="Calibri"/>
              <a:cs typeface="Calibri"/>
              <a:sym typeface="Calibri"/>
            </a:endParaRPr>
          </a:p>
          <a:p>
            <a:pPr rtl="0">
              <a:spcBef>
                <a:spcPts val="0"/>
              </a:spcBef>
              <a:spcAft>
                <a:spcPts val="0"/>
              </a:spcAft>
            </a:pPr>
            <a:r>
              <a:rPr lang="en-US" sz="1000" b="1" i="0" u="none" strike="noStrike" dirty="0">
                <a:solidFill>
                  <a:schemeClr val="dk1"/>
                </a:solidFill>
                <a:latin typeface="Calibri"/>
                <a:ea typeface="Calibri"/>
                <a:cs typeface="Calibri"/>
                <a:sym typeface="Calibri"/>
              </a:rPr>
              <a:t>Suggestions: </a:t>
            </a:r>
            <a:r>
              <a:rPr lang="en-US" sz="1000" b="0" i="0" u="none" strike="noStrike" dirty="0">
                <a:solidFill>
                  <a:schemeClr val="dk1"/>
                </a:solidFill>
                <a:latin typeface="Calibri"/>
                <a:ea typeface="Calibri"/>
                <a:cs typeface="Calibri"/>
                <a:sym typeface="Calibri"/>
              </a:rPr>
              <a:t>&lt;Ideas/ Images/ Animations / Others – To make better representation of the content &gt;</a:t>
            </a:r>
            <a:br>
              <a:rPr lang="en-US" sz="10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000" b="1" i="0" u="none" strike="noStrike" dirty="0">
                <a:solidFill>
                  <a:schemeClr val="dk1"/>
                </a:solidFill>
                <a:latin typeface="Calibri"/>
                <a:ea typeface="Calibri"/>
                <a:cs typeface="Calibri"/>
                <a:sym typeface="Calibri"/>
              </a:rPr>
              <a:t>Source of Multimedia used in this slide - </a:t>
            </a:r>
            <a:r>
              <a:rPr lang="en-US" sz="1000" b="0" i="0" u="none" strike="noStrike" dirty="0">
                <a:solidFill>
                  <a:schemeClr val="dk1"/>
                </a:solidFill>
                <a:latin typeface="Calibri"/>
                <a:ea typeface="Calibri"/>
                <a:cs typeface="Calibri"/>
                <a:sym typeface="Calibri"/>
              </a:rPr>
              <a:t> &lt;Please provide source URL where we find the image and the license agreement&gt; </a:t>
            </a:r>
            <a:endParaRPr lang="en-US" b="0" dirty="0"/>
          </a:p>
          <a:p>
            <a:r>
              <a:rPr lang="en-IN" dirty="0"/>
              <a:t>https://www.freepik.com/free-vector/tsunami-ocean-front-with-bungalow-tropical-coast_7437858.htm</a:t>
            </a:r>
          </a:p>
          <a:p>
            <a:r>
              <a:rPr lang="en-IN" dirty="0"/>
              <a:t>https://www.freepik.com/free-vector/vector-bunch-grapes-plate-with-leaves-isolated-wooden-background-top-view_11062322.htm</a:t>
            </a:r>
          </a:p>
          <a:p>
            <a:r>
              <a:rPr lang="en-IN" dirty="0"/>
              <a:t>https://www.freepik.com/free-vector/outdoor-cow-farm-scene-with-happy-animals-cartoon_25593225</a:t>
            </a:r>
          </a:p>
          <a:p>
            <a:r>
              <a:rPr lang="en-IN" dirty="0"/>
              <a:t>https://www.freepik.com/free-vector/food-pain-concept-illustration_40329586.htm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936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000" b="1" i="0" u="none" strike="noStrike" dirty="0">
                <a:solidFill>
                  <a:schemeClr val="dk1"/>
                </a:solidFill>
                <a:latin typeface="Calibri"/>
                <a:ea typeface="Calibri"/>
                <a:cs typeface="Calibri"/>
                <a:sym typeface="Calibri"/>
              </a:rPr>
              <a:t>Notes for Teacher</a:t>
            </a:r>
            <a:r>
              <a:rPr lang="en-US" sz="1000" b="0" i="0" u="none" strike="noStrike" dirty="0">
                <a:solidFill>
                  <a:schemeClr val="dk1"/>
                </a:solidFill>
                <a:latin typeface="Calibri"/>
                <a:ea typeface="Calibri"/>
                <a:cs typeface="Calibri"/>
                <a:sym typeface="Calibri"/>
              </a:rPr>
              <a:t> –</a:t>
            </a:r>
          </a:p>
          <a:p>
            <a:pPr rtl="0">
              <a:spcBef>
                <a:spcPts val="0"/>
              </a:spcBef>
              <a:spcAft>
                <a:spcPts val="0"/>
              </a:spcAft>
            </a:pPr>
            <a:endParaRPr lang="en-US" sz="1000" b="0" i="0" u="none" strike="noStrike" dirty="0">
              <a:solidFill>
                <a:schemeClr val="dk1"/>
              </a:solidFill>
              <a:effectLst/>
              <a:latin typeface="Calibri"/>
              <a:ea typeface="Calibri"/>
              <a:cs typeface="Calibri"/>
              <a:sym typeface="Calibri"/>
            </a:endParaRPr>
          </a:p>
          <a:p>
            <a:pPr rtl="0">
              <a:spcBef>
                <a:spcPts val="0"/>
              </a:spcBef>
              <a:spcAft>
                <a:spcPts val="0"/>
              </a:spcAft>
            </a:pPr>
            <a:r>
              <a:rPr lang="en-US" sz="1000" b="1" i="0" u="none" strike="noStrike" dirty="0">
                <a:solidFill>
                  <a:schemeClr val="dk1"/>
                </a:solidFill>
                <a:latin typeface="Calibri"/>
                <a:ea typeface="Calibri"/>
                <a:cs typeface="Calibri"/>
                <a:sym typeface="Calibri"/>
              </a:rPr>
              <a:t>Suggestions: </a:t>
            </a:r>
            <a:r>
              <a:rPr lang="en-US" sz="1000" b="0" i="0" u="none" strike="noStrike" dirty="0">
                <a:solidFill>
                  <a:schemeClr val="dk1"/>
                </a:solidFill>
                <a:latin typeface="Calibri"/>
                <a:ea typeface="Calibri"/>
                <a:cs typeface="Calibri"/>
                <a:sym typeface="Calibri"/>
              </a:rPr>
              <a:t>&lt;Ideas/ Images/ Animations / Others – To make better representation of the content &gt;</a:t>
            </a:r>
            <a:br>
              <a:rPr lang="en-US" sz="10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000" b="1" i="0" u="none" strike="noStrike" dirty="0">
                <a:solidFill>
                  <a:schemeClr val="dk1"/>
                </a:solidFill>
                <a:latin typeface="Calibri"/>
                <a:ea typeface="Calibri"/>
                <a:cs typeface="Calibri"/>
                <a:sym typeface="Calibri"/>
              </a:rPr>
              <a:t>Source of Multimedia used in this slide - </a:t>
            </a:r>
            <a:r>
              <a:rPr lang="en-US" sz="1000" b="0" i="0" u="none" strike="noStrike" dirty="0">
                <a:solidFill>
                  <a:schemeClr val="dk1"/>
                </a:solidFill>
                <a:latin typeface="Calibri"/>
                <a:ea typeface="Calibri"/>
                <a:cs typeface="Calibri"/>
                <a:sym typeface="Calibri"/>
              </a:rPr>
              <a:t> https://www.freepik.com/free-vector/game-streamer-concept-elements-illustrated_13597630.htm</a:t>
            </a:r>
          </a:p>
          <a:p>
            <a:pPr marL="0" lvl="0" indent="0" algn="l" rtl="0">
              <a:spcBef>
                <a:spcPts val="0"/>
              </a:spcBef>
              <a:spcAft>
                <a:spcPts val="0"/>
              </a:spcAft>
              <a:buNone/>
            </a:pPr>
            <a:r>
              <a:rPr lang="en-IN" dirty="0"/>
              <a:t>https://www.freepik.com/free-vector/kids-party-poster_4385359.htm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191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a:t>
            </a:r>
          </a:p>
          <a:p>
            <a:pPr rtl="0">
              <a:spcBef>
                <a:spcPts val="0"/>
              </a:spcBef>
              <a:spcAft>
                <a:spcPts val="0"/>
              </a:spcAft>
            </a:pPr>
            <a:endParaRPr lang="en-US" sz="1200" b="0" i="0" u="none" strike="noStrike" dirty="0">
              <a:solidFill>
                <a:schemeClr val="dk1"/>
              </a:solidFill>
              <a:effectLst/>
              <a:latin typeface="Calibri"/>
              <a:ea typeface="Calibri"/>
              <a:cs typeface="Calibri"/>
              <a:sym typeface="Calibri"/>
            </a:endParaRPr>
          </a:p>
          <a:p>
            <a:pPr rtl="0">
              <a:spcBef>
                <a:spcPts val="0"/>
              </a:spcBef>
              <a:spcAft>
                <a:spcPts val="0"/>
              </a:spcAft>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a:t>
            </a:r>
            <a:endParaRPr lang="en-IN" dirty="0"/>
          </a:p>
          <a:p>
            <a:r>
              <a:rPr lang="en-IN" dirty="0"/>
              <a:t>https://www.freepik.com/free-vector/scene-with-many-kids-studying-classroom_18342596.htm</a:t>
            </a:r>
          </a:p>
          <a:p>
            <a:r>
              <a:rPr lang="en-IN" dirty="0"/>
              <a:t>https://www.freepik.com/free-vector/five-kids-crying-with-tears-illustration_1138560.htm</a:t>
            </a:r>
          </a:p>
          <a:p>
            <a:r>
              <a:rPr lang="en-IN" dirty="0"/>
              <a:t>https://www.freepik.com/free-vector/fashion-accessory-composition-with-isolated-image-luxury-female-goods-blank-background-vector-illustration_23128839.htm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50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a:t>
            </a:r>
          </a:p>
          <a:p>
            <a:pPr rtl="0">
              <a:spcBef>
                <a:spcPts val="0"/>
              </a:spcBef>
              <a:spcAft>
                <a:spcPts val="0"/>
              </a:spcAft>
            </a:pPr>
            <a:endParaRPr lang="en-US" sz="1200" b="0" i="0" u="none" strike="noStrike" dirty="0">
              <a:solidFill>
                <a:schemeClr val="dk1"/>
              </a:solidFill>
              <a:effectLst/>
              <a:latin typeface="Calibri"/>
              <a:ea typeface="Calibri"/>
              <a:cs typeface="Calibri"/>
              <a:sym typeface="Calibri"/>
            </a:endParaRPr>
          </a:p>
          <a:p>
            <a:pPr rtl="0">
              <a:spcBef>
                <a:spcPts val="0"/>
              </a:spcBef>
              <a:spcAft>
                <a:spcPts val="0"/>
              </a:spcAft>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a:t>
            </a:r>
            <a:endParaRPr lang="en-IN" dirty="0"/>
          </a:p>
          <a:p>
            <a:r>
              <a:rPr lang="en-IN" dirty="0"/>
              <a:t>https://www.freepik.com/free-vector/flashcard-brown-color-furniture-white-background_1148491.htm</a:t>
            </a:r>
          </a:p>
          <a:p>
            <a:r>
              <a:rPr lang="en-IN" dirty="0"/>
              <a:t>https://www.freepik.com/free-vector/wads-bills-design-with-white-background_1108340.htm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296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a:t>
            </a:r>
          </a:p>
          <a:p>
            <a:pPr rtl="0">
              <a:spcBef>
                <a:spcPts val="0"/>
              </a:spcBef>
              <a:spcAft>
                <a:spcPts val="0"/>
              </a:spcAft>
            </a:pPr>
            <a:endParaRPr lang="en-US" sz="1200" b="0" i="0" u="none" strike="noStrike" dirty="0">
              <a:solidFill>
                <a:schemeClr val="dk1"/>
              </a:solidFill>
              <a:effectLst/>
              <a:latin typeface="Calibri"/>
              <a:ea typeface="Calibri"/>
              <a:cs typeface="Calibri"/>
              <a:sym typeface="Calibri"/>
            </a:endParaRPr>
          </a:p>
          <a:p>
            <a:pPr rtl="0">
              <a:spcBef>
                <a:spcPts val="0"/>
              </a:spcBef>
              <a:spcAft>
                <a:spcPts val="0"/>
              </a:spcAft>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en-IN" dirty="0"/>
              <a:t>https://www.freepik.com/free-vector/hand-drawn-sari-illustration_31751699.htm</a:t>
            </a:r>
          </a:p>
          <a:p>
            <a:pPr marL="0" lvl="0" indent="0" algn="l" rtl="0">
              <a:spcBef>
                <a:spcPts val="0"/>
              </a:spcBef>
              <a:spcAft>
                <a:spcPts val="0"/>
              </a:spcAft>
              <a:buNone/>
            </a:pPr>
            <a:r>
              <a:rPr lang="en-IN" dirty="0"/>
              <a:t>https://en.wikipedia.org/wiki/A._P._J._Abdul_Kalam#/media/File:A._P._J._Abdul_Kalam.jpg</a:t>
            </a:r>
          </a:p>
          <a:p>
            <a:pPr marL="0" lvl="0" indent="0" algn="l" rtl="0">
              <a:spcBef>
                <a:spcPts val="0"/>
              </a:spcBef>
              <a:spcAft>
                <a:spcPts val="0"/>
              </a:spcAft>
              <a:buNone/>
            </a:pPr>
            <a:r>
              <a:rPr lang="en-IN" dirty="0"/>
              <a:t>https://www.freepik.com/free-vector/indian-family-people-hindu-national-clothes-cartoon-indian-characters_2703434.htm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8</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92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a:t>
            </a:r>
          </a:p>
          <a:p>
            <a:pPr rtl="0">
              <a:spcBef>
                <a:spcPts val="0"/>
              </a:spcBef>
              <a:spcAft>
                <a:spcPts val="0"/>
              </a:spcAft>
            </a:pPr>
            <a:endParaRPr lang="en-US" sz="1200" b="0" i="0" u="none" strike="noStrike" dirty="0">
              <a:solidFill>
                <a:schemeClr val="dk1"/>
              </a:solidFill>
              <a:effectLst/>
              <a:latin typeface="Calibri"/>
              <a:ea typeface="Calibri"/>
              <a:cs typeface="Calibri"/>
              <a:sym typeface="Calibri"/>
            </a:endParaRPr>
          </a:p>
          <a:p>
            <a:pPr rtl="0">
              <a:spcBef>
                <a:spcPts val="0"/>
              </a:spcBef>
              <a:spcAft>
                <a:spcPts val="0"/>
              </a:spcAft>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en-IN" dirty="0"/>
              <a:t>https://www.freepik.com/free-vector/closed-sign-concept-illustration_13106804.htm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https://www.freepik.com/free-vector/wads-bills-design-with-white-background_1108340.htm</a:t>
            </a:r>
          </a:p>
          <a:p>
            <a:pPr marL="0" lvl="0" indent="0" algn="l" rtl="0">
              <a:spcBef>
                <a:spcPts val="0"/>
              </a:spcBef>
              <a:spcAft>
                <a:spcPts val="0"/>
              </a:spcAft>
              <a:buNone/>
            </a:pP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919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Google Shape;13;p5">
            <a:hlinkClick r:id="rId5"/>
            <a:extLst>
              <a:ext uri="{FF2B5EF4-FFF2-40B4-BE49-F238E27FC236}">
                <a16:creationId xmlns:a16="http://schemas.microsoft.com/office/drawing/2014/main" id="{14906773-AC2E-2445-97EC-73E7C0D61462}"/>
              </a:ext>
            </a:extLst>
          </p:cNvPr>
          <p:cNvSpPr/>
          <p:nvPr userDrawn="1"/>
        </p:nvSpPr>
        <p:spPr>
          <a:xfrm>
            <a:off x="-406400" y="6488116"/>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9.xml"/><Relationship Id="rId16"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9.e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1023730" y="2550250"/>
            <a:ext cx="10363200" cy="17526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dirty="0"/>
              <a:t>Rules for Subject Verb Agreement</a:t>
            </a:r>
            <a:endParaRPr dirty="0"/>
          </a:p>
        </p:txBody>
      </p:sp>
      <p:sp>
        <p:nvSpPr>
          <p:cNvPr id="2" name="Frame 1">
            <a:extLst>
              <a:ext uri="{FF2B5EF4-FFF2-40B4-BE49-F238E27FC236}">
                <a16:creationId xmlns:a16="http://schemas.microsoft.com/office/drawing/2014/main" id="{56D10C01-945D-AEF3-7104-E25F864B2AB7}"/>
              </a:ext>
            </a:extLst>
          </p:cNvPr>
          <p:cNvSpPr/>
          <p:nvPr/>
        </p:nvSpPr>
        <p:spPr>
          <a:xfrm>
            <a:off x="1023730" y="2613991"/>
            <a:ext cx="10253870" cy="1752600"/>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809368196"/>
              </p:ext>
            </p:extLst>
          </p:nvPr>
        </p:nvGraphicFramePr>
        <p:xfrm>
          <a:off x="1127449" y="553342"/>
          <a:ext cx="9937100" cy="5178955"/>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2089211">
                  <a:extLst>
                    <a:ext uri="{9D8B030D-6E8A-4147-A177-3AD203B41FA5}">
                      <a16:colId xmlns:a16="http://schemas.microsoft.com/office/drawing/2014/main" val="20001"/>
                    </a:ext>
                  </a:extLst>
                </a:gridCol>
                <a:gridCol w="5255614">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IN"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r>
                        <a:rPr lang="en-IN" sz="900" dirty="0"/>
                        <a:t>https://www.freepik.com/free-vector/tsunami-ocean-front-with-bungalow-tropical-coast_7437858.htm</a:t>
                      </a:r>
                    </a:p>
                    <a:p>
                      <a:r>
                        <a:rPr lang="en-IN" sz="900" dirty="0"/>
                        <a:t>https://www.freepik.com/free-vector/vector-bunch-grapes-plate-with-leaves-isolated-wooden-background-top-view_11062322.htm</a:t>
                      </a:r>
                    </a:p>
                    <a:p>
                      <a:r>
                        <a:rPr lang="en-IN" sz="900" dirty="0"/>
                        <a:t>https://www.freepik.com/free-vector/outdoor-cow-farm-scene-with-happy-animals-cartoon_25593225</a:t>
                      </a:r>
                    </a:p>
                    <a:p>
                      <a:r>
                        <a:rPr lang="en-IN" sz="900" dirty="0"/>
                        <a:t>https://www.freepik.com/free-vector/food-pain-concept-illustration_40329586.htm</a:t>
                      </a:r>
                    </a:p>
                  </a:txBody>
                  <a:tcPr marL="91450" marR="91450" marT="45725" marB="45725"/>
                </a:tc>
                <a:tc>
                  <a:txBody>
                    <a:bodyPr/>
                    <a:lstStyle/>
                    <a:p>
                      <a:pPr marL="0" marR="0" lvl="0" indent="0" algn="l" rtl="0">
                        <a:spcBef>
                          <a:spcPts val="0"/>
                        </a:spcBef>
                        <a:spcAft>
                          <a:spcPts val="0"/>
                        </a:spcAft>
                        <a:buNone/>
                      </a:pPr>
                      <a:r>
                        <a:rPr lang="en-US" sz="900" dirty="0" err="1"/>
                        <a:t>Macrovector</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err="1"/>
                        <a:t>Macrovector</a:t>
                      </a:r>
                      <a:endParaRPr lang="en-US" sz="900" dirty="0"/>
                    </a:p>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r>
                        <a:rPr lang="en-US" sz="900" dirty="0" err="1"/>
                        <a:t>storyset</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IN" sz="900" dirty="0"/>
                        <a:t>5</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i="0" u="none" strike="noStrike" dirty="0">
                          <a:solidFill>
                            <a:schemeClr val="dk1"/>
                          </a:solidFill>
                          <a:latin typeface="Calibri"/>
                          <a:ea typeface="Calibri"/>
                          <a:cs typeface="Calibri"/>
                          <a:sym typeface="Calibri"/>
                        </a:rPr>
                        <a:t>https://www.freepik.com/free-vector/game-streamer-concept-elements-illustrated_13597630.htm</a:t>
                      </a:r>
                    </a:p>
                    <a:p>
                      <a:pPr marL="0" lvl="0" indent="0" algn="l" rtl="0">
                        <a:spcBef>
                          <a:spcPts val="0"/>
                        </a:spcBef>
                        <a:spcAft>
                          <a:spcPts val="0"/>
                        </a:spcAft>
                        <a:buNone/>
                      </a:pPr>
                      <a:r>
                        <a:rPr lang="en-IN" sz="900" dirty="0"/>
                        <a:t>https://www.freepik.com/free-vector/kids-party-poster_4385359.htm</a:t>
                      </a:r>
                    </a:p>
                  </a:txBody>
                  <a:tcPr marL="91450" marR="91450" marT="45725" marB="45725"/>
                </a:tc>
                <a:tc>
                  <a:txBody>
                    <a:bodyPr/>
                    <a:lstStyle/>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Macrovector</a:t>
                      </a: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IN" sz="900" dirty="0"/>
                        <a:t>6</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r>
                        <a:rPr lang="en-IN" sz="900" dirty="0"/>
                        <a:t>https://www.freepik.com/free-vector/scene-with-many-kids-studying-classroom_18342596.htm</a:t>
                      </a:r>
                    </a:p>
                    <a:p>
                      <a:r>
                        <a:rPr lang="en-IN" sz="900" dirty="0"/>
                        <a:t>https://www.freepik.com/free-vector/five-kids-crying-with-tears-illustration_1138560.htm</a:t>
                      </a:r>
                    </a:p>
                    <a:p>
                      <a:r>
                        <a:rPr lang="en-IN" sz="900" dirty="0"/>
                        <a:t>https://www.freepik.com/free-vector/fashion-accessory-composition-with-isolated-image-luxury-female-goods-blank-background-vector-illustration_23128839.htm</a:t>
                      </a:r>
                    </a:p>
                  </a:txBody>
                  <a:tcPr marL="91450" marR="91450" marT="45725" marB="45725"/>
                </a:tc>
                <a:tc>
                  <a:txBody>
                    <a:bodyPr/>
                    <a:lstStyle/>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err="1"/>
                        <a:t>macrovector</a:t>
                      </a:r>
                      <a:endParaRPr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r>
                        <a:rPr lang="en-IN" sz="900" dirty="0"/>
                        <a:t>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r>
                        <a:rPr lang="en-IN" sz="900" dirty="0"/>
                        <a:t>https://www.freepik.com/free-vector/flashcard-brown-color-furniture-white-background_1148491.htm</a:t>
                      </a:r>
                    </a:p>
                    <a:p>
                      <a:r>
                        <a:rPr lang="en-IN" sz="900" dirty="0"/>
                        <a:t>https://www.freepik.com/free-vector/wads-bills-design-with-white-background_1108340.htm</a:t>
                      </a:r>
                    </a:p>
                  </a:txBody>
                  <a:tcPr marL="91450" marR="91450" marT="45725" marB="45725"/>
                </a:tc>
                <a:tc>
                  <a:txBody>
                    <a:bodyPr/>
                    <a:lstStyle/>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r>
                        <a:rPr lang="en-US" sz="900" dirty="0" err="1"/>
                        <a:t>Dimas_sugih</a:t>
                      </a:r>
                      <a:endParaRPr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l" rtl="0">
                        <a:spcBef>
                          <a:spcPts val="0"/>
                        </a:spcBef>
                        <a:spcAft>
                          <a:spcPts val="0"/>
                        </a:spcAft>
                        <a:buNone/>
                      </a:pPr>
                      <a:r>
                        <a:rPr lang="en-IN" sz="900" dirty="0"/>
                        <a:t>8</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IN" sz="900" dirty="0"/>
                        <a:t>https://www.freepik.com/free-vector/hand-drawn-sari-illustration_31751699.htm</a:t>
                      </a:r>
                    </a:p>
                    <a:p>
                      <a:pPr marL="0" lvl="0" indent="0" algn="l" rtl="0">
                        <a:spcBef>
                          <a:spcPts val="0"/>
                        </a:spcBef>
                        <a:spcAft>
                          <a:spcPts val="0"/>
                        </a:spcAft>
                        <a:buNone/>
                      </a:pPr>
                      <a:r>
                        <a:rPr lang="en-IN" sz="900" dirty="0"/>
                        <a:t>https://</a:t>
                      </a:r>
                      <a:r>
                        <a:rPr lang="en-IN" sz="900" dirty="0" err="1"/>
                        <a:t>www.freepik.com</a:t>
                      </a:r>
                      <a:r>
                        <a:rPr lang="en-IN" sz="900" dirty="0"/>
                        <a:t>/free-vector/happy-cartoon-character-winning-prize_2741432.htm</a:t>
                      </a:r>
                    </a:p>
                    <a:p>
                      <a:pPr marL="0" lvl="0" indent="0" algn="l" rtl="0">
                        <a:spcBef>
                          <a:spcPts val="0"/>
                        </a:spcBef>
                        <a:spcAft>
                          <a:spcPts val="0"/>
                        </a:spcAft>
                        <a:buNone/>
                      </a:pPr>
                      <a:r>
                        <a:rPr lang="en-IN" sz="900" dirty="0"/>
                        <a:t>https://www.freepik.com/free-vector/indian-family-people-hindu-national-clothes-cartoon-indian-characters_2703434.htm</a:t>
                      </a:r>
                    </a:p>
                  </a:txBody>
                  <a:tcPr marL="91450" marR="91450" marT="45725" marB="45725"/>
                </a:tc>
                <a:tc>
                  <a:txBody>
                    <a:bodyPr/>
                    <a:lstStyle/>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err="1"/>
                        <a:t>vectorpouch</a:t>
                      </a:r>
                      <a:endParaRPr sz="9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l" rtl="0">
                        <a:spcBef>
                          <a:spcPts val="0"/>
                        </a:spcBef>
                        <a:spcAft>
                          <a:spcPts val="0"/>
                        </a:spcAft>
                        <a:buNone/>
                      </a:pPr>
                      <a:r>
                        <a:rPr lang="en-IN" sz="900" dirty="0"/>
                        <a:t>9</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IN" sz="900" dirty="0"/>
                        <a:t>https://www.freepik.com/free-vector/closed-sign-concept-illustration_13106804.htm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https://www.freepik.com/free-vector/wads-bills-design-with-white-background_1108340.htm</a:t>
                      </a:r>
                    </a:p>
                  </a:txBody>
                  <a:tcPr marL="91450" marR="91450" marT="45725" marB="45725"/>
                </a:tc>
                <a:tc>
                  <a:txBody>
                    <a:bodyPr/>
                    <a:lstStyle/>
                    <a:p>
                      <a:pPr marL="0" marR="0" lvl="0" indent="0" algn="l" rtl="0">
                        <a:spcBef>
                          <a:spcPts val="0"/>
                        </a:spcBef>
                        <a:spcAft>
                          <a:spcPts val="0"/>
                        </a:spcAft>
                        <a:buNone/>
                      </a:pPr>
                      <a:r>
                        <a:rPr lang="en-US" sz="900" dirty="0" err="1"/>
                        <a:t>Storyset</a:t>
                      </a:r>
                      <a:endParaRPr lang="en-US" sz="900" dirty="0"/>
                    </a:p>
                    <a:p>
                      <a:pPr marL="0" marR="0" lvl="0" indent="0" algn="l" rtl="0">
                        <a:spcBef>
                          <a:spcPts val="0"/>
                        </a:spcBef>
                        <a:spcAft>
                          <a:spcPts val="0"/>
                        </a:spcAft>
                        <a:buNone/>
                      </a:pPr>
                      <a:r>
                        <a:rPr lang="en-US" sz="900"/>
                        <a:t>Dimas_Sugih</a:t>
                      </a:r>
                      <a:endParaRPr sz="900" dirty="0"/>
                    </a:p>
                  </a:txBody>
                  <a:tcPr marL="91450" marR="91450" marT="45725" marB="45725"/>
                </a:tc>
                <a:extLst>
                  <a:ext uri="{0D108BD9-81ED-4DB2-BD59-A6C34878D82A}">
                    <a16:rowId xmlns:a16="http://schemas.microsoft.com/office/drawing/2014/main" val="10006"/>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7"/>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8"/>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9"/>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0"/>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pic>
        <p:nvPicPr>
          <p:cNvPr id="2" name="Picture 2" descr="Free vector tsunami on ocean front with bungalow and tropical coast">
            <a:extLst>
              <a:ext uri="{FF2B5EF4-FFF2-40B4-BE49-F238E27FC236}">
                <a16:creationId xmlns:a16="http://schemas.microsoft.com/office/drawing/2014/main" id="{B2C02910-7514-6F51-6AF7-EB1A5624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865" y="1128422"/>
            <a:ext cx="448774" cy="3008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vector outdoor cow farm scene with happy animals cartoon">
            <a:extLst>
              <a:ext uri="{FF2B5EF4-FFF2-40B4-BE49-F238E27FC236}">
                <a16:creationId xmlns:a16="http://schemas.microsoft.com/office/drawing/2014/main" id="{68412FA3-48B4-C3FE-1676-F2F548F30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955" y="1128422"/>
            <a:ext cx="456020" cy="261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Free vector vector bunch of grapes on plate with leaves, isolated on wooden background, top view">
            <a:extLst>
              <a:ext uri="{FF2B5EF4-FFF2-40B4-BE49-F238E27FC236}">
                <a16:creationId xmlns:a16="http://schemas.microsoft.com/office/drawing/2014/main" id="{222E0B89-5451-D57E-6697-C135437F6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639" y="1130037"/>
            <a:ext cx="448774" cy="261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ree vector food pain  concept illustration">
            <a:extLst>
              <a:ext uri="{FF2B5EF4-FFF2-40B4-BE49-F238E27FC236}">
                <a16:creationId xmlns:a16="http://schemas.microsoft.com/office/drawing/2014/main" id="{F1BA9608-43C7-46A1-3DFD-62D31DC6C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975" y="1148085"/>
            <a:ext cx="456020" cy="261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vector game streamer concept elements illustrated">
            <a:extLst>
              <a:ext uri="{FF2B5EF4-FFF2-40B4-BE49-F238E27FC236}">
                <a16:creationId xmlns:a16="http://schemas.microsoft.com/office/drawing/2014/main" id="{94C87585-D2F3-A68C-F823-0E8607F592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6566" y="1822644"/>
            <a:ext cx="310980" cy="266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vector kids party poster">
            <a:extLst>
              <a:ext uri="{FF2B5EF4-FFF2-40B4-BE49-F238E27FC236}">
                <a16:creationId xmlns:a16="http://schemas.microsoft.com/office/drawing/2014/main" id="{3E099910-AA9B-43F7-07B8-62EB522B12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164" y="1760230"/>
            <a:ext cx="233644" cy="307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vector scene with many kids studying in the classroom">
            <a:extLst>
              <a:ext uri="{FF2B5EF4-FFF2-40B4-BE49-F238E27FC236}">
                <a16:creationId xmlns:a16="http://schemas.microsoft.com/office/drawing/2014/main" id="{2790EC5D-C592-6FD3-673C-516D816557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4851" y="2330650"/>
            <a:ext cx="325011" cy="278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e vector five kids crying with tears illustration">
            <a:extLst>
              <a:ext uri="{FF2B5EF4-FFF2-40B4-BE49-F238E27FC236}">
                <a16:creationId xmlns:a16="http://schemas.microsoft.com/office/drawing/2014/main" id="{149E9802-C29B-B73F-7654-33E476BDED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5026" y="2264704"/>
            <a:ext cx="325011" cy="3528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Free vector fashion accessory composition with isolated image of luxury female goods on blank background vector illustration">
            <a:extLst>
              <a:ext uri="{FF2B5EF4-FFF2-40B4-BE49-F238E27FC236}">
                <a16:creationId xmlns:a16="http://schemas.microsoft.com/office/drawing/2014/main" id="{B149606D-4691-79DC-BFDB-D03BFECA05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5201" y="2334067"/>
            <a:ext cx="393263" cy="274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vector flashcard of brown color furniture on white background">
            <a:extLst>
              <a:ext uri="{FF2B5EF4-FFF2-40B4-BE49-F238E27FC236}">
                <a16:creationId xmlns:a16="http://schemas.microsoft.com/office/drawing/2014/main" id="{E51171FA-0C54-1661-9B0C-076CFDFDF0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2311" y="2877158"/>
            <a:ext cx="399261" cy="251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e vector wads of bills design with white background">
            <a:extLst>
              <a:ext uri="{FF2B5EF4-FFF2-40B4-BE49-F238E27FC236}">
                <a16:creationId xmlns:a16="http://schemas.microsoft.com/office/drawing/2014/main" id="{F52281BE-4B5F-AD06-576E-10520E208A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2796" y="2845538"/>
            <a:ext cx="489864" cy="2679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vector hand drawn sari illustration">
            <a:extLst>
              <a:ext uri="{FF2B5EF4-FFF2-40B4-BE49-F238E27FC236}">
                <a16:creationId xmlns:a16="http://schemas.microsoft.com/office/drawing/2014/main" id="{C75F1E47-1B9C-FEA4-2BD8-7432BC3649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1507" y="3380047"/>
            <a:ext cx="357512" cy="3143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80F0E17C-D5B5-0560-7284-7CBD5FC3783A}"/>
              </a:ext>
            </a:extLst>
          </p:cNvPr>
          <p:cNvPicPr>
            <a:picLocks noChangeAspect="1" noChangeArrowheads="1"/>
          </p:cNvPicPr>
          <p:nvPr/>
        </p:nvPicPr>
        <p:blipFill>
          <a:blip r:embed="rId15"/>
          <a:srcRect/>
          <a:stretch/>
        </p:blipFill>
        <p:spPr bwMode="auto">
          <a:xfrm>
            <a:off x="2814799" y="3336779"/>
            <a:ext cx="314319" cy="3143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indian family of people in hindu national clothes. cartoon indian characters">
            <a:extLst>
              <a:ext uri="{FF2B5EF4-FFF2-40B4-BE49-F238E27FC236}">
                <a16:creationId xmlns:a16="http://schemas.microsoft.com/office/drawing/2014/main" id="{3935CA9D-CC03-2035-7C9B-1E5480EF3D8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0714" y="3432815"/>
            <a:ext cx="364729" cy="2228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vector closed sign concept illustration">
            <a:extLst>
              <a:ext uri="{FF2B5EF4-FFF2-40B4-BE49-F238E27FC236}">
                <a16:creationId xmlns:a16="http://schemas.microsoft.com/office/drawing/2014/main" id="{E53DE122-9F31-6F23-13F9-43FE3C9013D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7797" y="3807246"/>
            <a:ext cx="335666" cy="3368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ree vector wads of bills design with white background">
            <a:extLst>
              <a:ext uri="{FF2B5EF4-FFF2-40B4-BE49-F238E27FC236}">
                <a16:creationId xmlns:a16="http://schemas.microsoft.com/office/drawing/2014/main" id="{ABF8C01E-E03C-1B58-3F0C-BD522CDE9C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8367" y="3832726"/>
            <a:ext cx="335666" cy="285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181776"/>
            <a:ext cx="9296427" cy="65403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Subject and Its number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0" name="Google Shape;40;p2"/>
          <p:cNvSpPr txBox="1">
            <a:spLocks noGrp="1"/>
          </p:cNvSpPr>
          <p:nvPr>
            <p:ph type="body" idx="1"/>
          </p:nvPr>
        </p:nvSpPr>
        <p:spPr>
          <a:xfrm>
            <a:off x="941751" y="1792955"/>
            <a:ext cx="10281184" cy="4415459"/>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539750" indent="-514350"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Anil and Sunil are walking to school.   </a:t>
            </a:r>
          </a:p>
          <a:p>
            <a:pPr marL="539750" indent="-514350" rtl="0" fontAlgn="base">
              <a:spcBef>
                <a:spcPts val="0"/>
              </a:spcBef>
              <a:spcAft>
                <a:spcPts val="0"/>
              </a:spcAft>
              <a:buFont typeface="+mj-lt"/>
              <a:buAutoNum type="arabicPeriod"/>
            </a:pPr>
            <a:endPar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39750" indent="-514350"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Neither the farmer nor the bull was available for </a:t>
            </a:r>
          </a:p>
          <a:p>
            <a:pPr marL="482600" lvl="1" indent="0" fontAlgn="base">
              <a:spcBef>
                <a:spcPts val="0"/>
              </a:spcBef>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sowing the seeds.</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514350" indent="-514350" rtl="0" fontAlgn="base">
              <a:spcBef>
                <a:spcPts val="0"/>
              </a:spcBef>
              <a:spcAft>
                <a:spcPts val="0"/>
              </a:spcAft>
              <a:buFont typeface="+mj-lt"/>
              <a:buAutoNum type="arabicPeriod"/>
              <a:tabLst>
                <a:tab pos="463550" algn="l"/>
              </a:tabLst>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indent="-514350" rtl="0" fontAlgn="base">
              <a:spcBef>
                <a:spcPts val="0"/>
              </a:spcBef>
              <a:spcAft>
                <a:spcPts val="0"/>
              </a:spcAft>
              <a:buFont typeface="+mj-lt"/>
              <a:buAutoNum type="arabicPeriod"/>
              <a:tabLst>
                <a:tab pos="463550" algn="l"/>
              </a:tabLs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few seats in the train are still vacant.</a:t>
            </a:r>
          </a:p>
          <a:p>
            <a:pPr marL="539750" indent="-514350" rtl="0" fontAlgn="base">
              <a:spcBef>
                <a:spcPts val="0"/>
              </a:spcBef>
              <a:spcAft>
                <a:spcPts val="0"/>
              </a:spcAft>
              <a:buFont typeface="+mj-lt"/>
              <a:buAutoNum type="arabicPeriod"/>
            </a:pPr>
            <a:endPar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39750" indent="-514350"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quality of mangoes was not good.</a:t>
            </a:r>
          </a:p>
          <a:p>
            <a:pPr marL="539750" indent="-514350" rtl="0" fontAlgn="base">
              <a:spcBef>
                <a:spcPts val="0"/>
              </a:spcBef>
              <a:spcAft>
                <a:spcPts val="0"/>
              </a:spcAft>
              <a:buFont typeface="+mj-lt"/>
              <a:buAutoNum type="arabicPeriod"/>
            </a:pPr>
            <a:endPar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39750" indent="-514350"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Physics is an interesting subject.</a:t>
            </a:r>
          </a:p>
          <a:p>
            <a:pPr marL="342900" marR="0" lvl="0" indent="-139700" algn="l" rtl="0">
              <a:lnSpc>
                <a:spcPct val="100000"/>
              </a:lnSpc>
              <a:spcBef>
                <a:spcPts val="0"/>
              </a:spcBef>
              <a:spcAft>
                <a:spcPts val="0"/>
              </a:spcAft>
              <a:buClr>
                <a:schemeClr val="dk1"/>
              </a:buClr>
              <a:buSzPts val="3200"/>
              <a:buFont typeface="Arial"/>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 name="Frame 1">
            <a:extLst>
              <a:ext uri="{FF2B5EF4-FFF2-40B4-BE49-F238E27FC236}">
                <a16:creationId xmlns:a16="http://schemas.microsoft.com/office/drawing/2014/main" id="{B3A6B70E-0133-4EB4-5305-51D555DB4F55}"/>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FE2312B-B5E3-3E24-7E19-D63AFF860EEE}"/>
              </a:ext>
            </a:extLst>
          </p:cNvPr>
          <p:cNvSpPr/>
          <p:nvPr/>
        </p:nvSpPr>
        <p:spPr>
          <a:xfrm>
            <a:off x="1063487" y="990603"/>
            <a:ext cx="10159448" cy="5565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the subject in each of the sentences and state its number</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4F79AEA-F5C3-7BF7-730A-8DD865CCB103}"/>
              </a:ext>
            </a:extLst>
          </p:cNvPr>
          <p:cNvSpPr/>
          <p:nvPr/>
        </p:nvSpPr>
        <p:spPr>
          <a:xfrm>
            <a:off x="9582608" y="1845757"/>
            <a:ext cx="1130478" cy="3975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PLURAL</a:t>
            </a:r>
          </a:p>
        </p:txBody>
      </p:sp>
      <p:sp>
        <p:nvSpPr>
          <p:cNvPr id="6" name="Rectangle 5">
            <a:extLst>
              <a:ext uri="{FF2B5EF4-FFF2-40B4-BE49-F238E27FC236}">
                <a16:creationId xmlns:a16="http://schemas.microsoft.com/office/drawing/2014/main" id="{1B64E5C9-ACF3-CE18-5291-C3B6BF19A54F}"/>
              </a:ext>
            </a:extLst>
          </p:cNvPr>
          <p:cNvSpPr/>
          <p:nvPr/>
        </p:nvSpPr>
        <p:spPr>
          <a:xfrm>
            <a:off x="9564867" y="2799908"/>
            <a:ext cx="1334929" cy="3975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SINGULAR</a:t>
            </a:r>
          </a:p>
        </p:txBody>
      </p:sp>
      <p:sp>
        <p:nvSpPr>
          <p:cNvPr id="7" name="Rectangle 6">
            <a:extLst>
              <a:ext uri="{FF2B5EF4-FFF2-40B4-BE49-F238E27FC236}">
                <a16:creationId xmlns:a16="http://schemas.microsoft.com/office/drawing/2014/main" id="{74A45217-059A-5114-DCF1-E27C7DB89CA9}"/>
              </a:ext>
            </a:extLst>
          </p:cNvPr>
          <p:cNvSpPr/>
          <p:nvPr/>
        </p:nvSpPr>
        <p:spPr>
          <a:xfrm>
            <a:off x="9582608" y="3941050"/>
            <a:ext cx="1130478" cy="3975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PLURAL</a:t>
            </a:r>
          </a:p>
        </p:txBody>
      </p:sp>
      <p:sp>
        <p:nvSpPr>
          <p:cNvPr id="8" name="Rectangle 7">
            <a:extLst>
              <a:ext uri="{FF2B5EF4-FFF2-40B4-BE49-F238E27FC236}">
                <a16:creationId xmlns:a16="http://schemas.microsoft.com/office/drawing/2014/main" id="{4A62A946-9A39-49FB-1DCA-39113A82789D}"/>
              </a:ext>
            </a:extLst>
          </p:cNvPr>
          <p:cNvSpPr/>
          <p:nvPr/>
        </p:nvSpPr>
        <p:spPr>
          <a:xfrm>
            <a:off x="9564867" y="4815276"/>
            <a:ext cx="1334929" cy="3975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SINGULAR</a:t>
            </a:r>
          </a:p>
          <a:p>
            <a:pPr algn="ctr"/>
            <a:endPar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89E742D-0263-F90F-72DC-E5BC406F1BB4}"/>
              </a:ext>
            </a:extLst>
          </p:cNvPr>
          <p:cNvSpPr/>
          <p:nvPr/>
        </p:nvSpPr>
        <p:spPr>
          <a:xfrm>
            <a:off x="9564867" y="5706363"/>
            <a:ext cx="1334929" cy="3975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SINGULAR</a:t>
            </a:r>
          </a:p>
          <a:p>
            <a:pPr algn="ctr"/>
            <a:endParaRPr lang="en-IN"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AC8CE084-4671-E8C7-977D-798B693C33D7}"/>
              </a:ext>
            </a:extLst>
          </p:cNvPr>
          <p:cNvCxnSpPr>
            <a:cxnSpLocks/>
          </p:cNvCxnSpPr>
          <p:nvPr/>
        </p:nvCxnSpPr>
        <p:spPr>
          <a:xfrm>
            <a:off x="1490871" y="2263200"/>
            <a:ext cx="20574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F452AD21-EA6E-15B7-EC39-34320490BDC9}"/>
              </a:ext>
            </a:extLst>
          </p:cNvPr>
          <p:cNvCxnSpPr>
            <a:cxnSpLocks/>
          </p:cNvCxnSpPr>
          <p:nvPr/>
        </p:nvCxnSpPr>
        <p:spPr>
          <a:xfrm>
            <a:off x="1595801" y="3086247"/>
            <a:ext cx="4500199"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A151C73C-101B-7DBD-1C9B-2F2509373AD8}"/>
              </a:ext>
            </a:extLst>
          </p:cNvPr>
          <p:cNvCxnSpPr>
            <a:cxnSpLocks/>
          </p:cNvCxnSpPr>
          <p:nvPr/>
        </p:nvCxnSpPr>
        <p:spPr>
          <a:xfrm>
            <a:off x="1611877" y="4391460"/>
            <a:ext cx="3279912"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E0358F7D-2FC5-196D-7F33-25819FCBF2DB}"/>
              </a:ext>
            </a:extLst>
          </p:cNvPr>
          <p:cNvCxnSpPr>
            <a:cxnSpLocks/>
          </p:cNvCxnSpPr>
          <p:nvPr/>
        </p:nvCxnSpPr>
        <p:spPr>
          <a:xfrm>
            <a:off x="1636643" y="5252549"/>
            <a:ext cx="3279912"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1C46E37-FD05-26D3-17E4-9DB22557682B}"/>
              </a:ext>
            </a:extLst>
          </p:cNvPr>
          <p:cNvCxnSpPr>
            <a:cxnSpLocks/>
          </p:cNvCxnSpPr>
          <p:nvPr/>
        </p:nvCxnSpPr>
        <p:spPr>
          <a:xfrm>
            <a:off x="1649895" y="6089760"/>
            <a:ext cx="990599" cy="0"/>
          </a:xfrm>
          <a:prstGeom prst="line">
            <a:avLst/>
          </a:prstGeom>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3B89D8E5-7DA3-E1AB-E1BD-796B3AA5A7FB}"/>
              </a:ext>
            </a:extLst>
          </p:cNvPr>
          <p:cNvSpPr/>
          <p:nvPr/>
        </p:nvSpPr>
        <p:spPr>
          <a:xfrm>
            <a:off x="5079565" y="6366292"/>
            <a:ext cx="2432092" cy="3141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for answers</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40">
                                            <p:txEl>
                                              <p:pRg st="2" end="2"/>
                                            </p:txEl>
                                          </p:spTgt>
                                        </p:tgtEl>
                                        <p:attrNameLst>
                                          <p:attrName>style.visibility</p:attrName>
                                        </p:attrNameLst>
                                      </p:cBhvr>
                                      <p:to>
                                        <p:strVal val="visible"/>
                                      </p:to>
                                    </p:set>
                                    <p:animEffect transition="in" filter="wipe(left)">
                                      <p:cBhvr>
                                        <p:cTn id="7" dur="750"/>
                                        <p:tgtEl>
                                          <p:spTgt spid="40">
                                            <p:txEl>
                                              <p:pRg st="2" end="2"/>
                                            </p:txEl>
                                          </p:spTgt>
                                        </p:tgtEl>
                                      </p:cBhvr>
                                    </p:animEffect>
                                  </p:childTnLst>
                                </p:cTn>
                              </p:par>
                            </p:childTnLst>
                          </p:cTn>
                        </p:par>
                        <p:par>
                          <p:cTn id="8" fill="hold">
                            <p:stCondLst>
                              <p:cond delay="2250"/>
                            </p:stCondLst>
                            <p:childTnLst>
                              <p:par>
                                <p:cTn id="9" presetID="22" presetClass="entr" presetSubtype="8" fill="hold" nodeType="after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animEffect transition="in" filter="wipe(left)">
                                      <p:cBhvr>
                                        <p:cTn id="11" dur="750"/>
                                        <p:tgtEl>
                                          <p:spTgt spid="40">
                                            <p:txEl>
                                              <p:pRg st="3" end="3"/>
                                            </p:txEl>
                                          </p:spTgt>
                                        </p:tgtEl>
                                      </p:cBhvr>
                                    </p:animEffect>
                                  </p:childTnLst>
                                </p:cTn>
                              </p:par>
                            </p:childTnLst>
                          </p:cTn>
                        </p:par>
                        <p:par>
                          <p:cTn id="12" fill="hold">
                            <p:stCondLst>
                              <p:cond delay="3000"/>
                            </p:stCondLst>
                            <p:childTnLst>
                              <p:par>
                                <p:cTn id="13" presetID="22" presetClass="entr" presetSubtype="8" fill="hold" nodeType="afterEffect">
                                  <p:stCondLst>
                                    <p:cond delay="1500"/>
                                  </p:stCondLst>
                                  <p:childTnLst>
                                    <p:set>
                                      <p:cBhvr>
                                        <p:cTn id="14" dur="1" fill="hold">
                                          <p:stCondLst>
                                            <p:cond delay="0"/>
                                          </p:stCondLst>
                                        </p:cTn>
                                        <p:tgtEl>
                                          <p:spTgt spid="40">
                                            <p:txEl>
                                              <p:pRg st="5" end="5"/>
                                            </p:txEl>
                                          </p:spTgt>
                                        </p:tgtEl>
                                        <p:attrNameLst>
                                          <p:attrName>style.visibility</p:attrName>
                                        </p:attrNameLst>
                                      </p:cBhvr>
                                      <p:to>
                                        <p:strVal val="visible"/>
                                      </p:to>
                                    </p:set>
                                    <p:animEffect transition="in" filter="wipe(left)">
                                      <p:cBhvr>
                                        <p:cTn id="15" dur="750"/>
                                        <p:tgtEl>
                                          <p:spTgt spid="40">
                                            <p:txEl>
                                              <p:pRg st="5" end="5"/>
                                            </p:txEl>
                                          </p:spTgt>
                                        </p:tgtEl>
                                      </p:cBhvr>
                                    </p:animEffect>
                                  </p:childTnLst>
                                </p:cTn>
                              </p:par>
                            </p:childTnLst>
                          </p:cTn>
                        </p:par>
                        <p:par>
                          <p:cTn id="16" fill="hold">
                            <p:stCondLst>
                              <p:cond delay="5250"/>
                            </p:stCondLst>
                            <p:childTnLst>
                              <p:par>
                                <p:cTn id="17" presetID="22" presetClass="entr" presetSubtype="8" fill="hold" nodeType="afterEffect">
                                  <p:stCondLst>
                                    <p:cond delay="1500"/>
                                  </p:stCondLst>
                                  <p:childTnLst>
                                    <p:set>
                                      <p:cBhvr>
                                        <p:cTn id="18" dur="1" fill="hold">
                                          <p:stCondLst>
                                            <p:cond delay="0"/>
                                          </p:stCondLst>
                                        </p:cTn>
                                        <p:tgtEl>
                                          <p:spTgt spid="40">
                                            <p:txEl>
                                              <p:pRg st="7" end="7"/>
                                            </p:txEl>
                                          </p:spTgt>
                                        </p:tgtEl>
                                        <p:attrNameLst>
                                          <p:attrName>style.visibility</p:attrName>
                                        </p:attrNameLst>
                                      </p:cBhvr>
                                      <p:to>
                                        <p:strVal val="visible"/>
                                      </p:to>
                                    </p:set>
                                    <p:animEffect transition="in" filter="wipe(left)">
                                      <p:cBhvr>
                                        <p:cTn id="19" dur="750"/>
                                        <p:tgtEl>
                                          <p:spTgt spid="40">
                                            <p:txEl>
                                              <p:pRg st="7" end="7"/>
                                            </p:txEl>
                                          </p:spTgt>
                                        </p:tgtEl>
                                      </p:cBhvr>
                                    </p:animEffect>
                                  </p:childTnLst>
                                </p:cTn>
                              </p:par>
                            </p:childTnLst>
                          </p:cTn>
                        </p:par>
                        <p:par>
                          <p:cTn id="20" fill="hold">
                            <p:stCondLst>
                              <p:cond delay="7500"/>
                            </p:stCondLst>
                            <p:childTnLst>
                              <p:par>
                                <p:cTn id="21" presetID="22" presetClass="entr" presetSubtype="8" fill="hold" nodeType="afterEffect">
                                  <p:stCondLst>
                                    <p:cond delay="1500"/>
                                  </p:stCondLst>
                                  <p:childTnLst>
                                    <p:set>
                                      <p:cBhvr>
                                        <p:cTn id="22" dur="1" fill="hold">
                                          <p:stCondLst>
                                            <p:cond delay="0"/>
                                          </p:stCondLst>
                                        </p:cTn>
                                        <p:tgtEl>
                                          <p:spTgt spid="40">
                                            <p:txEl>
                                              <p:pRg st="9" end="9"/>
                                            </p:txEl>
                                          </p:spTgt>
                                        </p:tgtEl>
                                        <p:attrNameLst>
                                          <p:attrName>style.visibility</p:attrName>
                                        </p:attrNameLst>
                                      </p:cBhvr>
                                      <p:to>
                                        <p:strVal val="visible"/>
                                      </p:to>
                                    </p:set>
                                    <p:animEffect transition="in" filter="wipe(left)">
                                      <p:cBhvr>
                                        <p:cTn id="23" dur="750"/>
                                        <p:tgtEl>
                                          <p:spTgt spid="40">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749"/>
                                          </p:stCondLst>
                                        </p:cTn>
                                        <p:tgtEl>
                                          <p:spTgt spid="11"/>
                                        </p:tgtEl>
                                        <p:attrNameLst>
                                          <p:attrName>style.visibility</p:attrName>
                                        </p:attrNameLst>
                                      </p:cBhvr>
                                      <p:to>
                                        <p:strVal val="visible"/>
                                      </p:to>
                                    </p:set>
                                  </p:childTnLst>
                                </p:cTn>
                              </p:par>
                            </p:childTnLst>
                          </p:cTn>
                        </p:par>
                        <p:par>
                          <p:cTn id="28" fill="hold">
                            <p:stCondLst>
                              <p:cond delay="750"/>
                            </p:stCondLst>
                            <p:childTnLst>
                              <p:par>
                                <p:cTn id="29" presetID="1" presetClass="entr" presetSubtype="0" fill="hold" grpId="0" nodeType="afterEffect">
                                  <p:stCondLst>
                                    <p:cond delay="0"/>
                                  </p:stCondLst>
                                  <p:childTnLst>
                                    <p:set>
                                      <p:cBhvr>
                                        <p:cTn id="30" dur="1" fill="hold">
                                          <p:stCondLst>
                                            <p:cond delay="749"/>
                                          </p:stCondLst>
                                        </p:cTn>
                                        <p:tgtEl>
                                          <p:spTgt spid="5"/>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749"/>
                                          </p:stCondLst>
                                        </p:cTn>
                                        <p:tgtEl>
                                          <p:spTgt spid="13"/>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300"/>
                                  </p:stCondLst>
                                  <p:childTnLst>
                                    <p:set>
                                      <p:cBhvr>
                                        <p:cTn id="36" dur="1" fill="hold">
                                          <p:stCondLst>
                                            <p:cond delay="749"/>
                                          </p:stCondLst>
                                        </p:cTn>
                                        <p:tgtEl>
                                          <p:spTgt spid="6"/>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nodeType="afterEffect">
                                  <p:stCondLst>
                                    <p:cond delay="0"/>
                                  </p:stCondLst>
                                  <p:childTnLst>
                                    <p:set>
                                      <p:cBhvr>
                                        <p:cTn id="39" dur="1" fill="hold">
                                          <p:stCondLst>
                                            <p:cond delay="749"/>
                                          </p:stCondLst>
                                        </p:cTn>
                                        <p:tgtEl>
                                          <p:spTgt spid="15"/>
                                        </p:tgtEl>
                                        <p:attrNameLst>
                                          <p:attrName>style.visibility</p:attrName>
                                        </p:attrNameLst>
                                      </p:cBhvr>
                                      <p:to>
                                        <p:strVal val="visible"/>
                                      </p:to>
                                    </p:set>
                                  </p:childTnLst>
                                </p:cTn>
                              </p:par>
                            </p:childTnLst>
                          </p:cTn>
                        </p:par>
                        <p:par>
                          <p:cTn id="40" fill="hold">
                            <p:stCondLst>
                              <p:cond delay="4050"/>
                            </p:stCondLst>
                            <p:childTnLst>
                              <p:par>
                                <p:cTn id="41" presetID="1" presetClass="entr" presetSubtype="0" fill="hold" grpId="0" nodeType="afterEffect">
                                  <p:stCondLst>
                                    <p:cond delay="200"/>
                                  </p:stCondLst>
                                  <p:childTnLst>
                                    <p:set>
                                      <p:cBhvr>
                                        <p:cTn id="42" dur="1" fill="hold">
                                          <p:stCondLst>
                                            <p:cond delay="749"/>
                                          </p:stCondLst>
                                        </p:cTn>
                                        <p:tgtEl>
                                          <p:spTgt spid="7"/>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nodeType="afterEffect">
                                  <p:stCondLst>
                                    <p:cond delay="0"/>
                                  </p:stCondLst>
                                  <p:childTnLst>
                                    <p:set>
                                      <p:cBhvr>
                                        <p:cTn id="45" dur="1" fill="hold">
                                          <p:stCondLst>
                                            <p:cond delay="749"/>
                                          </p:stCondLst>
                                        </p:cTn>
                                        <p:tgtEl>
                                          <p:spTgt spid="16"/>
                                        </p:tgtEl>
                                        <p:attrNameLst>
                                          <p:attrName>style.visibility</p:attrName>
                                        </p:attrNameLst>
                                      </p:cBhvr>
                                      <p:to>
                                        <p:strVal val="visible"/>
                                      </p:to>
                                    </p:set>
                                  </p:childTnLst>
                                </p:cTn>
                              </p:par>
                            </p:childTnLst>
                          </p:cTn>
                        </p:par>
                        <p:par>
                          <p:cTn id="46" fill="hold">
                            <p:stCondLst>
                              <p:cond delay="5750"/>
                            </p:stCondLst>
                            <p:childTnLst>
                              <p:par>
                                <p:cTn id="47" presetID="1" presetClass="entr" presetSubtype="0" fill="hold" grpId="0" nodeType="afterEffect">
                                  <p:stCondLst>
                                    <p:cond delay="500"/>
                                  </p:stCondLst>
                                  <p:childTnLst>
                                    <p:set>
                                      <p:cBhvr>
                                        <p:cTn id="48" dur="1" fill="hold">
                                          <p:stCondLst>
                                            <p:cond delay="749"/>
                                          </p:stCondLst>
                                        </p:cTn>
                                        <p:tgtEl>
                                          <p:spTgt spid="8"/>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0"/>
                                  </p:stCondLst>
                                  <p:childTnLst>
                                    <p:set>
                                      <p:cBhvr>
                                        <p:cTn id="51" dur="1" fill="hold">
                                          <p:stCondLst>
                                            <p:cond delay="749"/>
                                          </p:stCondLst>
                                        </p:cTn>
                                        <p:tgtEl>
                                          <p:spTgt spid="18"/>
                                        </p:tgtEl>
                                        <p:attrNameLst>
                                          <p:attrName>style.visibility</p:attrName>
                                        </p:attrNameLst>
                                      </p:cBhvr>
                                      <p:to>
                                        <p:strVal val="visible"/>
                                      </p:to>
                                    </p:set>
                                  </p:childTnLst>
                                </p:cTn>
                              </p:par>
                            </p:childTnLst>
                          </p:cTn>
                        </p:par>
                        <p:par>
                          <p:cTn id="52" fill="hold">
                            <p:stCondLst>
                              <p:cond delay="7750"/>
                            </p:stCondLst>
                            <p:childTnLst>
                              <p:par>
                                <p:cTn id="53" presetID="1" presetClass="entr" presetSubtype="0" fill="hold" grpId="0" nodeType="afterEffect">
                                  <p:stCondLst>
                                    <p:cond delay="200"/>
                                  </p:stCondLst>
                                  <p:childTnLst>
                                    <p:set>
                                      <p:cBhvr>
                                        <p:cTn id="54" dur="1" fill="hold">
                                          <p:stCondLst>
                                            <p:cond delay="7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1EEAC4-144C-AC11-6BE3-0B5CDCD81942}"/>
              </a:ext>
            </a:extLst>
          </p:cNvPr>
          <p:cNvSpPr>
            <a:spLocks noGrp="1"/>
          </p:cNvSpPr>
          <p:nvPr>
            <p:ph type="body" idx="1"/>
          </p:nvPr>
        </p:nvSpPr>
        <p:spPr/>
        <p:txBody>
          <a:bodyPr/>
          <a:lstStyle/>
          <a:p>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4" name="Frame 3">
            <a:extLst>
              <a:ext uri="{FF2B5EF4-FFF2-40B4-BE49-F238E27FC236}">
                <a16:creationId xmlns:a16="http://schemas.microsoft.com/office/drawing/2014/main" id="{56C6C7E5-5E94-928B-71D0-EDE8152F063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sp>
        <p:nvSpPr>
          <p:cNvPr id="5" name="Rectangle 4">
            <a:extLst>
              <a:ext uri="{FF2B5EF4-FFF2-40B4-BE49-F238E27FC236}">
                <a16:creationId xmlns:a16="http://schemas.microsoft.com/office/drawing/2014/main" id="{F8E03F6B-0691-F4D1-0B32-8032B6B1AB52}"/>
              </a:ext>
            </a:extLst>
          </p:cNvPr>
          <p:cNvSpPr/>
          <p:nvPr/>
        </p:nvSpPr>
        <p:spPr>
          <a:xfrm>
            <a:off x="809953" y="975520"/>
            <a:ext cx="10668000" cy="1426688"/>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rtl="0">
              <a:spcBef>
                <a:spcPts val="0"/>
              </a:spcBef>
              <a:spcAft>
                <a:spcPts val="0"/>
              </a:spcAft>
            </a:pPr>
            <a:endPar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 in a sentence:</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sentence has a subject and a predicate. The subject represents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what or whom</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sentence is about. </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girl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ate the biscuits. The girl is the subject.</a:t>
            </a:r>
            <a:br>
              <a:rPr lang="en-US" sz="2200" dirty="0">
                <a:latin typeface="Calibri" panose="020F0502020204030204" pitchFamily="34" charset="0"/>
                <a:ea typeface="Calibri" panose="020F0502020204030204" pitchFamily="34" charset="0"/>
                <a:cs typeface="Calibri" panose="020F0502020204030204" pitchFamily="34" charset="0"/>
              </a:rPr>
            </a:b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B644C09-4967-F9F5-6113-621D47FB5E95}"/>
              </a:ext>
            </a:extLst>
          </p:cNvPr>
          <p:cNvSpPr/>
          <p:nvPr/>
        </p:nvSpPr>
        <p:spPr>
          <a:xfrm>
            <a:off x="817495" y="2557038"/>
            <a:ext cx="10668000" cy="21444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rtl="0">
              <a:spcBef>
                <a:spcPts val="0"/>
              </a:spcBef>
              <a:spcAft>
                <a:spcPts val="0"/>
              </a:spcAft>
            </a:pPr>
            <a:endPar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Predicate in a sentence:</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predicate is the part of the sentence, or a clause, that tells what the subject is doing or what the subject is.</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The girl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ate the biscuits.</a:t>
            </a:r>
            <a:r>
              <a:rPr lang="en-US" sz="22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Here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ate the biscuits’ is the predicate. The predicate always begins with a verb.</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girl ate the biscuits.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(girl- subject, ate- verb)</a:t>
            </a:r>
            <a:br>
              <a:rPr lang="en-US" sz="2200" dirty="0">
                <a:latin typeface="Calibri" panose="020F0502020204030204" pitchFamily="34" charset="0"/>
                <a:ea typeface="Calibri" panose="020F0502020204030204" pitchFamily="34" charset="0"/>
                <a:cs typeface="Calibri" panose="020F0502020204030204" pitchFamily="34" charset="0"/>
              </a:rPr>
            </a:br>
            <a:br>
              <a:rPr lang="en-US" sz="2200" dirty="0">
                <a:latin typeface="Calibri" panose="020F0502020204030204" pitchFamily="34" charset="0"/>
                <a:ea typeface="Calibri" panose="020F0502020204030204" pitchFamily="34" charset="0"/>
                <a:cs typeface="Calibri" panose="020F0502020204030204" pitchFamily="34" charset="0"/>
              </a:rPr>
            </a:b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AAF2AA3C-F606-BCBE-59B2-19A8ACC97A71}"/>
              </a:ext>
            </a:extLst>
          </p:cNvPr>
          <p:cNvSpPr/>
          <p:nvPr/>
        </p:nvSpPr>
        <p:spPr>
          <a:xfrm>
            <a:off x="804243" y="4717290"/>
            <a:ext cx="10668000" cy="145777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rtl="0">
              <a:spcBef>
                <a:spcPts val="0"/>
              </a:spcBef>
              <a:spcAft>
                <a:spcPts val="0"/>
              </a:spcAft>
            </a:pPr>
            <a:endParaRPr lang="en-US" sz="2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en-US" sz="2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Agreement of Subject with Verb</a:t>
            </a:r>
            <a:endParaRPr lang="en-US" sz="2800" b="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rtl="0">
              <a:spcBef>
                <a:spcPts val="0"/>
              </a:spcBef>
              <a:spcAft>
                <a:spcPts val="0"/>
              </a:spcAft>
              <a:buFont typeface="Wingdings" panose="05000000000000000000" pitchFamily="2" charset="2"/>
              <a:buChar char="Ø"/>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the subject is singular the verb must be in agreement.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rtl="0">
              <a:spcBef>
                <a:spcPts val="0"/>
              </a:spcBef>
              <a:spcAft>
                <a:spcPts val="0"/>
              </a:spcAft>
              <a:buFont typeface="Wingdings" panose="05000000000000000000" pitchFamily="2" charset="2"/>
              <a:buChar char="Ø"/>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the subject is plural the verb must be in agreement.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br>
              <a:rPr lang="en-US" dirty="0">
                <a:latin typeface="Calibri" panose="020F0502020204030204" pitchFamily="34" charset="0"/>
                <a:ea typeface="Calibri" panose="020F0502020204030204" pitchFamily="34" charset="0"/>
                <a:cs typeface="Calibri" panose="020F0502020204030204" pitchFamily="34" charset="0"/>
              </a:rPr>
            </a:b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5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bg/>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300"/>
                                  </p:stCondLst>
                                  <p:childTnLst>
                                    <p:set>
                                      <p:cBhvr>
                                        <p:cTn id="9" dur="1" fill="hold">
                                          <p:stCondLst>
                                            <p:cond delay="249"/>
                                          </p:stCondLst>
                                        </p:cTn>
                                        <p:tgtEl>
                                          <p:spTgt spid="6">
                                            <p:txEl>
                                              <p:pRg st="2" end="2"/>
                                            </p:txEl>
                                          </p:spTgt>
                                        </p:tgtEl>
                                        <p:attrNameLst>
                                          <p:attrName>style.visibility</p:attrName>
                                        </p:attrNameLst>
                                      </p:cBhvr>
                                      <p:to>
                                        <p:strVal val="visible"/>
                                      </p:to>
                                    </p:set>
                                  </p:childTnLst>
                                </p:cTn>
                              </p:par>
                            </p:childTnLst>
                          </p:cTn>
                        </p:par>
                        <p:par>
                          <p:cTn id="10" fill="hold">
                            <p:stCondLst>
                              <p:cond delay="800"/>
                            </p:stCondLst>
                            <p:childTnLst>
                              <p:par>
                                <p:cTn id="11" presetID="1" presetClass="entr" presetSubtype="0" fill="hold" grpId="0" nodeType="afterEffect">
                                  <p:stCondLst>
                                    <p:cond delay="200"/>
                                  </p:stCondLst>
                                  <p:childTnLst>
                                    <p:set>
                                      <p:cBhvr>
                                        <p:cTn id="12" dur="1" fill="hold">
                                          <p:stCondLst>
                                            <p:cond delay="249"/>
                                          </p:stCondLst>
                                        </p:cTn>
                                        <p:tgtEl>
                                          <p:spTgt spid="6">
                                            <p:txEl>
                                              <p:pRg st="3" end="3"/>
                                            </p:txEl>
                                          </p:spTgt>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grpId="0" nodeType="afterEffect">
                                  <p:stCondLst>
                                    <p:cond delay="300"/>
                                  </p:stCondLst>
                                  <p:childTnLst>
                                    <p:set>
                                      <p:cBhvr>
                                        <p:cTn id="15" dur="1" fill="hold">
                                          <p:stCondLst>
                                            <p:cond delay="249"/>
                                          </p:stCondLst>
                                        </p:cTn>
                                        <p:tgtEl>
                                          <p:spTgt spid="6">
                                            <p:txEl>
                                              <p:pRg st="4" end="4"/>
                                            </p:txEl>
                                          </p:spTgt>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grpId="0" nodeType="afterEffect">
                                  <p:stCondLst>
                                    <p:cond delay="200"/>
                                  </p:stCondLst>
                                  <p:childTnLst>
                                    <p:set>
                                      <p:cBhvr>
                                        <p:cTn id="18" dur="1" fill="hold">
                                          <p:stCondLst>
                                            <p:cond delay="249"/>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749"/>
                                          </p:stCondLst>
                                        </p:cTn>
                                        <p:tgtEl>
                                          <p:spTgt spid="7">
                                            <p:bg/>
                                          </p:spTgt>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0"/>
                                  </p:stCondLst>
                                  <p:childTnLst>
                                    <p:set>
                                      <p:cBhvr>
                                        <p:cTn id="25" dur="1" fill="hold">
                                          <p:stCondLst>
                                            <p:cond delay="749"/>
                                          </p:stCondLst>
                                        </p:cTn>
                                        <p:tgtEl>
                                          <p:spTgt spid="7">
                                            <p:txEl>
                                              <p:pRg st="1" end="1"/>
                                            </p:txEl>
                                          </p:spTgt>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749"/>
                                          </p:stCondLst>
                                        </p:cTn>
                                        <p:tgtEl>
                                          <p:spTgt spid="7">
                                            <p:txEl>
                                              <p:pRg st="2" end="2"/>
                                            </p:txEl>
                                          </p:spTgt>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grpId="0" nodeType="afterEffect">
                                  <p:stCondLst>
                                    <p:cond delay="0"/>
                                  </p:stCondLst>
                                  <p:childTnLst>
                                    <p:set>
                                      <p:cBhvr>
                                        <p:cTn id="31" dur="1" fill="hold">
                                          <p:stCondLst>
                                            <p:cond delay="749"/>
                                          </p:stCondLst>
                                        </p:cTn>
                                        <p:tgtEl>
                                          <p:spTgt spid="7">
                                            <p:txEl>
                                              <p:pRg st="3" end="3"/>
                                            </p:txEl>
                                          </p:spTgt>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749"/>
                                          </p:stCondLst>
                                        </p:cTn>
                                        <p:tgtEl>
                                          <p:spTgt spid="7">
                                            <p:txEl>
                                              <p:pRg st="4" end="4"/>
                                            </p:txEl>
                                          </p:spTgt>
                                        </p:tgtEl>
                                        <p:attrNameLst>
                                          <p:attrName>style.visibility</p:attrName>
                                        </p:attrNameLst>
                                      </p:cBhvr>
                                      <p:to>
                                        <p:strVal val="visible"/>
                                      </p:to>
                                    </p:set>
                                  </p:childTnLst>
                                </p:cTn>
                              </p:par>
                            </p:childTnLst>
                          </p:cTn>
                        </p:par>
                        <p:par>
                          <p:cTn id="35" fill="hold">
                            <p:stCondLst>
                              <p:cond delay="3750"/>
                            </p:stCondLst>
                            <p:childTnLst>
                              <p:par>
                                <p:cTn id="36" presetID="26" presetClass="emph" presetSubtype="0" fill="hold" grpId="1" nodeType="afterEffect">
                                  <p:stCondLst>
                                    <p:cond delay="0"/>
                                  </p:stCondLst>
                                  <p:childTnLst>
                                    <p:animEffect transition="out" filter="fade">
                                      <p:cBhvr>
                                        <p:cTn id="37" dur="1000" tmFilter="0, 0; .2, .5; .8, .5; 1, 0"/>
                                        <p:tgtEl>
                                          <p:spTgt spid="7">
                                            <p:bg/>
                                          </p:spTgt>
                                        </p:tgtEl>
                                      </p:cBhvr>
                                    </p:animEffect>
                                    <p:animScale>
                                      <p:cBhvr>
                                        <p:cTn id="38" dur="500" autoRev="1" fill="hold"/>
                                        <p:tgtEl>
                                          <p:spTgt spid="7">
                                            <p:bg/>
                                          </p:spTgt>
                                        </p:tgtEl>
                                      </p:cBhvr>
                                      <p:by x="105000" y="105000"/>
                                    </p:animScale>
                                  </p:childTnLst>
                                </p:cTn>
                              </p:par>
                              <p:par>
                                <p:cTn id="39" presetID="26" presetClass="emph" presetSubtype="0" fill="hold" grpId="1" nodeType="withEffect">
                                  <p:stCondLst>
                                    <p:cond delay="0"/>
                                  </p:stCondLst>
                                  <p:childTnLst>
                                    <p:animEffect transition="out" filter="fade">
                                      <p:cBhvr>
                                        <p:cTn id="40" dur="1000" tmFilter="0, 0; .2, .5; .8, .5; 1, 0"/>
                                        <p:tgtEl>
                                          <p:spTgt spid="7">
                                            <p:txEl>
                                              <p:pRg st="1" end="1"/>
                                            </p:txEl>
                                          </p:spTgt>
                                        </p:tgtEl>
                                      </p:cBhvr>
                                    </p:animEffect>
                                    <p:animScale>
                                      <p:cBhvr>
                                        <p:cTn id="41" dur="500" autoRev="1" fill="hold"/>
                                        <p:tgtEl>
                                          <p:spTgt spid="7">
                                            <p:txEl>
                                              <p:pRg st="1" end="1"/>
                                            </p:txEl>
                                          </p:spTgt>
                                        </p:tgtEl>
                                      </p:cBhvr>
                                      <p:by x="105000" y="105000"/>
                                    </p:animScale>
                                  </p:childTnLst>
                                </p:cTn>
                              </p:par>
                              <p:par>
                                <p:cTn id="42" presetID="26" presetClass="emph" presetSubtype="0" fill="hold" grpId="1" nodeType="withEffect">
                                  <p:stCondLst>
                                    <p:cond delay="0"/>
                                  </p:stCondLst>
                                  <p:childTnLst>
                                    <p:animEffect transition="out" filter="fade">
                                      <p:cBhvr>
                                        <p:cTn id="43" dur="1000" tmFilter="0, 0; .2, .5; .8, .5; 1, 0"/>
                                        <p:tgtEl>
                                          <p:spTgt spid="7">
                                            <p:txEl>
                                              <p:pRg st="2" end="2"/>
                                            </p:txEl>
                                          </p:spTgt>
                                        </p:tgtEl>
                                      </p:cBhvr>
                                    </p:animEffect>
                                    <p:animScale>
                                      <p:cBhvr>
                                        <p:cTn id="44" dur="500" autoRev="1" fill="hold"/>
                                        <p:tgtEl>
                                          <p:spTgt spid="7">
                                            <p:txEl>
                                              <p:pRg st="2" end="2"/>
                                            </p:txEl>
                                          </p:spTgt>
                                        </p:tgtEl>
                                      </p:cBhvr>
                                      <p:by x="105000" y="105000"/>
                                    </p:animScale>
                                  </p:childTnLst>
                                </p:cTn>
                              </p:par>
                              <p:par>
                                <p:cTn id="45" presetID="26" presetClass="emph" presetSubtype="0" fill="hold" grpId="1" nodeType="withEffect">
                                  <p:stCondLst>
                                    <p:cond delay="0"/>
                                  </p:stCondLst>
                                  <p:childTnLst>
                                    <p:animEffect transition="out" filter="fade">
                                      <p:cBhvr>
                                        <p:cTn id="46" dur="1000" tmFilter="0, 0; .2, .5; .8, .5; 1, 0"/>
                                        <p:tgtEl>
                                          <p:spTgt spid="7">
                                            <p:txEl>
                                              <p:pRg st="3" end="3"/>
                                            </p:txEl>
                                          </p:spTgt>
                                        </p:tgtEl>
                                      </p:cBhvr>
                                    </p:animEffect>
                                    <p:animScale>
                                      <p:cBhvr>
                                        <p:cTn id="47" dur="500" autoRev="1" fill="hold"/>
                                        <p:tgtEl>
                                          <p:spTgt spid="7">
                                            <p:txEl>
                                              <p:pRg st="3" end="3"/>
                                            </p:txEl>
                                          </p:spTgt>
                                        </p:tgtEl>
                                      </p:cBhvr>
                                      <p:by x="105000" y="105000"/>
                                    </p:animScale>
                                  </p:childTnLst>
                                </p:cTn>
                              </p:par>
                              <p:par>
                                <p:cTn id="48" presetID="26" presetClass="emph" presetSubtype="0" fill="hold" grpId="1" nodeType="withEffect">
                                  <p:stCondLst>
                                    <p:cond delay="0"/>
                                  </p:stCondLst>
                                  <p:childTnLst>
                                    <p:animEffect transition="out" filter="fade">
                                      <p:cBhvr>
                                        <p:cTn id="49" dur="1000" tmFilter="0, 0; .2, .5; .8, .5; 1, 0"/>
                                        <p:tgtEl>
                                          <p:spTgt spid="7">
                                            <p:txEl>
                                              <p:pRg st="4" end="4"/>
                                            </p:txEl>
                                          </p:spTgt>
                                        </p:tgtEl>
                                      </p:cBhvr>
                                    </p:animEffect>
                                    <p:animScale>
                                      <p:cBhvr>
                                        <p:cTn id="50" dur="500" autoRev="1" fill="hold"/>
                                        <p:tgtEl>
                                          <p:spTgt spid="7">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allAtOnce" animBg="1"/>
      <p:bldP spid="7"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A01AE7ED-1D30-C68F-CA80-B8967C70632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graphicFrame>
        <p:nvGraphicFramePr>
          <p:cNvPr id="5" name="Table 5">
            <a:extLst>
              <a:ext uri="{FF2B5EF4-FFF2-40B4-BE49-F238E27FC236}">
                <a16:creationId xmlns:a16="http://schemas.microsoft.com/office/drawing/2014/main" id="{086E0C0E-7F8B-31CB-ACF4-C26DBA0FD2FC}"/>
              </a:ext>
            </a:extLst>
          </p:cNvPr>
          <p:cNvGraphicFramePr>
            <a:graphicFrameLocks noGrp="1"/>
          </p:cNvGraphicFramePr>
          <p:nvPr>
            <p:extLst>
              <p:ext uri="{D42A27DB-BD31-4B8C-83A1-F6EECF244321}">
                <p14:modId xmlns:p14="http://schemas.microsoft.com/office/powerpoint/2010/main" val="3820796936"/>
              </p:ext>
            </p:extLst>
          </p:nvPr>
        </p:nvGraphicFramePr>
        <p:xfrm>
          <a:off x="969065" y="936080"/>
          <a:ext cx="10253870" cy="1651000"/>
        </p:xfrm>
        <a:graphic>
          <a:graphicData uri="http://schemas.openxmlformats.org/drawingml/2006/table">
            <a:tbl>
              <a:tblPr firstRow="1" bandRow="1">
                <a:tableStyleId>{35758FB7-9AC5-4552-8A53-C91805E547FA}</a:tableStyleId>
              </a:tblPr>
              <a:tblGrid>
                <a:gridCol w="6392077">
                  <a:extLst>
                    <a:ext uri="{9D8B030D-6E8A-4147-A177-3AD203B41FA5}">
                      <a16:colId xmlns:a16="http://schemas.microsoft.com/office/drawing/2014/main" val="1979702358"/>
                    </a:ext>
                  </a:extLst>
                </a:gridCol>
                <a:gridCol w="3861793">
                  <a:extLst>
                    <a:ext uri="{9D8B030D-6E8A-4147-A177-3AD203B41FA5}">
                      <a16:colId xmlns:a16="http://schemas.microsoft.com/office/drawing/2014/main" val="1821645153"/>
                    </a:ext>
                  </a:extLst>
                </a:gridCol>
              </a:tblGrid>
              <a:tr h="463238">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WHEN THE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VERB TO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35364"/>
                  </a:ext>
                </a:extLst>
              </a:tr>
              <a:tr h="921969">
                <a:tc>
                  <a:txBody>
                    <a:bodyPr/>
                    <a:lstStyle/>
                    <a:p>
                      <a:pPr rtl="0" fontAlgn="base">
                        <a:spcBef>
                          <a:spcPts val="0"/>
                        </a:spcBef>
                        <a:spcAft>
                          <a:spcPts val="0"/>
                        </a:spcAft>
                        <a:buFont typeface="+mj-lt"/>
                        <a:buAutoNum type="arabicPeriod"/>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ends in an -s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is singular in meaning</a:t>
                      </a:r>
                      <a:endPar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61963" indent="0" rtl="0" fontAlgn="t">
                        <a:spcBef>
                          <a:spcPts val="0"/>
                        </a:spcBef>
                        <a:spcAft>
                          <a:spcPts val="0"/>
                        </a:spcAft>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The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is</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 about the floods in Himachal Pradesh.</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rtl="0" fontAlgn="t">
                        <a:spcBef>
                          <a:spcPts val="0"/>
                        </a:spcBef>
                        <a:spcAft>
                          <a:spcPts val="0"/>
                        </a:spcAft>
                      </a:pPr>
                      <a:r>
                        <a:rPr lang="en-IN"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2890002386"/>
                  </a:ext>
                </a:extLst>
              </a:tr>
            </a:tbl>
          </a:graphicData>
        </a:graphic>
      </p:graphicFrame>
      <p:graphicFrame>
        <p:nvGraphicFramePr>
          <p:cNvPr id="2" name="Table 2">
            <a:extLst>
              <a:ext uri="{FF2B5EF4-FFF2-40B4-BE49-F238E27FC236}">
                <a16:creationId xmlns:a16="http://schemas.microsoft.com/office/drawing/2014/main" id="{6059B5BC-5BFF-62CE-E193-E73014FCBFC4}"/>
              </a:ext>
            </a:extLst>
          </p:cNvPr>
          <p:cNvGraphicFramePr>
            <a:graphicFrameLocks noGrp="1"/>
          </p:cNvGraphicFramePr>
          <p:nvPr>
            <p:extLst>
              <p:ext uri="{D42A27DB-BD31-4B8C-83A1-F6EECF244321}">
                <p14:modId xmlns:p14="http://schemas.microsoft.com/office/powerpoint/2010/main" val="2968272770"/>
              </p:ext>
            </p:extLst>
          </p:nvPr>
        </p:nvGraphicFramePr>
        <p:xfrm>
          <a:off x="969064" y="2795411"/>
          <a:ext cx="10253870" cy="2138680"/>
        </p:xfrm>
        <a:graphic>
          <a:graphicData uri="http://schemas.openxmlformats.org/drawingml/2006/table">
            <a:tbl>
              <a:tblPr firstRow="1" bandRow="1">
                <a:tableStyleId>{0D4297A2-811B-47ED-8092-229EEA59F8F7}</a:tableStyleId>
              </a:tblPr>
              <a:tblGrid>
                <a:gridCol w="6389679">
                  <a:extLst>
                    <a:ext uri="{9D8B030D-6E8A-4147-A177-3AD203B41FA5}">
                      <a16:colId xmlns:a16="http://schemas.microsoft.com/office/drawing/2014/main" val="3566087911"/>
                    </a:ext>
                  </a:extLst>
                </a:gridCol>
                <a:gridCol w="3864191">
                  <a:extLst>
                    <a:ext uri="{9D8B030D-6E8A-4147-A177-3AD203B41FA5}">
                      <a16:colId xmlns:a16="http://schemas.microsoft.com/office/drawing/2014/main" val="3990668601"/>
                    </a:ext>
                  </a:extLst>
                </a:gridCol>
              </a:tblGrid>
              <a:tr h="1622698">
                <a:tc>
                  <a:txBody>
                    <a:bodyPr/>
                    <a:lstStyle/>
                    <a:p>
                      <a:pPr marL="342900" indent="-284163"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has a collective noun like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flock of sheep, a bunch of grapes etc.(Cattle and people take a plural verb)</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indent="0" rtl="0" fontAlgn="t">
                        <a:spcBef>
                          <a:spcPts val="0"/>
                        </a:spcBef>
                        <a:spcAft>
                          <a:spcPts val="0"/>
                        </a:spcAft>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bunch of grapes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is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always kept on the table.</a:t>
                      </a:r>
                      <a:endParaRPr lang="en-US" sz="2200" b="1" i="0" u="none" strike="noStrike" dirty="0">
                        <a:solidFill>
                          <a:schemeClr val="lt1"/>
                        </a:solidFill>
                        <a:effectLst/>
                        <a:latin typeface="Calibri" panose="020F0502020204030204" pitchFamily="34" charset="0"/>
                        <a:ea typeface="Calibri" panose="020F0502020204030204" pitchFamily="34" charset="0"/>
                        <a:cs typeface="Calibri" panose="020F0502020204030204" pitchFamily="34" charset="0"/>
                      </a:endParaRPr>
                    </a:p>
                    <a:p>
                      <a:pPr marL="342900" indent="0" rtl="0" fontAlgn="t">
                        <a:spcBef>
                          <a:spcPts val="0"/>
                        </a:spcBef>
                        <a:spcAft>
                          <a:spcPts val="0"/>
                        </a:spcAft>
                        <a:tabLst/>
                      </a:pPr>
                      <a:endParaRPr lang="en-US" sz="2200" b="1" i="0" u="none" strike="noStrike" dirty="0">
                        <a:solidFill>
                          <a:schemeClr val="lt1"/>
                        </a:solidFill>
                        <a:effectLst/>
                        <a:latin typeface="Calibri" panose="020F0502020204030204" pitchFamily="34" charset="0"/>
                        <a:ea typeface="Calibri" panose="020F0502020204030204" pitchFamily="34" charset="0"/>
                        <a:cs typeface="Calibri" panose="020F0502020204030204" pitchFamily="34" charset="0"/>
                      </a:endParaRPr>
                    </a:p>
                    <a:p>
                      <a:pPr marL="342900" indent="0" rtl="0" fontAlgn="t">
                        <a:spcBef>
                          <a:spcPts val="0"/>
                        </a:spcBef>
                        <a:spcAft>
                          <a:spcPts val="0"/>
                        </a:spcAft>
                        <a:tabLst/>
                      </a:pPr>
                      <a:endParaRPr lang="en-US" sz="2200" b="1" i="0" u="none" strike="noStrike" dirty="0">
                        <a:solidFill>
                          <a:schemeClr val="lt1"/>
                        </a:solidFill>
                        <a:effectLst/>
                        <a:latin typeface="Calibri" panose="020F0502020204030204" pitchFamily="34" charset="0"/>
                        <a:ea typeface="Calibri" panose="020F0502020204030204" pitchFamily="34" charset="0"/>
                        <a:cs typeface="Calibri" panose="020F0502020204030204" pitchFamily="34" charset="0"/>
                      </a:endParaRPr>
                    </a:p>
                    <a:p>
                      <a:pPr marL="342900"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cattle </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are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grazing in the field.</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plural</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2464331233"/>
                  </a:ext>
                </a:extLst>
              </a:tr>
            </a:tbl>
          </a:graphicData>
        </a:graphic>
      </p:graphicFrame>
      <p:graphicFrame>
        <p:nvGraphicFramePr>
          <p:cNvPr id="3" name="Table 5">
            <a:extLst>
              <a:ext uri="{FF2B5EF4-FFF2-40B4-BE49-F238E27FC236}">
                <a16:creationId xmlns:a16="http://schemas.microsoft.com/office/drawing/2014/main" id="{EBE0950C-5CF5-9AC4-12F2-656E8CAE3ADC}"/>
              </a:ext>
            </a:extLst>
          </p:cNvPr>
          <p:cNvGraphicFramePr>
            <a:graphicFrameLocks noGrp="1"/>
          </p:cNvGraphicFramePr>
          <p:nvPr>
            <p:extLst>
              <p:ext uri="{D42A27DB-BD31-4B8C-83A1-F6EECF244321}">
                <p14:modId xmlns:p14="http://schemas.microsoft.com/office/powerpoint/2010/main" val="3837432257"/>
              </p:ext>
            </p:extLst>
          </p:nvPr>
        </p:nvGraphicFramePr>
        <p:xfrm>
          <a:off x="969064" y="5139455"/>
          <a:ext cx="10253870" cy="1124527"/>
        </p:xfrm>
        <a:graphic>
          <a:graphicData uri="http://schemas.openxmlformats.org/drawingml/2006/table">
            <a:tbl>
              <a:tblPr firstRow="1" bandRow="1">
                <a:tableStyleId>{0D4297A2-811B-47ED-8092-229EEA59F8F7}</a:tableStyleId>
              </a:tblPr>
              <a:tblGrid>
                <a:gridCol w="6400565">
                  <a:extLst>
                    <a:ext uri="{9D8B030D-6E8A-4147-A177-3AD203B41FA5}">
                      <a16:colId xmlns:a16="http://schemas.microsoft.com/office/drawing/2014/main" val="201629006"/>
                    </a:ext>
                  </a:extLst>
                </a:gridCol>
                <a:gridCol w="3853305">
                  <a:extLst>
                    <a:ext uri="{9D8B030D-6E8A-4147-A177-3AD203B41FA5}">
                      <a16:colId xmlns:a16="http://schemas.microsoft.com/office/drawing/2014/main" val="3084606496"/>
                    </a:ext>
                  </a:extLst>
                </a:gridCol>
              </a:tblGrid>
              <a:tr h="1124527">
                <a:tc>
                  <a:txBody>
                    <a:bodyPr/>
                    <a:lstStyle/>
                    <a:p>
                      <a:pPr rtl="0" fontAlgn="base">
                        <a:spcBef>
                          <a:spcPts val="0"/>
                        </a:spcBef>
                        <a:spcAft>
                          <a:spcPts val="0"/>
                        </a:spcAft>
                        <a:buFont typeface="+mj-lt"/>
                        <a:buNone/>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is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followed by a plural noun</a:t>
                      </a:r>
                    </a:p>
                    <a:p>
                      <a:pPr marL="0" indent="298450" rtl="0" fontAlgn="t">
                        <a:spcBef>
                          <a:spcPts val="0"/>
                        </a:spcBef>
                        <a:spcAft>
                          <a:spcPts val="0"/>
                        </a:spcAft>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players</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wa</a:t>
                      </a:r>
                      <a:r>
                        <a:rPr lang="en-US" sz="2200" b="0"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hurt during the match.</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rtl="0" fontAlgn="t">
                        <a:spcBef>
                          <a:spcPts val="0"/>
                        </a:spcBef>
                        <a:spcAft>
                          <a:spcPts val="0"/>
                        </a:spcAf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p>
                    <a:p>
                      <a:pPr rtl="0" fontAlgn="t">
                        <a:spcBef>
                          <a:spcPts val="0"/>
                        </a:spcBef>
                        <a:spcAft>
                          <a:spcPts val="0"/>
                        </a:spcAf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agree with one)</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28904288"/>
                  </a:ext>
                </a:extLst>
              </a:tr>
            </a:tbl>
          </a:graphicData>
        </a:graphic>
      </p:graphicFrame>
      <p:pic>
        <p:nvPicPr>
          <p:cNvPr id="1026" name="Picture 2" descr="Free vector tsunami on ocean front with bungalow and tropical coast">
            <a:extLst>
              <a:ext uri="{FF2B5EF4-FFF2-40B4-BE49-F238E27FC236}">
                <a16:creationId xmlns:a16="http://schemas.microsoft.com/office/drawing/2014/main" id="{FFA057B4-7905-2442-11F6-7C3D35FB3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694" y="1535266"/>
            <a:ext cx="1348468" cy="904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outdoor cow farm scene with happy animals cartoon">
            <a:extLst>
              <a:ext uri="{FF2B5EF4-FFF2-40B4-BE49-F238E27FC236}">
                <a16:creationId xmlns:a16="http://schemas.microsoft.com/office/drawing/2014/main" id="{9E9795B3-D9BE-056C-0834-0DCCB905F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2734" y="3909210"/>
            <a:ext cx="1370240" cy="975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vector bunch of grapes on plate with leaves, isolated on wooden background, top view">
            <a:extLst>
              <a:ext uri="{FF2B5EF4-FFF2-40B4-BE49-F238E27FC236}">
                <a16:creationId xmlns:a16="http://schemas.microsoft.com/office/drawing/2014/main" id="{3C8827F8-A787-BAA3-BABB-A011DBE9B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714" y="2838828"/>
            <a:ext cx="1348468" cy="9804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food pain  concept illustration">
            <a:extLst>
              <a:ext uri="{FF2B5EF4-FFF2-40B4-BE49-F238E27FC236}">
                <a16:creationId xmlns:a16="http://schemas.microsoft.com/office/drawing/2014/main" id="{773A5F33-8447-292C-29D5-616326855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4999" y="5322164"/>
            <a:ext cx="1245673" cy="71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A01AE7ED-1D30-C68F-CA80-B8967C70632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graphicFrame>
        <p:nvGraphicFramePr>
          <p:cNvPr id="5" name="Table 5">
            <a:extLst>
              <a:ext uri="{FF2B5EF4-FFF2-40B4-BE49-F238E27FC236}">
                <a16:creationId xmlns:a16="http://schemas.microsoft.com/office/drawing/2014/main" id="{086E0C0E-7F8B-31CB-ACF4-C26DBA0FD2FC}"/>
              </a:ext>
            </a:extLst>
          </p:cNvPr>
          <p:cNvGraphicFramePr>
            <a:graphicFrameLocks noGrp="1"/>
          </p:cNvGraphicFramePr>
          <p:nvPr>
            <p:extLst>
              <p:ext uri="{D42A27DB-BD31-4B8C-83A1-F6EECF244321}">
                <p14:modId xmlns:p14="http://schemas.microsoft.com/office/powerpoint/2010/main" val="3150849367"/>
              </p:ext>
            </p:extLst>
          </p:nvPr>
        </p:nvGraphicFramePr>
        <p:xfrm>
          <a:off x="969065" y="1052120"/>
          <a:ext cx="10253870" cy="2175281"/>
        </p:xfrm>
        <a:graphic>
          <a:graphicData uri="http://schemas.openxmlformats.org/drawingml/2006/table">
            <a:tbl>
              <a:tblPr firstRow="1" bandRow="1">
                <a:tableStyleId>{35758FB7-9AC5-4552-8A53-C91805E547FA}</a:tableStyleId>
              </a:tblPr>
              <a:tblGrid>
                <a:gridCol w="6392077">
                  <a:extLst>
                    <a:ext uri="{9D8B030D-6E8A-4147-A177-3AD203B41FA5}">
                      <a16:colId xmlns:a16="http://schemas.microsoft.com/office/drawing/2014/main" val="1979702358"/>
                    </a:ext>
                  </a:extLst>
                </a:gridCol>
                <a:gridCol w="3861793">
                  <a:extLst>
                    <a:ext uri="{9D8B030D-6E8A-4147-A177-3AD203B41FA5}">
                      <a16:colId xmlns:a16="http://schemas.microsoft.com/office/drawing/2014/main" val="1821645153"/>
                    </a:ext>
                  </a:extLst>
                </a:gridCol>
              </a:tblGrid>
              <a:tr h="707161">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WHEN THE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VERB TO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75835364"/>
                  </a:ext>
                </a:extLst>
              </a:tr>
              <a:tr h="1466028">
                <a:tc>
                  <a:txBody>
                    <a:bodyPr/>
                    <a:lstStyle/>
                    <a:p>
                      <a:pPr marL="298450" indent="-298450"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is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uncountable noun (E.g. money, rice, time, water, grass, oil, time)</a:t>
                      </a:r>
                    </a:p>
                    <a:p>
                      <a:pPr rtl="0" fontAlgn="base">
                        <a:spcBef>
                          <a:spcPts val="0"/>
                        </a:spcBef>
                        <a:spcAft>
                          <a:spcPts val="0"/>
                        </a:spcAft>
                        <a:buFont typeface="+mj-lt"/>
                        <a:buNone/>
                      </a:pP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98450" indent="0" rtl="0" fontAlgn="t">
                        <a:spcBef>
                          <a:spcPts val="0"/>
                        </a:spcBef>
                        <a:spcAft>
                          <a:spcPts val="0"/>
                        </a:spcAft>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Time </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seems</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fly</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while playing a game.</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0002386"/>
                  </a:ext>
                </a:extLst>
              </a:tr>
            </a:tbl>
          </a:graphicData>
        </a:graphic>
      </p:graphicFrame>
      <p:graphicFrame>
        <p:nvGraphicFramePr>
          <p:cNvPr id="3" name="Table 5">
            <a:extLst>
              <a:ext uri="{FF2B5EF4-FFF2-40B4-BE49-F238E27FC236}">
                <a16:creationId xmlns:a16="http://schemas.microsoft.com/office/drawing/2014/main" id="{7B0EDD5E-9EFA-52F3-94B7-59F1DE6B866B}"/>
              </a:ext>
            </a:extLst>
          </p:cNvPr>
          <p:cNvGraphicFramePr>
            <a:graphicFrameLocks noGrp="1"/>
          </p:cNvGraphicFramePr>
          <p:nvPr>
            <p:extLst>
              <p:ext uri="{D42A27DB-BD31-4B8C-83A1-F6EECF244321}">
                <p14:modId xmlns:p14="http://schemas.microsoft.com/office/powerpoint/2010/main" val="2791336130"/>
              </p:ext>
            </p:extLst>
          </p:nvPr>
        </p:nvGraphicFramePr>
        <p:xfrm>
          <a:off x="969064" y="3533045"/>
          <a:ext cx="10253870" cy="2809240"/>
        </p:xfrm>
        <a:graphic>
          <a:graphicData uri="http://schemas.openxmlformats.org/drawingml/2006/table">
            <a:tbl>
              <a:tblPr firstRow="1" bandRow="1">
                <a:tableStyleId>{0D4297A2-811B-47ED-8092-229EEA59F8F7}</a:tableStyleId>
              </a:tblPr>
              <a:tblGrid>
                <a:gridCol w="6422336">
                  <a:extLst>
                    <a:ext uri="{9D8B030D-6E8A-4147-A177-3AD203B41FA5}">
                      <a16:colId xmlns:a16="http://schemas.microsoft.com/office/drawing/2014/main" val="8790988"/>
                    </a:ext>
                  </a:extLst>
                </a:gridCol>
                <a:gridCol w="3831534">
                  <a:extLst>
                    <a:ext uri="{9D8B030D-6E8A-4147-A177-3AD203B41FA5}">
                      <a16:colId xmlns:a16="http://schemas.microsoft.com/office/drawing/2014/main" val="401052742"/>
                    </a:ext>
                  </a:extLst>
                </a:gridCol>
              </a:tblGrid>
              <a:tr h="1665877">
                <a:tc>
                  <a:txBody>
                    <a:bodyPr/>
                    <a:lstStyle/>
                    <a:p>
                      <a:pPr marL="298450" indent="-298450"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is a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paired conjunction</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agrees with the nearest noun (E.g. either….or, neither…nor, not only…. but also, not….but)</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98450" indent="-60325" rtl="0" fontAlgn="t">
                        <a:spcBef>
                          <a:spcPts val="0"/>
                        </a:spcBef>
                        <a:spcAft>
                          <a:spcPts val="0"/>
                        </a:spcAft>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Neither Rajiv nor his</a:t>
                      </a:r>
                      <a:r>
                        <a:rPr lang="en-US" sz="22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brothers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want</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miss the party.</a:t>
                      </a:r>
                    </a:p>
                    <a:p>
                      <a:pPr marL="298450" indent="-298450" rtl="0" fontAlgn="t">
                        <a:spcBef>
                          <a:spcPts val="0"/>
                        </a:spcBef>
                        <a:spcAft>
                          <a:spcPts val="0"/>
                        </a:spcAft>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298450"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Neither the elder boys nor </a:t>
                      </a:r>
                      <a:r>
                        <a:rPr lang="en-US" sz="22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Rajiv</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wants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miss the party.</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0" fontAlgn="t">
                        <a:spcBef>
                          <a:spcPts val="0"/>
                        </a:spcBef>
                        <a:spcAft>
                          <a:spcPts val="0"/>
                        </a:spcAft>
                      </a:pP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plural</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br>
                        <a:rPr lang="en-IN" sz="2200" dirty="0">
                          <a:effectLst/>
                          <a:latin typeface="Calibri" panose="020F0502020204030204" pitchFamily="34" charset="0"/>
                          <a:ea typeface="Calibri" panose="020F0502020204030204" pitchFamily="34" charset="0"/>
                          <a:cs typeface="Calibri" panose="020F0502020204030204" pitchFamily="34" charset="0"/>
                        </a:rPr>
                      </a:b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   </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44891719"/>
                  </a:ext>
                </a:extLst>
              </a:tr>
            </a:tbl>
          </a:graphicData>
        </a:graphic>
      </p:graphicFrame>
      <p:pic>
        <p:nvPicPr>
          <p:cNvPr id="2050" name="Picture 2" descr="Free vector game streamer concept elements illustrated">
            <a:extLst>
              <a:ext uri="{FF2B5EF4-FFF2-40B4-BE49-F238E27FC236}">
                <a16:creationId xmlns:a16="http://schemas.microsoft.com/office/drawing/2014/main" id="{1C4B34D4-C2E5-BBF9-0492-DCBDA5A19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1288" y="1698552"/>
            <a:ext cx="1718582" cy="14737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vector kids party poster">
            <a:extLst>
              <a:ext uri="{FF2B5EF4-FFF2-40B4-BE49-F238E27FC236}">
                <a16:creationId xmlns:a16="http://schemas.microsoft.com/office/drawing/2014/main" id="{E9E6BC1B-A8CC-E4F4-88E6-1FC949474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5522" y="3727978"/>
            <a:ext cx="1718582"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A01AE7ED-1D30-C68F-CA80-B8967C70632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graphicFrame>
        <p:nvGraphicFramePr>
          <p:cNvPr id="5" name="Table 5">
            <a:extLst>
              <a:ext uri="{FF2B5EF4-FFF2-40B4-BE49-F238E27FC236}">
                <a16:creationId xmlns:a16="http://schemas.microsoft.com/office/drawing/2014/main" id="{086E0C0E-7F8B-31CB-ACF4-C26DBA0FD2FC}"/>
              </a:ext>
            </a:extLst>
          </p:cNvPr>
          <p:cNvGraphicFramePr>
            <a:graphicFrameLocks noGrp="1"/>
          </p:cNvGraphicFramePr>
          <p:nvPr>
            <p:extLst>
              <p:ext uri="{D42A27DB-BD31-4B8C-83A1-F6EECF244321}">
                <p14:modId xmlns:p14="http://schemas.microsoft.com/office/powerpoint/2010/main" val="2454917146"/>
              </p:ext>
            </p:extLst>
          </p:nvPr>
        </p:nvGraphicFramePr>
        <p:xfrm>
          <a:off x="969065" y="857250"/>
          <a:ext cx="10253870" cy="2393950"/>
        </p:xfrm>
        <a:graphic>
          <a:graphicData uri="http://schemas.openxmlformats.org/drawingml/2006/table">
            <a:tbl>
              <a:tblPr firstRow="1" bandRow="1">
                <a:tableStyleId>{35758FB7-9AC5-4552-8A53-C91805E547FA}</a:tableStyleId>
              </a:tblPr>
              <a:tblGrid>
                <a:gridCol w="6392077">
                  <a:extLst>
                    <a:ext uri="{9D8B030D-6E8A-4147-A177-3AD203B41FA5}">
                      <a16:colId xmlns:a16="http://schemas.microsoft.com/office/drawing/2014/main" val="1979702358"/>
                    </a:ext>
                  </a:extLst>
                </a:gridCol>
                <a:gridCol w="3861793">
                  <a:extLst>
                    <a:ext uri="{9D8B030D-6E8A-4147-A177-3AD203B41FA5}">
                      <a16:colId xmlns:a16="http://schemas.microsoft.com/office/drawing/2014/main" val="1821645153"/>
                    </a:ext>
                  </a:extLst>
                </a:gridCol>
              </a:tblGrid>
              <a:tr h="590550">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WHEN THE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VERB TO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75835364"/>
                  </a:ext>
                </a:extLst>
              </a:tr>
              <a:tr h="1175355">
                <a:tc>
                  <a:txBody>
                    <a:bodyPr/>
                    <a:lstStyle/>
                    <a:p>
                      <a:pPr marL="298450" indent="-284163"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indefinite pronoun (E.g. everyone, anyone, nothing, everything, everybody, each, either, neither, no one, one, someone, anybody, somebody )</a:t>
                      </a:r>
                    </a:p>
                    <a:p>
                      <a:pPr marL="298450"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Everyone </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attend the class tomorrow.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0002386"/>
                  </a:ext>
                </a:extLst>
              </a:tr>
            </a:tbl>
          </a:graphicData>
        </a:graphic>
      </p:graphicFrame>
      <p:graphicFrame>
        <p:nvGraphicFramePr>
          <p:cNvPr id="2" name="Table 1">
            <a:extLst>
              <a:ext uri="{FF2B5EF4-FFF2-40B4-BE49-F238E27FC236}">
                <a16:creationId xmlns:a16="http://schemas.microsoft.com/office/drawing/2014/main" id="{EE85AA9F-73EB-6518-321D-B39C9D949866}"/>
              </a:ext>
            </a:extLst>
          </p:cNvPr>
          <p:cNvGraphicFramePr>
            <a:graphicFrameLocks noGrp="1"/>
          </p:cNvGraphicFramePr>
          <p:nvPr>
            <p:extLst>
              <p:ext uri="{D42A27DB-BD31-4B8C-83A1-F6EECF244321}">
                <p14:modId xmlns:p14="http://schemas.microsoft.com/office/powerpoint/2010/main" val="3404452905"/>
              </p:ext>
            </p:extLst>
          </p:nvPr>
        </p:nvGraphicFramePr>
        <p:xfrm>
          <a:off x="969065" y="3367395"/>
          <a:ext cx="10253870" cy="1665877"/>
        </p:xfrm>
        <a:graphic>
          <a:graphicData uri="http://schemas.openxmlformats.org/drawingml/2006/table">
            <a:tbl>
              <a:tblPr firstRow="1" bandRow="1">
                <a:tableStyleId>{0D4297A2-811B-47ED-8092-229EEA59F8F7}</a:tableStyleId>
              </a:tblPr>
              <a:tblGrid>
                <a:gridCol w="6422336">
                  <a:extLst>
                    <a:ext uri="{9D8B030D-6E8A-4147-A177-3AD203B41FA5}">
                      <a16:colId xmlns:a16="http://schemas.microsoft.com/office/drawing/2014/main" val="2745898273"/>
                    </a:ext>
                  </a:extLst>
                </a:gridCol>
                <a:gridCol w="3831534">
                  <a:extLst>
                    <a:ext uri="{9D8B030D-6E8A-4147-A177-3AD203B41FA5}">
                      <a16:colId xmlns:a16="http://schemas.microsoft.com/office/drawing/2014/main" val="1549151972"/>
                    </a:ext>
                  </a:extLst>
                </a:gridCol>
              </a:tblGrid>
              <a:tr h="1665877">
                <a:tc>
                  <a:txBody>
                    <a:bodyPr/>
                    <a:lstStyle/>
                    <a:p>
                      <a:pPr marL="298450" indent="-239713"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begins with the following words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both, a few, few, many, several</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98450"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Many students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fell</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sick after drinking the contaminated water.</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plural</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0716402"/>
                  </a:ext>
                </a:extLst>
              </a:tr>
            </a:tbl>
          </a:graphicData>
        </a:graphic>
      </p:graphicFrame>
      <p:graphicFrame>
        <p:nvGraphicFramePr>
          <p:cNvPr id="3" name="Table 2">
            <a:extLst>
              <a:ext uri="{FF2B5EF4-FFF2-40B4-BE49-F238E27FC236}">
                <a16:creationId xmlns:a16="http://schemas.microsoft.com/office/drawing/2014/main" id="{14F732E1-5921-A994-5729-5D51F9D5D432}"/>
              </a:ext>
            </a:extLst>
          </p:cNvPr>
          <p:cNvGraphicFramePr>
            <a:graphicFrameLocks noGrp="1"/>
          </p:cNvGraphicFramePr>
          <p:nvPr>
            <p:extLst>
              <p:ext uri="{D42A27DB-BD31-4B8C-83A1-F6EECF244321}">
                <p14:modId xmlns:p14="http://schemas.microsoft.com/office/powerpoint/2010/main" val="4143968791"/>
              </p:ext>
            </p:extLst>
          </p:nvPr>
        </p:nvGraphicFramePr>
        <p:xfrm>
          <a:off x="969065" y="5130277"/>
          <a:ext cx="10253870" cy="1212596"/>
        </p:xfrm>
        <a:graphic>
          <a:graphicData uri="http://schemas.openxmlformats.org/drawingml/2006/table">
            <a:tbl>
              <a:tblPr firstRow="1" bandRow="1">
                <a:tableStyleId>{0D4297A2-811B-47ED-8092-229EEA59F8F7}</a:tableStyleId>
              </a:tblPr>
              <a:tblGrid>
                <a:gridCol w="6422336">
                  <a:extLst>
                    <a:ext uri="{9D8B030D-6E8A-4147-A177-3AD203B41FA5}">
                      <a16:colId xmlns:a16="http://schemas.microsoft.com/office/drawing/2014/main" val="2745898273"/>
                    </a:ext>
                  </a:extLst>
                </a:gridCol>
                <a:gridCol w="3831534">
                  <a:extLst>
                    <a:ext uri="{9D8B030D-6E8A-4147-A177-3AD203B41FA5}">
                      <a16:colId xmlns:a16="http://schemas.microsoft.com/office/drawing/2014/main" val="1549151972"/>
                    </a:ext>
                  </a:extLst>
                </a:gridCol>
              </a:tblGrid>
              <a:tr h="1212596">
                <a:tc>
                  <a:txBody>
                    <a:bodyPr/>
                    <a:lstStyle/>
                    <a:p>
                      <a:pPr marL="238125" indent="-179388"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has names of things that come</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US"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pairs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(E.g.  spectacles, shoes, </a:t>
                      </a:r>
                      <a:r>
                        <a:rPr lang="en-US"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scissors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trousers)</a:t>
                      </a:r>
                    </a:p>
                    <a:p>
                      <a:pPr marL="238125"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My pair of spectacles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are</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my bag.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9850" marB="69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plural</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9850" marB="69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0716402"/>
                  </a:ext>
                </a:extLst>
              </a:tr>
            </a:tbl>
          </a:graphicData>
        </a:graphic>
      </p:graphicFrame>
      <p:pic>
        <p:nvPicPr>
          <p:cNvPr id="3074" name="Picture 2" descr="Free vector scene with many kids studying in the classroom">
            <a:extLst>
              <a:ext uri="{FF2B5EF4-FFF2-40B4-BE49-F238E27FC236}">
                <a16:creationId xmlns:a16="http://schemas.microsoft.com/office/drawing/2014/main" id="{A523101B-F71A-E0ED-3A62-86E038D7E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792" y="1637370"/>
            <a:ext cx="1688114" cy="14448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vector five kids crying with tears illustration">
            <a:extLst>
              <a:ext uri="{FF2B5EF4-FFF2-40B4-BE49-F238E27FC236}">
                <a16:creationId xmlns:a16="http://schemas.microsoft.com/office/drawing/2014/main" id="{4D51AB2A-FB6D-8630-0785-1A0DBB035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8041" y="3473096"/>
            <a:ext cx="1395137" cy="1514434"/>
          </a:xfrm>
          <a:prstGeom prst="rect">
            <a:avLst/>
          </a:prstGeom>
          <a:solidFill>
            <a:schemeClr val="accent6">
              <a:lumMod val="20000"/>
              <a:lumOff val="80000"/>
            </a:schemeClr>
          </a:solidFill>
        </p:spPr>
      </p:pic>
      <p:pic>
        <p:nvPicPr>
          <p:cNvPr id="3080" name="Picture 8" descr="Free vector fashion accessory composition with isolated image of luxury female goods on blank background vector illustration">
            <a:extLst>
              <a:ext uri="{FF2B5EF4-FFF2-40B4-BE49-F238E27FC236}">
                <a16:creationId xmlns:a16="http://schemas.microsoft.com/office/drawing/2014/main" id="{47D86FD3-0BD7-450D-AE63-E8AF940E2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1257" y="5260943"/>
            <a:ext cx="1534649" cy="107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07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A01AE7ED-1D30-C68F-CA80-B8967C70632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graphicFrame>
        <p:nvGraphicFramePr>
          <p:cNvPr id="5" name="Table 5">
            <a:extLst>
              <a:ext uri="{FF2B5EF4-FFF2-40B4-BE49-F238E27FC236}">
                <a16:creationId xmlns:a16="http://schemas.microsoft.com/office/drawing/2014/main" id="{086E0C0E-7F8B-31CB-ACF4-C26DBA0FD2FC}"/>
              </a:ext>
            </a:extLst>
          </p:cNvPr>
          <p:cNvGraphicFramePr>
            <a:graphicFrameLocks noGrp="1"/>
          </p:cNvGraphicFramePr>
          <p:nvPr>
            <p:extLst>
              <p:ext uri="{D42A27DB-BD31-4B8C-83A1-F6EECF244321}">
                <p14:modId xmlns:p14="http://schemas.microsoft.com/office/powerpoint/2010/main" val="3428359806"/>
              </p:ext>
            </p:extLst>
          </p:nvPr>
        </p:nvGraphicFramePr>
        <p:xfrm>
          <a:off x="969065" y="857249"/>
          <a:ext cx="10253870" cy="2645603"/>
        </p:xfrm>
        <a:graphic>
          <a:graphicData uri="http://schemas.openxmlformats.org/drawingml/2006/table">
            <a:tbl>
              <a:tblPr firstRow="1" bandRow="1">
                <a:tableStyleId>{35758FB7-9AC5-4552-8A53-C91805E547FA}</a:tableStyleId>
              </a:tblPr>
              <a:tblGrid>
                <a:gridCol w="6392077">
                  <a:extLst>
                    <a:ext uri="{9D8B030D-6E8A-4147-A177-3AD203B41FA5}">
                      <a16:colId xmlns:a16="http://schemas.microsoft.com/office/drawing/2014/main" val="1979702358"/>
                    </a:ext>
                  </a:extLst>
                </a:gridCol>
                <a:gridCol w="3861793">
                  <a:extLst>
                    <a:ext uri="{9D8B030D-6E8A-4147-A177-3AD203B41FA5}">
                      <a16:colId xmlns:a16="http://schemas.microsoft.com/office/drawing/2014/main" val="1821645153"/>
                    </a:ext>
                  </a:extLst>
                </a:gridCol>
              </a:tblGrid>
              <a:tr h="716485">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WHEN THE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VERB TO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35364"/>
                  </a:ext>
                </a:extLst>
              </a:tr>
              <a:tr h="1929118">
                <a:tc>
                  <a:txBody>
                    <a:bodyPr/>
                    <a:lstStyle/>
                    <a:p>
                      <a:pPr marL="298450" indent="-298450" rtl="0" fontAlgn="base">
                        <a:spcBef>
                          <a:spcPts val="0"/>
                        </a:spcBef>
                        <a:spcAft>
                          <a:spcPts val="0"/>
                        </a:spcAft>
                        <a:buFont typeface="+mj-lt"/>
                        <a:buNone/>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refers to a</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category of things (E.g. crockery, cutlery, furniture, clothing, stationery, footwear.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words have</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 plural form)</a:t>
                      </a:r>
                    </a:p>
                    <a:p>
                      <a:pPr marL="298450" indent="-298450" rtl="0" fontAlgn="base">
                        <a:spcBef>
                          <a:spcPts val="0"/>
                        </a:spcBef>
                        <a:spcAft>
                          <a:spcPts val="0"/>
                        </a:spcAft>
                        <a:buFont typeface="+mj-lt"/>
                        <a:buNone/>
                        <a:tabLst/>
                      </a:pPr>
                      <a:endPar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98450"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This furniture</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made of wood.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rtl="0" fontAlgn="t">
                        <a:spcBef>
                          <a:spcPts val="0"/>
                        </a:spcBef>
                        <a:spcAft>
                          <a:spcPts val="0"/>
                        </a:spcAft>
                      </a:pPr>
                      <a:r>
                        <a:rPr lang="en-IN" sz="2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0002386"/>
                  </a:ext>
                </a:extLst>
              </a:tr>
            </a:tbl>
          </a:graphicData>
        </a:graphic>
      </p:graphicFrame>
      <p:graphicFrame>
        <p:nvGraphicFramePr>
          <p:cNvPr id="2" name="Table 1">
            <a:extLst>
              <a:ext uri="{FF2B5EF4-FFF2-40B4-BE49-F238E27FC236}">
                <a16:creationId xmlns:a16="http://schemas.microsoft.com/office/drawing/2014/main" id="{C0516FC1-05FB-9D68-77CF-97A0C5703BBA}"/>
              </a:ext>
            </a:extLst>
          </p:cNvPr>
          <p:cNvGraphicFramePr>
            <a:graphicFrameLocks noGrp="1"/>
          </p:cNvGraphicFramePr>
          <p:nvPr>
            <p:extLst>
              <p:ext uri="{D42A27DB-BD31-4B8C-83A1-F6EECF244321}">
                <p14:modId xmlns:p14="http://schemas.microsoft.com/office/powerpoint/2010/main" val="558200195"/>
              </p:ext>
            </p:extLst>
          </p:nvPr>
        </p:nvGraphicFramePr>
        <p:xfrm>
          <a:off x="969065" y="3826381"/>
          <a:ext cx="10253870" cy="1816100"/>
        </p:xfrm>
        <a:graphic>
          <a:graphicData uri="http://schemas.openxmlformats.org/drawingml/2006/table">
            <a:tbl>
              <a:tblPr firstRow="1" bandRow="1">
                <a:tableStyleId>{0D4297A2-811B-47ED-8092-229EEA59F8F7}</a:tableStyleId>
              </a:tblPr>
              <a:tblGrid>
                <a:gridCol w="6422336">
                  <a:extLst>
                    <a:ext uri="{9D8B030D-6E8A-4147-A177-3AD203B41FA5}">
                      <a16:colId xmlns:a16="http://schemas.microsoft.com/office/drawing/2014/main" val="3738440082"/>
                    </a:ext>
                  </a:extLst>
                </a:gridCol>
                <a:gridCol w="3831534">
                  <a:extLst>
                    <a:ext uri="{9D8B030D-6E8A-4147-A177-3AD203B41FA5}">
                      <a16:colId xmlns:a16="http://schemas.microsoft.com/office/drawing/2014/main" val="1950167192"/>
                    </a:ext>
                  </a:extLst>
                </a:gridCol>
              </a:tblGrid>
              <a:tr h="1816100">
                <a:tc>
                  <a:txBody>
                    <a:bodyPr/>
                    <a:lstStyle/>
                    <a:p>
                      <a:pPr marL="403225" indent="-403225" rtl="0" fontAlgn="base">
                        <a:spcBef>
                          <a:spcPts val="0"/>
                        </a:spcBef>
                        <a:spcAft>
                          <a:spcPts val="0"/>
                        </a:spcAft>
                        <a:buFont typeface="+mj-lt"/>
                        <a:buNone/>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plural numbers that apply to amounts of money, weights, distances, heights taken as a whole (it is considered as a singular subject)</a:t>
                      </a:r>
                    </a:p>
                    <a:p>
                      <a:pPr marL="403225" indent="-403225" rtl="0" fontAlgn="base">
                        <a:spcBef>
                          <a:spcPts val="0"/>
                        </a:spcBef>
                        <a:spcAft>
                          <a:spcPts val="0"/>
                        </a:spcAft>
                        <a:buFont typeface="+mj-lt"/>
                        <a:buNone/>
                        <a:tabLst/>
                      </a:pPr>
                      <a:endPar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03225" indent="-60325"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Five hundred rupees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is</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lot of money.</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9850" marB="69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9850" marB="69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6899635"/>
                  </a:ext>
                </a:extLst>
              </a:tr>
            </a:tbl>
          </a:graphicData>
        </a:graphic>
      </p:graphicFrame>
      <p:pic>
        <p:nvPicPr>
          <p:cNvPr id="4100" name="Picture 4" descr="Free vector flashcard of brown color furniture on white background">
            <a:extLst>
              <a:ext uri="{FF2B5EF4-FFF2-40B4-BE49-F238E27FC236}">
                <a16:creationId xmlns:a16="http://schemas.microsoft.com/office/drawing/2014/main" id="{4BE5911D-F157-17BE-562C-90A2EAACE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976" y="1619721"/>
            <a:ext cx="1556421" cy="18723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vector wads of bills design with white background">
            <a:extLst>
              <a:ext uri="{FF2B5EF4-FFF2-40B4-BE49-F238E27FC236}">
                <a16:creationId xmlns:a16="http://schemas.microsoft.com/office/drawing/2014/main" id="{904AC450-D966-2BF1-7EFD-FC9F6C8A0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741" y="3908931"/>
            <a:ext cx="1578193" cy="1651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2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A01AE7ED-1D30-C68F-CA80-B8967C70632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graphicFrame>
        <p:nvGraphicFramePr>
          <p:cNvPr id="5" name="Table 5">
            <a:extLst>
              <a:ext uri="{FF2B5EF4-FFF2-40B4-BE49-F238E27FC236}">
                <a16:creationId xmlns:a16="http://schemas.microsoft.com/office/drawing/2014/main" id="{086E0C0E-7F8B-31CB-ACF4-C26DBA0FD2FC}"/>
              </a:ext>
            </a:extLst>
          </p:cNvPr>
          <p:cNvGraphicFramePr>
            <a:graphicFrameLocks noGrp="1"/>
          </p:cNvGraphicFramePr>
          <p:nvPr>
            <p:extLst>
              <p:ext uri="{D42A27DB-BD31-4B8C-83A1-F6EECF244321}">
                <p14:modId xmlns:p14="http://schemas.microsoft.com/office/powerpoint/2010/main" val="770125274"/>
              </p:ext>
            </p:extLst>
          </p:nvPr>
        </p:nvGraphicFramePr>
        <p:xfrm>
          <a:off x="969065" y="857250"/>
          <a:ext cx="10253870" cy="3654794"/>
        </p:xfrm>
        <a:graphic>
          <a:graphicData uri="http://schemas.openxmlformats.org/drawingml/2006/table">
            <a:tbl>
              <a:tblPr firstRow="1" bandRow="1">
                <a:tableStyleId>{35758FB7-9AC5-4552-8A53-C91805E547FA}</a:tableStyleId>
              </a:tblPr>
              <a:tblGrid>
                <a:gridCol w="6392077">
                  <a:extLst>
                    <a:ext uri="{9D8B030D-6E8A-4147-A177-3AD203B41FA5}">
                      <a16:colId xmlns:a16="http://schemas.microsoft.com/office/drawing/2014/main" val="1979702358"/>
                    </a:ext>
                  </a:extLst>
                </a:gridCol>
                <a:gridCol w="3861793">
                  <a:extLst>
                    <a:ext uri="{9D8B030D-6E8A-4147-A177-3AD203B41FA5}">
                      <a16:colId xmlns:a16="http://schemas.microsoft.com/office/drawing/2014/main" val="1821645153"/>
                    </a:ext>
                  </a:extLst>
                </a:gridCol>
              </a:tblGrid>
              <a:tr h="510274">
                <a:tc>
                  <a:txBody>
                    <a:bodyPr/>
                    <a:lstStyle/>
                    <a:p>
                      <a:r>
                        <a:rPr lang="en-IN" sz="2400" dirty="0">
                          <a:latin typeface="Calibri" panose="020F0502020204030204" pitchFamily="34" charset="0"/>
                          <a:ea typeface="Calibri" panose="020F0502020204030204" pitchFamily="34" charset="0"/>
                          <a:cs typeface="Calibri" panose="020F0502020204030204" pitchFamily="34" charset="0"/>
                        </a:rPr>
                        <a:t>WHEN THE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IN" sz="2400" dirty="0">
                          <a:latin typeface="Calibri" panose="020F0502020204030204" pitchFamily="34" charset="0"/>
                          <a:ea typeface="Calibri" panose="020F0502020204030204" pitchFamily="34" charset="0"/>
                          <a:cs typeface="Calibri" panose="020F0502020204030204" pitchFamily="34" charset="0"/>
                        </a:rPr>
                        <a:t>VERB TO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75835364"/>
                  </a:ext>
                </a:extLst>
              </a:tr>
              <a:tr h="2954105">
                <a:tc>
                  <a:txBody>
                    <a:bodyPr/>
                    <a:lstStyle/>
                    <a:p>
                      <a:pPr marL="403225" indent="-403225" rtl="0" fontAlgn="base">
                        <a:spcBef>
                          <a:spcPts val="0"/>
                        </a:spcBef>
                        <a:spcAft>
                          <a:spcPts val="0"/>
                        </a:spcAft>
                        <a:buFont typeface="+mj-lt"/>
                        <a:buNone/>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has two or more singular nouns or pronouns joined by ’and’.</a:t>
                      </a:r>
                    </a:p>
                    <a:p>
                      <a:pPr marL="403225"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Kavita and Sheela</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are</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friends.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403225" indent="-403225" rtl="0" fontAlgn="t">
                        <a:spcBef>
                          <a:spcPts val="0"/>
                        </a:spcBef>
                        <a:spcAft>
                          <a:spcPts val="0"/>
                        </a:spcAft>
                        <a:tabLst/>
                      </a:pP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if the two nouns joined by ’and’ refer to the same person, thing or idea it is a singular subject.</a:t>
                      </a:r>
                    </a:p>
                    <a:p>
                      <a:pPr marL="403225" indent="-403225" rtl="0" fontAlgn="t">
                        <a:spcBef>
                          <a:spcPts val="0"/>
                        </a:spcBef>
                        <a:spcAft>
                          <a:spcPts val="0"/>
                        </a:spcAft>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403225"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The great thinker and scientist </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was</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given an award for his service to the nation.</a:t>
                      </a:r>
                      <a:endParaRPr lang="en-US" sz="2200" b="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plural</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endPar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0002386"/>
                  </a:ext>
                </a:extLst>
              </a:tr>
            </a:tbl>
          </a:graphicData>
        </a:graphic>
      </p:graphicFrame>
      <p:graphicFrame>
        <p:nvGraphicFramePr>
          <p:cNvPr id="2" name="Table 1">
            <a:extLst>
              <a:ext uri="{FF2B5EF4-FFF2-40B4-BE49-F238E27FC236}">
                <a16:creationId xmlns:a16="http://schemas.microsoft.com/office/drawing/2014/main" id="{0B17C14E-11FB-3FEA-1EA6-2CDFA7816779}"/>
              </a:ext>
            </a:extLst>
          </p:cNvPr>
          <p:cNvGraphicFramePr>
            <a:graphicFrameLocks noGrp="1"/>
          </p:cNvGraphicFramePr>
          <p:nvPr>
            <p:extLst>
              <p:ext uri="{D42A27DB-BD31-4B8C-83A1-F6EECF244321}">
                <p14:modId xmlns:p14="http://schemas.microsoft.com/office/powerpoint/2010/main" val="2928215471"/>
              </p:ext>
            </p:extLst>
          </p:nvPr>
        </p:nvGraphicFramePr>
        <p:xfrm>
          <a:off x="969065" y="4696458"/>
          <a:ext cx="10253870" cy="1468120"/>
        </p:xfrm>
        <a:graphic>
          <a:graphicData uri="http://schemas.openxmlformats.org/drawingml/2006/table">
            <a:tbl>
              <a:tblPr firstRow="1" bandRow="1">
                <a:tableStyleId>{0D4297A2-811B-47ED-8092-229EEA59F8F7}</a:tableStyleId>
              </a:tblPr>
              <a:tblGrid>
                <a:gridCol w="6422336">
                  <a:extLst>
                    <a:ext uri="{9D8B030D-6E8A-4147-A177-3AD203B41FA5}">
                      <a16:colId xmlns:a16="http://schemas.microsoft.com/office/drawing/2014/main" val="655399260"/>
                    </a:ext>
                  </a:extLst>
                </a:gridCol>
                <a:gridCol w="3831534">
                  <a:extLst>
                    <a:ext uri="{9D8B030D-6E8A-4147-A177-3AD203B41FA5}">
                      <a16:colId xmlns:a16="http://schemas.microsoft.com/office/drawing/2014/main" val="1083505482"/>
                    </a:ext>
                  </a:extLst>
                </a:gridCol>
              </a:tblGrid>
              <a:tr h="1072242">
                <a:tc>
                  <a:txBody>
                    <a:bodyPr/>
                    <a:lstStyle/>
                    <a:p>
                      <a:pPr marL="403225" indent="-403225" rtl="0" fontAlgn="base">
                        <a:spcBef>
                          <a:spcPts val="0"/>
                        </a:spcBef>
                        <a:spcAft>
                          <a:spcPts val="0"/>
                        </a:spcAft>
                        <a:buFont typeface="+mj-lt"/>
                        <a:buNone/>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has two singular nouns joined by ‘and’ and are preceded by each or every</a:t>
                      </a:r>
                    </a:p>
                    <a:p>
                      <a:pPr marL="403225"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Every man and every woman in this village</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is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educated.</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fontAlgn="t"/>
                      <a:br>
                        <a:rPr lang="en-IN" sz="2200" dirty="0">
                          <a:effectLst/>
                          <a:latin typeface="Calibri" panose="020F0502020204030204" pitchFamily="34" charset="0"/>
                          <a:ea typeface="Calibri" panose="020F0502020204030204" pitchFamily="34" charset="0"/>
                          <a:cs typeface="Calibri" panose="020F0502020204030204" pitchFamily="34" charset="0"/>
                        </a:rPr>
                      </a:b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90168801"/>
                  </a:ext>
                </a:extLst>
              </a:tr>
            </a:tbl>
          </a:graphicData>
        </a:graphic>
      </p:graphicFrame>
      <p:pic>
        <p:nvPicPr>
          <p:cNvPr id="5122" name="Picture 2" descr="Free vector hand drawn sari illustration">
            <a:extLst>
              <a:ext uri="{FF2B5EF4-FFF2-40B4-BE49-F238E27FC236}">
                <a16:creationId xmlns:a16="http://schemas.microsoft.com/office/drawing/2014/main" id="{AEA08588-1038-A09E-CF87-D391DDED7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8090" y="1392942"/>
            <a:ext cx="1720120" cy="1512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0C78842-BB27-81AC-F3C0-F264C9DDFAF6}"/>
              </a:ext>
            </a:extLst>
          </p:cNvPr>
          <p:cNvPicPr>
            <a:picLocks noChangeAspect="1" noChangeArrowheads="1"/>
          </p:cNvPicPr>
          <p:nvPr/>
        </p:nvPicPr>
        <p:blipFill>
          <a:blip r:embed="rId4"/>
          <a:srcRect/>
          <a:stretch/>
        </p:blipFill>
        <p:spPr bwMode="auto">
          <a:xfrm>
            <a:off x="9573594" y="2951045"/>
            <a:ext cx="1512304" cy="15123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vector indian family of people in hindu national clothes. cartoon indian characters">
            <a:extLst>
              <a:ext uri="{FF2B5EF4-FFF2-40B4-BE49-F238E27FC236}">
                <a16:creationId xmlns:a16="http://schemas.microsoft.com/office/drawing/2014/main" id="{FBC77CED-5314-AE27-0956-9A0DF00FDF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8453" y="4863570"/>
            <a:ext cx="1930330" cy="117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1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A01AE7ED-1D30-C68F-CA80-B8967C70632F}"/>
              </a:ext>
            </a:extLst>
          </p:cNvPr>
          <p:cNvSpPr/>
          <p:nvPr/>
        </p:nvSpPr>
        <p:spPr>
          <a:xfrm>
            <a:off x="969065" y="71413"/>
            <a:ext cx="10253870" cy="785837"/>
          </a:xfrm>
          <a:prstGeom prst="fram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Calibri" panose="020F0502020204030204" pitchFamily="34" charset="0"/>
                <a:ea typeface="Calibri" panose="020F0502020204030204" pitchFamily="34" charset="0"/>
                <a:cs typeface="Calibri" panose="020F0502020204030204" pitchFamily="34" charset="0"/>
              </a:rPr>
              <a:t>Rules for Subject Verb Agreement</a:t>
            </a:r>
          </a:p>
        </p:txBody>
      </p:sp>
      <p:graphicFrame>
        <p:nvGraphicFramePr>
          <p:cNvPr id="5" name="Table 5">
            <a:extLst>
              <a:ext uri="{FF2B5EF4-FFF2-40B4-BE49-F238E27FC236}">
                <a16:creationId xmlns:a16="http://schemas.microsoft.com/office/drawing/2014/main" id="{086E0C0E-7F8B-31CB-ACF4-C26DBA0FD2FC}"/>
              </a:ext>
            </a:extLst>
          </p:cNvPr>
          <p:cNvGraphicFramePr>
            <a:graphicFrameLocks noGrp="1"/>
          </p:cNvGraphicFramePr>
          <p:nvPr>
            <p:extLst>
              <p:ext uri="{D42A27DB-BD31-4B8C-83A1-F6EECF244321}">
                <p14:modId xmlns:p14="http://schemas.microsoft.com/office/powerpoint/2010/main" val="2633091569"/>
              </p:ext>
            </p:extLst>
          </p:nvPr>
        </p:nvGraphicFramePr>
        <p:xfrm>
          <a:off x="969065" y="857249"/>
          <a:ext cx="10253870" cy="4600033"/>
        </p:xfrm>
        <a:graphic>
          <a:graphicData uri="http://schemas.openxmlformats.org/drawingml/2006/table">
            <a:tbl>
              <a:tblPr firstRow="1" bandRow="1">
                <a:tableStyleId>{35758FB7-9AC5-4552-8A53-C91805E547FA}</a:tableStyleId>
              </a:tblPr>
              <a:tblGrid>
                <a:gridCol w="6392077">
                  <a:extLst>
                    <a:ext uri="{9D8B030D-6E8A-4147-A177-3AD203B41FA5}">
                      <a16:colId xmlns:a16="http://schemas.microsoft.com/office/drawing/2014/main" val="1979702358"/>
                    </a:ext>
                  </a:extLst>
                </a:gridCol>
                <a:gridCol w="3861793">
                  <a:extLst>
                    <a:ext uri="{9D8B030D-6E8A-4147-A177-3AD203B41FA5}">
                      <a16:colId xmlns:a16="http://schemas.microsoft.com/office/drawing/2014/main" val="1821645153"/>
                    </a:ext>
                  </a:extLst>
                </a:gridCol>
              </a:tblGrid>
              <a:tr h="1120233">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WHEN THE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IN" sz="2800" dirty="0">
                          <a:latin typeface="Calibri" panose="020F0502020204030204" pitchFamily="34" charset="0"/>
                          <a:ea typeface="Calibri" panose="020F0502020204030204" pitchFamily="34" charset="0"/>
                          <a:cs typeface="Calibri" panose="020F0502020204030204" pitchFamily="34" charset="0"/>
                        </a:rPr>
                        <a:t>VERB TO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75835364"/>
                  </a:ext>
                </a:extLst>
              </a:tr>
              <a:tr h="2322374">
                <a:tc>
                  <a:txBody>
                    <a:bodyPr/>
                    <a:lstStyle/>
                    <a:p>
                      <a:pPr marL="403225" indent="-403225" rtl="0" fontAlgn="base">
                        <a:spcBef>
                          <a:spcPts val="0"/>
                        </a:spcBef>
                        <a:spcAft>
                          <a:spcPts val="0"/>
                        </a:spcAft>
                        <a:buFont typeface="+mj-lt"/>
                        <a:buNone/>
                        <a:tabLs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begins with </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lot of, a plenty of, some of, half of, most of take a plural verb if the reference is to the number (countable noun).</a:t>
                      </a:r>
                    </a:p>
                    <a:p>
                      <a:pPr marL="403225" indent="-403225" rtl="0" fontAlgn="base">
                        <a:spcBef>
                          <a:spcPts val="0"/>
                        </a:spcBef>
                        <a:spcAft>
                          <a:spcPts val="0"/>
                        </a:spcAft>
                        <a:buFont typeface="+mj-lt"/>
                        <a:buNone/>
                        <a:tabLst/>
                      </a:pP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03225" indent="0"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Some of the shops</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were</a:t>
                      </a: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closed by the time I got there.</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403225" indent="-60325"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they take a singular verb if the reference is to amount or quantity (non-</a:t>
                      </a:r>
                      <a:r>
                        <a:rPr lang="en-US" sz="22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countables</a:t>
                      </a:r>
                      <a:r>
                        <a:rPr lang="en-US" sz="2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03225" indent="-403225" rtl="0" fontAlgn="t">
                        <a:spcBef>
                          <a:spcPts val="0"/>
                        </a:spcBef>
                        <a:spcAft>
                          <a:spcPts val="0"/>
                        </a:spcAft>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403225" indent="-60325" rtl="0" fontAlgn="t">
                        <a:spcBef>
                          <a:spcPts val="0"/>
                        </a:spcBef>
                        <a:spcAft>
                          <a:spcPts val="0"/>
                        </a:spcAft>
                        <a:tabLst/>
                      </a:pPr>
                      <a:r>
                        <a:rPr lang="en-US"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 Half of the money</a:t>
                      </a:r>
                      <a:r>
                        <a:rPr lang="en-US" sz="22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is</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spent.</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rtl="0" fontAlgn="t">
                        <a:spcBef>
                          <a:spcPts val="0"/>
                        </a:spcBef>
                        <a:spcAft>
                          <a:spcPts val="0"/>
                        </a:spcAft>
                      </a:pP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plural</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p>
                      <a:pPr rtl="0" fontAlgn="t">
                        <a:spcBef>
                          <a:spcPts val="0"/>
                        </a:spcBef>
                        <a:spcAft>
                          <a:spcPts val="0"/>
                        </a:spcAft>
                      </a:pP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br>
                        <a:rPr lang="en-IN" sz="2200" dirty="0">
                          <a:effectLst/>
                          <a:latin typeface="Calibri" panose="020F0502020204030204" pitchFamily="34" charset="0"/>
                          <a:ea typeface="Calibri" panose="020F0502020204030204" pitchFamily="34" charset="0"/>
                          <a:cs typeface="Calibri" panose="020F0502020204030204" pitchFamily="34" charset="0"/>
                        </a:rPr>
                      </a:br>
                      <a:r>
                        <a:rPr lang="en-IN" sz="2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singular</a:t>
                      </a:r>
                      <a:endParaRPr lang="en-IN" sz="22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2890002386"/>
                  </a:ext>
                </a:extLst>
              </a:tr>
            </a:tbl>
          </a:graphicData>
        </a:graphic>
      </p:graphicFrame>
      <p:pic>
        <p:nvPicPr>
          <p:cNvPr id="6146" name="Picture 2" descr="Free vector closed sign concept illustration">
            <a:extLst>
              <a:ext uri="{FF2B5EF4-FFF2-40B4-BE49-F238E27FC236}">
                <a16:creationId xmlns:a16="http://schemas.microsoft.com/office/drawing/2014/main" id="{780EBF13-65D4-C8AE-5B21-793D59EC8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748" y="2026614"/>
            <a:ext cx="1701150" cy="17074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Free vector wads of bills design with white background">
            <a:extLst>
              <a:ext uri="{FF2B5EF4-FFF2-40B4-BE49-F238E27FC236}">
                <a16:creationId xmlns:a16="http://schemas.microsoft.com/office/drawing/2014/main" id="{F4483AA7-8A47-7ADD-C823-7EDA1864F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7215" y="3905856"/>
            <a:ext cx="1701149" cy="144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5353</TotalTime>
  <Words>1922</Words>
  <Application>Microsoft Macintosh PowerPoint</Application>
  <PresentationFormat>Widescreen</PresentationFormat>
  <Paragraphs>224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DD</vt:lpstr>
      <vt:lpstr>Rules for Subject Verb Agreement</vt:lpstr>
      <vt:lpstr>The Subject and Its number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36</cp:revision>
  <dcterms:created xsi:type="dcterms:W3CDTF">2020-08-28T09:38:22Z</dcterms:created>
  <dcterms:modified xsi:type="dcterms:W3CDTF">2023-09-09T20:24:00Z</dcterms:modified>
</cp:coreProperties>
</file>