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67" r:id="rId6"/>
    <p:sldId id="266" r:id="rId7"/>
    <p:sldId id="268" r:id="rId8"/>
    <p:sldId id="258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6924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orient="horz" pos="572" userDrawn="1">
          <p15:clr>
            <a:srgbClr val="A4A3A4"/>
          </p15:clr>
        </p15:guide>
        <p15:guide id="5" orient="horz" pos="1911" userDrawn="1">
          <p15:clr>
            <a:srgbClr val="A4A3A4"/>
          </p15:clr>
        </p15:guide>
        <p15:guide id="6" pos="1935" userDrawn="1">
          <p15:clr>
            <a:srgbClr val="A4A3A4"/>
          </p15:clr>
        </p15:guide>
        <p15:guide id="7" pos="914" userDrawn="1">
          <p15:clr>
            <a:srgbClr val="A4A3A4"/>
          </p15:clr>
        </p15:guide>
        <p15:guide id="8" pos="1028" userDrawn="1">
          <p15:clr>
            <a:srgbClr val="A4A3A4"/>
          </p15:clr>
        </p15:guide>
        <p15:guide id="9" pos="370" userDrawn="1">
          <p15:clr>
            <a:srgbClr val="A4A3A4"/>
          </p15:clr>
        </p15:guide>
        <p15:guide id="10" pos="6834" userDrawn="1">
          <p15:clr>
            <a:srgbClr val="A4A3A4"/>
          </p15:clr>
        </p15:guide>
        <p15:guide id="11" pos="2343" userDrawn="1">
          <p15:clr>
            <a:srgbClr val="A4A3A4"/>
          </p15:clr>
        </p15:guide>
        <p15:guide id="12" pos="3092" userDrawn="1">
          <p15:clr>
            <a:srgbClr val="A4A3A4"/>
          </p15:clr>
        </p15:guide>
        <p15:guide id="13" pos="7355" userDrawn="1">
          <p15:clr>
            <a:srgbClr val="A4A3A4"/>
          </p15:clr>
        </p15:guide>
        <p15:guide id="14" orient="horz" pos="3884" userDrawn="1">
          <p15:clr>
            <a:srgbClr val="A4A3A4"/>
          </p15:clr>
        </p15:guide>
        <p15:guide id="15" pos="1481" userDrawn="1">
          <p15:clr>
            <a:srgbClr val="A4A3A4"/>
          </p15:clr>
        </p15:guide>
        <p15:guide id="17" pos="6108" userDrawn="1">
          <p15:clr>
            <a:srgbClr val="A4A3A4"/>
          </p15:clr>
        </p15:guide>
        <p15:guide id="19" pos="5609" userDrawn="1">
          <p15:clr>
            <a:srgbClr val="A4A3A4"/>
          </p15:clr>
        </p15:guide>
        <p15:guide id="20" orient="horz" pos="935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jfxczJvV2yrvD3WWYjb+KwpL+x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937"/>
    <a:srgbClr val="CF8F30"/>
    <a:srgbClr val="10253F"/>
    <a:srgbClr val="660033"/>
    <a:srgbClr val="990000"/>
    <a:srgbClr val="00FFFF"/>
    <a:srgbClr val="660066"/>
    <a:srgbClr val="FF0000"/>
    <a:srgbClr val="66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2082F0-36B5-40F3-B39F-2E6BD18259C1}">
  <a:tblStyle styleId="{312082F0-36B5-40F3-B39F-2E6BD18259C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/>
    <p:restoredTop sz="94444" autoAdjust="0"/>
  </p:normalViewPr>
  <p:slideViewPr>
    <p:cSldViewPr snapToGrid="0">
      <p:cViewPr varScale="1">
        <p:scale>
          <a:sx n="100" d="100"/>
          <a:sy n="100" d="100"/>
        </p:scale>
        <p:origin x="816" y="176"/>
      </p:cViewPr>
      <p:guideLst>
        <p:guide orient="horz" pos="2750"/>
        <p:guide pos="6924"/>
        <p:guide orient="horz" pos="686"/>
        <p:guide orient="horz" pos="572"/>
        <p:guide orient="horz" pos="1911"/>
        <p:guide pos="1935"/>
        <p:guide pos="914"/>
        <p:guide pos="1028"/>
        <p:guide pos="370"/>
        <p:guide pos="6834"/>
        <p:guide pos="2343"/>
        <p:guide pos="3092"/>
        <p:guide pos="7355"/>
        <p:guide orient="horz" pos="3884"/>
        <p:guide pos="1481"/>
        <p:guide pos="6108"/>
        <p:guide pos="5609"/>
        <p:guide orient="horz" pos="9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This asset paves way for Peer Learning and an Interdisciplinary  subject.</a:t>
            </a:r>
            <a:endParaRPr lang="en-IN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Show the PPT and allow the monitor of the class and the vice monitor to read the dialogue between Mars and Earth, followed by a short question and answer session conducted by the monitor.  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b="1" i="0" u="none" strike="noStrik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Solar System - 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https://pxhere.com/en/photo/1087836 - </a:t>
            </a:r>
            <a:r>
              <a:rPr lang="en-IN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Pxhere</a:t>
            </a:r>
            <a:endParaRPr b="0" u="none" dirty="0"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b="1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–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b="1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- 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https://pixabay.com/vectors/globe-world-green-blue-earth-1579177/ – </a:t>
            </a:r>
            <a:r>
              <a:rPr lang="en-IN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librarianlady</a:t>
            </a:r>
            <a:endParaRPr lang="en-IN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IN" u="none" dirty="0"/>
              <a:t>Mars - 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https://pixabay.com/vectors/cartoon-cosmos-mars-planet-red-1298905/ - </a:t>
            </a:r>
            <a:r>
              <a:rPr lang="en-IN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OpenClipart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-Vectors</a:t>
            </a:r>
          </a:p>
          <a:p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90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–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b="1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- 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https://pixabay.com/vectors/globe-world-green-blue-earth-1579177/ – </a:t>
            </a:r>
            <a:r>
              <a:rPr lang="en-IN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librarianlady</a:t>
            </a:r>
            <a:endParaRPr lang="en-IN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IN" u="none" dirty="0"/>
              <a:t>Mars - 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https://pixabay.com/vectors/cartoon-cosmos-mars-planet-red-1298905/ - </a:t>
            </a:r>
            <a:r>
              <a:rPr lang="en-IN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OpenClipart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-Vectors</a:t>
            </a:r>
          </a:p>
          <a:p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7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lang="en-IN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b="1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- 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https://pixabay.com/vectors/globe-world-green-blue-earth-1579177/ – </a:t>
            </a:r>
            <a:r>
              <a:rPr lang="en-IN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librarianlady</a:t>
            </a:r>
            <a:endParaRPr lang="en-IN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IN" u="none" dirty="0"/>
              <a:t>Mars - 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https://pixabay.com/vectors/cartoon-cosmos-mars-planet-red-1298905/ - </a:t>
            </a:r>
            <a:r>
              <a:rPr lang="en-IN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OpenClipart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-Vectors</a:t>
            </a:r>
          </a:p>
          <a:p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60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en-IN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 Information for further reference or explanation &gt;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1. Students - 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https://pixabay.com/vectors/asian-cartoon-child-kids-mural-1294104/ - </a:t>
            </a:r>
            <a:r>
              <a:rPr lang="en-IN" sz="1200" b="0" i="0" u="none" strike="noStrike" cap="none" dirty="0" err="1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OpenClipart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-Vectors</a:t>
            </a:r>
            <a:endParaRPr lang="en-IN" sz="1200" b="0" u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25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1. Students - 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https://pixabay.com/vectors/asian-cartoon-child-kids-mural-1294104/ - </a:t>
            </a:r>
            <a:r>
              <a:rPr lang="en-IN" sz="1200" b="0" i="0" u="none" strike="noStrike" cap="none" dirty="0" err="1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OpenClipart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-Vectors</a:t>
            </a:r>
            <a:endParaRPr lang="en-IN" sz="1200" b="0" u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9093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lang="en-IN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–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1. Students - 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https://pixabay.com/vectors/asian-cartoon-child-kids-mural-1294104/ - </a:t>
            </a:r>
            <a:r>
              <a:rPr lang="en-IN" sz="1200" b="0" i="0" u="none" strike="noStrike" cap="none" dirty="0" err="1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OpenClipart</a:t>
            </a: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-Vectors</a:t>
            </a:r>
            <a:endParaRPr lang="en-IN" sz="1200" b="0" u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u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200" b="1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34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/>
          <p:nvPr userDrawn="1"/>
        </p:nvSpPr>
        <p:spPr>
          <a:xfrm>
            <a:off x="7635686" y="6509319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5" descr="A close - up of a flame&#10;&#10;Description automatically generated with medium confidence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 descr="A picture containing text, clock&#10;&#10;Description automatically generated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05167" y="104115"/>
            <a:ext cx="678726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 descr="Calendar&#10;&#10;Description automatically generated with low confidence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A close - up of a fl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 close - up of a fl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;p5">
            <a:hlinkClick r:id="rId5"/>
            <a:extLst>
              <a:ext uri="{FF2B5EF4-FFF2-40B4-BE49-F238E27FC236}">
                <a16:creationId xmlns:a16="http://schemas.microsoft.com/office/drawing/2014/main" id="{0D220278-6C4E-E147-AAB6-93338A3E4AE6}"/>
              </a:ext>
            </a:extLst>
          </p:cNvPr>
          <p:cNvSpPr/>
          <p:nvPr userDrawn="1"/>
        </p:nvSpPr>
        <p:spPr>
          <a:xfrm>
            <a:off x="-406400" y="6488116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1"/>
          <p:cNvSpPr txBox="1">
            <a:spLocks/>
          </p:cNvSpPr>
          <p:nvPr/>
        </p:nvSpPr>
        <p:spPr>
          <a:xfrm>
            <a:off x="747249" y="635439"/>
            <a:ext cx="10428051" cy="207679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>
            <a:glow rad="101600">
              <a:schemeClr val="bg2">
                <a:lumMod val="60000"/>
                <a:lumOff val="40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IN" b="1" dirty="0"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lumMod val="50000"/>
                      <a:tint val="66000"/>
                      <a:satMod val="160000"/>
                    </a:schemeClr>
                  </a:gs>
                  <a:gs pos="50000">
                    <a:schemeClr val="bg2">
                      <a:lumMod val="50000"/>
                      <a:tint val="44500"/>
                      <a:satMod val="160000"/>
                    </a:schemeClr>
                  </a:gs>
                  <a:gs pos="100000">
                    <a:schemeClr val="bg2">
                      <a:lumMod val="5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Google Shape;32;p1"/>
          <p:cNvSpPr txBox="1">
            <a:spLocks/>
          </p:cNvSpPr>
          <p:nvPr/>
        </p:nvSpPr>
        <p:spPr>
          <a:xfrm>
            <a:off x="1066799" y="954988"/>
            <a:ext cx="10428051" cy="207679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>
            <a:glow rad="101600">
              <a:schemeClr val="bg2">
                <a:lumMod val="60000"/>
                <a:lumOff val="40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en-IN" b="1" dirty="0"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lumMod val="50000"/>
                      <a:tint val="66000"/>
                      <a:satMod val="160000"/>
                    </a:schemeClr>
                  </a:gs>
                  <a:gs pos="50000">
                    <a:schemeClr val="bg2">
                      <a:lumMod val="50000"/>
                      <a:tint val="44500"/>
                      <a:satMod val="160000"/>
                    </a:schemeClr>
                  </a:gs>
                  <a:gs pos="100000">
                    <a:schemeClr val="bg2">
                      <a:lumMod val="5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2" name="Google Shape;32;p1"/>
          <p:cNvSpPr txBox="1">
            <a:spLocks noGrp="1"/>
          </p:cNvSpPr>
          <p:nvPr>
            <p:ph type="ctrTitle"/>
          </p:nvPr>
        </p:nvSpPr>
        <p:spPr>
          <a:xfrm>
            <a:off x="914399" y="802588"/>
            <a:ext cx="10428051" cy="2076797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IN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Conversation Between</a:t>
            </a:r>
            <a:br>
              <a:rPr lang="en-IN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IN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Planets</a:t>
            </a:r>
            <a:endParaRPr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13" y="3184185"/>
            <a:ext cx="2847775" cy="354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57" y="3020205"/>
            <a:ext cx="3229875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9" y="1843151"/>
            <a:ext cx="3318948" cy="333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3854444" y="1485282"/>
            <a:ext cx="2925737" cy="1613626"/>
            <a:chOff x="3294013" y="1963495"/>
            <a:chExt cx="2663860" cy="1613626"/>
          </a:xfrm>
          <a:blipFill>
            <a:blip r:embed="rId5"/>
            <a:tile tx="0" ty="0" sx="100000" sy="100000" flip="none" algn="tl"/>
          </a:blipFill>
        </p:grpSpPr>
        <p:sp>
          <p:nvSpPr>
            <p:cNvPr id="5" name="Cloud 4"/>
            <p:cNvSpPr/>
            <p:nvPr/>
          </p:nvSpPr>
          <p:spPr>
            <a:xfrm>
              <a:off x="3387389" y="1963495"/>
              <a:ext cx="2570484" cy="1423748"/>
            </a:xfrm>
            <a:prstGeom prst="cloud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294013" y="3433121"/>
              <a:ext cx="144000" cy="144000"/>
            </a:xfrm>
            <a:prstGeom prst="ellipse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>
              <a:off x="3431513" y="3176712"/>
              <a:ext cx="288000" cy="288000"/>
            </a:xfrm>
            <a:prstGeom prst="ellipse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76230" y="1734575"/>
            <a:ext cx="2438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am fine.</a:t>
            </a: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are you?</a:t>
            </a:r>
            <a:endParaRPr lang="en-IN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14026" y="3076007"/>
            <a:ext cx="3221785" cy="1817434"/>
            <a:chOff x="5165387" y="3046825"/>
            <a:chExt cx="3221785" cy="1817434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5165387" y="3046825"/>
              <a:ext cx="3221785" cy="1817434"/>
              <a:chOff x="3294013" y="1963495"/>
              <a:chExt cx="2663860" cy="1613626"/>
            </a:xfrm>
            <a:blipFill>
              <a:blip r:embed="rId6"/>
              <a:tile tx="0" ty="0" sx="100000" sy="100000" flip="none" algn="tl"/>
            </a:blipFill>
          </p:grpSpPr>
          <p:sp>
            <p:nvSpPr>
              <p:cNvPr id="14" name="Cloud 13"/>
              <p:cNvSpPr/>
              <p:nvPr/>
            </p:nvSpPr>
            <p:spPr>
              <a:xfrm>
                <a:off x="3387389" y="1963495"/>
                <a:ext cx="2570484" cy="1423748"/>
              </a:xfrm>
              <a:prstGeom prst="cloud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294013" y="3433121"/>
                <a:ext cx="144000" cy="144000"/>
              </a:xfrm>
              <a:prstGeom prst="ellipse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31513" y="3176712"/>
                <a:ext cx="288000" cy="288000"/>
              </a:xfrm>
              <a:prstGeom prst="ellipse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565454" y="3242372"/>
              <a:ext cx="260881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am good. </a:t>
              </a:r>
            </a:p>
            <a:p>
              <a:pPr algn="ctr"/>
              <a:r>
                <a: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But not like what I was before.</a:t>
              </a:r>
              <a:endParaRPr lang="en-IN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407" y="403524"/>
            <a:ext cx="9358171" cy="688908"/>
          </a:xfrm>
          <a:prstGeom prst="rect">
            <a:avLst/>
          </a:prstGeom>
        </p:spPr>
      </p:pic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92707" y="231014"/>
            <a:ext cx="9324450" cy="6542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 Between Planets</a:t>
            </a:r>
          </a:p>
        </p:txBody>
      </p:sp>
    </p:spTree>
    <p:extLst>
      <p:ext uri="{BB962C8B-B14F-4D97-AF65-F5344CB8AC3E}">
        <p14:creationId xmlns:p14="http://schemas.microsoft.com/office/powerpoint/2010/main" val="14480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88" y="3491315"/>
            <a:ext cx="3229875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407" y="400486"/>
            <a:ext cx="9358171" cy="688908"/>
          </a:xfrm>
          <a:prstGeom prst="rect">
            <a:avLst/>
          </a:prstGeom>
        </p:spPr>
      </p:pic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92707" y="231014"/>
            <a:ext cx="9324450" cy="6542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 Between Planets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257320"/>
            <a:ext cx="3227344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/>
          <p:cNvGrpSpPr/>
          <p:nvPr/>
        </p:nvGrpSpPr>
        <p:grpSpPr>
          <a:xfrm>
            <a:off x="3455383" y="1284976"/>
            <a:ext cx="6476558" cy="2579131"/>
            <a:chOff x="3455383" y="1284976"/>
            <a:chExt cx="6805802" cy="2579131"/>
          </a:xfrm>
        </p:grpSpPr>
        <p:grpSp>
          <p:nvGrpSpPr>
            <p:cNvPr id="15" name="Group 14"/>
            <p:cNvGrpSpPr/>
            <p:nvPr/>
          </p:nvGrpSpPr>
          <p:grpSpPr>
            <a:xfrm>
              <a:off x="3455383" y="1284976"/>
              <a:ext cx="6787840" cy="2579131"/>
              <a:chOff x="3348381" y="1160042"/>
              <a:chExt cx="7021304" cy="2731021"/>
            </a:xfrm>
            <a:blipFill>
              <a:blip r:embed="rId6"/>
              <a:tile tx="0" ty="0" sx="100000" sy="100000" flip="none" algn="tl"/>
            </a:blipFill>
          </p:grpSpPr>
          <p:sp>
            <p:nvSpPr>
              <p:cNvPr id="10" name="Cloud 9"/>
              <p:cNvSpPr/>
              <p:nvPr/>
            </p:nvSpPr>
            <p:spPr>
              <a:xfrm>
                <a:off x="3892541" y="1160042"/>
                <a:ext cx="6477144" cy="2731021"/>
              </a:xfrm>
              <a:prstGeom prst="cloud">
                <a:avLst/>
              </a:prstGeom>
              <a:grp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348381" y="1568819"/>
                <a:ext cx="270000" cy="270000"/>
              </a:xfrm>
              <a:prstGeom prst="ellipse">
                <a:avLst/>
              </a:prstGeom>
              <a:grp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649040" y="1681838"/>
                <a:ext cx="405312" cy="405420"/>
              </a:xfrm>
              <a:prstGeom prst="ellipse">
                <a:avLst/>
              </a:prstGeom>
              <a:grp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974778" y="1656375"/>
              <a:ext cx="6286407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can understand. Look at me. </a:t>
              </a:r>
            </a:p>
            <a:p>
              <a:pPr algn="ctr"/>
              <a:r>
                <a:rPr lang="en-US" sz="2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I’ve </a:t>
              </a:r>
              <a:r>
                <a:rPr lang="en-US" sz="22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carried humans for years</a:t>
              </a:r>
              <a:r>
                <a:rPr lang="en-US" sz="2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  <a:p>
              <a:pPr algn="ctr"/>
              <a:r>
                <a:rPr lang="en-US" sz="2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have tolerated every unjustified act of theirs. </a:t>
              </a:r>
            </a:p>
            <a:p>
              <a:pPr algn="ctr"/>
              <a:r>
                <a:rPr lang="en-US" sz="2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But they </a:t>
              </a:r>
              <a:r>
                <a:rPr lang="en-US" sz="22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went on destroying me</a:t>
              </a:r>
              <a:r>
                <a:rPr lang="en-US" sz="2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</a:p>
            <a:p>
              <a:pPr algn="ctr"/>
              <a:r>
                <a:rPr lang="en-US" sz="2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choking me to death.</a:t>
              </a:r>
              <a:endParaRPr lang="en-IN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69660" y="4384160"/>
            <a:ext cx="5659672" cy="2084734"/>
            <a:chOff x="2445848" y="4384160"/>
            <a:chExt cx="6083484" cy="2092294"/>
          </a:xfrm>
        </p:grpSpPr>
        <p:grpSp>
          <p:nvGrpSpPr>
            <p:cNvPr id="17" name="Group 16"/>
            <p:cNvGrpSpPr/>
            <p:nvPr/>
          </p:nvGrpSpPr>
          <p:grpSpPr>
            <a:xfrm flipH="1">
              <a:off x="2445848" y="4384160"/>
              <a:ext cx="6083484" cy="2092294"/>
              <a:chOff x="3348381" y="1160042"/>
              <a:chExt cx="7021304" cy="2731021"/>
            </a:xfrm>
            <a:blipFill>
              <a:blip r:embed="rId7"/>
              <a:tile tx="0" ty="0" sx="100000" sy="100000" flip="none" algn="tl"/>
            </a:blipFill>
          </p:grpSpPr>
          <p:sp>
            <p:nvSpPr>
              <p:cNvPr id="18" name="Cloud 17"/>
              <p:cNvSpPr/>
              <p:nvPr/>
            </p:nvSpPr>
            <p:spPr>
              <a:xfrm>
                <a:off x="3892541" y="1160042"/>
                <a:ext cx="6477144" cy="2731021"/>
              </a:xfrm>
              <a:prstGeom prst="cloud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348381" y="1568819"/>
                <a:ext cx="270000" cy="270000"/>
              </a:xfrm>
              <a:prstGeom prst="ellipse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649040" y="1681838"/>
                <a:ext cx="405312" cy="405420"/>
              </a:xfrm>
              <a:prstGeom prst="ellipse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2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914138" y="4771237"/>
              <a:ext cx="48638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Oh, my friend! Nothing can change them. I’m afraid now they intend </a:t>
              </a:r>
            </a:p>
            <a:p>
              <a:pPr algn="ctr"/>
              <a:r>
                <a: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bind me and eventually </a:t>
              </a:r>
            </a:p>
            <a:p>
              <a:pPr algn="ctr"/>
              <a:r>
                <a:rPr lang="en-US" sz="2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destroy me too.</a:t>
              </a:r>
              <a:endParaRPr lang="en-IN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5" y="3254038"/>
            <a:ext cx="3229875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2391987"/>
            <a:ext cx="3227344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/>
          <p:cNvGrpSpPr/>
          <p:nvPr/>
        </p:nvGrpSpPr>
        <p:grpSpPr>
          <a:xfrm>
            <a:off x="3323307" y="1275030"/>
            <a:ext cx="6248710" cy="3253620"/>
            <a:chOff x="3165825" y="1221103"/>
            <a:chExt cx="6753518" cy="3524250"/>
          </a:xfrm>
        </p:grpSpPr>
        <p:sp>
          <p:nvSpPr>
            <p:cNvPr id="5" name="Cloud 4"/>
            <p:cNvSpPr/>
            <p:nvPr/>
          </p:nvSpPr>
          <p:spPr>
            <a:xfrm>
              <a:off x="3513185" y="1221103"/>
              <a:ext cx="6406158" cy="3524250"/>
            </a:xfrm>
            <a:prstGeom prst="cloud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165825" y="3443213"/>
              <a:ext cx="148420" cy="156984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>
              <a:off x="3325853" y="3207738"/>
              <a:ext cx="296840" cy="313967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06194" y="1655345"/>
            <a:ext cx="59658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though they exploited me, 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have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them whatever they asked 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and never left them; they are my kids. 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mother can leave her children 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stranded.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love for them is </a:t>
            </a:r>
          </a:p>
          <a:p>
            <a:pPr algn="ctr"/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unconditional.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will continue to 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care of them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678" y="402642"/>
            <a:ext cx="9364268" cy="688908"/>
          </a:xfrm>
          <a:prstGeom prst="rect">
            <a:avLst/>
          </a:prstGeom>
        </p:spPr>
      </p:pic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89887" y="231016"/>
            <a:ext cx="9324000" cy="655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 Between Planets</a:t>
            </a:r>
          </a:p>
        </p:txBody>
      </p:sp>
    </p:spTree>
    <p:extLst>
      <p:ext uri="{BB962C8B-B14F-4D97-AF65-F5344CB8AC3E}">
        <p14:creationId xmlns:p14="http://schemas.microsoft.com/office/powerpoint/2010/main" val="119089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03" r="1"/>
          <a:stretch/>
        </p:blipFill>
        <p:spPr>
          <a:xfrm>
            <a:off x="9685743" y="2787691"/>
            <a:ext cx="2326464" cy="3155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798"/>
          <a:stretch/>
        </p:blipFill>
        <p:spPr>
          <a:xfrm>
            <a:off x="104885" y="1463726"/>
            <a:ext cx="2058548" cy="346996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363174" y="1494905"/>
            <a:ext cx="6518178" cy="900000"/>
            <a:chOff x="2265896" y="1504633"/>
            <a:chExt cx="6518178" cy="900000"/>
          </a:xfrm>
        </p:grpSpPr>
        <p:sp>
          <p:nvSpPr>
            <p:cNvPr id="8" name="Rectangle 7"/>
            <p:cNvSpPr/>
            <p:nvPr/>
          </p:nvSpPr>
          <p:spPr>
            <a:xfrm>
              <a:off x="2704287" y="1504633"/>
              <a:ext cx="6079787" cy="9000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bg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bg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Did you like the conversation between the planets?</a:t>
              </a:r>
            </a:p>
          </p:txBody>
        </p:sp>
        <p:sp>
          <p:nvSpPr>
            <p:cNvPr id="9" name="Chevron 8"/>
            <p:cNvSpPr/>
            <p:nvPr/>
          </p:nvSpPr>
          <p:spPr>
            <a:xfrm flipH="1">
              <a:off x="2265896" y="1504633"/>
              <a:ext cx="876781" cy="90000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62085" y="2774080"/>
            <a:ext cx="6594236" cy="720000"/>
            <a:chOff x="3459803" y="2778871"/>
            <a:chExt cx="6391072" cy="720000"/>
          </a:xfrm>
        </p:grpSpPr>
        <p:sp>
          <p:nvSpPr>
            <p:cNvPr id="11" name="Rectangle 10"/>
            <p:cNvSpPr/>
            <p:nvPr/>
          </p:nvSpPr>
          <p:spPr>
            <a:xfrm flipH="1">
              <a:off x="3459803" y="2778871"/>
              <a:ext cx="6079787" cy="720000"/>
            </a:xfrm>
            <a:prstGeom prst="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Yes, we liked it.</a:t>
              </a:r>
              <a:endParaRPr lang="en-IN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9228304" y="2785447"/>
              <a:ext cx="622571" cy="706848"/>
            </a:xfrm>
            <a:prstGeom prst="chevron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63174" y="3915625"/>
            <a:ext cx="6518178" cy="900000"/>
            <a:chOff x="2243198" y="3894399"/>
            <a:chExt cx="6518178" cy="900000"/>
          </a:xfrm>
        </p:grpSpPr>
        <p:sp>
          <p:nvSpPr>
            <p:cNvPr id="14" name="Rectangle 13"/>
            <p:cNvSpPr/>
            <p:nvPr/>
          </p:nvSpPr>
          <p:spPr>
            <a:xfrm>
              <a:off x="2681589" y="3894399"/>
              <a:ext cx="6079787" cy="9000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bg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bg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74625"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Is the Earth in a happy mood? </a:t>
              </a:r>
            </a:p>
            <a:p>
              <a:pPr indent="174625"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Give one reason for your answer.</a:t>
              </a:r>
              <a:endParaRPr lang="en-I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 flipH="1">
              <a:off x="2243198" y="3894399"/>
              <a:ext cx="876781" cy="900000"/>
            </a:xfrm>
            <a:prstGeom prst="chevr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678" y="400117"/>
            <a:ext cx="9364268" cy="688908"/>
          </a:xfrm>
          <a:prstGeom prst="rect">
            <a:avLst/>
          </a:prstGeom>
        </p:spPr>
      </p:pic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89887" y="231016"/>
            <a:ext cx="9324000" cy="655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Interaction Between Students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62085" y="5152429"/>
            <a:ext cx="6605590" cy="1350000"/>
            <a:chOff x="2558377" y="5152429"/>
            <a:chExt cx="7663773" cy="1350000"/>
          </a:xfrm>
        </p:grpSpPr>
        <p:sp>
          <p:nvSpPr>
            <p:cNvPr id="16" name="Rectangle 15"/>
            <p:cNvSpPr/>
            <p:nvPr/>
          </p:nvSpPr>
          <p:spPr>
            <a:xfrm>
              <a:off x="2558377" y="5152429"/>
              <a:ext cx="7097948" cy="1350000"/>
            </a:xfrm>
            <a:prstGeom prst="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5738813" algn="l"/>
                </a:tabLst>
              </a:pPr>
              <a:r>
                <a: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planet Earth is </a:t>
              </a:r>
              <a:r>
                <a:rPr lang="en-US" sz="2400" b="1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sad</a:t>
              </a:r>
              <a:r>
                <a: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because </a:t>
              </a:r>
              <a:r>
                <a:rPr lang="en-US" sz="2400" b="1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humans </a:t>
              </a:r>
            </a:p>
            <a:p>
              <a:pPr algn="ctr">
                <a:tabLst>
                  <a:tab pos="5738813" algn="l"/>
                </a:tabLst>
              </a:pPr>
              <a:r>
                <a:rPr lang="en-US" sz="2400" b="1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exploit her </a:t>
              </a:r>
              <a:r>
                <a: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 spite of being so </a:t>
              </a:r>
              <a:r>
                <a:rPr lang="en-US" sz="2400" b="1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loving and generous</a:t>
              </a:r>
              <a:r>
                <a: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IN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9090497" y="5152429"/>
              <a:ext cx="1131653" cy="1350000"/>
            </a:xfrm>
            <a:prstGeom prst="chevron">
              <a:avLst/>
            </a:pr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8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03" r="1"/>
          <a:stretch/>
        </p:blipFill>
        <p:spPr>
          <a:xfrm>
            <a:off x="9685743" y="2787691"/>
            <a:ext cx="2326464" cy="3155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798"/>
          <a:stretch/>
        </p:blipFill>
        <p:spPr>
          <a:xfrm>
            <a:off x="104885" y="1463726"/>
            <a:ext cx="2058548" cy="346996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360254" y="1494905"/>
            <a:ext cx="6550450" cy="900000"/>
            <a:chOff x="2360254" y="1475449"/>
            <a:chExt cx="6550450" cy="900000"/>
          </a:xfrm>
        </p:grpSpPr>
        <p:sp>
          <p:nvSpPr>
            <p:cNvPr id="8" name="Rectangle 7"/>
            <p:cNvSpPr/>
            <p:nvPr/>
          </p:nvSpPr>
          <p:spPr>
            <a:xfrm>
              <a:off x="2800816" y="1475449"/>
              <a:ext cx="6109888" cy="900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 do you think is the reason for man’s insensitive behavior towards Earth? </a:t>
              </a:r>
              <a:endParaRPr lang="en-I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flipH="1">
              <a:off x="2360254" y="1475449"/>
              <a:ext cx="881122" cy="900000"/>
            </a:xfrm>
            <a:prstGeom prst="chevron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71814" y="2715713"/>
            <a:ext cx="6598710" cy="900000"/>
            <a:chOff x="3459803" y="2663848"/>
            <a:chExt cx="6530167" cy="900000"/>
          </a:xfrm>
        </p:grpSpPr>
        <p:sp>
          <p:nvSpPr>
            <p:cNvPr id="11" name="Rectangle 10"/>
            <p:cNvSpPr/>
            <p:nvPr/>
          </p:nvSpPr>
          <p:spPr>
            <a:xfrm flipH="1">
              <a:off x="3459803" y="2663848"/>
              <a:ext cx="6079787" cy="90000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It’s his greed </a:t>
              </a:r>
              <a:r>
                <a: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 more.</a:t>
              </a:r>
              <a:endParaRPr lang="en-IN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9111570" y="2663848"/>
              <a:ext cx="878400" cy="900000"/>
            </a:xfrm>
            <a:prstGeom prst="chevron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60254" y="3936521"/>
            <a:ext cx="6550450" cy="720000"/>
            <a:chOff x="2360254" y="3917065"/>
            <a:chExt cx="6550450" cy="720000"/>
          </a:xfrm>
        </p:grpSpPr>
        <p:sp>
          <p:nvSpPr>
            <p:cNvPr id="14" name="Rectangle 13"/>
            <p:cNvSpPr/>
            <p:nvPr/>
          </p:nvSpPr>
          <p:spPr>
            <a:xfrm>
              <a:off x="2698841" y="3917065"/>
              <a:ext cx="6211863" cy="720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74625"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 is Mars afraid of?</a:t>
              </a:r>
              <a:endParaRPr lang="en-I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 flipH="1">
              <a:off x="2360254" y="3924265"/>
              <a:ext cx="636330" cy="705600"/>
            </a:xfrm>
            <a:prstGeom prst="chevron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71813" y="4977330"/>
            <a:ext cx="6598710" cy="900000"/>
            <a:chOff x="3452153" y="4957874"/>
            <a:chExt cx="6565384" cy="900000"/>
          </a:xfrm>
        </p:grpSpPr>
        <p:sp>
          <p:nvSpPr>
            <p:cNvPr id="16" name="Rectangle 15"/>
            <p:cNvSpPr/>
            <p:nvPr/>
          </p:nvSpPr>
          <p:spPr>
            <a:xfrm>
              <a:off x="3452153" y="4957874"/>
              <a:ext cx="6080400" cy="90000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Mars is afraid of </a:t>
              </a:r>
              <a:r>
                <a:rPr lang="en-US" sz="2400" b="1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humans’ intentions </a:t>
              </a:r>
              <a:r>
                <a: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exploiting it and </a:t>
              </a:r>
              <a:r>
                <a:rPr lang="en-US" sz="2400" b="1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eventually destroying </a:t>
              </a:r>
              <a:r>
                <a: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it.</a:t>
              </a:r>
              <a:endParaRPr lang="en-IN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9139137" y="4957874"/>
              <a:ext cx="878400" cy="900000"/>
            </a:xfrm>
            <a:prstGeom prst="chevron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678" y="400117"/>
            <a:ext cx="9364268" cy="688908"/>
          </a:xfrm>
          <a:prstGeom prst="rect">
            <a:avLst/>
          </a:prstGeom>
        </p:spPr>
      </p:pic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1489887" y="231016"/>
            <a:ext cx="9324000" cy="655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Interaction Between Students</a:t>
            </a:r>
          </a:p>
        </p:txBody>
      </p:sp>
    </p:spTree>
    <p:extLst>
      <p:ext uri="{BB962C8B-B14F-4D97-AF65-F5344CB8AC3E}">
        <p14:creationId xmlns:p14="http://schemas.microsoft.com/office/powerpoint/2010/main" val="41259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03" r="1"/>
          <a:stretch/>
        </p:blipFill>
        <p:spPr>
          <a:xfrm>
            <a:off x="9685743" y="2787691"/>
            <a:ext cx="2326464" cy="3155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798"/>
          <a:stretch/>
        </p:blipFill>
        <p:spPr>
          <a:xfrm>
            <a:off x="104885" y="1463726"/>
            <a:ext cx="2058548" cy="34699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379710" y="2127206"/>
            <a:ext cx="7076161" cy="900000"/>
            <a:chOff x="2360254" y="2127206"/>
            <a:chExt cx="7076161" cy="900000"/>
          </a:xfrm>
        </p:grpSpPr>
        <p:sp>
          <p:nvSpPr>
            <p:cNvPr id="8" name="Rectangle 7"/>
            <p:cNvSpPr/>
            <p:nvPr/>
          </p:nvSpPr>
          <p:spPr>
            <a:xfrm>
              <a:off x="2902415" y="2127206"/>
              <a:ext cx="6534000" cy="900000"/>
            </a:xfrm>
            <a:prstGeom prst="rect">
              <a:avLst/>
            </a:prstGeom>
            <a:gradFill flip="none" rotWithShape="1">
              <a:gsLst>
                <a:gs pos="0">
                  <a:srgbClr val="660033">
                    <a:tint val="66000"/>
                    <a:satMod val="160000"/>
                  </a:srgbClr>
                </a:gs>
                <a:gs pos="50000">
                  <a:srgbClr val="660033">
                    <a:tint val="44500"/>
                    <a:satMod val="160000"/>
                  </a:srgbClr>
                </a:gs>
                <a:gs pos="100000">
                  <a:srgbClr val="66003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How many forms of direct and indirect structures 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are there in the conversation?</a:t>
              </a:r>
              <a:endParaRPr lang="en-I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flipH="1">
              <a:off x="2360254" y="2127206"/>
              <a:ext cx="881122" cy="900000"/>
            </a:xfrm>
            <a:prstGeom prst="chevron">
              <a:avLst/>
            </a:prstGeom>
            <a:solidFill>
              <a:srgbClr val="6600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678" y="352429"/>
            <a:ext cx="9364268" cy="7376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55650" y="3752015"/>
            <a:ext cx="7039823" cy="900000"/>
            <a:chOff x="2655650" y="3752015"/>
            <a:chExt cx="7039823" cy="900000"/>
          </a:xfrm>
        </p:grpSpPr>
        <p:sp>
          <p:nvSpPr>
            <p:cNvPr id="11" name="Rectangle 10"/>
            <p:cNvSpPr/>
            <p:nvPr/>
          </p:nvSpPr>
          <p:spPr>
            <a:xfrm flipH="1">
              <a:off x="2655650" y="3752015"/>
              <a:ext cx="6581887" cy="900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7675" indent="-360363"/>
              <a:r>
                <a:rPr lang="en-US" sz="2400" b="1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Four Forms – </a:t>
              </a:r>
            </a:p>
            <a:p>
              <a:pPr marL="447675" indent="-360363"/>
              <a:r>
                <a:rPr lang="en-US" sz="24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question, exclamatory, request and statement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I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8814092" y="3752015"/>
              <a:ext cx="881381" cy="9000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Google Shape;39;p2"/>
          <p:cNvSpPr txBox="1">
            <a:spLocks noGrp="1"/>
          </p:cNvSpPr>
          <p:nvPr>
            <p:ph type="title"/>
          </p:nvPr>
        </p:nvSpPr>
        <p:spPr>
          <a:xfrm>
            <a:off x="1489887" y="231016"/>
            <a:ext cx="9324000" cy="655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Interaction Between Students</a:t>
            </a:r>
          </a:p>
        </p:txBody>
      </p:sp>
    </p:spTree>
    <p:extLst>
      <p:ext uri="{BB962C8B-B14F-4D97-AF65-F5344CB8AC3E}">
        <p14:creationId xmlns:p14="http://schemas.microsoft.com/office/powerpoint/2010/main" val="12118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3"/>
          <p:cNvGraphicFramePr/>
          <p:nvPr>
            <p:extLst>
              <p:ext uri="{D42A27DB-BD31-4B8C-83A1-F6EECF244321}">
                <p14:modId xmlns:p14="http://schemas.microsoft.com/office/powerpoint/2010/main" val="3800361926"/>
              </p:ext>
            </p:extLst>
          </p:nvPr>
        </p:nvGraphicFramePr>
        <p:xfrm>
          <a:off x="1127448" y="780003"/>
          <a:ext cx="9937100" cy="3193525"/>
        </p:xfrm>
        <a:graphic>
          <a:graphicData uri="http://schemas.openxmlformats.org/drawingml/2006/table">
            <a:tbl>
              <a:tblPr firstRow="1" bandRow="1">
                <a:noFill/>
                <a:tableStyleId>{312082F0-36B5-40F3-B39F-2E6BD18259C1}</a:tableStyleId>
              </a:tblPr>
              <a:tblGrid>
                <a:gridCol w="10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Slide #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Thumbnail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Source link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Author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https://pxhere.com/en/photo/1087836</a:t>
                      </a:r>
                      <a:endParaRPr sz="1400" u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Pxhere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2 - 4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https://pixabay.com/vectors/globe-world-green-blue-earth-1579177/</a:t>
                      </a:r>
                      <a:endParaRPr lang="en-IN" sz="1400" u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400" u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400" u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https://pixabay.com/vectors/cartoon-cosmos-mars-planet-red-1298905/</a:t>
                      </a:r>
                      <a:endParaRPr sz="1400" u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librarianlady</a:t>
                      </a:r>
                      <a:endParaRPr lang="en-IN" sz="1400" u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400" u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400" u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OpenClipart</a:t>
                      </a:r>
                      <a:r>
                        <a:rPr lang="en-IN" sz="1400" u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-Vectors</a:t>
                      </a:r>
                      <a:endParaRPr sz="1400" u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- 7</a:t>
                      </a: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https://pixabay.com/vectors/asian-cartoon-child-kids-mural-1294104/</a:t>
                      </a:r>
                      <a:endParaRPr lang="en-US" sz="1400" u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u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u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OpenClipart</a:t>
                      </a:r>
                      <a:r>
                        <a:rPr lang="en-IN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-Vectors</a:t>
                      </a:r>
                      <a:endParaRPr sz="1400" u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" name="Google Shape;47;p3"/>
          <p:cNvSpPr txBox="1"/>
          <p:nvPr/>
        </p:nvSpPr>
        <p:spPr>
          <a:xfrm>
            <a:off x="3549975" y="120646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0548"/>
            <a:ext cx="282101" cy="351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37817"/>
            <a:ext cx="389106" cy="390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07" y="1760922"/>
            <a:ext cx="385540" cy="387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03" r="1"/>
          <a:stretch/>
        </p:blipFill>
        <p:spPr>
          <a:xfrm>
            <a:off x="3005845" y="2934101"/>
            <a:ext cx="316150" cy="535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798"/>
          <a:stretch/>
        </p:blipFill>
        <p:spPr>
          <a:xfrm>
            <a:off x="2474187" y="2934101"/>
            <a:ext cx="254420" cy="5351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869</Words>
  <Application>Microsoft Macintosh PowerPoint</Application>
  <PresentationFormat>Widescreen</PresentationFormat>
  <Paragraphs>120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DD</vt:lpstr>
      <vt:lpstr>Conversation Between Planets</vt:lpstr>
      <vt:lpstr>Conversation Between Planets</vt:lpstr>
      <vt:lpstr>Conversation Between Planets</vt:lpstr>
      <vt:lpstr>Conversation Between Planets</vt:lpstr>
      <vt:lpstr>Interaction Between Students</vt:lpstr>
      <vt:lpstr>Interaction Between Students</vt:lpstr>
      <vt:lpstr>Interaction Between Students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sssvv</dc:creator>
  <cp:lastModifiedBy>Mahesh Mahadevan</cp:lastModifiedBy>
  <cp:revision>68</cp:revision>
  <dcterms:created xsi:type="dcterms:W3CDTF">2020-08-28T09:38:22Z</dcterms:created>
  <dcterms:modified xsi:type="dcterms:W3CDTF">2023-12-11T15:12:40Z</dcterms:modified>
</cp:coreProperties>
</file>