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78" r:id="rId3"/>
    <p:sldId id="257" r:id="rId4"/>
    <p:sldId id="260" r:id="rId5"/>
    <p:sldId id="277" r:id="rId6"/>
    <p:sldId id="262" r:id="rId7"/>
    <p:sldId id="263" r:id="rId8"/>
    <p:sldId id="279" r:id="rId9"/>
    <p:sldId id="284" r:id="rId10"/>
    <p:sldId id="285" r:id="rId11"/>
    <p:sldId id="280" r:id="rId12"/>
    <p:sldId id="281" r:id="rId13"/>
    <p:sldId id="282" r:id="rId14"/>
    <p:sldId id="283" r:id="rId15"/>
    <p:sldId id="266" r:id="rId16"/>
    <p:sldId id="286" r:id="rId17"/>
    <p:sldId id="258"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Ewf4zKoSrI9VK0InNJqL5fYjnx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ni Vijay" initials="JV" lastIdx="30" clrIdx="0">
    <p:extLst>
      <p:ext uri="{19B8F6BF-5375-455C-9EA6-DF929625EA0E}">
        <p15:presenceInfo xmlns:p15="http://schemas.microsoft.com/office/powerpoint/2012/main" userId="34dabbc8769b2f13" providerId="Windows Live"/>
      </p:ext>
    </p:extLst>
  </p:cmAuthor>
  <p:cmAuthor id="2" name="Srujana Shankar" initials="SS" lastIdx="1" clrIdx="1">
    <p:extLst>
      <p:ext uri="{19B8F6BF-5375-455C-9EA6-DF929625EA0E}">
        <p15:presenceInfo xmlns:p15="http://schemas.microsoft.com/office/powerpoint/2012/main" userId="5071cda6b82e599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4297A2-811B-47ED-8092-229EEA59F8F7}">
  <a:tblStyle styleId="{0D4297A2-811B-47ED-8092-229EEA59F8F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68741" autoAdjust="0"/>
  </p:normalViewPr>
  <p:slideViewPr>
    <p:cSldViewPr snapToGrid="0">
      <p:cViewPr varScale="1">
        <p:scale>
          <a:sx n="56" d="100"/>
          <a:sy n="56" d="100"/>
        </p:scale>
        <p:origin x="1675"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Gautam</c:v>
                </c:pt>
              </c:strCache>
            </c:strRef>
          </c:tx>
          <c:spPr>
            <a:ln w="28575" cap="rnd">
              <a:solidFill>
                <a:schemeClr val="accent6">
                  <a:lumMod val="75000"/>
                </a:schemeClr>
              </a:solidFill>
              <a:round/>
            </a:ln>
            <a:effectLst/>
          </c:spPr>
          <c:marker>
            <c:symbol val="circle"/>
            <c:size val="5"/>
            <c:spPr>
              <a:solidFill>
                <a:schemeClr val="accent1"/>
              </a:solidFill>
              <a:ln w="9525">
                <a:solidFill>
                  <a:schemeClr val="accent6">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Match 1</c:v>
                </c:pt>
                <c:pt idx="1">
                  <c:v>Match 2</c:v>
                </c:pt>
                <c:pt idx="2">
                  <c:v>Match 3</c:v>
                </c:pt>
                <c:pt idx="3">
                  <c:v>Match 4</c:v>
                </c:pt>
                <c:pt idx="4">
                  <c:v>Match 5</c:v>
                </c:pt>
              </c:strCache>
            </c:strRef>
          </c:cat>
          <c:val>
            <c:numRef>
              <c:f>Sheet1!$B$2:$B$7</c:f>
              <c:numCache>
                <c:formatCode>General</c:formatCode>
                <c:ptCount val="6"/>
                <c:pt idx="0">
                  <c:v>70</c:v>
                </c:pt>
                <c:pt idx="1">
                  <c:v>75</c:v>
                </c:pt>
                <c:pt idx="2">
                  <c:v>72</c:v>
                </c:pt>
                <c:pt idx="3">
                  <c:v>55</c:v>
                </c:pt>
                <c:pt idx="4">
                  <c:v>73</c:v>
                </c:pt>
              </c:numCache>
            </c:numRef>
          </c:val>
          <c:smooth val="0"/>
          <c:extLst>
            <c:ext xmlns:c16="http://schemas.microsoft.com/office/drawing/2014/chart" uri="{C3380CC4-5D6E-409C-BE32-E72D297353CC}">
              <c16:uniqueId val="{00000000-0EAA-4F77-8DD4-4C62DFCBC9BC}"/>
            </c:ext>
          </c:extLst>
        </c:ser>
        <c:dLbls>
          <c:dLblPos val="t"/>
          <c:showLegendKey val="0"/>
          <c:showVal val="1"/>
          <c:showCatName val="0"/>
          <c:showSerName val="0"/>
          <c:showPercent val="0"/>
          <c:showBubbleSize val="0"/>
        </c:dLbls>
        <c:marker val="1"/>
        <c:smooth val="0"/>
        <c:axId val="1964442592"/>
        <c:axId val="1964440672"/>
      </c:lineChart>
      <c:catAx>
        <c:axId val="1964442592"/>
        <c:scaling>
          <c:orientation val="minMax"/>
        </c:scaling>
        <c:delete val="1"/>
        <c:axPos val="b"/>
        <c:numFmt formatCode="General" sourceLinked="1"/>
        <c:majorTickMark val="none"/>
        <c:minorTickMark val="none"/>
        <c:tickLblPos val="nextTo"/>
        <c:crossAx val="1964440672"/>
        <c:crosses val="autoZero"/>
        <c:auto val="1"/>
        <c:lblAlgn val="ctr"/>
        <c:lblOffset val="100"/>
        <c:noMultiLvlLbl val="0"/>
      </c:catAx>
      <c:valAx>
        <c:axId val="1964440672"/>
        <c:scaling>
          <c:orientation val="minMax"/>
        </c:scaling>
        <c:delete val="1"/>
        <c:axPos val="l"/>
        <c:numFmt formatCode="General" sourceLinked="1"/>
        <c:majorTickMark val="none"/>
        <c:minorTickMark val="none"/>
        <c:tickLblPos val="nextTo"/>
        <c:crossAx val="1964442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Vijay</c:v>
                </c:pt>
              </c:strCache>
            </c:strRef>
          </c:tx>
          <c:spPr>
            <a:ln w="28575" cap="rnd">
              <a:solidFill>
                <a:schemeClr val="accent1"/>
              </a:solidFill>
              <a:round/>
            </a:ln>
            <a:effectLst/>
          </c:spPr>
          <c:marker>
            <c:symbol val="circle"/>
            <c:size val="5"/>
            <c:spPr>
              <a:solidFill>
                <a:schemeClr val="accent1">
                  <a:lumMod val="50000"/>
                </a:schemeClr>
              </a:solidFill>
              <a:ln w="9525">
                <a:solidFill>
                  <a:schemeClr val="accent1">
                    <a:lumMod val="50000"/>
                  </a:schemeClr>
                </a:solidFill>
              </a:ln>
              <a:effectLst/>
            </c:spPr>
          </c:marker>
          <c:dLbls>
            <c:dLbl>
              <c:idx val="0"/>
              <c:layout>
                <c:manualLayout>
                  <c:x val="-6.7146191660225188E-2"/>
                  <c:y val="-5.261422353886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EAA-4F77-8DD4-4C62DFCBC9BC}"/>
                </c:ext>
              </c:extLst>
            </c:dLbl>
            <c:dLbl>
              <c:idx val="2"/>
              <c:layout>
                <c:manualLayout>
                  <c:x val="-2.3067208385214182E-2"/>
                  <c:y val="-4.29424912706904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EAA-4F77-8DD4-4C62DFCBC9B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Match 1</c:v>
                </c:pt>
                <c:pt idx="1">
                  <c:v>Match 2</c:v>
                </c:pt>
                <c:pt idx="2">
                  <c:v>Match 3</c:v>
                </c:pt>
                <c:pt idx="3">
                  <c:v>Match 4</c:v>
                </c:pt>
                <c:pt idx="4">
                  <c:v>Match 5</c:v>
                </c:pt>
              </c:strCache>
            </c:strRef>
          </c:cat>
          <c:val>
            <c:numRef>
              <c:f>Sheet1!$B$2:$B$7</c:f>
              <c:numCache>
                <c:formatCode>General</c:formatCode>
                <c:ptCount val="6"/>
                <c:pt idx="0">
                  <c:v>1</c:v>
                </c:pt>
                <c:pt idx="1">
                  <c:v>140</c:v>
                </c:pt>
                <c:pt idx="2">
                  <c:v>37</c:v>
                </c:pt>
                <c:pt idx="3">
                  <c:v>17</c:v>
                </c:pt>
                <c:pt idx="4">
                  <c:v>10</c:v>
                </c:pt>
              </c:numCache>
            </c:numRef>
          </c:val>
          <c:smooth val="0"/>
          <c:extLst>
            <c:ext xmlns:c16="http://schemas.microsoft.com/office/drawing/2014/chart" uri="{C3380CC4-5D6E-409C-BE32-E72D297353CC}">
              <c16:uniqueId val="{00000000-0EAA-4F77-8DD4-4C62DFCBC9BC}"/>
            </c:ext>
          </c:extLst>
        </c:ser>
        <c:dLbls>
          <c:dLblPos val="t"/>
          <c:showLegendKey val="0"/>
          <c:showVal val="1"/>
          <c:showCatName val="0"/>
          <c:showSerName val="0"/>
          <c:showPercent val="0"/>
          <c:showBubbleSize val="0"/>
        </c:dLbls>
        <c:marker val="1"/>
        <c:smooth val="0"/>
        <c:axId val="1964442592"/>
        <c:axId val="1964440672"/>
      </c:lineChart>
      <c:catAx>
        <c:axId val="1964442592"/>
        <c:scaling>
          <c:orientation val="minMax"/>
        </c:scaling>
        <c:delete val="1"/>
        <c:axPos val="b"/>
        <c:numFmt formatCode="General" sourceLinked="1"/>
        <c:majorTickMark val="none"/>
        <c:minorTickMark val="none"/>
        <c:tickLblPos val="nextTo"/>
        <c:crossAx val="1964440672"/>
        <c:crosses val="autoZero"/>
        <c:auto val="1"/>
        <c:lblAlgn val="ctr"/>
        <c:lblOffset val="100"/>
        <c:noMultiLvlLbl val="0"/>
      </c:catAx>
      <c:valAx>
        <c:axId val="1964440672"/>
        <c:scaling>
          <c:orientation val="minMax"/>
        </c:scaling>
        <c:delete val="1"/>
        <c:axPos val="l"/>
        <c:numFmt formatCode="General" sourceLinked="1"/>
        <c:majorTickMark val="none"/>
        <c:minorTickMark val="none"/>
        <c:tickLblPos val="nextTo"/>
        <c:crossAx val="1964442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Ravi</c:v>
                </c:pt>
              </c:strCache>
            </c:strRef>
          </c:tx>
          <c:spPr>
            <a:ln w="28575" cap="rnd">
              <a:solidFill>
                <a:schemeClr val="accent4">
                  <a:lumMod val="75000"/>
                </a:schemeClr>
              </a:solidFill>
              <a:round/>
            </a:ln>
            <a:effectLst/>
          </c:spPr>
          <c:marker>
            <c:symbol val="circle"/>
            <c:size val="5"/>
            <c:spPr>
              <a:solidFill>
                <a:schemeClr val="accent4">
                  <a:lumMod val="50000"/>
                </a:schemeClr>
              </a:solidFill>
              <a:ln w="9525">
                <a:solidFill>
                  <a:schemeClr val="accent4">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Match 1</c:v>
                </c:pt>
                <c:pt idx="1">
                  <c:v>Match 2</c:v>
                </c:pt>
                <c:pt idx="2">
                  <c:v>Match 3</c:v>
                </c:pt>
                <c:pt idx="3">
                  <c:v>Match 4</c:v>
                </c:pt>
                <c:pt idx="4">
                  <c:v>Match 5</c:v>
                </c:pt>
              </c:strCache>
            </c:strRef>
          </c:cat>
          <c:val>
            <c:numRef>
              <c:f>Sheet1!$B$2:$B$7</c:f>
              <c:numCache>
                <c:formatCode>General</c:formatCode>
                <c:ptCount val="6"/>
                <c:pt idx="0">
                  <c:v>40</c:v>
                </c:pt>
                <c:pt idx="1">
                  <c:v>35</c:v>
                </c:pt>
                <c:pt idx="2">
                  <c:v>45</c:v>
                </c:pt>
                <c:pt idx="3">
                  <c:v>50</c:v>
                </c:pt>
                <c:pt idx="4">
                  <c:v>55</c:v>
                </c:pt>
              </c:numCache>
            </c:numRef>
          </c:val>
          <c:smooth val="0"/>
          <c:extLst>
            <c:ext xmlns:c16="http://schemas.microsoft.com/office/drawing/2014/chart" uri="{C3380CC4-5D6E-409C-BE32-E72D297353CC}">
              <c16:uniqueId val="{00000000-D3A6-48B4-950F-6C5BE70EBF02}"/>
            </c:ext>
          </c:extLst>
        </c:ser>
        <c:dLbls>
          <c:dLblPos val="t"/>
          <c:showLegendKey val="0"/>
          <c:showVal val="1"/>
          <c:showCatName val="0"/>
          <c:showSerName val="0"/>
          <c:showPercent val="0"/>
          <c:showBubbleSize val="0"/>
        </c:dLbls>
        <c:marker val="1"/>
        <c:smooth val="0"/>
        <c:axId val="1964442592"/>
        <c:axId val="1964440672"/>
      </c:lineChart>
      <c:catAx>
        <c:axId val="1964442592"/>
        <c:scaling>
          <c:orientation val="minMax"/>
        </c:scaling>
        <c:delete val="1"/>
        <c:axPos val="b"/>
        <c:numFmt formatCode="General" sourceLinked="1"/>
        <c:majorTickMark val="none"/>
        <c:minorTickMark val="none"/>
        <c:tickLblPos val="nextTo"/>
        <c:crossAx val="1964440672"/>
        <c:crosses val="autoZero"/>
        <c:auto val="1"/>
        <c:lblAlgn val="ctr"/>
        <c:lblOffset val="100"/>
        <c:noMultiLvlLbl val="0"/>
      </c:catAx>
      <c:valAx>
        <c:axId val="1964440672"/>
        <c:scaling>
          <c:orientation val="minMax"/>
        </c:scaling>
        <c:delete val="1"/>
        <c:axPos val="l"/>
        <c:numFmt formatCode="General" sourceLinked="1"/>
        <c:majorTickMark val="none"/>
        <c:minorTickMark val="none"/>
        <c:tickLblPos val="nextTo"/>
        <c:crossAx val="1964442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Arjun</c:v>
                </c:pt>
              </c:strCache>
            </c:strRef>
          </c:tx>
          <c:spPr>
            <a:ln w="28575" cap="rnd">
              <a:solidFill>
                <a:schemeClr val="accent3">
                  <a:lumMod val="75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Match 1</c:v>
                </c:pt>
                <c:pt idx="1">
                  <c:v>Match 2</c:v>
                </c:pt>
                <c:pt idx="2">
                  <c:v>Match 3</c:v>
                </c:pt>
                <c:pt idx="3">
                  <c:v>Match 4</c:v>
                </c:pt>
                <c:pt idx="4">
                  <c:v>Match 5</c:v>
                </c:pt>
              </c:strCache>
            </c:strRef>
          </c:cat>
          <c:val>
            <c:numRef>
              <c:f>Sheet1!$B$2:$B$7</c:f>
              <c:numCache>
                <c:formatCode>General</c:formatCode>
                <c:ptCount val="6"/>
                <c:pt idx="0">
                  <c:v>45</c:v>
                </c:pt>
                <c:pt idx="1">
                  <c:v>44</c:v>
                </c:pt>
                <c:pt idx="2">
                  <c:v>46</c:v>
                </c:pt>
                <c:pt idx="3">
                  <c:v>35</c:v>
                </c:pt>
                <c:pt idx="4">
                  <c:v>40</c:v>
                </c:pt>
              </c:numCache>
            </c:numRef>
          </c:val>
          <c:smooth val="0"/>
          <c:extLst>
            <c:ext xmlns:c16="http://schemas.microsoft.com/office/drawing/2014/chart" uri="{C3380CC4-5D6E-409C-BE32-E72D297353CC}">
              <c16:uniqueId val="{00000000-0EAA-4F77-8DD4-4C62DFCBC9BC}"/>
            </c:ext>
          </c:extLst>
        </c:ser>
        <c:dLbls>
          <c:dLblPos val="t"/>
          <c:showLegendKey val="0"/>
          <c:showVal val="1"/>
          <c:showCatName val="0"/>
          <c:showSerName val="0"/>
          <c:showPercent val="0"/>
          <c:showBubbleSize val="0"/>
        </c:dLbls>
        <c:marker val="1"/>
        <c:smooth val="0"/>
        <c:axId val="1964442592"/>
        <c:axId val="1964440672"/>
      </c:lineChart>
      <c:catAx>
        <c:axId val="1964442592"/>
        <c:scaling>
          <c:orientation val="minMax"/>
        </c:scaling>
        <c:delete val="1"/>
        <c:axPos val="b"/>
        <c:numFmt formatCode="General" sourceLinked="1"/>
        <c:majorTickMark val="none"/>
        <c:minorTickMark val="none"/>
        <c:tickLblPos val="nextTo"/>
        <c:crossAx val="1964440672"/>
        <c:crosses val="autoZero"/>
        <c:auto val="1"/>
        <c:lblAlgn val="ctr"/>
        <c:lblOffset val="100"/>
        <c:noMultiLvlLbl val="0"/>
      </c:catAx>
      <c:valAx>
        <c:axId val="1964440672"/>
        <c:scaling>
          <c:orientation val="minMax"/>
        </c:scaling>
        <c:delete val="1"/>
        <c:axPos val="l"/>
        <c:numFmt formatCode="General" sourceLinked="1"/>
        <c:majorTickMark val="none"/>
        <c:minorTickMark val="none"/>
        <c:tickLblPos val="nextTo"/>
        <c:crossAx val="1964442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Rohan</c:v>
                </c:pt>
              </c:strCache>
            </c:strRef>
          </c:tx>
          <c:spPr>
            <a:ln w="28575" cap="rnd">
              <a:solidFill>
                <a:schemeClr val="accent5">
                  <a:lumMod val="75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Match 1</c:v>
                </c:pt>
                <c:pt idx="1">
                  <c:v>Match 2</c:v>
                </c:pt>
                <c:pt idx="2">
                  <c:v>Match 3</c:v>
                </c:pt>
                <c:pt idx="3">
                  <c:v>Match 4</c:v>
                </c:pt>
                <c:pt idx="4">
                  <c:v>Match 5</c:v>
                </c:pt>
              </c:strCache>
            </c:strRef>
          </c:cat>
          <c:val>
            <c:numRef>
              <c:f>Sheet1!$B$2:$B$7</c:f>
              <c:numCache>
                <c:formatCode>General</c:formatCode>
                <c:ptCount val="6"/>
                <c:pt idx="0">
                  <c:v>48</c:v>
                </c:pt>
                <c:pt idx="1">
                  <c:v>45</c:v>
                </c:pt>
                <c:pt idx="2">
                  <c:v>50</c:v>
                </c:pt>
                <c:pt idx="3">
                  <c:v>47</c:v>
                </c:pt>
                <c:pt idx="4">
                  <c:v>55</c:v>
                </c:pt>
              </c:numCache>
            </c:numRef>
          </c:val>
          <c:smooth val="0"/>
          <c:extLst>
            <c:ext xmlns:c16="http://schemas.microsoft.com/office/drawing/2014/chart" uri="{C3380CC4-5D6E-409C-BE32-E72D297353CC}">
              <c16:uniqueId val="{00000000-0EAA-4F77-8DD4-4C62DFCBC9BC}"/>
            </c:ext>
          </c:extLst>
        </c:ser>
        <c:dLbls>
          <c:showLegendKey val="0"/>
          <c:showVal val="0"/>
          <c:showCatName val="0"/>
          <c:showSerName val="0"/>
          <c:showPercent val="0"/>
          <c:showBubbleSize val="0"/>
        </c:dLbls>
        <c:marker val="1"/>
        <c:smooth val="0"/>
        <c:axId val="1964442592"/>
        <c:axId val="1964440672"/>
      </c:lineChart>
      <c:catAx>
        <c:axId val="1964442592"/>
        <c:scaling>
          <c:orientation val="minMax"/>
        </c:scaling>
        <c:delete val="1"/>
        <c:axPos val="b"/>
        <c:numFmt formatCode="General" sourceLinked="1"/>
        <c:majorTickMark val="none"/>
        <c:minorTickMark val="none"/>
        <c:tickLblPos val="nextTo"/>
        <c:crossAx val="1964440672"/>
        <c:crosses val="autoZero"/>
        <c:auto val="1"/>
        <c:lblAlgn val="ctr"/>
        <c:lblOffset val="100"/>
        <c:noMultiLvlLbl val="0"/>
      </c:catAx>
      <c:valAx>
        <c:axId val="1964440672"/>
        <c:scaling>
          <c:orientation val="minMax"/>
        </c:scaling>
        <c:delete val="1"/>
        <c:axPos val="l"/>
        <c:numFmt formatCode="General" sourceLinked="1"/>
        <c:majorTickMark val="none"/>
        <c:minorTickMark val="none"/>
        <c:tickLblPos val="nextTo"/>
        <c:crossAx val="1964442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ixabay.com/users/guilaine-22152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users/guilaine-22152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US" sz="1200" b="0" i="0" u="none" strike="noStrike" dirty="0">
                <a:solidFill>
                  <a:schemeClr val="dk1"/>
                </a:solidFill>
                <a:latin typeface="Calibri"/>
                <a:ea typeface="Calibri"/>
                <a:cs typeface="Calibri"/>
                <a:sym typeface="Calibri"/>
              </a:rPr>
              <a:t>Welcome the children warmly and introduce the PowerPoint with excitement, mentioning that today they’ll learn about selecting the best cricket players through a fun story.</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p:txBody>
      </p:sp>
      <p:sp>
        <p:nvSpPr>
          <p:cNvPr id="30" name="Google Shape;3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Note for teacher: </a:t>
            </a:r>
            <a:r>
              <a:rPr lang="en-IN" dirty="0"/>
              <a:t>With the help of the TLM ask the students these questions and elicit their responses.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10</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4514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US" b="0" i="0" dirty="0">
                <a:solidFill>
                  <a:srgbClr val="0D0D0D"/>
                </a:solidFill>
                <a:effectLst/>
                <a:highlight>
                  <a:srgbClr val="FFFFFF"/>
                </a:highlight>
                <a:latin typeface="ui-sans-serif"/>
              </a:rPr>
              <a:t>Introduce the median as a way to find out what score a player usually gets. Explain it in a way that makes it sound like a hero coming to the rescue.</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11</a:t>
            </a:fld>
            <a:endParaRPr/>
          </a:p>
        </p:txBody>
      </p:sp>
    </p:spTree>
    <p:extLst>
      <p:ext uri="{BB962C8B-B14F-4D97-AF65-F5344CB8AC3E}">
        <p14:creationId xmlns:p14="http://schemas.microsoft.com/office/powerpoint/2010/main" val="1142777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US" b="0" i="0" dirty="0">
                <a:solidFill>
                  <a:srgbClr val="0D0D0D"/>
                </a:solidFill>
                <a:effectLst/>
                <a:highlight>
                  <a:srgbClr val="FFFFFF"/>
                </a:highlight>
                <a:latin typeface="ui-sans-serif"/>
              </a:rPr>
              <a:t>Show how to line up scores and find the middle one, using visuals to help. Explain that the median is like finding the middle seat </a:t>
            </a:r>
            <a:r>
              <a:rPr lang="en-US" b="0" i="0" dirty="0" err="1">
                <a:solidFill>
                  <a:srgbClr val="0D0D0D"/>
                </a:solidFill>
                <a:effectLst/>
                <a:highlight>
                  <a:srgbClr val="FFFFFF"/>
                </a:highlight>
                <a:latin typeface="ui-sans-serif"/>
              </a:rPr>
              <a:t>i</a:t>
            </a:r>
            <a:r>
              <a:rPr lang="en-IN" sz="1200" b="0" i="0" u="none" strike="noStrike" dirty="0">
                <a:solidFill>
                  <a:schemeClr val="dk1"/>
                </a:solidFill>
                <a:effectLst/>
                <a:highlight>
                  <a:srgbClr val="FFFFFF"/>
                </a:highlight>
                <a:latin typeface="Calibri"/>
                <a:cs typeface="Calibri"/>
                <a:sym typeface="Calibri"/>
              </a:rPr>
              <a:t>n a row. Also explain that </a:t>
            </a:r>
            <a:r>
              <a:rPr lang="en-US" sz="1200" b="0" i="0" u="none" strike="noStrike" dirty="0">
                <a:solidFill>
                  <a:schemeClr val="dk1"/>
                </a:solidFill>
                <a:effectLst/>
                <a:highlight>
                  <a:srgbClr val="FFFFFF"/>
                </a:highlight>
                <a:latin typeface="Calibri"/>
                <a:cs typeface="Calibri"/>
                <a:sym typeface="Calibri"/>
              </a:rPr>
              <a:t>to find the median in a dataset with an even number of entries, sort the data in order, find the two middle numbers, and calculate their average. This average is the median.</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12</a:t>
            </a:fld>
            <a:endParaRPr/>
          </a:p>
        </p:txBody>
      </p:sp>
    </p:spTree>
    <p:extLst>
      <p:ext uri="{BB962C8B-B14F-4D97-AF65-F5344CB8AC3E}">
        <p14:creationId xmlns:p14="http://schemas.microsoft.com/office/powerpoint/2010/main" val="3080701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US" b="0" i="0" dirty="0">
                <a:solidFill>
                  <a:srgbClr val="0D0D0D"/>
                </a:solidFill>
                <a:effectLst/>
                <a:highlight>
                  <a:srgbClr val="FFFFFF"/>
                </a:highlight>
                <a:latin typeface="ui-sans-serif"/>
              </a:rPr>
              <a:t>Ask the children to think about who might be the best player based on the mean and median. Create a sense of anticipation and decision-making. Clear if there is any confusion or misconception.</a:t>
            </a:r>
          </a:p>
          <a:p>
            <a:pPr marL="0" lvl="0" indent="0" algn="l" rtl="0">
              <a:spcBef>
                <a:spcPts val="0"/>
              </a:spcBef>
              <a:spcAft>
                <a:spcPts val="0"/>
              </a:spcAft>
              <a:buNone/>
            </a:pP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Question Marks: https://pixabay.com/vectors/question-interrogation-423604/ (</a:t>
            </a:r>
            <a:r>
              <a:rPr lang="en-US" b="0" i="0" u="none" strike="noStrike" dirty="0">
                <a:solidFill>
                  <a:schemeClr val="tx1"/>
                </a:solidFill>
                <a:effectLst/>
                <a:highlight>
                  <a:srgbClr val="FFFFFF"/>
                </a:highlight>
                <a:latin typeface="Open Sans" panose="020B0606030504020204" pitchFamily="34" charset="0"/>
                <a:hlinkClick r:id="rId3">
                  <a:extLst>
                    <a:ext uri="{A12FA001-AC4F-418D-AE19-62706E023703}">
                      <ahyp:hlinkClr xmlns:ahyp="http://schemas.microsoft.com/office/drawing/2018/hyperlinkcolor" val="tx"/>
                    </a:ext>
                  </a:extLst>
                </a:hlinkClick>
              </a:rPr>
              <a:t>guilaine</a:t>
            </a:r>
            <a:r>
              <a:rPr lang="en-US" b="1" i="0" u="none" strike="noStrike" dirty="0">
                <a:solidFill>
                  <a:srgbClr val="191B26"/>
                </a:solidFill>
                <a:effectLst/>
                <a:highlight>
                  <a:srgbClr val="FFFFFF"/>
                </a:highlight>
                <a:latin typeface="Open Sans" panose="020B0606030504020204" pitchFamily="34" charset="0"/>
              </a:rPr>
              <a:t>)</a:t>
            </a: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13</a:t>
            </a:fld>
            <a:endParaRPr/>
          </a:p>
        </p:txBody>
      </p:sp>
    </p:spTree>
    <p:extLst>
      <p:ext uri="{BB962C8B-B14F-4D97-AF65-F5344CB8AC3E}">
        <p14:creationId xmlns:p14="http://schemas.microsoft.com/office/powerpoint/2010/main" val="2940333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algn="l">
              <a:buFont typeface="Arial" panose="020B0604020202020204" pitchFamily="34" charset="0"/>
              <a:buChar char="•"/>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US" b="0" i="0" dirty="0">
                <a:solidFill>
                  <a:srgbClr val="0D0D0D"/>
                </a:solidFill>
                <a:effectLst/>
                <a:highlight>
                  <a:srgbClr val="FFFFFF"/>
                </a:highlight>
                <a:latin typeface="ui-sans-serif"/>
              </a:rPr>
              <a:t>Celebrate as Raju and Meena almost complete their team. Encourage the children to feel proud of the work they’ve done.</a:t>
            </a:r>
          </a:p>
          <a:p>
            <a:br>
              <a:rPr lang="en-US" dirty="0"/>
            </a:b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Question Marks: https://pixabay.com/vectors/question-interrogation-423604/ (</a:t>
            </a:r>
            <a:r>
              <a:rPr lang="en-US" b="0" i="0" u="none" strike="noStrike" dirty="0">
                <a:solidFill>
                  <a:schemeClr val="tx1"/>
                </a:solidFill>
                <a:effectLst/>
                <a:highlight>
                  <a:srgbClr val="FFFFFF"/>
                </a:highlight>
                <a:latin typeface="Open Sans" panose="020B0606030504020204" pitchFamily="34" charset="0"/>
                <a:hlinkClick r:id="rId3">
                  <a:extLst>
                    <a:ext uri="{A12FA001-AC4F-418D-AE19-62706E023703}">
                      <ahyp:hlinkClr xmlns:ahyp="http://schemas.microsoft.com/office/drawing/2018/hyperlinkcolor" val="tx"/>
                    </a:ext>
                  </a:extLst>
                </a:hlinkClick>
              </a:rPr>
              <a:t>guilaine</a:t>
            </a:r>
            <a:r>
              <a:rPr lang="en-US" b="1" i="0" u="none" strike="noStrike" dirty="0">
                <a:solidFill>
                  <a:srgbClr val="191B26"/>
                </a:solidFill>
                <a:effectLst/>
                <a:highlight>
                  <a:srgbClr val="FFFFFF"/>
                </a:highlight>
                <a:latin typeface="Open Sans" panose="020B0606030504020204" pitchFamily="34" charset="0"/>
              </a:rPr>
              <a:t>)</a:t>
            </a: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14</a:t>
            </a:fld>
            <a:endParaRPr/>
          </a:p>
        </p:txBody>
      </p:sp>
    </p:spTree>
    <p:extLst>
      <p:ext uri="{BB962C8B-B14F-4D97-AF65-F5344CB8AC3E}">
        <p14:creationId xmlns:p14="http://schemas.microsoft.com/office/powerpoint/2010/main" val="501485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a:t>
            </a:r>
            <a:r>
              <a:rPr lang="en-US" dirty="0">
                <a:effectLst/>
              </a:rPr>
              <a:t>Encourage children to think about other situations where they can use mean and median, like comparing scores in games or even grades in class. This will help them see how useful numbers can be in making fair and smart decisions.</a:t>
            </a:r>
          </a:p>
          <a:p>
            <a:br>
              <a:rPr lang="en-US" dirty="0">
                <a:effectLst/>
              </a:rPr>
            </a:b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15</a:t>
            </a:fld>
            <a:endParaRPr/>
          </a:p>
        </p:txBody>
      </p:sp>
    </p:spTree>
    <p:extLst>
      <p:ext uri="{BB962C8B-B14F-4D97-AF65-F5344CB8AC3E}">
        <p14:creationId xmlns:p14="http://schemas.microsoft.com/office/powerpoint/2010/main" val="3912340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r>
              <a:rPr lang="en-IN" sz="1200" b="1" i="0" u="none" strike="noStrike" dirty="0">
                <a:solidFill>
                  <a:schemeClr val="dk1"/>
                </a:solidFill>
                <a:latin typeface="Calibri"/>
                <a:ea typeface="Calibri"/>
                <a:cs typeface="Calibri"/>
                <a:sym typeface="Calibri"/>
              </a:rPr>
              <a:t>Notes for Teacher: </a:t>
            </a:r>
            <a:r>
              <a:rPr lang="en-IN" sz="1200" b="0" i="0" u="none" strike="noStrike" dirty="0">
                <a:solidFill>
                  <a:schemeClr val="dk1"/>
                </a:solidFill>
                <a:latin typeface="Calibri"/>
                <a:ea typeface="Calibri"/>
                <a:cs typeface="Calibri"/>
                <a:sym typeface="Calibri"/>
              </a:rPr>
              <a:t>Explain the concept of mode and c</a:t>
            </a:r>
            <a:r>
              <a:rPr lang="en-US" sz="1200" b="0" i="0" u="none" strike="noStrike" dirty="0" err="1">
                <a:solidFill>
                  <a:schemeClr val="dk1"/>
                </a:solidFill>
                <a:latin typeface="Calibri"/>
                <a:ea typeface="Calibri"/>
                <a:cs typeface="Calibri"/>
                <a:sym typeface="Calibri"/>
              </a:rPr>
              <a:t>onclude</a:t>
            </a:r>
            <a:r>
              <a:rPr lang="en-US" sz="1200" b="0" i="0" u="none" strike="noStrike" dirty="0">
                <a:solidFill>
                  <a:schemeClr val="dk1"/>
                </a:solidFill>
                <a:latin typeface="Calibri"/>
                <a:ea typeface="Calibri"/>
                <a:cs typeface="Calibri"/>
                <a:sym typeface="Calibri"/>
              </a:rPr>
              <a:t> the session by saying, the mode represents the most frequent value in data sets. For instance, market researchers use it to identify the best-selling items, such as the most popular snacks in a store."</a:t>
            </a:r>
            <a:br>
              <a:rPr lang="en-US" b="0" dirty="0"/>
            </a:br>
            <a:r>
              <a:rPr lang="en-US" sz="1200" b="1" i="0" u="none" strike="noStrike" dirty="0">
                <a:solidFill>
                  <a:schemeClr val="dk1"/>
                </a:solidFill>
                <a:latin typeface="Calibri"/>
                <a:ea typeface="Calibri"/>
                <a:cs typeface="Calibri"/>
                <a:sym typeface="Calibri"/>
              </a:rPr>
              <a:t>Suggestions: </a:t>
            </a:r>
            <a:r>
              <a:rPr lang="en-US" sz="1200" b="0" i="0" u="none" strike="noStrike" dirty="0">
                <a:solidFill>
                  <a:schemeClr val="dk1"/>
                </a:solidFill>
                <a:latin typeface="Calibri"/>
                <a:ea typeface="Calibri"/>
                <a:cs typeface="Calibri"/>
                <a:sym typeface="Calibri"/>
              </a:rPr>
              <a:t>&lt;Ideas/ Images/ Animations / Others – To make better representation of the content &gt;</a:t>
            </a:r>
            <a:br>
              <a:rPr lang="en-US" sz="1200" b="0" i="0" u="none" strike="noStrike" dirty="0">
                <a:solidFill>
                  <a:schemeClr val="dk1"/>
                </a:solidFill>
                <a:latin typeface="Calibri"/>
                <a:ea typeface="Calibri"/>
                <a:cs typeface="Calibri"/>
                <a:sym typeface="Calibri"/>
              </a:rPr>
            </a:br>
            <a:endParaRPr lang="en-US"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16</a:t>
            </a:fld>
            <a:endParaRPr/>
          </a:p>
        </p:txBody>
      </p:sp>
    </p:spTree>
    <p:extLst>
      <p:ext uri="{BB962C8B-B14F-4D97-AF65-F5344CB8AC3E}">
        <p14:creationId xmlns:p14="http://schemas.microsoft.com/office/powerpoint/2010/main" val="3855319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44" name="Google Shape;4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US" b="0" i="0" dirty="0">
                <a:solidFill>
                  <a:srgbClr val="0D0D0D"/>
                </a:solidFill>
                <a:effectLst/>
                <a:highlight>
                  <a:srgbClr val="FFFFFF"/>
                </a:highlight>
                <a:latin typeface="ui-sans-serif"/>
              </a:rPr>
              <a:t>Tell the children about how cricket brings their village together, just like a big happy family. Encourage them to think of their own experiences with cricket in the village.</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Cricket Pitch: </a:t>
            </a:r>
          </a:p>
          <a:p>
            <a:pPr marL="0" lvl="0" indent="0" algn="l" rtl="0">
              <a:spcBef>
                <a:spcPts val="0"/>
              </a:spcBef>
              <a:spcAft>
                <a:spcPts val="0"/>
              </a:spcAft>
              <a:buNone/>
            </a:pPr>
            <a:r>
              <a:rPr lang="en-US" dirty="0"/>
              <a:t>Village game: https://drive.google.com/file/d/1yL35UzEnV4jvpCK3QonjS_mt2DsNXUuB/view (Media Bank)</a:t>
            </a: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extLst>
      <p:ext uri="{BB962C8B-B14F-4D97-AF65-F5344CB8AC3E}">
        <p14:creationId xmlns:p14="http://schemas.microsoft.com/office/powerpoint/2010/main" val="403923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US" b="0" i="0" dirty="0">
                <a:solidFill>
                  <a:srgbClr val="0D0D0D"/>
                </a:solidFill>
                <a:effectLst/>
                <a:highlight>
                  <a:srgbClr val="FFFFFF"/>
                </a:highlight>
                <a:latin typeface="ui-sans-serif"/>
              </a:rPr>
              <a:t>Introduce Raju and Meena as smart children who are planning their cricket team. Highlight their excitement and determination to succeed.</a:t>
            </a:r>
            <a:r>
              <a:rPr lang="en-IN" sz="1200" b="0" i="0" u="none" strike="noStrike" dirty="0">
                <a:solidFill>
                  <a:schemeClr val="dk1"/>
                </a:solidFill>
                <a:latin typeface="Calibri"/>
                <a:ea typeface="Calibri"/>
                <a:cs typeface="Calibri"/>
                <a:sym typeface="Calibri"/>
              </a:rPr>
              <a:t> </a:t>
            </a: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US" b="0" i="0" dirty="0">
                <a:solidFill>
                  <a:srgbClr val="0D0D0D"/>
                </a:solidFill>
                <a:effectLst/>
                <a:highlight>
                  <a:srgbClr val="FFFFFF"/>
                </a:highlight>
                <a:latin typeface="ui-sans-serif"/>
              </a:rPr>
              <a:t>Explain that picking the best players is not easy and that Raju and Meena need a good plan. Show how they feel puzzled at first, just like when the children face a difficult task. Share how Dadi, the wise elder, suggests using numbers to pick the best players. Emphasize that sometimes older people can give good advice because of their experience.</a:t>
            </a: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extLst>
      <p:ext uri="{BB962C8B-B14F-4D97-AF65-F5344CB8AC3E}">
        <p14:creationId xmlns:p14="http://schemas.microsoft.com/office/powerpoint/2010/main" val="661138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US" b="0" i="0" dirty="0">
                <a:solidFill>
                  <a:srgbClr val="0D0D0D"/>
                </a:solidFill>
                <a:effectLst/>
                <a:highlight>
                  <a:srgbClr val="FFFFFF"/>
                </a:highlight>
                <a:latin typeface="ui-sans-serif"/>
              </a:rPr>
              <a:t>Explain the concept of 'mean' as an average. Use simple words to show how it helps find out who plays well most of the time, like when children share candies equally.</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extLst>
      <p:ext uri="{BB962C8B-B14F-4D97-AF65-F5344CB8AC3E}">
        <p14:creationId xmlns:p14="http://schemas.microsoft.com/office/powerpoint/2010/main" val="5389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US" b="0" i="0" dirty="0">
                <a:solidFill>
                  <a:srgbClr val="0D0D0D"/>
                </a:solidFill>
                <a:effectLst/>
                <a:highlight>
                  <a:srgbClr val="FFFFFF"/>
                </a:highlight>
                <a:latin typeface="ui-sans-serif"/>
              </a:rPr>
              <a:t>Show the children how Raju and Meena calculate the mean score for Arjun, making it a simple step-by-step process they could follow themselves.</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extLst>
      <p:ext uri="{BB962C8B-B14F-4D97-AF65-F5344CB8AC3E}">
        <p14:creationId xmlns:p14="http://schemas.microsoft.com/office/powerpoint/2010/main" val="33862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US" b="0" i="0" dirty="0">
                <a:solidFill>
                  <a:srgbClr val="0D0D0D"/>
                </a:solidFill>
                <a:effectLst/>
                <a:highlight>
                  <a:srgbClr val="FFFFFF"/>
                </a:highlight>
                <a:latin typeface="ui-sans-serif"/>
              </a:rPr>
              <a:t>Encourage the children to think about how they would calculate the mean for other players. Ask if they feel ready to help Raju and Meena.</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7</a:t>
            </a:fld>
            <a:endParaRPr/>
          </a:p>
        </p:txBody>
      </p:sp>
    </p:spTree>
    <p:extLst>
      <p:ext uri="{BB962C8B-B14F-4D97-AF65-F5344CB8AC3E}">
        <p14:creationId xmlns:p14="http://schemas.microsoft.com/office/powerpoint/2010/main" val="1408161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US" b="0" i="0" dirty="0">
                <a:solidFill>
                  <a:srgbClr val="0D0D0D"/>
                </a:solidFill>
                <a:effectLst/>
                <a:highlight>
                  <a:srgbClr val="FFFFFF"/>
                </a:highlight>
                <a:latin typeface="ui-sans-serif"/>
              </a:rPr>
              <a:t>Motivate the children to take on the task of calculating mean scores, making it sound like an exciting mission to find the</a:t>
            </a:r>
            <a:r>
              <a:rPr lang="en-IN" sz="1200" b="0" i="0" u="none" strike="noStrike" dirty="0">
                <a:solidFill>
                  <a:schemeClr val="dk1"/>
                </a:solidFill>
                <a:effectLst/>
                <a:highlight>
                  <a:srgbClr val="FFFFFF"/>
                </a:highlight>
                <a:latin typeface="Calibri"/>
                <a:cs typeface="Calibri"/>
                <a:sym typeface="Calibri"/>
              </a:rPr>
              <a:t> top players. Display the TLM (Chart with score table for their reference). As and when children calculate the mean, elicit from them and put it on the chart.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8</a:t>
            </a:fld>
            <a:endParaRPr/>
          </a:p>
        </p:txBody>
      </p:sp>
    </p:spTree>
    <p:extLst>
      <p:ext uri="{BB962C8B-B14F-4D97-AF65-F5344CB8AC3E}">
        <p14:creationId xmlns:p14="http://schemas.microsoft.com/office/powerpoint/2010/main" val="2878284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Get the children to observe these line graphs, and note how consistent the players are. Point towards Vijay’s score and make them think how inconsistent his scores are.</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Ribbon – PPT Icon - Prize</a:t>
            </a: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9</a:t>
            </a:fld>
            <a:endParaRPr/>
          </a:p>
        </p:txBody>
      </p:sp>
    </p:spTree>
    <p:extLst>
      <p:ext uri="{BB962C8B-B14F-4D97-AF65-F5344CB8AC3E}">
        <p14:creationId xmlns:p14="http://schemas.microsoft.com/office/powerpoint/2010/main" val="624304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914400" y="981069"/>
            <a:ext cx="10363200" cy="165584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5"/>
          <p:cNvSpPr txBox="1">
            <a:spLocks noGrp="1"/>
          </p:cNvSpPr>
          <p:nvPr>
            <p:ph type="subTitle" idx="1"/>
          </p:nvPr>
        </p:nvSpPr>
        <p:spPr>
          <a:xfrm>
            <a:off x="1828800" y="2996952"/>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1" name="Google Shape;18;p12">
            <a:extLst>
              <a:ext uri="{FF2B5EF4-FFF2-40B4-BE49-F238E27FC236}">
                <a16:creationId xmlns:a16="http://schemas.microsoft.com/office/drawing/2014/main" id="{4CCE3727-DFE8-36D6-9C4E-A1A3F703F2D7}"/>
              </a:ext>
            </a:extLst>
          </p:cNvPr>
          <p:cNvSpPr txBox="1"/>
          <p:nvPr userDrawn="1"/>
        </p:nvSpPr>
        <p:spPr>
          <a:xfrm>
            <a:off x="1105800" y="6199105"/>
            <a:ext cx="9980400" cy="246300"/>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lvl="0" indent="0" algn="ctr" rtl="0">
              <a:spcBef>
                <a:spcPts val="0"/>
              </a:spcBef>
              <a:spcAft>
                <a:spcPts val="0"/>
              </a:spcAft>
              <a:buNone/>
            </a:pPr>
            <a:r>
              <a:rPr lang="en-US" sz="1000">
                <a:solidFill>
                  <a:srgbClr val="7F7F7F"/>
                </a:solidFill>
                <a:latin typeface="Calibri"/>
                <a:ea typeface="Calibri"/>
                <a:cs typeface="Calibri"/>
                <a:sym typeface="Calibri"/>
              </a:rPr>
              <a:t>This digital material has been developed by the Sri Sathya Sai Vidya Vahini, a unit of Sri Sathya Sai Central Trust, Prasanthi Nilayam, as a collaborative offering in the service of our nation.</a:t>
            </a:r>
            <a:endParaRPr sz="1000">
              <a:solidFill>
                <a:srgbClr val="7F7F7F"/>
              </a:solidFill>
              <a:latin typeface="Calibri"/>
              <a:ea typeface="Calibri"/>
              <a:cs typeface="Calibri"/>
              <a:sym typeface="Calibri"/>
            </a:endParaRPr>
          </a:p>
        </p:txBody>
      </p:sp>
      <p:pic>
        <p:nvPicPr>
          <p:cNvPr id="2" name="Google Shape;15;p5" descr="A picture containing text, clock&#10;&#10;Description automatically generated">
            <a:extLst>
              <a:ext uri="{FF2B5EF4-FFF2-40B4-BE49-F238E27FC236}">
                <a16:creationId xmlns:a16="http://schemas.microsoft.com/office/drawing/2014/main" id="{24C84FA3-52E2-2281-6371-3601FD9743C5}"/>
              </a:ext>
            </a:extLst>
          </p:cNvPr>
          <p:cNvPicPr preferRelativeResize="0"/>
          <p:nvPr userDrawn="1"/>
        </p:nvPicPr>
        <p:blipFill rotWithShape="1">
          <a:blip r:embed="rId2">
            <a:alphaModFix/>
          </a:blip>
          <a:srcRect/>
          <a:stretch/>
        </p:blipFill>
        <p:spPr>
          <a:xfrm>
            <a:off x="105522" y="95208"/>
            <a:ext cx="678726" cy="720000"/>
          </a:xfrm>
          <a:prstGeom prst="rect">
            <a:avLst/>
          </a:prstGeom>
          <a:noFill/>
          <a:ln>
            <a:noFill/>
          </a:ln>
        </p:spPr>
      </p:pic>
      <p:sp>
        <p:nvSpPr>
          <p:cNvPr id="3" name="Google Shape;14;p5">
            <a:extLst>
              <a:ext uri="{FF2B5EF4-FFF2-40B4-BE49-F238E27FC236}">
                <a16:creationId xmlns:a16="http://schemas.microsoft.com/office/drawing/2014/main" id="{ED7BBB5C-E165-7E9A-55F9-7A33D9B2322D}"/>
              </a:ext>
            </a:extLst>
          </p:cNvPr>
          <p:cNvSpPr/>
          <p:nvPr userDrawn="1"/>
        </p:nvSpPr>
        <p:spPr>
          <a:xfrm>
            <a:off x="7781160" y="6488537"/>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dirty="0">
                <a:solidFill>
                  <a:srgbClr val="08482B"/>
                </a:solidFill>
                <a:latin typeface="Calibri"/>
                <a:ea typeface="Calibri"/>
                <a:cs typeface="Calibri"/>
                <a:sym typeface="Calibri"/>
              </a:rPr>
              <a:t>Integral Education</a:t>
            </a:r>
            <a:r>
              <a:rPr lang="en-IN" sz="1400" b="0" i="0" u="none" strike="noStrike" cap="none" dirty="0">
                <a:solidFill>
                  <a:srgbClr val="08482B"/>
                </a:solidFill>
                <a:latin typeface="Calibri"/>
                <a:ea typeface="Calibri"/>
                <a:cs typeface="Calibri"/>
                <a:sym typeface="Calibri"/>
              </a:rPr>
              <a:t> </a:t>
            </a:r>
            <a:r>
              <a:rPr lang="en-IN" sz="1400" b="1" i="0" u="none" strike="noStrike" cap="none" dirty="0">
                <a:solidFill>
                  <a:srgbClr val="002060"/>
                </a:solidFill>
                <a:latin typeface="Calibri"/>
                <a:ea typeface="Calibri"/>
                <a:cs typeface="Calibri"/>
                <a:sym typeface="Calibri"/>
              </a:rPr>
              <a:t>FOR  </a:t>
            </a:r>
            <a:r>
              <a:rPr lang="en-IN" sz="1400" b="1" i="0" u="none" strike="noStrike" cap="none" dirty="0">
                <a:solidFill>
                  <a:srgbClr val="C00000"/>
                </a:solidFill>
                <a:latin typeface="Calibri"/>
                <a:ea typeface="Calibri"/>
                <a:cs typeface="Calibri"/>
                <a:sym typeface="Calibri"/>
              </a:rPr>
              <a:t>ALL, </a:t>
            </a:r>
            <a:r>
              <a:rPr lang="en-IN" sz="1400" b="1" i="0" u="none" strike="noStrike" cap="none" dirty="0">
                <a:solidFill>
                  <a:srgbClr val="002060"/>
                </a:solidFill>
                <a:latin typeface="Calibri"/>
                <a:ea typeface="Calibri"/>
                <a:cs typeface="Calibri"/>
                <a:sym typeface="Calibri"/>
              </a:rPr>
              <a:t>BY</a:t>
            </a:r>
            <a:r>
              <a:rPr lang="en-IN" sz="1400" b="1" i="0" u="none" strike="noStrike" cap="none" dirty="0">
                <a:solidFill>
                  <a:srgbClr val="C00000"/>
                </a:solidFill>
                <a:latin typeface="Calibri"/>
                <a:ea typeface="Calibri"/>
                <a:cs typeface="Calibri"/>
                <a:sym typeface="Calibri"/>
              </a:rPr>
              <a:t> ALL</a:t>
            </a:r>
            <a:endParaRPr sz="1800" b="0" i="0" u="none" strike="noStrike" cap="none" dirty="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6"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3" name="Google Shape;23;p6"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
        <p:cNvGrpSpPr/>
        <p:nvPr/>
      </p:nvGrpSpPr>
      <p:grpSpPr>
        <a:xfrm>
          <a:off x="0" y="0"/>
          <a:ext cx="0" cy="0"/>
          <a:chOff x="0" y="0"/>
          <a:chExt cx="0" cy="0"/>
        </a:xfrm>
      </p:grpSpPr>
      <p:pic>
        <p:nvPicPr>
          <p:cNvPr id="25" name="Google Shape;25;p7"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6" name="Google Shape;26;p7"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3" name="TextBox 9">
            <a:extLst>
              <a:ext uri="{FF2B5EF4-FFF2-40B4-BE49-F238E27FC236}">
                <a16:creationId xmlns:a16="http://schemas.microsoft.com/office/drawing/2014/main" id="{8BE7346C-88C1-0508-A157-EBA37E4CD613}"/>
              </a:ext>
            </a:extLst>
          </p:cNvPr>
          <p:cNvSpPr txBox="1"/>
          <p:nvPr userDrawn="1"/>
        </p:nvSpPr>
        <p:spPr>
          <a:xfrm>
            <a:off x="211282" y="6585604"/>
            <a:ext cx="6096000" cy="23083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N" sz="900" b="0" i="0" dirty="0">
                <a:solidFill>
                  <a:srgbClr val="222222"/>
                </a:solidFill>
                <a:effectLst/>
                <a:latin typeface="Arial" panose="020B0604020202020204" pitchFamily="34" charset="0"/>
              </a:rPr>
              <a:t>CC BY-NC-SA 4.0 Sri Sathya Sai Central Trust</a:t>
            </a:r>
            <a:endParaRPr lang="en-IN" sz="900" b="0" dirty="0"/>
          </a:p>
        </p:txBody>
      </p:sp>
      <p:pic>
        <p:nvPicPr>
          <p:cNvPr id="5" name="Google Shape;16;p5" descr="A picture containing text, light&#10;&#10;Description automatically generated">
            <a:extLst>
              <a:ext uri="{FF2B5EF4-FFF2-40B4-BE49-F238E27FC236}">
                <a16:creationId xmlns:a16="http://schemas.microsoft.com/office/drawing/2014/main" id="{F666CAEE-C04E-C696-C172-9EB5DF2A019F}"/>
              </a:ext>
            </a:extLst>
          </p:cNvPr>
          <p:cNvPicPr preferRelativeResize="0"/>
          <p:nvPr userDrawn="1"/>
        </p:nvPicPr>
        <p:blipFill rotWithShape="1">
          <a:blip r:embed="rId5">
            <a:alphaModFix/>
          </a:blip>
          <a:srcRect/>
          <a:stretch/>
        </p:blipFill>
        <p:spPr>
          <a:xfrm>
            <a:off x="11311473" y="6064332"/>
            <a:ext cx="720000" cy="720000"/>
          </a:xfrm>
          <a:prstGeom prst="rect">
            <a:avLst/>
          </a:prstGeom>
          <a:noFill/>
          <a:ln>
            <a:noFill/>
          </a:ln>
        </p:spPr>
      </p:pic>
      <p:pic>
        <p:nvPicPr>
          <p:cNvPr id="6" name="Google Shape;17;p5" descr="Calendar&#10;&#10;Description automatically generated with low confidence">
            <a:extLst>
              <a:ext uri="{FF2B5EF4-FFF2-40B4-BE49-F238E27FC236}">
                <a16:creationId xmlns:a16="http://schemas.microsoft.com/office/drawing/2014/main" id="{711939E3-5DF4-66D6-1E0F-D57B5A5EBF07}"/>
              </a:ext>
            </a:extLst>
          </p:cNvPr>
          <p:cNvPicPr preferRelativeResize="0"/>
          <p:nvPr userDrawn="1"/>
        </p:nvPicPr>
        <p:blipFill rotWithShape="1">
          <a:blip r:embed="rId6">
            <a:alphaModFix/>
          </a:blip>
          <a:srcRect/>
          <a:stretch/>
        </p:blipFill>
        <p:spPr>
          <a:xfrm>
            <a:off x="11338052" y="95208"/>
            <a:ext cx="738701" cy="72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8.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2.jp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2.png"/><Relationship Id="rId18" Type="http://schemas.openxmlformats.org/officeDocument/2006/relationships/image" Target="../media/image8.jpg"/><Relationship Id="rId3" Type="http://schemas.openxmlformats.org/officeDocument/2006/relationships/chart" Target="../charts/chart1.xml"/><Relationship Id="rId7" Type="http://schemas.openxmlformats.org/officeDocument/2006/relationships/image" Target="../media/image18.png"/><Relationship Id="rId12" Type="http://schemas.openxmlformats.org/officeDocument/2006/relationships/chart" Target="../charts/chart4.xml"/><Relationship Id="rId17" Type="http://schemas.openxmlformats.org/officeDocument/2006/relationships/image" Target="../media/image25.svg"/><Relationship Id="rId2" Type="http://schemas.openxmlformats.org/officeDocument/2006/relationships/notesSlide" Target="../notesSlides/notesSlide9.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chart" Target="../charts/chart2.xml"/><Relationship Id="rId11" Type="http://schemas.openxmlformats.org/officeDocument/2006/relationships/image" Target="../media/image21.svg"/><Relationship Id="rId5" Type="http://schemas.openxmlformats.org/officeDocument/2006/relationships/image" Target="../media/image17.svg"/><Relationship Id="rId15" Type="http://schemas.openxmlformats.org/officeDocument/2006/relationships/chart" Target="../charts/chart5.xml"/><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chart" Target="../charts/chart3.xml"/><Relationship Id="rId1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grpSp>
        <p:nvGrpSpPr>
          <p:cNvPr id="16" name="Group 15">
            <a:extLst>
              <a:ext uri="{FF2B5EF4-FFF2-40B4-BE49-F238E27FC236}">
                <a16:creationId xmlns:a16="http://schemas.microsoft.com/office/drawing/2014/main" id="{DEC54BA6-C344-DB68-E5B3-7359B9F34E6B}"/>
              </a:ext>
            </a:extLst>
          </p:cNvPr>
          <p:cNvGrpSpPr/>
          <p:nvPr/>
        </p:nvGrpSpPr>
        <p:grpSpPr>
          <a:xfrm>
            <a:off x="623392" y="1352422"/>
            <a:ext cx="10945216" cy="3046844"/>
            <a:chOff x="551384" y="1126464"/>
            <a:chExt cx="10945216" cy="3046844"/>
          </a:xfrm>
        </p:grpSpPr>
        <p:sp>
          <p:nvSpPr>
            <p:cNvPr id="17" name="Hexagon 16">
              <a:extLst>
                <a:ext uri="{FF2B5EF4-FFF2-40B4-BE49-F238E27FC236}">
                  <a16:creationId xmlns:a16="http://schemas.microsoft.com/office/drawing/2014/main" id="{997C13ED-A7B0-2A13-045C-CB3E156B833A}"/>
                </a:ext>
              </a:extLst>
            </p:cNvPr>
            <p:cNvSpPr/>
            <p:nvPr/>
          </p:nvSpPr>
          <p:spPr>
            <a:xfrm>
              <a:off x="551384" y="1556792"/>
              <a:ext cx="10945216" cy="2160240"/>
            </a:xfrm>
            <a:prstGeom prst="hexagon">
              <a:avLst>
                <a:gd name="adj" fmla="val 29186"/>
                <a:gd name="vf" fmla="val 115470"/>
              </a:avLst>
            </a:prstGeom>
            <a:gradFill>
              <a:gsLst>
                <a:gs pos="0">
                  <a:schemeClr val="accent4">
                    <a:lumMod val="50000"/>
                  </a:schemeClr>
                </a:gs>
                <a:gs pos="100000">
                  <a:schemeClr val="accent4">
                    <a:lumMod val="75000"/>
                  </a:schemeClr>
                </a:gs>
              </a:gsLst>
            </a:gradFill>
            <a:ln/>
            <a:effectLst>
              <a:outerShdw blurRad="40000" dist="23000" rotWithShape="0">
                <a:srgbClr val="000000">
                  <a:alpha val="35000"/>
                </a:srgbClr>
              </a:outerShdw>
            </a:effectLst>
            <a:scene3d>
              <a:camera prst="orthographicFront">
                <a:rot lat="0" lon="0" rev="0"/>
              </a:camera>
              <a:lightRig rig="threePt" dir="t">
                <a:rot lat="0" lon="0" rev="1200000"/>
              </a:lightRig>
            </a:scene3d>
            <a:sp3d contourW="12700">
              <a:bevelT w="63500" h="25400"/>
              <a:contourClr>
                <a:schemeClr val="accent4"/>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8" name="Hexagon 17">
              <a:extLst>
                <a:ext uri="{FF2B5EF4-FFF2-40B4-BE49-F238E27FC236}">
                  <a16:creationId xmlns:a16="http://schemas.microsoft.com/office/drawing/2014/main" id="{DFDADA43-888A-9939-CCD9-8624F5802F3D}"/>
                </a:ext>
              </a:extLst>
            </p:cNvPr>
            <p:cNvSpPr>
              <a:spLocks noChangeAspect="1"/>
            </p:cNvSpPr>
            <p:nvPr/>
          </p:nvSpPr>
          <p:spPr>
            <a:xfrm>
              <a:off x="767408" y="1736812"/>
              <a:ext cx="10513168" cy="1800200"/>
            </a:xfrm>
            <a:prstGeom prst="hexagon">
              <a:avLst>
                <a:gd name="adj" fmla="val 29186"/>
                <a:gd name="vf" fmla="val 115470"/>
              </a:avLst>
            </a:prstGeom>
            <a:gradFill>
              <a:gsLst>
                <a:gs pos="0">
                  <a:schemeClr val="accent4">
                    <a:lumMod val="50000"/>
                  </a:schemeClr>
                </a:gs>
                <a:gs pos="100000">
                  <a:schemeClr val="accent4"/>
                </a:gs>
              </a:gsLst>
            </a:gradFill>
            <a:ln>
              <a:solidFill>
                <a:schemeClr val="accent4"/>
              </a:solidFill>
            </a:ln>
            <a:effectLst>
              <a:innerShdw blurRad="114300">
                <a:schemeClr val="tx1"/>
              </a:inn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3C278926-649B-9205-1813-99251EA1C254}"/>
                </a:ext>
              </a:extLst>
            </p:cNvPr>
            <p:cNvGrpSpPr/>
            <p:nvPr/>
          </p:nvGrpSpPr>
          <p:grpSpPr>
            <a:xfrm>
              <a:off x="1919536" y="1126464"/>
              <a:ext cx="8208912" cy="803185"/>
              <a:chOff x="1919536" y="1126464"/>
              <a:chExt cx="8208912" cy="803185"/>
            </a:xfrm>
          </p:grpSpPr>
          <p:sp>
            <p:nvSpPr>
              <p:cNvPr id="28" name="Rectangle 27">
                <a:extLst>
                  <a:ext uri="{FF2B5EF4-FFF2-40B4-BE49-F238E27FC236}">
                    <a16:creationId xmlns:a16="http://schemas.microsoft.com/office/drawing/2014/main" id="{8EDFAC41-DD43-F954-E14B-4C1FC8AB9789}"/>
                  </a:ext>
                </a:extLst>
              </p:cNvPr>
              <p:cNvSpPr/>
              <p:nvPr/>
            </p:nvSpPr>
            <p:spPr>
              <a:xfrm>
                <a:off x="1919536" y="1126464"/>
                <a:ext cx="820891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A5553877-6A84-1B91-3E6D-94E0554AA7E9}"/>
                  </a:ext>
                </a:extLst>
              </p:cNvPr>
              <p:cNvSpPr/>
              <p:nvPr/>
            </p:nvSpPr>
            <p:spPr>
              <a:xfrm>
                <a:off x="3035660" y="1281577"/>
                <a:ext cx="597666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grpSp>
        <p:sp>
          <p:nvSpPr>
            <p:cNvPr id="20" name="Hexagon 19">
              <a:extLst>
                <a:ext uri="{FF2B5EF4-FFF2-40B4-BE49-F238E27FC236}">
                  <a16:creationId xmlns:a16="http://schemas.microsoft.com/office/drawing/2014/main" id="{C806D3D7-5B9D-0CDA-AC5D-7E9FC8213F9F}"/>
                </a:ext>
              </a:extLst>
            </p:cNvPr>
            <p:cNvSpPr>
              <a:spLocks noChangeAspect="1"/>
            </p:cNvSpPr>
            <p:nvPr/>
          </p:nvSpPr>
          <p:spPr>
            <a:xfrm>
              <a:off x="994298" y="1922624"/>
              <a:ext cx="2437406" cy="1462180"/>
            </a:xfrm>
            <a:prstGeom prst="hexagon">
              <a:avLst>
                <a:gd name="adj" fmla="val 29186"/>
                <a:gd name="vf" fmla="val 115470"/>
              </a:avLst>
            </a:prstGeom>
            <a:solidFill>
              <a:schemeClr val="bg1"/>
            </a:solidFill>
            <a:ln>
              <a:noFill/>
            </a:ln>
            <a:effectLst>
              <a:innerShdw blurRad="63500" dist="50800" dir="108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21" name="Hexagon 20">
              <a:extLst>
                <a:ext uri="{FF2B5EF4-FFF2-40B4-BE49-F238E27FC236}">
                  <a16:creationId xmlns:a16="http://schemas.microsoft.com/office/drawing/2014/main" id="{1BC888DB-4E13-9714-0F66-A5982CA034A4}"/>
                </a:ext>
              </a:extLst>
            </p:cNvPr>
            <p:cNvSpPr>
              <a:spLocks noChangeAspect="1"/>
            </p:cNvSpPr>
            <p:nvPr/>
          </p:nvSpPr>
          <p:spPr>
            <a:xfrm flipH="1">
              <a:off x="8472263" y="1922624"/>
              <a:ext cx="2569591" cy="1462180"/>
            </a:xfrm>
            <a:prstGeom prst="hexagon">
              <a:avLst>
                <a:gd name="adj" fmla="val 29186"/>
                <a:gd name="vf" fmla="val 115470"/>
              </a:avLst>
            </a:prstGeom>
            <a:solidFill>
              <a:schemeClr val="bg1"/>
            </a:solidFill>
            <a:ln>
              <a:noFill/>
            </a:ln>
            <a:effectLst>
              <a:innerShdw blurRad="63500" dist="50800" dir="108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021F1162-B803-D812-B2DB-B64DAD2F8FDC}"/>
                </a:ext>
              </a:extLst>
            </p:cNvPr>
            <p:cNvGrpSpPr/>
            <p:nvPr/>
          </p:nvGrpSpPr>
          <p:grpSpPr>
            <a:xfrm flipV="1">
              <a:off x="1913621" y="3333393"/>
              <a:ext cx="8208912" cy="839915"/>
              <a:chOff x="1919536" y="1126465"/>
              <a:chExt cx="8208912" cy="839915"/>
            </a:xfrm>
          </p:grpSpPr>
          <p:sp>
            <p:nvSpPr>
              <p:cNvPr id="26" name="Rectangle 25">
                <a:extLst>
                  <a:ext uri="{FF2B5EF4-FFF2-40B4-BE49-F238E27FC236}">
                    <a16:creationId xmlns:a16="http://schemas.microsoft.com/office/drawing/2014/main" id="{50CE5C13-B397-A581-6161-6F0A5CF0ECB8}"/>
                  </a:ext>
                </a:extLst>
              </p:cNvPr>
              <p:cNvSpPr/>
              <p:nvPr/>
            </p:nvSpPr>
            <p:spPr>
              <a:xfrm>
                <a:off x="1919536" y="1126465"/>
                <a:ext cx="8208912" cy="640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60E1EB04-6136-ABAC-E6FB-0D6CB8EEC36D}"/>
                  </a:ext>
                </a:extLst>
              </p:cNvPr>
              <p:cNvSpPr/>
              <p:nvPr/>
            </p:nvSpPr>
            <p:spPr>
              <a:xfrm>
                <a:off x="3035660" y="1281577"/>
                <a:ext cx="5976664" cy="684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grpSp>
        <p:sp>
          <p:nvSpPr>
            <p:cNvPr id="23" name="Rectangle 22">
              <a:extLst>
                <a:ext uri="{FF2B5EF4-FFF2-40B4-BE49-F238E27FC236}">
                  <a16:creationId xmlns:a16="http://schemas.microsoft.com/office/drawing/2014/main" id="{683DC489-996B-6DCA-CCB5-1E87287C4C6C}"/>
                </a:ext>
              </a:extLst>
            </p:cNvPr>
            <p:cNvSpPr/>
            <p:nvPr/>
          </p:nvSpPr>
          <p:spPr>
            <a:xfrm>
              <a:off x="3011743" y="1940187"/>
              <a:ext cx="6012668" cy="142611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42E0EBF9-49F6-D534-0411-BE429C7E7D5C}"/>
                </a:ext>
              </a:extLst>
            </p:cNvPr>
            <p:cNvSpPr/>
            <p:nvPr/>
          </p:nvSpPr>
          <p:spPr>
            <a:xfrm>
              <a:off x="2999656" y="2420888"/>
              <a:ext cx="6012668" cy="96391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4BD49E31-AEB6-D3BE-77DB-F6F2E4146C5D}"/>
                </a:ext>
              </a:extLst>
            </p:cNvPr>
            <p:cNvSpPr/>
            <p:nvPr/>
          </p:nvSpPr>
          <p:spPr>
            <a:xfrm>
              <a:off x="2927648" y="1929964"/>
              <a:ext cx="6192688" cy="144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grpSp>
      <p:sp>
        <p:nvSpPr>
          <p:cNvPr id="30" name="TextBox 29">
            <a:extLst>
              <a:ext uri="{FF2B5EF4-FFF2-40B4-BE49-F238E27FC236}">
                <a16:creationId xmlns:a16="http://schemas.microsoft.com/office/drawing/2014/main" id="{604A2CAE-CC83-4A6C-F514-8BCACC85AEF3}"/>
              </a:ext>
            </a:extLst>
          </p:cNvPr>
          <p:cNvSpPr txBox="1"/>
          <p:nvPr/>
        </p:nvSpPr>
        <p:spPr>
          <a:xfrm>
            <a:off x="1559496" y="2407467"/>
            <a:ext cx="9073008" cy="923330"/>
          </a:xfrm>
          <a:prstGeom prst="rect">
            <a:avLst/>
          </a:prstGeom>
          <a:noFill/>
        </p:spPr>
        <p:txBody>
          <a:bodyPr wrap="square" rtlCol="0">
            <a:spAutoFit/>
          </a:bodyPr>
          <a:lstStyle/>
          <a:p>
            <a:pPr algn="ctr"/>
            <a:r>
              <a:rPr lang="en-US" sz="5400" dirty="0">
                <a:latin typeface="Calibri" panose="020F0502020204030204" pitchFamily="34" charset="0"/>
                <a:ea typeface="Calibri" panose="020F0502020204030204" pitchFamily="34" charset="0"/>
                <a:cs typeface="Calibri" panose="020F0502020204030204" pitchFamily="34" charset="0"/>
              </a:rPr>
              <a:t>Measures of Central Tendency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descr="A cartoon of a person pointing&#10;&#10;Description automatically generated">
            <a:extLst>
              <a:ext uri="{FF2B5EF4-FFF2-40B4-BE49-F238E27FC236}">
                <a16:creationId xmlns:a16="http://schemas.microsoft.com/office/drawing/2014/main" id="{B6CEF483-AD7A-75DE-AAB7-E6F828F5FB5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9742" b="86955" l="13737" r="51046">
                        <a14:foregroundMark x1="32052" y1="39742" x2="24590" y2="41115"/>
                        <a14:foregroundMark x1="27473" y1="41115" x2="29169" y2="52221"/>
                        <a14:foregroundMark x1="32052" y1="41519" x2="30526" y2="51939"/>
                        <a14:foregroundMark x1="29395" y1="40711" x2="26286" y2="46729"/>
                        <a14:foregroundMark x1="24194" y1="42367" x2="30356" y2="46890"/>
                        <a14:foregroundMark x1="33239" y1="41236" x2="32617" y2="44669"/>
                        <a14:foregroundMark x1="19389" y1="56341" x2="14189" y2="71446"/>
                        <a14:foregroundMark x1="16507" y1="71163" x2="14189" y2="71163"/>
                        <a14:foregroundMark x1="16280" y1="71446" x2="14585" y2="71850"/>
                        <a14:foregroundMark x1="49350" y1="44830" x2="45958" y2="51252"/>
                        <a14:foregroundMark x1="45958" y1="51252" x2="39175" y2="54281"/>
                        <a14:foregroundMark x1="50141" y1="45234" x2="47032" y2="44426"/>
                        <a14:foregroundMark x1="50141" y1="45234" x2="47993" y2="44548"/>
                        <a14:foregroundMark x1="48389" y1="49071" x2="45110" y2="55129"/>
                        <a14:foregroundMark x1="45110" y1="55129" x2="37988" y2="53998"/>
                        <a14:foregroundMark x1="45336" y1="56906" x2="36066" y2="54160"/>
                        <a14:foregroundMark x1="36066" y1="54160" x2="35896" y2="54160"/>
                        <a14:foregroundMark x1="50311" y1="45234" x2="45676" y2="43982"/>
                        <a14:foregroundMark x1="49915" y1="44426" x2="47428" y2="43740"/>
                        <a14:foregroundMark x1="51102" y1="45800" x2="49746" y2="47294"/>
                        <a14:foregroundMark x1="43980" y1="85420" x2="36066" y2="81058"/>
                        <a14:foregroundMark x1="23629" y1="86955" x2="27473" y2="82835"/>
                      </a14:backgroundRemoval>
                    </a14:imgEffect>
                  </a14:imgLayer>
                </a14:imgProps>
              </a:ext>
              <a:ext uri="{28A0092B-C50C-407E-A947-70E740481C1C}">
                <a14:useLocalDpi xmlns:a14="http://schemas.microsoft.com/office/drawing/2010/main" val="0"/>
              </a:ext>
            </a:extLst>
          </a:blip>
          <a:srcRect l="9233" t="36752" r="45054" b="10085"/>
          <a:stretch/>
        </p:blipFill>
        <p:spPr>
          <a:xfrm flipH="1">
            <a:off x="9287030" y="2430802"/>
            <a:ext cx="2556064" cy="4161969"/>
          </a:xfrm>
          <a:prstGeom prst="rect">
            <a:avLst/>
          </a:prstGeom>
        </p:spPr>
      </p:pic>
      <p:grpSp>
        <p:nvGrpSpPr>
          <p:cNvPr id="50" name="Group 49">
            <a:extLst>
              <a:ext uri="{FF2B5EF4-FFF2-40B4-BE49-F238E27FC236}">
                <a16:creationId xmlns:a16="http://schemas.microsoft.com/office/drawing/2014/main" id="{D7409B6E-78F3-2811-2311-F7191F56A5FF}"/>
              </a:ext>
            </a:extLst>
          </p:cNvPr>
          <p:cNvGrpSpPr/>
          <p:nvPr/>
        </p:nvGrpSpPr>
        <p:grpSpPr>
          <a:xfrm>
            <a:off x="704385" y="1840370"/>
            <a:ext cx="9103767" cy="769441"/>
            <a:chOff x="3919188" y="1882467"/>
            <a:chExt cx="9103767" cy="769441"/>
          </a:xfrm>
        </p:grpSpPr>
        <p:sp>
          <p:nvSpPr>
            <p:cNvPr id="51" name="Rectangle 50">
              <a:extLst>
                <a:ext uri="{FF2B5EF4-FFF2-40B4-BE49-F238E27FC236}">
                  <a16:creationId xmlns:a16="http://schemas.microsoft.com/office/drawing/2014/main" id="{B799ABE5-7428-250E-8A67-529AC68AF76A}"/>
                </a:ext>
              </a:extLst>
            </p:cNvPr>
            <p:cNvSpPr/>
            <p:nvPr/>
          </p:nvSpPr>
          <p:spPr>
            <a:xfrm>
              <a:off x="5635661" y="1882467"/>
              <a:ext cx="7387294" cy="769441"/>
            </a:xfrm>
            <a:prstGeom prst="rect">
              <a:avLst/>
            </a:prstGeom>
          </p:spPr>
          <p:txBody>
            <a:bodyPr wrap="square">
              <a:spAutoFit/>
            </a:bodyPr>
            <a:lstStyle/>
            <a:p>
              <a:pPr rtl="0" fontAlgn="base">
                <a:spcBef>
                  <a:spcPts val="1200"/>
                </a:spcBef>
                <a:spcAft>
                  <a:spcPts val="0"/>
                </a:spcAft>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By looking at Vijay's score in the five matches, what do you understand about his performance as a player?</a:t>
              </a:r>
            </a:p>
          </p:txBody>
        </p:sp>
        <p:grpSp>
          <p:nvGrpSpPr>
            <p:cNvPr id="52" name="Group 51">
              <a:extLst>
                <a:ext uri="{FF2B5EF4-FFF2-40B4-BE49-F238E27FC236}">
                  <a16:creationId xmlns:a16="http://schemas.microsoft.com/office/drawing/2014/main" id="{DB36913F-0ABB-E209-1361-DB94C9A660C3}"/>
                </a:ext>
              </a:extLst>
            </p:cNvPr>
            <p:cNvGrpSpPr/>
            <p:nvPr/>
          </p:nvGrpSpPr>
          <p:grpSpPr>
            <a:xfrm>
              <a:off x="3919188" y="2015699"/>
              <a:ext cx="1442081" cy="587470"/>
              <a:chOff x="3919188" y="2015699"/>
              <a:chExt cx="1442081" cy="587470"/>
            </a:xfrm>
          </p:grpSpPr>
          <p:sp>
            <p:nvSpPr>
              <p:cNvPr id="53" name="Right Triangle 52">
                <a:extLst>
                  <a:ext uri="{FF2B5EF4-FFF2-40B4-BE49-F238E27FC236}">
                    <a16:creationId xmlns:a16="http://schemas.microsoft.com/office/drawing/2014/main" id="{8C35684A-700E-C332-DB5B-CBD738022C3A}"/>
                  </a:ext>
                </a:extLst>
              </p:cNvPr>
              <p:cNvSpPr/>
              <p:nvPr/>
            </p:nvSpPr>
            <p:spPr>
              <a:xfrm flipH="1" flipV="1">
                <a:off x="3919188" y="2474909"/>
                <a:ext cx="119411" cy="128260"/>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Calibri" panose="020F0502020204030204" pitchFamily="34" charset="0"/>
                  <a:ea typeface="Calibri" panose="020F0502020204030204" pitchFamily="34" charset="0"/>
                  <a:cs typeface="Calibri" panose="020F0502020204030204" pitchFamily="34" charset="0"/>
                </a:endParaRPr>
              </a:p>
            </p:txBody>
          </p:sp>
          <p:sp>
            <p:nvSpPr>
              <p:cNvPr id="54" name="Chevron 13">
                <a:extLst>
                  <a:ext uri="{FF2B5EF4-FFF2-40B4-BE49-F238E27FC236}">
                    <a16:creationId xmlns:a16="http://schemas.microsoft.com/office/drawing/2014/main" id="{950BD3AE-CADB-F022-71C9-596E4667028A}"/>
                  </a:ext>
                </a:extLst>
              </p:cNvPr>
              <p:cNvSpPr/>
              <p:nvPr/>
            </p:nvSpPr>
            <p:spPr>
              <a:xfrm>
                <a:off x="4910938" y="2015699"/>
                <a:ext cx="450331" cy="467366"/>
              </a:xfrm>
              <a:prstGeom prst="chevron">
                <a:avLst>
                  <a:gd name="adj" fmla="val 49292"/>
                </a:avLst>
              </a:prstGeom>
              <a:gradFill>
                <a:gsLst>
                  <a:gs pos="0">
                    <a:schemeClr val="accent4">
                      <a:lumMod val="75000"/>
                    </a:schemeClr>
                  </a:gs>
                  <a:gs pos="59000">
                    <a:schemeClr val="accent4"/>
                  </a:gs>
                  <a:gs pos="100000">
                    <a:schemeClr val="accent4">
                      <a:lumMod val="40000"/>
                      <a:lumOff val="60000"/>
                    </a:schemeClr>
                  </a:gs>
                </a:gsLst>
              </a:gra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5" name="Chevron 14">
                <a:extLst>
                  <a:ext uri="{FF2B5EF4-FFF2-40B4-BE49-F238E27FC236}">
                    <a16:creationId xmlns:a16="http://schemas.microsoft.com/office/drawing/2014/main" id="{70B0EF03-C4E1-6D7D-5B5C-5DF3E3605CCF}"/>
                  </a:ext>
                </a:extLst>
              </p:cNvPr>
              <p:cNvSpPr/>
              <p:nvPr/>
            </p:nvSpPr>
            <p:spPr>
              <a:xfrm>
                <a:off x="4681308" y="2017691"/>
                <a:ext cx="450331" cy="467366"/>
              </a:xfrm>
              <a:prstGeom prst="chevron">
                <a:avLst>
                  <a:gd name="adj" fmla="val 49292"/>
                </a:avLst>
              </a:prstGeom>
              <a:gradFill>
                <a:gsLst>
                  <a:gs pos="0">
                    <a:schemeClr val="accent4"/>
                  </a:gs>
                  <a:gs pos="80000">
                    <a:schemeClr val="accent4">
                      <a:lumMod val="60000"/>
                      <a:lumOff val="40000"/>
                    </a:schemeClr>
                  </a:gs>
                  <a:gs pos="100000">
                    <a:schemeClr val="accent4">
                      <a:lumMod val="40000"/>
                      <a:lumOff val="60000"/>
                    </a:schemeClr>
                  </a:gs>
                </a:gsLst>
              </a:gra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6" name="Chevron 15">
                <a:extLst>
                  <a:ext uri="{FF2B5EF4-FFF2-40B4-BE49-F238E27FC236}">
                    <a16:creationId xmlns:a16="http://schemas.microsoft.com/office/drawing/2014/main" id="{72774181-1902-1CC7-C97E-0F045EE1343C}"/>
                  </a:ext>
                </a:extLst>
              </p:cNvPr>
              <p:cNvSpPr/>
              <p:nvPr/>
            </p:nvSpPr>
            <p:spPr>
              <a:xfrm>
                <a:off x="4456022" y="2017691"/>
                <a:ext cx="450331" cy="467366"/>
              </a:xfrm>
              <a:prstGeom prst="chevron">
                <a:avLst>
                  <a:gd name="adj" fmla="val 49292"/>
                </a:avLst>
              </a:prstGeom>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7" name="Pentagon 16">
                <a:extLst>
                  <a:ext uri="{FF2B5EF4-FFF2-40B4-BE49-F238E27FC236}">
                    <a16:creationId xmlns:a16="http://schemas.microsoft.com/office/drawing/2014/main" id="{9B7B1CCF-24BF-04D3-47F7-1DEC150EFE15}"/>
                  </a:ext>
                </a:extLst>
              </p:cNvPr>
              <p:cNvSpPr/>
              <p:nvPr/>
            </p:nvSpPr>
            <p:spPr>
              <a:xfrm>
                <a:off x="3924300" y="2015699"/>
                <a:ext cx="762000" cy="457200"/>
              </a:xfrm>
              <a:prstGeom prst="homePlate">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dirty="0">
                    <a:latin typeface="Calibri" panose="020F0502020204030204" pitchFamily="34" charset="0"/>
                    <a:ea typeface="Calibri" panose="020F0502020204030204" pitchFamily="34" charset="0"/>
                    <a:cs typeface="Calibri" panose="020F0502020204030204" pitchFamily="34" charset="0"/>
                  </a:rPr>
                  <a:t>1</a:t>
                </a:r>
              </a:p>
            </p:txBody>
          </p:sp>
        </p:grpSp>
      </p:grpSp>
      <p:grpSp>
        <p:nvGrpSpPr>
          <p:cNvPr id="58" name="Group 57">
            <a:extLst>
              <a:ext uri="{FF2B5EF4-FFF2-40B4-BE49-F238E27FC236}">
                <a16:creationId xmlns:a16="http://schemas.microsoft.com/office/drawing/2014/main" id="{393F44FE-06FB-7A07-2EB1-ADA97037B64A}"/>
              </a:ext>
            </a:extLst>
          </p:cNvPr>
          <p:cNvGrpSpPr/>
          <p:nvPr/>
        </p:nvGrpSpPr>
        <p:grpSpPr>
          <a:xfrm>
            <a:off x="704385" y="2927393"/>
            <a:ext cx="9103766" cy="589444"/>
            <a:chOff x="3919188" y="2995678"/>
            <a:chExt cx="9103766" cy="589444"/>
          </a:xfrm>
        </p:grpSpPr>
        <p:sp>
          <p:nvSpPr>
            <p:cNvPr id="59" name="Right Triangle 58">
              <a:extLst>
                <a:ext uri="{FF2B5EF4-FFF2-40B4-BE49-F238E27FC236}">
                  <a16:creationId xmlns:a16="http://schemas.microsoft.com/office/drawing/2014/main" id="{6A2FA79D-5491-459C-199C-DD69822B4E7B}"/>
                </a:ext>
              </a:extLst>
            </p:cNvPr>
            <p:cNvSpPr/>
            <p:nvPr/>
          </p:nvSpPr>
          <p:spPr>
            <a:xfrm flipH="1" flipV="1">
              <a:off x="3919188" y="3456862"/>
              <a:ext cx="119411" cy="128260"/>
            </a:xfrm>
            <a:prstGeom prst="rtTriangl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Calibri" panose="020F0502020204030204" pitchFamily="34" charset="0"/>
                <a:ea typeface="Calibri" panose="020F0502020204030204" pitchFamily="34" charset="0"/>
                <a:cs typeface="Calibri" panose="020F0502020204030204" pitchFamily="34" charset="0"/>
              </a:endParaRPr>
            </a:p>
          </p:txBody>
        </p:sp>
        <p:sp>
          <p:nvSpPr>
            <p:cNvPr id="60" name="Chevron 19">
              <a:extLst>
                <a:ext uri="{FF2B5EF4-FFF2-40B4-BE49-F238E27FC236}">
                  <a16:creationId xmlns:a16="http://schemas.microsoft.com/office/drawing/2014/main" id="{4BDFF12C-32F4-4AF6-BA32-FB2B915B4ADE}"/>
                </a:ext>
              </a:extLst>
            </p:cNvPr>
            <p:cNvSpPr/>
            <p:nvPr/>
          </p:nvSpPr>
          <p:spPr>
            <a:xfrm>
              <a:off x="4910938" y="2995678"/>
              <a:ext cx="450331" cy="467366"/>
            </a:xfrm>
            <a:prstGeom prst="chevron">
              <a:avLst>
                <a:gd name="adj" fmla="val 49292"/>
              </a:avLst>
            </a:prstGeom>
            <a:gradFill>
              <a:gsLst>
                <a:gs pos="0">
                  <a:schemeClr val="accent5">
                    <a:lumMod val="75000"/>
                  </a:schemeClr>
                </a:gs>
                <a:gs pos="58000">
                  <a:schemeClr val="accent5"/>
                </a:gs>
                <a:gs pos="100000">
                  <a:schemeClr val="accent5">
                    <a:lumMod val="40000"/>
                    <a:lumOff val="60000"/>
                  </a:schemeClr>
                </a:gs>
              </a:gsLst>
            </a:gra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1" name="Chevron 20">
              <a:extLst>
                <a:ext uri="{FF2B5EF4-FFF2-40B4-BE49-F238E27FC236}">
                  <a16:creationId xmlns:a16="http://schemas.microsoft.com/office/drawing/2014/main" id="{E5CD9DC9-BBAB-9F87-6606-0E6098717364}"/>
                </a:ext>
              </a:extLst>
            </p:cNvPr>
            <p:cNvSpPr/>
            <p:nvPr/>
          </p:nvSpPr>
          <p:spPr>
            <a:xfrm>
              <a:off x="4681308" y="2997670"/>
              <a:ext cx="450331" cy="467366"/>
            </a:xfrm>
            <a:prstGeom prst="chevron">
              <a:avLst>
                <a:gd name="adj" fmla="val 49292"/>
              </a:avLst>
            </a:prstGeom>
            <a:gradFill>
              <a:gsLst>
                <a:gs pos="0">
                  <a:schemeClr val="accent5"/>
                </a:gs>
                <a:gs pos="45000">
                  <a:schemeClr val="accent5">
                    <a:lumMod val="60000"/>
                    <a:lumOff val="40000"/>
                  </a:schemeClr>
                </a:gs>
                <a:gs pos="100000">
                  <a:schemeClr val="accent5">
                    <a:lumMod val="40000"/>
                    <a:lumOff val="60000"/>
                  </a:schemeClr>
                </a:gs>
              </a:gsLst>
            </a:gra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2" name="Chevron 21">
              <a:extLst>
                <a:ext uri="{FF2B5EF4-FFF2-40B4-BE49-F238E27FC236}">
                  <a16:creationId xmlns:a16="http://schemas.microsoft.com/office/drawing/2014/main" id="{BC4F6D3C-CD93-7F50-9737-D84CED42BDD9}"/>
                </a:ext>
              </a:extLst>
            </p:cNvPr>
            <p:cNvSpPr/>
            <p:nvPr/>
          </p:nvSpPr>
          <p:spPr>
            <a:xfrm>
              <a:off x="4456022" y="2997670"/>
              <a:ext cx="450331" cy="467366"/>
            </a:xfrm>
            <a:prstGeom prst="chevron">
              <a:avLst>
                <a:gd name="adj" fmla="val 49292"/>
              </a:avLst>
            </a:prstGeom>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3" name="Pentagon 22">
              <a:extLst>
                <a:ext uri="{FF2B5EF4-FFF2-40B4-BE49-F238E27FC236}">
                  <a16:creationId xmlns:a16="http://schemas.microsoft.com/office/drawing/2014/main" id="{19D1A3C8-64A7-13A6-0529-0D389092502A}"/>
                </a:ext>
              </a:extLst>
            </p:cNvPr>
            <p:cNvSpPr/>
            <p:nvPr/>
          </p:nvSpPr>
          <p:spPr>
            <a:xfrm>
              <a:off x="3924300" y="2999662"/>
              <a:ext cx="762000" cy="457200"/>
            </a:xfrm>
            <a:prstGeom prst="homePlate">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dirty="0">
                  <a:latin typeface="Calibri" panose="020F0502020204030204" pitchFamily="34" charset="0"/>
                  <a:ea typeface="Calibri" panose="020F0502020204030204" pitchFamily="34" charset="0"/>
                  <a:cs typeface="Calibri" panose="020F0502020204030204" pitchFamily="34" charset="0"/>
                </a:rPr>
                <a:t>2</a:t>
              </a:r>
            </a:p>
          </p:txBody>
        </p:sp>
        <p:sp>
          <p:nvSpPr>
            <p:cNvPr id="64" name="Rectangle 63">
              <a:extLst>
                <a:ext uri="{FF2B5EF4-FFF2-40B4-BE49-F238E27FC236}">
                  <a16:creationId xmlns:a16="http://schemas.microsoft.com/office/drawing/2014/main" id="{10D9505B-6804-8830-442A-74C0AA1035D7}"/>
                </a:ext>
              </a:extLst>
            </p:cNvPr>
            <p:cNvSpPr/>
            <p:nvPr/>
          </p:nvSpPr>
          <p:spPr>
            <a:xfrm>
              <a:off x="5635660" y="3024707"/>
              <a:ext cx="7387294" cy="430887"/>
            </a:xfrm>
            <a:prstGeom prst="rect">
              <a:avLst/>
            </a:prstGeom>
          </p:spPr>
          <p:txBody>
            <a:bodyPr wrap="square">
              <a:spAutoFit/>
            </a:bodyPr>
            <a:lstStyle/>
            <a:p>
              <a:pPr marL="25400" indent="0" rtl="0" fontAlgn="base">
                <a:spcBef>
                  <a:spcPts val="0"/>
                </a:spcBef>
                <a:spcAft>
                  <a:spcPts val="0"/>
                </a:spcAft>
                <a:buNone/>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Can you consider his performance as consistent?</a:t>
              </a:r>
            </a:p>
          </p:txBody>
        </p:sp>
      </p:grpSp>
      <p:grpSp>
        <p:nvGrpSpPr>
          <p:cNvPr id="65" name="Group 64">
            <a:extLst>
              <a:ext uri="{FF2B5EF4-FFF2-40B4-BE49-F238E27FC236}">
                <a16:creationId xmlns:a16="http://schemas.microsoft.com/office/drawing/2014/main" id="{68EB9ECA-DBC5-A6A6-2889-ECAAE019816D}"/>
              </a:ext>
            </a:extLst>
          </p:cNvPr>
          <p:cNvGrpSpPr/>
          <p:nvPr/>
        </p:nvGrpSpPr>
        <p:grpSpPr>
          <a:xfrm>
            <a:off x="706941" y="3782556"/>
            <a:ext cx="8836457" cy="769441"/>
            <a:chOff x="3921744" y="3832776"/>
            <a:chExt cx="8836457" cy="769441"/>
          </a:xfrm>
        </p:grpSpPr>
        <p:sp>
          <p:nvSpPr>
            <p:cNvPr id="66" name="Right Triangle 65">
              <a:extLst>
                <a:ext uri="{FF2B5EF4-FFF2-40B4-BE49-F238E27FC236}">
                  <a16:creationId xmlns:a16="http://schemas.microsoft.com/office/drawing/2014/main" id="{7E739487-77D1-6F81-4AF4-D6570BDB028F}"/>
                </a:ext>
              </a:extLst>
            </p:cNvPr>
            <p:cNvSpPr/>
            <p:nvPr/>
          </p:nvSpPr>
          <p:spPr>
            <a:xfrm flipH="1" flipV="1">
              <a:off x="3921744" y="4437274"/>
              <a:ext cx="119411" cy="128260"/>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Calibri" panose="020F0502020204030204" pitchFamily="34" charset="0"/>
                <a:ea typeface="Calibri" panose="020F0502020204030204" pitchFamily="34" charset="0"/>
                <a:cs typeface="Calibri" panose="020F0502020204030204" pitchFamily="34" charset="0"/>
              </a:endParaRPr>
            </a:p>
          </p:txBody>
        </p:sp>
        <p:sp>
          <p:nvSpPr>
            <p:cNvPr id="67" name="Chevron 26">
              <a:extLst>
                <a:ext uri="{FF2B5EF4-FFF2-40B4-BE49-F238E27FC236}">
                  <a16:creationId xmlns:a16="http://schemas.microsoft.com/office/drawing/2014/main" id="{CBA101FE-8DBA-A386-6896-3227C4F0DD9B}"/>
                </a:ext>
              </a:extLst>
            </p:cNvPr>
            <p:cNvSpPr/>
            <p:nvPr/>
          </p:nvSpPr>
          <p:spPr>
            <a:xfrm>
              <a:off x="4911058" y="3980074"/>
              <a:ext cx="450331" cy="467366"/>
            </a:xfrm>
            <a:prstGeom prst="chevron">
              <a:avLst>
                <a:gd name="adj" fmla="val 49292"/>
              </a:avLst>
            </a:prstGeom>
            <a:gradFill>
              <a:gsLst>
                <a:gs pos="0">
                  <a:schemeClr val="accent3">
                    <a:lumMod val="75000"/>
                  </a:schemeClr>
                </a:gs>
                <a:gs pos="61000">
                  <a:schemeClr val="accent3"/>
                </a:gs>
                <a:gs pos="100000">
                  <a:schemeClr val="accent3">
                    <a:lumMod val="40000"/>
                    <a:lumOff val="60000"/>
                  </a:schemeClr>
                </a:gs>
              </a:gsLst>
            </a:gra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8" name="Chevron 27">
              <a:extLst>
                <a:ext uri="{FF2B5EF4-FFF2-40B4-BE49-F238E27FC236}">
                  <a16:creationId xmlns:a16="http://schemas.microsoft.com/office/drawing/2014/main" id="{AD33444A-B49E-6CF2-AE89-1F50EFA17553}"/>
                </a:ext>
              </a:extLst>
            </p:cNvPr>
            <p:cNvSpPr/>
            <p:nvPr/>
          </p:nvSpPr>
          <p:spPr>
            <a:xfrm>
              <a:off x="4681428" y="3982066"/>
              <a:ext cx="450331" cy="467366"/>
            </a:xfrm>
            <a:prstGeom prst="chevron">
              <a:avLst>
                <a:gd name="adj" fmla="val 49292"/>
              </a:avLst>
            </a:prstGeom>
            <a:gradFill>
              <a:gsLst>
                <a:gs pos="0">
                  <a:schemeClr val="accent3"/>
                </a:gs>
                <a:gs pos="35000">
                  <a:schemeClr val="accent3">
                    <a:lumMod val="60000"/>
                    <a:lumOff val="40000"/>
                  </a:schemeClr>
                </a:gs>
                <a:gs pos="100000">
                  <a:schemeClr val="accent3">
                    <a:lumMod val="40000"/>
                    <a:lumOff val="60000"/>
                  </a:schemeClr>
                </a:gs>
              </a:gsLst>
            </a:gra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9" name="Chevron 28">
              <a:extLst>
                <a:ext uri="{FF2B5EF4-FFF2-40B4-BE49-F238E27FC236}">
                  <a16:creationId xmlns:a16="http://schemas.microsoft.com/office/drawing/2014/main" id="{745C452C-A202-3DC2-446C-1E3B655100EE}"/>
                </a:ext>
              </a:extLst>
            </p:cNvPr>
            <p:cNvSpPr/>
            <p:nvPr/>
          </p:nvSpPr>
          <p:spPr>
            <a:xfrm>
              <a:off x="4456142" y="3982066"/>
              <a:ext cx="450331" cy="467366"/>
            </a:xfrm>
            <a:prstGeom prst="chevron">
              <a:avLst>
                <a:gd name="adj" fmla="val 49292"/>
              </a:avLst>
            </a:prstGeom>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0" name="Pentagon 29">
              <a:extLst>
                <a:ext uri="{FF2B5EF4-FFF2-40B4-BE49-F238E27FC236}">
                  <a16:creationId xmlns:a16="http://schemas.microsoft.com/office/drawing/2014/main" id="{D1B617A0-2A7B-B3DD-3CF5-F0987F89DDEB}"/>
                </a:ext>
              </a:extLst>
            </p:cNvPr>
            <p:cNvSpPr/>
            <p:nvPr/>
          </p:nvSpPr>
          <p:spPr>
            <a:xfrm>
              <a:off x="3926856" y="3980074"/>
              <a:ext cx="762000" cy="457200"/>
            </a:xfrm>
            <a:prstGeom prst="homePlate">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dirty="0">
                  <a:latin typeface="Calibri" panose="020F0502020204030204" pitchFamily="34" charset="0"/>
                  <a:ea typeface="Calibri" panose="020F0502020204030204" pitchFamily="34" charset="0"/>
                  <a:cs typeface="Calibri" panose="020F0502020204030204" pitchFamily="34" charset="0"/>
                </a:rPr>
                <a:t>3</a:t>
              </a:r>
            </a:p>
          </p:txBody>
        </p:sp>
        <p:sp>
          <p:nvSpPr>
            <p:cNvPr id="71" name="Rectangle 70">
              <a:extLst>
                <a:ext uri="{FF2B5EF4-FFF2-40B4-BE49-F238E27FC236}">
                  <a16:creationId xmlns:a16="http://schemas.microsoft.com/office/drawing/2014/main" id="{242F5039-2AA8-0A43-EF52-8542ABBA341C}"/>
                </a:ext>
              </a:extLst>
            </p:cNvPr>
            <p:cNvSpPr/>
            <p:nvPr/>
          </p:nvSpPr>
          <p:spPr>
            <a:xfrm>
              <a:off x="5635661" y="3832776"/>
              <a:ext cx="7122540" cy="769441"/>
            </a:xfrm>
            <a:prstGeom prst="rect">
              <a:avLst/>
            </a:prstGeom>
          </p:spPr>
          <p:txBody>
            <a:bodyPr wrap="square">
              <a:spAutoFit/>
            </a:bodyPr>
            <a:lstStyle/>
            <a:p>
              <a:pPr marL="25400" indent="0" rtl="0" fontAlgn="base">
                <a:spcBef>
                  <a:spcPts val="0"/>
                </a:spcBef>
                <a:spcAft>
                  <a:spcPts val="0"/>
                </a:spcAft>
                <a:buNone/>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we compare the scores of Anita (6</a:t>
              </a:r>
              <a:r>
                <a:rPr lang="en-US" sz="2200" b="0" i="0" u="none" strike="noStrike"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rank) and Vijay (5</a:t>
              </a:r>
              <a:r>
                <a:rPr lang="en-US" sz="2200" b="0" i="0" u="none" strike="noStrike"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rank), who do you think is more consistent?</a:t>
              </a:r>
            </a:p>
          </p:txBody>
        </p:sp>
      </p:grpSp>
      <p:grpSp>
        <p:nvGrpSpPr>
          <p:cNvPr id="72" name="Group 71">
            <a:extLst>
              <a:ext uri="{FF2B5EF4-FFF2-40B4-BE49-F238E27FC236}">
                <a16:creationId xmlns:a16="http://schemas.microsoft.com/office/drawing/2014/main" id="{9C8B3E6B-FA8C-C2A4-4CBB-B51159638B0C}"/>
              </a:ext>
            </a:extLst>
          </p:cNvPr>
          <p:cNvGrpSpPr/>
          <p:nvPr/>
        </p:nvGrpSpPr>
        <p:grpSpPr>
          <a:xfrm>
            <a:off x="709497" y="4745322"/>
            <a:ext cx="8833901" cy="769441"/>
            <a:chOff x="3924300" y="4805117"/>
            <a:chExt cx="8833901" cy="769441"/>
          </a:xfrm>
        </p:grpSpPr>
        <p:sp>
          <p:nvSpPr>
            <p:cNvPr id="73" name="Right Triangle 72">
              <a:extLst>
                <a:ext uri="{FF2B5EF4-FFF2-40B4-BE49-F238E27FC236}">
                  <a16:creationId xmlns:a16="http://schemas.microsoft.com/office/drawing/2014/main" id="{249FFF51-1E3F-C427-0D39-74AC0E8DCC12}"/>
                </a:ext>
              </a:extLst>
            </p:cNvPr>
            <p:cNvSpPr/>
            <p:nvPr/>
          </p:nvSpPr>
          <p:spPr>
            <a:xfrm flipH="1" flipV="1">
              <a:off x="3924300" y="5417686"/>
              <a:ext cx="119411" cy="128260"/>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Calibri" panose="020F0502020204030204" pitchFamily="34" charset="0"/>
                <a:ea typeface="Calibri" panose="020F0502020204030204" pitchFamily="34" charset="0"/>
                <a:cs typeface="Calibri" panose="020F0502020204030204" pitchFamily="34" charset="0"/>
              </a:endParaRPr>
            </a:p>
          </p:txBody>
        </p:sp>
        <p:sp>
          <p:nvSpPr>
            <p:cNvPr id="74" name="Chevron 33">
              <a:extLst>
                <a:ext uri="{FF2B5EF4-FFF2-40B4-BE49-F238E27FC236}">
                  <a16:creationId xmlns:a16="http://schemas.microsoft.com/office/drawing/2014/main" id="{736C12BF-0E6F-817F-BF3C-A0066C4BF25B}"/>
                </a:ext>
              </a:extLst>
            </p:cNvPr>
            <p:cNvSpPr/>
            <p:nvPr/>
          </p:nvSpPr>
          <p:spPr>
            <a:xfrm>
              <a:off x="4910938" y="4956032"/>
              <a:ext cx="450331" cy="467366"/>
            </a:xfrm>
            <a:prstGeom prst="chevron">
              <a:avLst>
                <a:gd name="adj" fmla="val 49292"/>
              </a:avLst>
            </a:prstGeom>
            <a:gradFill>
              <a:gsLst>
                <a:gs pos="0">
                  <a:schemeClr val="accent6">
                    <a:lumMod val="75000"/>
                  </a:schemeClr>
                </a:gs>
                <a:gs pos="65000">
                  <a:schemeClr val="accent6"/>
                </a:gs>
                <a:gs pos="100000">
                  <a:schemeClr val="accent6">
                    <a:lumMod val="40000"/>
                    <a:lumOff val="60000"/>
                  </a:schemeClr>
                </a:gs>
              </a:gsLst>
            </a:gra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5" name="Chevron 34">
              <a:extLst>
                <a:ext uri="{FF2B5EF4-FFF2-40B4-BE49-F238E27FC236}">
                  <a16:creationId xmlns:a16="http://schemas.microsoft.com/office/drawing/2014/main" id="{B366A344-3F48-AD7B-FABF-42F8088E96FF}"/>
                </a:ext>
              </a:extLst>
            </p:cNvPr>
            <p:cNvSpPr/>
            <p:nvPr/>
          </p:nvSpPr>
          <p:spPr>
            <a:xfrm>
              <a:off x="4681308" y="4958024"/>
              <a:ext cx="450331" cy="467366"/>
            </a:xfrm>
            <a:prstGeom prst="chevron">
              <a:avLst>
                <a:gd name="adj" fmla="val 49292"/>
              </a:avLst>
            </a:prstGeom>
            <a:gradFill>
              <a:gsLst>
                <a:gs pos="0">
                  <a:schemeClr val="accent6"/>
                </a:gs>
                <a:gs pos="43000">
                  <a:schemeClr val="accent6">
                    <a:lumMod val="60000"/>
                    <a:lumOff val="40000"/>
                  </a:schemeClr>
                </a:gs>
                <a:gs pos="100000">
                  <a:schemeClr val="accent6">
                    <a:lumMod val="40000"/>
                    <a:lumOff val="60000"/>
                  </a:schemeClr>
                </a:gs>
              </a:gsLst>
            </a:grad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6" name="Chevron 35">
              <a:extLst>
                <a:ext uri="{FF2B5EF4-FFF2-40B4-BE49-F238E27FC236}">
                  <a16:creationId xmlns:a16="http://schemas.microsoft.com/office/drawing/2014/main" id="{296F2B09-9615-4E50-5469-2F41940D4C7E}"/>
                </a:ext>
              </a:extLst>
            </p:cNvPr>
            <p:cNvSpPr/>
            <p:nvPr/>
          </p:nvSpPr>
          <p:spPr>
            <a:xfrm>
              <a:off x="4456022" y="4958024"/>
              <a:ext cx="450331" cy="467366"/>
            </a:xfrm>
            <a:prstGeom prst="chevron">
              <a:avLst>
                <a:gd name="adj" fmla="val 49292"/>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7" name="Pentagon 36">
              <a:extLst>
                <a:ext uri="{FF2B5EF4-FFF2-40B4-BE49-F238E27FC236}">
                  <a16:creationId xmlns:a16="http://schemas.microsoft.com/office/drawing/2014/main" id="{16E55ADC-DAFF-B4EB-7A7F-F1ED5CB79554}"/>
                </a:ext>
              </a:extLst>
            </p:cNvPr>
            <p:cNvSpPr/>
            <p:nvPr/>
          </p:nvSpPr>
          <p:spPr>
            <a:xfrm>
              <a:off x="3929412" y="4960486"/>
              <a:ext cx="762000" cy="457200"/>
            </a:xfrm>
            <a:prstGeom prst="homePlate">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dirty="0">
                  <a:latin typeface="Calibri" panose="020F0502020204030204" pitchFamily="34" charset="0"/>
                  <a:ea typeface="Calibri" panose="020F0502020204030204" pitchFamily="34" charset="0"/>
                  <a:cs typeface="Calibri" panose="020F0502020204030204" pitchFamily="34" charset="0"/>
                </a:rPr>
                <a:t>4</a:t>
              </a:r>
            </a:p>
          </p:txBody>
        </p:sp>
        <p:sp>
          <p:nvSpPr>
            <p:cNvPr id="78" name="Rectangle 77">
              <a:extLst>
                <a:ext uri="{FF2B5EF4-FFF2-40B4-BE49-F238E27FC236}">
                  <a16:creationId xmlns:a16="http://schemas.microsoft.com/office/drawing/2014/main" id="{A3436A1F-610B-99B4-700B-DAE900E1EE7D}"/>
                </a:ext>
              </a:extLst>
            </p:cNvPr>
            <p:cNvSpPr/>
            <p:nvPr/>
          </p:nvSpPr>
          <p:spPr>
            <a:xfrm>
              <a:off x="5635661" y="4805117"/>
              <a:ext cx="7122540" cy="769441"/>
            </a:xfrm>
            <a:prstGeom prst="rect">
              <a:avLst/>
            </a:prstGeom>
          </p:spPr>
          <p:txBody>
            <a:bodyPr wrap="square">
              <a:spAutoFit/>
            </a:bodyPr>
            <a:lstStyle/>
            <a:p>
              <a:pPr marL="25400" indent="0" rtl="0" fontAlgn="base">
                <a:spcBef>
                  <a:spcPts val="0"/>
                </a:spcBef>
                <a:spcAft>
                  <a:spcPts val="1200"/>
                </a:spcAft>
                <a:buNone/>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there any method to find the best player other than the method of finding Mean?</a:t>
              </a:r>
            </a:p>
          </p:txBody>
        </p:sp>
      </p:grpSp>
      <p:grpSp>
        <p:nvGrpSpPr>
          <p:cNvPr id="86" name="Group 85">
            <a:extLst>
              <a:ext uri="{FF2B5EF4-FFF2-40B4-BE49-F238E27FC236}">
                <a16:creationId xmlns:a16="http://schemas.microsoft.com/office/drawing/2014/main" id="{583FC4E8-9EC9-8EF1-748E-0742BA5BF65B}"/>
              </a:ext>
            </a:extLst>
          </p:cNvPr>
          <p:cNvGrpSpPr/>
          <p:nvPr/>
        </p:nvGrpSpPr>
        <p:grpSpPr>
          <a:xfrm>
            <a:off x="2749113" y="131859"/>
            <a:ext cx="6693775" cy="707923"/>
            <a:chOff x="2499854" y="131859"/>
            <a:chExt cx="6693775" cy="707923"/>
          </a:xfrm>
        </p:grpSpPr>
        <p:sp>
          <p:nvSpPr>
            <p:cNvPr id="83" name="Freeform: Shape 82">
              <a:extLst>
                <a:ext uri="{FF2B5EF4-FFF2-40B4-BE49-F238E27FC236}">
                  <a16:creationId xmlns:a16="http://schemas.microsoft.com/office/drawing/2014/main" id="{1D092458-C419-3FDE-9107-B18E551F6D59}"/>
                </a:ext>
              </a:extLst>
            </p:cNvPr>
            <p:cNvSpPr/>
            <p:nvPr/>
          </p:nvSpPr>
          <p:spPr>
            <a:xfrm>
              <a:off x="2499854"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84" name="Hexagon 83">
              <a:extLst>
                <a:ext uri="{FF2B5EF4-FFF2-40B4-BE49-F238E27FC236}">
                  <a16:creationId xmlns:a16="http://schemas.microsoft.com/office/drawing/2014/main" id="{B1C80B54-5AC7-0EB9-7E9C-FDB1F45E0648}"/>
                </a:ext>
              </a:extLst>
            </p:cNvPr>
            <p:cNvSpPr>
              <a:spLocks noChangeAspect="1"/>
            </p:cNvSpPr>
            <p:nvPr/>
          </p:nvSpPr>
          <p:spPr>
            <a:xfrm>
              <a:off x="2680138" y="188639"/>
              <a:ext cx="6293895" cy="594360"/>
            </a:xfrm>
            <a:prstGeom prst="hexagon">
              <a:avLst/>
            </a:prstGeom>
            <a:solidFill>
              <a:schemeClr val="accent4">
                <a:lumMod val="40000"/>
                <a:lumOff val="60000"/>
              </a:schemeClr>
            </a:solidFill>
            <a:ln>
              <a:solidFill>
                <a:schemeClr val="accent4">
                  <a:lumMod val="75000"/>
                </a:schemeClr>
              </a:solid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Questions to ponder upon</a:t>
              </a:r>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5" name="Freeform: Shape 84">
              <a:extLst>
                <a:ext uri="{FF2B5EF4-FFF2-40B4-BE49-F238E27FC236}">
                  <a16:creationId xmlns:a16="http://schemas.microsoft.com/office/drawing/2014/main" id="{24CA9EBC-D97C-AE37-B777-7A2E65EB8949}"/>
                </a:ext>
              </a:extLst>
            </p:cNvPr>
            <p:cNvSpPr/>
            <p:nvPr/>
          </p:nvSpPr>
          <p:spPr>
            <a:xfrm flipH="1">
              <a:off x="8478123"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grpSp>
      <p:grpSp>
        <p:nvGrpSpPr>
          <p:cNvPr id="2" name="Group 1">
            <a:extLst>
              <a:ext uri="{FF2B5EF4-FFF2-40B4-BE49-F238E27FC236}">
                <a16:creationId xmlns:a16="http://schemas.microsoft.com/office/drawing/2014/main" id="{D8FABB95-B77A-4E2A-41BC-42B171A22B45}"/>
              </a:ext>
            </a:extLst>
          </p:cNvPr>
          <p:cNvGrpSpPr/>
          <p:nvPr/>
        </p:nvGrpSpPr>
        <p:grpSpPr>
          <a:xfrm>
            <a:off x="9725703" y="1050754"/>
            <a:ext cx="2063620" cy="1072336"/>
            <a:chOff x="9725703" y="1050754"/>
            <a:chExt cx="2063620" cy="1072336"/>
          </a:xfrm>
        </p:grpSpPr>
        <p:sp>
          <p:nvSpPr>
            <p:cNvPr id="90" name="Speech Bubble: Oval 89">
              <a:extLst>
                <a:ext uri="{FF2B5EF4-FFF2-40B4-BE49-F238E27FC236}">
                  <a16:creationId xmlns:a16="http://schemas.microsoft.com/office/drawing/2014/main" id="{11968D9E-0A27-35F0-389C-B5794A237878}"/>
                </a:ext>
              </a:extLst>
            </p:cNvPr>
            <p:cNvSpPr/>
            <p:nvPr/>
          </p:nvSpPr>
          <p:spPr>
            <a:xfrm>
              <a:off x="9725703" y="1050754"/>
              <a:ext cx="2063620" cy="1072336"/>
            </a:xfrm>
            <a:prstGeom prst="wedgeEllipseCallout">
              <a:avLst>
                <a:gd name="adj1" fmla="val -1971"/>
                <a:gd name="adj2" fmla="val 83928"/>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91" name="TextBox 90">
              <a:extLst>
                <a:ext uri="{FF2B5EF4-FFF2-40B4-BE49-F238E27FC236}">
                  <a16:creationId xmlns:a16="http://schemas.microsoft.com/office/drawing/2014/main" id="{667B2F61-7846-9138-A782-83090A9DBF95}"/>
                </a:ext>
              </a:extLst>
            </p:cNvPr>
            <p:cNvSpPr txBox="1"/>
            <p:nvPr/>
          </p:nvSpPr>
          <p:spPr>
            <a:xfrm>
              <a:off x="9835147" y="1232238"/>
              <a:ext cx="1864251" cy="646331"/>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Help me understand!</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9355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anim calcmode="lin" valueType="num">
                                      <p:cBhvr>
                                        <p:cTn id="13" dur="1000" fill="hold"/>
                                        <p:tgtEl>
                                          <p:spTgt spid="87"/>
                                        </p:tgtEl>
                                        <p:attrNameLst>
                                          <p:attrName>ppt_x</p:attrName>
                                        </p:attrNameLst>
                                      </p:cBhvr>
                                      <p:tavLst>
                                        <p:tav tm="0">
                                          <p:val>
                                            <p:strVal val="#ppt_x"/>
                                          </p:val>
                                        </p:tav>
                                        <p:tav tm="100000">
                                          <p:val>
                                            <p:strVal val="#ppt_x"/>
                                          </p:val>
                                        </p:tav>
                                      </p:tavLst>
                                    </p:anim>
                                    <p:anim calcmode="lin" valueType="num">
                                      <p:cBhvr>
                                        <p:cTn id="14" dur="1000" fill="hold"/>
                                        <p:tgtEl>
                                          <p:spTgt spid="8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25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10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1000"/>
                                        <p:tgtEl>
                                          <p:spTgt spid="5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wipe(left)">
                                      <p:cBhvr>
                                        <p:cTn id="28" dur="10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left)">
                                      <p:cBhvr>
                                        <p:cTn id="33"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9" name="Freeform: Shape 8">
            <a:extLst>
              <a:ext uri="{FF2B5EF4-FFF2-40B4-BE49-F238E27FC236}">
                <a16:creationId xmlns:a16="http://schemas.microsoft.com/office/drawing/2014/main" id="{87115751-0AF8-DE10-20E5-C4CAF3DB8FB4}"/>
              </a:ext>
            </a:extLst>
          </p:cNvPr>
          <p:cNvSpPr/>
          <p:nvPr/>
        </p:nvSpPr>
        <p:spPr>
          <a:xfrm>
            <a:off x="2783632"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0" name="Hexagon 9">
            <a:extLst>
              <a:ext uri="{FF2B5EF4-FFF2-40B4-BE49-F238E27FC236}">
                <a16:creationId xmlns:a16="http://schemas.microsoft.com/office/drawing/2014/main" id="{2EF1C374-B833-77C4-0760-3F7792006640}"/>
              </a:ext>
            </a:extLst>
          </p:cNvPr>
          <p:cNvSpPr>
            <a:spLocks noChangeAspect="1"/>
          </p:cNvSpPr>
          <p:nvPr/>
        </p:nvSpPr>
        <p:spPr>
          <a:xfrm>
            <a:off x="2997369" y="188639"/>
            <a:ext cx="5976664" cy="594360"/>
          </a:xfrm>
          <a:prstGeom prst="hexagon">
            <a:avLst/>
          </a:prstGeom>
          <a:solidFill>
            <a:schemeClr val="accent4">
              <a:lumMod val="40000"/>
              <a:lumOff val="60000"/>
            </a:schemeClr>
          </a:solidFill>
          <a:ln>
            <a:solidFill>
              <a:schemeClr val="accent4">
                <a:lumMod val="75000"/>
              </a:schemeClr>
            </a:solid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Median to the rescue</a:t>
            </a:r>
          </a:p>
        </p:txBody>
      </p:sp>
      <p:sp>
        <p:nvSpPr>
          <p:cNvPr id="11" name="Freeform: Shape 10">
            <a:extLst>
              <a:ext uri="{FF2B5EF4-FFF2-40B4-BE49-F238E27FC236}">
                <a16:creationId xmlns:a16="http://schemas.microsoft.com/office/drawing/2014/main" id="{9125867B-17C7-0643-8701-F2C6C8218DC6}"/>
              </a:ext>
            </a:extLst>
          </p:cNvPr>
          <p:cNvSpPr/>
          <p:nvPr/>
        </p:nvSpPr>
        <p:spPr>
          <a:xfrm flipH="1">
            <a:off x="8478123"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62074B17-CF0B-C5B9-5911-FE0FCE5A9513}"/>
              </a:ext>
            </a:extLst>
          </p:cNvPr>
          <p:cNvGrpSpPr/>
          <p:nvPr/>
        </p:nvGrpSpPr>
        <p:grpSpPr>
          <a:xfrm>
            <a:off x="1182598" y="2458355"/>
            <a:ext cx="3540313" cy="4267786"/>
            <a:chOff x="1182598" y="2458355"/>
            <a:chExt cx="3540313" cy="4267786"/>
          </a:xfrm>
        </p:grpSpPr>
        <p:pic>
          <p:nvPicPr>
            <p:cNvPr id="4" name="Picture 3" descr="A drawing of a couple of people standing in front of a building&#10;&#10;Description automatically generated">
              <a:extLst>
                <a:ext uri="{FF2B5EF4-FFF2-40B4-BE49-F238E27FC236}">
                  <a16:creationId xmlns:a16="http://schemas.microsoft.com/office/drawing/2014/main" id="{8E01F916-64B4-5C92-19B8-FD0C6848B3F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6822" b="92384" l="17117" r="37365">
                          <a14:foregroundMark x1="27862" y1="36822" x2="29752" y2="56329"/>
                          <a14:foregroundMark x1="34003" y1="55452" x2="31857" y2="59288"/>
                          <a14:foregroundMark x1="35475" y1="52822" x2="34003" y2="55452"/>
                          <a14:foregroundMark x1="31857" y1="59288" x2="31048" y2="60110"/>
                          <a14:foregroundMark x1="23866" y1="37973" x2="31533" y2="38630"/>
                          <a14:foregroundMark x1="31533" y1="38630" x2="30238" y2="45753"/>
                          <a14:foregroundMark x1="30238" y1="45753" x2="24730" y2="41863"/>
                          <a14:foregroundMark x1="24730" y1="41863" x2="26890" y2="37973"/>
                          <a14:foregroundMark x1="29482" y1="39562" x2="29050" y2="43836"/>
                          <a14:foregroundMark x1="34166" y1="55452" x2="33531" y2="58466"/>
                          <a14:foregroundMark x1="35205" y1="50521" x2="34166" y2="55452"/>
                          <a14:foregroundMark x1="33531" y1="58466" x2="31911" y2="59671"/>
                          <a14:foregroundMark x1="21436" y1="50356" x2="19060" y2="56986"/>
                          <a14:foregroundMark x1="19060" y1="56986" x2="24136" y2="61370"/>
                          <a14:foregroundMark x1="24136" y1="61370" x2="28024" y2="59397"/>
                          <a14:foregroundMark x1="27160" y1="42192" x2="27160" y2="49315"/>
                          <a14:foregroundMark x1="25702" y1="40438" x2="23704" y2="48055"/>
                          <a14:foregroundMark x1="34017" y1="91233" x2="36501" y2="91233"/>
                          <a14:foregroundMark x1="22408" y1="92384" x2="23434" y2="86137"/>
                          <a14:foregroundMark x1="35907" y1="51836" x2="34017" y2="58575"/>
                          <a14:foregroundMark x1="34017" y1="58575" x2="33639" y2="59233"/>
                          <a14:foregroundMark x1="23866" y1="60274" x2="24136" y2="60712"/>
                          <a14:foregroundMark x1="25432" y1="59836" x2="25702" y2="57205"/>
                          <a14:foregroundMark x1="19276" y1="52110" x2="17711" y2="56329"/>
                          <a14:foregroundMark x1="32613" y1="50959" x2="34881" y2="51836"/>
                          <a14:foregroundMark x1="28888" y1="57753" x2="31749" y2="62137"/>
                          <a14:foregroundMark x1="29482" y1="56877" x2="33045" y2="61260"/>
                          <a14:foregroundMark x1="37365" y1="52548" x2="36933" y2="56603"/>
                          <a14:foregroundMark x1="19114" y1="53096" x2="20086" y2="60000"/>
                          <a14:foregroundMark x1="20086" y1="60000" x2="23704" y2="62575"/>
                          <a14:foregroundMark x1="19276" y1="52110" x2="17387" y2="56329"/>
                          <a14:foregroundMark x1="17117" y1="56493" x2="21436" y2="62301"/>
                          <a14:foregroundMark x1="31587" y1="37425" x2="32289" y2="44164"/>
                          <a14:foregroundMark x1="32289" y1="44164" x2="28888" y2="46301"/>
                          <a14:foregroundMark x1="21112" y1="55178" x2="22732" y2="52274"/>
                          <a14:foregroundMark x1="20842" y1="52110" x2="23434" y2="58630"/>
                          <a14:foregroundMark x1="23434" y1="58630" x2="23434" y2="58630"/>
                          <a14:foregroundMark x1="32343" y1="52110" x2="33747" y2="55288"/>
                          <a14:foregroundMark x1="32343" y1="38301" x2="30994" y2="45589"/>
                          <a14:foregroundMark x1="30994" y1="45589" x2="29050" y2="46575"/>
                          <a14:foregroundMark x1="34179" y1="62849" x2="36177" y2="72932"/>
                          <a14:foregroundMark x1="19276" y1="73041" x2="22138" y2="62411"/>
                          <a14:backgroundMark x1="34449" y1="36548" x2="35907" y2="41918"/>
                          <a14:backgroundMark x1="17117" y1="52986" x2="16253" y2="55452"/>
                          <a14:backgroundMark x1="33747" y1="39014" x2="33909" y2="41918"/>
                        </a14:backgroundRemoval>
                      </a14:imgEffect>
                    </a14:imgLayer>
                  </a14:imgProps>
                </a:ext>
              </a:extLst>
            </a:blip>
            <a:srcRect l="14676" t="33302" r="60412" b="4381"/>
            <a:stretch/>
          </p:blipFill>
          <p:spPr>
            <a:xfrm>
              <a:off x="1182598" y="2599788"/>
              <a:ext cx="1660632" cy="4093601"/>
            </a:xfrm>
            <a:prstGeom prst="rect">
              <a:avLst/>
            </a:prstGeom>
          </p:spPr>
        </p:pic>
        <p:pic>
          <p:nvPicPr>
            <p:cNvPr id="8" name="Picture 7" descr="A drawing of a couple of people standing in front of a building&#10;&#10;Description automatically generated">
              <a:extLst>
                <a:ext uri="{FF2B5EF4-FFF2-40B4-BE49-F238E27FC236}">
                  <a16:creationId xmlns:a16="http://schemas.microsoft.com/office/drawing/2014/main" id="{756BD3BE-669A-8851-5F4F-A35EC225D7CA}"/>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36384" b="88932" l="71382" r="89903">
                          <a14:foregroundMark x1="76566" y1="40000" x2="82289" y2="36384"/>
                          <a14:foregroundMark x1="82289" y1="36384" x2="83477" y2="42959"/>
                          <a14:foregroundMark x1="83477" y1="42959" x2="82937" y2="44493"/>
                          <a14:foregroundMark x1="89525" y1="48384" x2="89687" y2="55068"/>
                          <a14:foregroundMark x1="89687" y1="55068" x2="89525" y2="55562"/>
                          <a14:foregroundMark x1="73002" y1="87178" x2="76836" y2="83836"/>
                          <a14:foregroundMark x1="84449" y1="88986" x2="83585" y2="81863"/>
                          <a14:foregroundMark x1="85907" y1="45863" x2="89903" y2="51562"/>
                          <a14:foregroundMark x1="89903" y1="51562" x2="89417" y2="56000"/>
                          <a14:foregroundMark x1="71382" y1="87014" x2="72894" y2="85918"/>
                        </a14:backgroundRemoval>
                      </a14:imgEffect>
                    </a14:imgLayer>
                  </a14:imgProps>
                </a:ext>
              </a:extLst>
            </a:blip>
            <a:srcRect l="69797" t="32334" r="8475" b="8481"/>
            <a:stretch/>
          </p:blipFill>
          <p:spPr>
            <a:xfrm>
              <a:off x="3132952" y="2458355"/>
              <a:ext cx="1589959" cy="4267786"/>
            </a:xfrm>
            <a:prstGeom prst="rect">
              <a:avLst/>
            </a:prstGeom>
          </p:spPr>
        </p:pic>
      </p:grpSp>
      <p:grpSp>
        <p:nvGrpSpPr>
          <p:cNvPr id="5" name="Group 4">
            <a:extLst>
              <a:ext uri="{FF2B5EF4-FFF2-40B4-BE49-F238E27FC236}">
                <a16:creationId xmlns:a16="http://schemas.microsoft.com/office/drawing/2014/main" id="{BECD6C12-DC14-3F7F-EA89-D82EE92D6ADF}"/>
              </a:ext>
            </a:extLst>
          </p:cNvPr>
          <p:cNvGrpSpPr/>
          <p:nvPr/>
        </p:nvGrpSpPr>
        <p:grpSpPr>
          <a:xfrm>
            <a:off x="177500" y="782999"/>
            <a:ext cx="2466098" cy="1552983"/>
            <a:chOff x="177500" y="782999"/>
            <a:chExt cx="2466098" cy="1552983"/>
          </a:xfrm>
        </p:grpSpPr>
        <p:sp>
          <p:nvSpPr>
            <p:cNvPr id="14" name="Speech Bubble: Oval 13">
              <a:extLst>
                <a:ext uri="{FF2B5EF4-FFF2-40B4-BE49-F238E27FC236}">
                  <a16:creationId xmlns:a16="http://schemas.microsoft.com/office/drawing/2014/main" id="{33999650-F1DF-1BC9-61B2-BB5BE099ABAC}"/>
                </a:ext>
              </a:extLst>
            </p:cNvPr>
            <p:cNvSpPr/>
            <p:nvPr/>
          </p:nvSpPr>
          <p:spPr>
            <a:xfrm>
              <a:off x="177500" y="782999"/>
              <a:ext cx="2466098" cy="1549722"/>
            </a:xfrm>
            <a:prstGeom prst="wedgeEllipseCallout">
              <a:avLst>
                <a:gd name="adj1" fmla="val 27233"/>
                <a:gd name="adj2" fmla="val 65817"/>
              </a:avLst>
            </a:prstGeom>
            <a:solidFill>
              <a:schemeClr val="bg1"/>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FBAA8B9A-0BAE-DF93-5012-A33745D106E1}"/>
                </a:ext>
              </a:extLst>
            </p:cNvPr>
            <p:cNvSpPr txBox="1"/>
            <p:nvPr/>
          </p:nvSpPr>
          <p:spPr>
            <a:xfrm>
              <a:off x="429163" y="858654"/>
              <a:ext cx="1991545" cy="1477328"/>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I know why you are confused, Raju. Vijay’s scores are going up and down!</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 name="Group 1">
            <a:extLst>
              <a:ext uri="{FF2B5EF4-FFF2-40B4-BE49-F238E27FC236}">
                <a16:creationId xmlns:a16="http://schemas.microsoft.com/office/drawing/2014/main" id="{ABC6DD2C-DE36-F50A-3789-EF9A109CCFDF}"/>
              </a:ext>
            </a:extLst>
          </p:cNvPr>
          <p:cNvGrpSpPr/>
          <p:nvPr/>
        </p:nvGrpSpPr>
        <p:grpSpPr>
          <a:xfrm flipH="1">
            <a:off x="4107569" y="1240119"/>
            <a:ext cx="2063620" cy="1195898"/>
            <a:chOff x="7238191" y="1090102"/>
            <a:chExt cx="2063620" cy="1195898"/>
          </a:xfrm>
        </p:grpSpPr>
        <p:sp>
          <p:nvSpPr>
            <p:cNvPr id="19" name="Speech Bubble: Oval 18">
              <a:extLst>
                <a:ext uri="{FF2B5EF4-FFF2-40B4-BE49-F238E27FC236}">
                  <a16:creationId xmlns:a16="http://schemas.microsoft.com/office/drawing/2014/main" id="{E72EF75B-0EC1-4A52-F1C9-6D1940C4C550}"/>
                </a:ext>
              </a:extLst>
            </p:cNvPr>
            <p:cNvSpPr/>
            <p:nvPr/>
          </p:nvSpPr>
          <p:spPr>
            <a:xfrm>
              <a:off x="7238191" y="1090102"/>
              <a:ext cx="2063620" cy="1195898"/>
            </a:xfrm>
            <a:prstGeom prst="wedgeEllipseCallout">
              <a:avLst>
                <a:gd name="adj1" fmla="val 42816"/>
                <a:gd name="adj2" fmla="val 59071"/>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5DFDDD73-2A4F-DEC2-FA87-C7EC2DAF5EC4}"/>
                </a:ext>
              </a:extLst>
            </p:cNvPr>
            <p:cNvSpPr txBox="1"/>
            <p:nvPr/>
          </p:nvSpPr>
          <p:spPr>
            <a:xfrm>
              <a:off x="7347635" y="1271586"/>
              <a:ext cx="1864251" cy="923330"/>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Yes Meena… how do we decide in such a case?</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3" name="Picture 2" descr="A cartoon of a person holding a stick&#10;&#10;Description automatically generated">
            <a:extLst>
              <a:ext uri="{FF2B5EF4-FFF2-40B4-BE49-F238E27FC236}">
                <a16:creationId xmlns:a16="http://schemas.microsoft.com/office/drawing/2014/main" id="{F1DE093E-21F1-24BA-9B71-0187ED31DEA2}"/>
              </a:ext>
            </a:extLst>
          </p:cNvPr>
          <p:cNvPicPr>
            <a:picLocks noChangeAspect="1"/>
          </p:cNvPicPr>
          <p:nvPr/>
        </p:nvPicPr>
        <p:blipFill rotWithShape="1">
          <a:blip r:embed="rId6">
            <a:extLst>
              <a:ext uri="{28A0092B-C50C-407E-A947-70E740481C1C}">
                <a14:useLocalDpi xmlns:a14="http://schemas.microsoft.com/office/drawing/2010/main" val="0"/>
              </a:ext>
            </a:extLst>
          </a:blip>
          <a:srcRect l="17651" t="39657" r="35404" b="8890"/>
          <a:stretch/>
        </p:blipFill>
        <p:spPr>
          <a:xfrm flipH="1">
            <a:off x="8974033" y="2458355"/>
            <a:ext cx="2518312" cy="4358784"/>
          </a:xfrm>
          <a:prstGeom prst="rect">
            <a:avLst/>
          </a:prstGeom>
        </p:spPr>
      </p:pic>
      <p:grpSp>
        <p:nvGrpSpPr>
          <p:cNvPr id="13" name="Group 12">
            <a:extLst>
              <a:ext uri="{FF2B5EF4-FFF2-40B4-BE49-F238E27FC236}">
                <a16:creationId xmlns:a16="http://schemas.microsoft.com/office/drawing/2014/main" id="{58072639-C563-6E90-D9DB-26BEBB08DAD1}"/>
              </a:ext>
            </a:extLst>
          </p:cNvPr>
          <p:cNvGrpSpPr/>
          <p:nvPr/>
        </p:nvGrpSpPr>
        <p:grpSpPr>
          <a:xfrm>
            <a:off x="6919125" y="1080455"/>
            <a:ext cx="2456174" cy="1887002"/>
            <a:chOff x="6919125" y="1080455"/>
            <a:chExt cx="2456174" cy="1887002"/>
          </a:xfrm>
        </p:grpSpPr>
        <p:sp>
          <p:nvSpPr>
            <p:cNvPr id="6" name="Speech Bubble: Oval 5">
              <a:extLst>
                <a:ext uri="{FF2B5EF4-FFF2-40B4-BE49-F238E27FC236}">
                  <a16:creationId xmlns:a16="http://schemas.microsoft.com/office/drawing/2014/main" id="{FEB7B4B6-4B0F-CF08-4CB7-FBD56A11FF9C}"/>
                </a:ext>
              </a:extLst>
            </p:cNvPr>
            <p:cNvSpPr/>
            <p:nvPr/>
          </p:nvSpPr>
          <p:spPr>
            <a:xfrm>
              <a:off x="6919125" y="1080455"/>
              <a:ext cx="2456174" cy="1887002"/>
            </a:xfrm>
            <a:prstGeom prst="wedgeEllipseCallout">
              <a:avLst>
                <a:gd name="adj1" fmla="val 69075"/>
                <a:gd name="adj2" fmla="val 50316"/>
              </a:avLst>
            </a:prstGeom>
            <a:solidFill>
              <a:schemeClr val="bg1"/>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6635552-162C-30D2-27C7-843287E35242}"/>
                </a:ext>
              </a:extLst>
            </p:cNvPr>
            <p:cNvSpPr txBox="1"/>
            <p:nvPr/>
          </p:nvSpPr>
          <p:spPr>
            <a:xfrm>
              <a:off x="7164638" y="1351217"/>
              <a:ext cx="1965148" cy="1477328"/>
            </a:xfrm>
            <a:prstGeom prst="rect">
              <a:avLst/>
            </a:prstGeom>
            <a:noFill/>
          </p:spPr>
          <p:txBody>
            <a:bodyPr wrap="square">
              <a:spAutoFit/>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Children</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for just such a scenario, we have ‘</a:t>
              </a:r>
              <a:r>
                <a:rPr lang="en-US" sz="1800" b="1" dirty="0">
                  <a:latin typeface="Calibri" panose="020F0502020204030204" pitchFamily="34" charset="0"/>
                  <a:ea typeface="Calibri" panose="020F0502020204030204" pitchFamily="34" charset="0"/>
                  <a:cs typeface="Calibri" panose="020F0502020204030204" pitchFamily="34" charset="0"/>
                </a:rPr>
                <a:t>Median</a:t>
              </a:r>
              <a:r>
                <a:rPr lang="en-US" sz="1800" dirty="0">
                  <a:latin typeface="Calibri" panose="020F0502020204030204" pitchFamily="34" charset="0"/>
                  <a:ea typeface="Calibri" panose="020F0502020204030204" pitchFamily="34" charset="0"/>
                  <a:cs typeface="Calibri" panose="020F0502020204030204" pitchFamily="34" charset="0"/>
                </a:rPr>
                <a:t>’, to help you come to a decision.</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sp>
        <p:nvSpPr>
          <p:cNvPr id="12" name="TextBox 11">
            <a:extLst>
              <a:ext uri="{FF2B5EF4-FFF2-40B4-BE49-F238E27FC236}">
                <a16:creationId xmlns:a16="http://schemas.microsoft.com/office/drawing/2014/main" id="{0EB956E1-7608-29C3-B042-BC2C3CC1D4AE}"/>
              </a:ext>
            </a:extLst>
          </p:cNvPr>
          <p:cNvSpPr txBox="1"/>
          <p:nvPr/>
        </p:nvSpPr>
        <p:spPr>
          <a:xfrm>
            <a:off x="5717474" y="4146229"/>
            <a:ext cx="3136088" cy="1631216"/>
          </a:xfrm>
          <a:prstGeom prst="rect">
            <a:avLst/>
          </a:prstGeom>
          <a:noFill/>
          <a:ln w="57150">
            <a:solidFill>
              <a:schemeClr val="accent4">
                <a:lumMod val="75000"/>
              </a:schemeClr>
            </a:solidFill>
          </a:ln>
          <a:scene3d>
            <a:camera prst="orthographicFront"/>
            <a:lightRig rig="threePt" dir="t"/>
          </a:scene3d>
          <a:sp3d>
            <a:bevelT/>
          </a:sp3d>
        </p:spPr>
        <p:txBody>
          <a:bodyPr wrap="square">
            <a:spAutoFit/>
          </a:bodyPr>
          <a:lstStyle/>
          <a:p>
            <a:r>
              <a:rPr lang="en-US" sz="2000" b="1" u="sng" dirty="0">
                <a:effectLst/>
                <a:latin typeface="Calibri" panose="020F0502020204030204" pitchFamily="34" charset="0"/>
                <a:ea typeface="Calibri" panose="020F0502020204030204" pitchFamily="34" charset="0"/>
                <a:cs typeface="Calibri" panose="020F0502020204030204" pitchFamily="34" charset="0"/>
              </a:rPr>
              <a:t>Median</a:t>
            </a:r>
            <a:r>
              <a:rPr lang="en-US" sz="2000" dirty="0">
                <a:effectLst/>
                <a:latin typeface="Calibri" panose="020F0502020204030204" pitchFamily="34" charset="0"/>
                <a:ea typeface="Calibri" panose="020F0502020204030204" pitchFamily="34" charset="0"/>
                <a:cs typeface="Calibri" panose="020F0502020204030204" pitchFamily="34" charset="0"/>
              </a:rPr>
              <a:t> refers to the value which lies in the middle of the data, when arranged in an increasing or decreasing order.</a:t>
            </a:r>
          </a:p>
        </p:txBody>
      </p:sp>
    </p:spTree>
    <p:extLst>
      <p:ext uri="{BB962C8B-B14F-4D97-AF65-F5344CB8AC3E}">
        <p14:creationId xmlns:p14="http://schemas.microsoft.com/office/powerpoint/2010/main" val="95627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000"/>
                                        <p:tgtEl>
                                          <p:spTgt spid="5"/>
                                        </p:tgtEl>
                                      </p:cBhvr>
                                    </p:animEffect>
                                  </p:childTnLst>
                                </p:cTn>
                              </p:par>
                            </p:childTnLst>
                          </p:cTn>
                        </p:par>
                        <p:par>
                          <p:cTn id="14" fill="hold">
                            <p:stCondLst>
                              <p:cond delay="2000"/>
                            </p:stCondLst>
                            <p:childTnLst>
                              <p:par>
                                <p:cTn id="15" presetID="22" presetClass="entr" presetSubtype="8" fill="hold" nodeType="after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2" fill="hold" nodeType="after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Effect transition="in" filter="fade">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7" name="Freeform: Shape 6">
            <a:extLst>
              <a:ext uri="{FF2B5EF4-FFF2-40B4-BE49-F238E27FC236}">
                <a16:creationId xmlns:a16="http://schemas.microsoft.com/office/drawing/2014/main" id="{2B0E58D6-5106-C1BD-8B33-ED35E13BB3E3}"/>
              </a:ext>
            </a:extLst>
          </p:cNvPr>
          <p:cNvSpPr/>
          <p:nvPr/>
        </p:nvSpPr>
        <p:spPr>
          <a:xfrm>
            <a:off x="2783632"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8" name="Hexagon 7">
            <a:extLst>
              <a:ext uri="{FF2B5EF4-FFF2-40B4-BE49-F238E27FC236}">
                <a16:creationId xmlns:a16="http://schemas.microsoft.com/office/drawing/2014/main" id="{A81AAAD3-043E-E2E0-B0E5-547FD6664280}"/>
              </a:ext>
            </a:extLst>
          </p:cNvPr>
          <p:cNvSpPr>
            <a:spLocks noChangeAspect="1"/>
          </p:cNvSpPr>
          <p:nvPr/>
        </p:nvSpPr>
        <p:spPr>
          <a:xfrm>
            <a:off x="2997369" y="188639"/>
            <a:ext cx="5976664" cy="594360"/>
          </a:xfrm>
          <a:prstGeom prst="hexagon">
            <a:avLst/>
          </a:prstGeom>
          <a:solidFill>
            <a:schemeClr val="accent4">
              <a:lumMod val="40000"/>
              <a:lumOff val="60000"/>
            </a:schemeClr>
          </a:solidFill>
          <a:ln>
            <a:solidFill>
              <a:schemeClr val="accent4">
                <a:lumMod val="75000"/>
              </a:schemeClr>
            </a:solid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Finding the median</a:t>
            </a:r>
          </a:p>
        </p:txBody>
      </p:sp>
      <p:sp>
        <p:nvSpPr>
          <p:cNvPr id="9" name="Freeform: Shape 8">
            <a:extLst>
              <a:ext uri="{FF2B5EF4-FFF2-40B4-BE49-F238E27FC236}">
                <a16:creationId xmlns:a16="http://schemas.microsoft.com/office/drawing/2014/main" id="{170ABAD4-2BFF-FD8C-7B1D-0F585F135403}"/>
              </a:ext>
            </a:extLst>
          </p:cNvPr>
          <p:cNvSpPr/>
          <p:nvPr/>
        </p:nvSpPr>
        <p:spPr>
          <a:xfrm flipH="1">
            <a:off x="8478123"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80B0389-3348-E2BF-880D-77D81D847B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1662" y="3418483"/>
            <a:ext cx="5911752" cy="2467309"/>
          </a:xfrm>
          <a:prstGeom prst="rect">
            <a:avLst/>
          </a:prstGeom>
          <a:noFill/>
          <a:ln>
            <a:noFill/>
          </a:ln>
        </p:spPr>
      </p:pic>
      <p:pic>
        <p:nvPicPr>
          <p:cNvPr id="6" name="Picture 5" descr="A cartoon of two people holding a sign&#10;&#10;Description automatically generated">
            <a:extLst>
              <a:ext uri="{FF2B5EF4-FFF2-40B4-BE49-F238E27FC236}">
                <a16:creationId xmlns:a16="http://schemas.microsoft.com/office/drawing/2014/main" id="{50031094-295E-0538-F76D-28D1EA54556D}"/>
              </a:ext>
            </a:extLst>
          </p:cNvPr>
          <p:cNvPicPr>
            <a:picLocks noChangeAspect="1"/>
          </p:cNvPicPr>
          <p:nvPr/>
        </p:nvPicPr>
        <p:blipFill rotWithShape="1">
          <a:blip r:embed="rId4">
            <a:extLst>
              <a:ext uri="{28A0092B-C50C-407E-A947-70E740481C1C}">
                <a14:useLocalDpi xmlns:a14="http://schemas.microsoft.com/office/drawing/2010/main" val="0"/>
              </a:ext>
            </a:extLst>
          </a:blip>
          <a:srcRect l="15463" t="24273" b="17607"/>
          <a:stretch/>
        </p:blipFill>
        <p:spPr>
          <a:xfrm>
            <a:off x="428996" y="1530734"/>
            <a:ext cx="4792983" cy="4859675"/>
          </a:xfrm>
          <a:custGeom>
            <a:avLst/>
            <a:gdLst>
              <a:gd name="connsiteX0" fmla="*/ 0 w 4431323"/>
              <a:gd name="connsiteY0" fmla="*/ 0 h 4492982"/>
              <a:gd name="connsiteX1" fmla="*/ 4431323 w 4431323"/>
              <a:gd name="connsiteY1" fmla="*/ 0 h 4492982"/>
              <a:gd name="connsiteX2" fmla="*/ 4431323 w 4431323"/>
              <a:gd name="connsiteY2" fmla="*/ 2322691 h 4492982"/>
              <a:gd name="connsiteX3" fmla="*/ 4286738 w 4431323"/>
              <a:gd name="connsiteY3" fmla="*/ 2322691 h 4492982"/>
              <a:gd name="connsiteX4" fmla="*/ 4286738 w 4431323"/>
              <a:gd name="connsiteY4" fmla="*/ 4492982 h 4492982"/>
              <a:gd name="connsiteX5" fmla="*/ 0 w 4431323"/>
              <a:gd name="connsiteY5" fmla="*/ 4492982 h 449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1323" h="4492982">
                <a:moveTo>
                  <a:pt x="0" y="0"/>
                </a:moveTo>
                <a:lnTo>
                  <a:pt x="4431323" y="0"/>
                </a:lnTo>
                <a:lnTo>
                  <a:pt x="4431323" y="2322691"/>
                </a:lnTo>
                <a:lnTo>
                  <a:pt x="4286738" y="2322691"/>
                </a:lnTo>
                <a:lnTo>
                  <a:pt x="4286738" y="4492982"/>
                </a:lnTo>
                <a:lnTo>
                  <a:pt x="0" y="4492982"/>
                </a:lnTo>
                <a:close/>
              </a:path>
            </a:pathLst>
          </a:custGeom>
        </p:spPr>
      </p:pic>
      <p:grpSp>
        <p:nvGrpSpPr>
          <p:cNvPr id="24" name="Group 23">
            <a:extLst>
              <a:ext uri="{FF2B5EF4-FFF2-40B4-BE49-F238E27FC236}">
                <a16:creationId xmlns:a16="http://schemas.microsoft.com/office/drawing/2014/main" id="{76ED66CA-04B1-6A92-3066-5BF7322482E1}"/>
              </a:ext>
            </a:extLst>
          </p:cNvPr>
          <p:cNvGrpSpPr/>
          <p:nvPr/>
        </p:nvGrpSpPr>
        <p:grpSpPr>
          <a:xfrm>
            <a:off x="5750885" y="1441438"/>
            <a:ext cx="1979952" cy="1666446"/>
            <a:chOff x="5750885" y="1441438"/>
            <a:chExt cx="1979952" cy="1666446"/>
          </a:xfrm>
        </p:grpSpPr>
        <p:sp>
          <p:nvSpPr>
            <p:cNvPr id="2" name="Speech Bubble: Oval 1">
              <a:extLst>
                <a:ext uri="{FF2B5EF4-FFF2-40B4-BE49-F238E27FC236}">
                  <a16:creationId xmlns:a16="http://schemas.microsoft.com/office/drawing/2014/main" id="{BF357458-FC66-9371-B9EF-0FDA2A68BA13}"/>
                </a:ext>
              </a:extLst>
            </p:cNvPr>
            <p:cNvSpPr/>
            <p:nvPr/>
          </p:nvSpPr>
          <p:spPr>
            <a:xfrm>
              <a:off x="5750885" y="1441438"/>
              <a:ext cx="1979952" cy="1666446"/>
            </a:xfrm>
            <a:prstGeom prst="wedgeEllipseCallout">
              <a:avLst>
                <a:gd name="adj1" fmla="val -78606"/>
                <a:gd name="adj2" fmla="val 9301"/>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A23424D-582E-90E9-4B55-64FEAAB910C1}"/>
                </a:ext>
              </a:extLst>
            </p:cNvPr>
            <p:cNvSpPr txBox="1"/>
            <p:nvPr/>
          </p:nvSpPr>
          <p:spPr>
            <a:xfrm>
              <a:off x="5856712" y="1549216"/>
              <a:ext cx="1788667" cy="1417431"/>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Let's line up their scores in order and see which score is in the middle.</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sp>
        <p:nvSpPr>
          <p:cNvPr id="10" name="Oval 9">
            <a:extLst>
              <a:ext uri="{FF2B5EF4-FFF2-40B4-BE49-F238E27FC236}">
                <a16:creationId xmlns:a16="http://schemas.microsoft.com/office/drawing/2014/main" id="{8E3D707E-3C34-FBFA-FFC8-AC6CA89E803A}"/>
              </a:ext>
            </a:extLst>
          </p:cNvPr>
          <p:cNvSpPr>
            <a:spLocks noChangeAspect="1"/>
          </p:cNvSpPr>
          <p:nvPr/>
        </p:nvSpPr>
        <p:spPr>
          <a:xfrm>
            <a:off x="2946453" y="2917752"/>
            <a:ext cx="388740" cy="388740"/>
          </a:xfrm>
          <a:prstGeom prst="ellipse">
            <a:avLst/>
          </a:prstGeom>
          <a:noFill/>
          <a:ln>
            <a:solidFill>
              <a:schemeClr val="accent5">
                <a:lumMod val="75000"/>
              </a:schemeClr>
            </a:solidFill>
          </a:ln>
          <a:scene3d>
            <a:camera prst="orthographicFront"/>
            <a:lightRig rig="threePt" dir="t"/>
          </a:scene3d>
          <a:sp3d>
            <a:bevelT prst="slop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B4B3F8A-9406-3884-5106-8CE62940A33F}"/>
              </a:ext>
            </a:extLst>
          </p:cNvPr>
          <p:cNvSpPr>
            <a:spLocks noChangeAspect="1"/>
          </p:cNvSpPr>
          <p:nvPr/>
        </p:nvSpPr>
        <p:spPr>
          <a:xfrm>
            <a:off x="3090281" y="3713739"/>
            <a:ext cx="388740" cy="388740"/>
          </a:xfrm>
          <a:prstGeom prst="ellipse">
            <a:avLst/>
          </a:prstGeom>
          <a:noFill/>
          <a:ln>
            <a:solidFill>
              <a:schemeClr val="accent6">
                <a:lumMod val="75000"/>
              </a:schemeClr>
            </a:solidFill>
          </a:ln>
          <a:scene3d>
            <a:camera prst="orthographicFront"/>
            <a:lightRig rig="threePt" dir="t"/>
          </a:scene3d>
          <a:sp3d>
            <a:bevelT prst="slop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D8DFED3-6756-74C1-5CAB-CCC496AA6A4A}"/>
              </a:ext>
            </a:extLst>
          </p:cNvPr>
          <p:cNvSpPr txBox="1"/>
          <p:nvPr/>
        </p:nvSpPr>
        <p:spPr>
          <a:xfrm>
            <a:off x="1779413" y="2923747"/>
            <a:ext cx="2412648" cy="354358"/>
          </a:xfrm>
          <a:prstGeom prst="rect">
            <a:avLst/>
          </a:prstGeom>
          <a:noFill/>
        </p:spPr>
        <p:txBody>
          <a:bodyPr wrap="square" rtlCol="0">
            <a:spAutoFit/>
          </a:bodyPr>
          <a:lstStyle/>
          <a:p>
            <a:pPr algn="ctr"/>
            <a:r>
              <a:rPr lang="en-US" sz="1800" b="1" u="sng" dirty="0">
                <a:latin typeface="Calibri" panose="020F0502020204030204" pitchFamily="34" charset="0"/>
                <a:ea typeface="Calibri" panose="020F0502020204030204" pitchFamily="34" charset="0"/>
                <a:cs typeface="Calibri" panose="020F0502020204030204" pitchFamily="34" charset="0"/>
              </a:rPr>
              <a:t>Vijay:</a:t>
            </a:r>
            <a:r>
              <a:rPr lang="en-US" sz="1800" b="1" dirty="0">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1, 10, 17, 37, 140</a:t>
            </a:r>
          </a:p>
        </p:txBody>
      </p:sp>
      <p:sp>
        <p:nvSpPr>
          <p:cNvPr id="16" name="TextBox 15">
            <a:extLst>
              <a:ext uri="{FF2B5EF4-FFF2-40B4-BE49-F238E27FC236}">
                <a16:creationId xmlns:a16="http://schemas.microsoft.com/office/drawing/2014/main" id="{F62FCF7C-CAF4-2CD1-D107-C14CF8CFB985}"/>
              </a:ext>
            </a:extLst>
          </p:cNvPr>
          <p:cNvSpPr txBox="1"/>
          <p:nvPr/>
        </p:nvSpPr>
        <p:spPr>
          <a:xfrm>
            <a:off x="1772491" y="3289434"/>
            <a:ext cx="2412648" cy="369332"/>
          </a:xfrm>
          <a:prstGeom prst="rect">
            <a:avLst/>
          </a:prstGeom>
          <a:noFill/>
        </p:spPr>
        <p:txBody>
          <a:bodyPr wrap="square" rtlCol="0">
            <a:spAutoFit/>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Median:</a:t>
            </a:r>
            <a:r>
              <a:rPr lang="en-US" sz="1800" dirty="0">
                <a:latin typeface="Calibri" panose="020F0502020204030204" pitchFamily="34" charset="0"/>
                <a:ea typeface="Calibri" panose="020F0502020204030204" pitchFamily="34" charset="0"/>
                <a:cs typeface="Calibri" panose="020F0502020204030204" pitchFamily="34" charset="0"/>
              </a:rPr>
              <a:t> 17</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5AE99050-3CF0-46AE-8DCD-46F22B2FE496}"/>
              </a:ext>
            </a:extLst>
          </p:cNvPr>
          <p:cNvSpPr txBox="1"/>
          <p:nvPr/>
        </p:nvSpPr>
        <p:spPr>
          <a:xfrm>
            <a:off x="1779413" y="3732801"/>
            <a:ext cx="2412648" cy="369332"/>
          </a:xfrm>
          <a:prstGeom prst="rect">
            <a:avLst/>
          </a:prstGeom>
          <a:noFill/>
        </p:spPr>
        <p:txBody>
          <a:bodyPr wrap="square" rtlCol="0">
            <a:spAutoFit/>
          </a:bodyPr>
          <a:lstStyle/>
          <a:p>
            <a:pPr algn="ctr"/>
            <a:r>
              <a:rPr lang="en-US" sz="1800" b="1" u="sng" dirty="0">
                <a:effectLst/>
                <a:latin typeface="Calibri" panose="020F0502020204030204" pitchFamily="34" charset="0"/>
                <a:ea typeface="Calibri" panose="020F0502020204030204" pitchFamily="34" charset="0"/>
                <a:cs typeface="Calibri" panose="020F0502020204030204" pitchFamily="34" charset="0"/>
              </a:rPr>
              <a:t>Anita:</a:t>
            </a:r>
            <a:r>
              <a:rPr lang="en-US" sz="1800" dirty="0">
                <a:effectLst/>
                <a:latin typeface="Calibri" panose="020F0502020204030204" pitchFamily="34" charset="0"/>
                <a:ea typeface="Calibri" panose="020F0502020204030204" pitchFamily="34" charset="0"/>
                <a:cs typeface="Calibri" panose="020F0502020204030204" pitchFamily="34" charset="0"/>
              </a:rPr>
              <a:t> 30, 35, 40, 45, 50</a:t>
            </a:r>
          </a:p>
        </p:txBody>
      </p:sp>
      <p:sp>
        <p:nvSpPr>
          <p:cNvPr id="19" name="TextBox 18">
            <a:extLst>
              <a:ext uri="{FF2B5EF4-FFF2-40B4-BE49-F238E27FC236}">
                <a16:creationId xmlns:a16="http://schemas.microsoft.com/office/drawing/2014/main" id="{F5131C9E-D196-A9F8-6382-EACE9225718D}"/>
              </a:ext>
            </a:extLst>
          </p:cNvPr>
          <p:cNvSpPr txBox="1"/>
          <p:nvPr/>
        </p:nvSpPr>
        <p:spPr>
          <a:xfrm>
            <a:off x="1791045" y="4120129"/>
            <a:ext cx="2412648" cy="354358"/>
          </a:xfrm>
          <a:prstGeom prst="rect">
            <a:avLst/>
          </a:prstGeom>
          <a:noFill/>
        </p:spPr>
        <p:txBody>
          <a:bodyPr wrap="square" rtlCol="0">
            <a:spAutoFit/>
          </a:bodyPr>
          <a:lstStyle/>
          <a:p>
            <a:pPr algn="ctr"/>
            <a:r>
              <a:rPr lang="en-US" sz="1800" b="1" dirty="0">
                <a:latin typeface="Calibri" panose="020F0502020204030204" pitchFamily="34" charset="0"/>
                <a:ea typeface="Calibri" panose="020F0502020204030204" pitchFamily="34" charset="0"/>
                <a:cs typeface="Calibri" panose="020F0502020204030204" pitchFamily="34" charset="0"/>
              </a:rPr>
              <a:t>Median:</a:t>
            </a:r>
            <a:r>
              <a:rPr lang="en-US" sz="1800" dirty="0">
                <a:latin typeface="Calibri" panose="020F0502020204030204" pitchFamily="34" charset="0"/>
                <a:ea typeface="Calibri" panose="020F0502020204030204" pitchFamily="34" charset="0"/>
                <a:cs typeface="Calibri" panose="020F0502020204030204" pitchFamily="34" charset="0"/>
              </a:rPr>
              <a:t> 40</a:t>
            </a:r>
            <a:endParaRPr lang="en-US" sz="1800" b="1" dirty="0">
              <a:latin typeface="Calibri" panose="020F0502020204030204" pitchFamily="34" charset="0"/>
              <a:ea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74DEB546-FBFC-0293-A529-53D2FD6B25CC}"/>
              </a:ext>
            </a:extLst>
          </p:cNvPr>
          <p:cNvGrpSpPr/>
          <p:nvPr/>
        </p:nvGrpSpPr>
        <p:grpSpPr>
          <a:xfrm>
            <a:off x="194055" y="608007"/>
            <a:ext cx="2366112" cy="1040636"/>
            <a:chOff x="194055" y="608007"/>
            <a:chExt cx="2366112" cy="1040636"/>
          </a:xfrm>
        </p:grpSpPr>
        <p:sp>
          <p:nvSpPr>
            <p:cNvPr id="20" name="Speech Bubble: Oval 19">
              <a:extLst>
                <a:ext uri="{FF2B5EF4-FFF2-40B4-BE49-F238E27FC236}">
                  <a16:creationId xmlns:a16="http://schemas.microsoft.com/office/drawing/2014/main" id="{E567B5F7-A669-7866-67E3-84F4F53EC31B}"/>
                </a:ext>
              </a:extLst>
            </p:cNvPr>
            <p:cNvSpPr/>
            <p:nvPr/>
          </p:nvSpPr>
          <p:spPr>
            <a:xfrm>
              <a:off x="194055" y="608007"/>
              <a:ext cx="2366112" cy="1040636"/>
            </a:xfrm>
            <a:prstGeom prst="wedgeEllipseCallout">
              <a:avLst>
                <a:gd name="adj1" fmla="val 3838"/>
                <a:gd name="adj2" fmla="val 81563"/>
              </a:avLst>
            </a:prstGeom>
            <a:solidFill>
              <a:schemeClr val="bg1"/>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8A1EA9B4-7A9F-F0A2-5F64-A1E7958B125A}"/>
                </a:ext>
              </a:extLst>
            </p:cNvPr>
            <p:cNvSpPr txBox="1"/>
            <p:nvPr/>
          </p:nvSpPr>
          <p:spPr>
            <a:xfrm>
              <a:off x="366444" y="706706"/>
              <a:ext cx="2021334" cy="885894"/>
            </a:xfrm>
            <a:prstGeom prst="rect">
              <a:avLst/>
            </a:prstGeom>
            <a:noFill/>
          </p:spPr>
          <p:txBody>
            <a:bodyPr wrap="square">
              <a:spAutoFit/>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We have Vijay at rank 5 and Anita at rank 6</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graphicFrame>
        <p:nvGraphicFramePr>
          <p:cNvPr id="15" name="Table 14">
            <a:extLst>
              <a:ext uri="{FF2B5EF4-FFF2-40B4-BE49-F238E27FC236}">
                <a16:creationId xmlns:a16="http://schemas.microsoft.com/office/drawing/2014/main" id="{050CDF4C-A2C4-43EF-8736-4BB80134D234}"/>
              </a:ext>
            </a:extLst>
          </p:cNvPr>
          <p:cNvGraphicFramePr>
            <a:graphicFrameLocks noGrp="1"/>
          </p:cNvGraphicFramePr>
          <p:nvPr>
            <p:extLst>
              <p:ext uri="{D42A27DB-BD31-4B8C-83A1-F6EECF244321}">
                <p14:modId xmlns:p14="http://schemas.microsoft.com/office/powerpoint/2010/main" val="1855176471"/>
              </p:ext>
            </p:extLst>
          </p:nvPr>
        </p:nvGraphicFramePr>
        <p:xfrm>
          <a:off x="5823284" y="3869758"/>
          <a:ext cx="5840513" cy="259080"/>
        </p:xfrm>
        <a:graphic>
          <a:graphicData uri="http://schemas.openxmlformats.org/drawingml/2006/table">
            <a:tbl>
              <a:tblPr firstRow="1" bandRow="1">
                <a:tableStyleId>{0D4297A2-811B-47ED-8092-229EEA59F8F7}</a:tableStyleId>
              </a:tblPr>
              <a:tblGrid>
                <a:gridCol w="941112">
                  <a:extLst>
                    <a:ext uri="{9D8B030D-6E8A-4147-A177-3AD203B41FA5}">
                      <a16:colId xmlns:a16="http://schemas.microsoft.com/office/drawing/2014/main" val="2347295011"/>
                    </a:ext>
                  </a:extLst>
                </a:gridCol>
                <a:gridCol w="980256">
                  <a:extLst>
                    <a:ext uri="{9D8B030D-6E8A-4147-A177-3AD203B41FA5}">
                      <a16:colId xmlns:a16="http://schemas.microsoft.com/office/drawing/2014/main" val="1779751983"/>
                    </a:ext>
                  </a:extLst>
                </a:gridCol>
                <a:gridCol w="979981">
                  <a:extLst>
                    <a:ext uri="{9D8B030D-6E8A-4147-A177-3AD203B41FA5}">
                      <a16:colId xmlns:a16="http://schemas.microsoft.com/office/drawing/2014/main" val="1844733426"/>
                    </a:ext>
                  </a:extLst>
                </a:gridCol>
                <a:gridCol w="979353">
                  <a:extLst>
                    <a:ext uri="{9D8B030D-6E8A-4147-A177-3AD203B41FA5}">
                      <a16:colId xmlns:a16="http://schemas.microsoft.com/office/drawing/2014/main" val="1802508033"/>
                    </a:ext>
                  </a:extLst>
                </a:gridCol>
                <a:gridCol w="981709">
                  <a:extLst>
                    <a:ext uri="{9D8B030D-6E8A-4147-A177-3AD203B41FA5}">
                      <a16:colId xmlns:a16="http://schemas.microsoft.com/office/drawing/2014/main" val="3644946463"/>
                    </a:ext>
                  </a:extLst>
                </a:gridCol>
                <a:gridCol w="978102">
                  <a:extLst>
                    <a:ext uri="{9D8B030D-6E8A-4147-A177-3AD203B41FA5}">
                      <a16:colId xmlns:a16="http://schemas.microsoft.com/office/drawing/2014/main" val="1674640542"/>
                    </a:ext>
                  </a:extLst>
                </a:gridCol>
              </a:tblGrid>
              <a:tr h="0">
                <a:tc>
                  <a:txBody>
                    <a:bodyPr/>
                    <a:lstStyle/>
                    <a:p>
                      <a:pPr algn="l"/>
                      <a:r>
                        <a:rPr lang="en-US" sz="1100" dirty="0">
                          <a:solidFill>
                            <a:schemeClr val="tx1"/>
                          </a:solidFill>
                          <a:latin typeface="+mj-lt"/>
                        </a:rPr>
                        <a:t>Vijay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r>
                        <a:rPr lang="en-US" sz="1100" dirty="0">
                          <a:solidFill>
                            <a:schemeClr val="tx1"/>
                          </a:solidFill>
                          <a:latin typeface="+mj-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r>
                        <a:rPr lang="en-US" sz="1100" dirty="0">
                          <a:solidFill>
                            <a:schemeClr val="tx1"/>
                          </a:solidFill>
                          <a:latin typeface="+mj-lt"/>
                        </a:rPr>
                        <a:t>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r>
                        <a:rPr lang="en-US" sz="1100" dirty="0">
                          <a:solidFill>
                            <a:schemeClr val="tx1"/>
                          </a:solidFill>
                          <a:latin typeface="+mj-lt"/>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r>
                        <a:rPr lang="en-US" sz="1100" dirty="0">
                          <a:solidFill>
                            <a:schemeClr val="tx1"/>
                          </a:solidFill>
                          <a:latin typeface="+mj-lt"/>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r>
                        <a:rPr lang="en-US" sz="1100" dirty="0">
                          <a:solidFill>
                            <a:schemeClr val="tx1"/>
                          </a:solidFill>
                          <a:latin typeface="+mj-l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666782851"/>
                  </a:ext>
                </a:extLst>
              </a:tr>
            </a:tbl>
          </a:graphicData>
        </a:graphic>
      </p:graphicFrame>
      <p:graphicFrame>
        <p:nvGraphicFramePr>
          <p:cNvPr id="18" name="Table 17">
            <a:extLst>
              <a:ext uri="{FF2B5EF4-FFF2-40B4-BE49-F238E27FC236}">
                <a16:creationId xmlns:a16="http://schemas.microsoft.com/office/drawing/2014/main" id="{E594E578-7B8E-04BA-A8BC-9505F0B801A3}"/>
              </a:ext>
            </a:extLst>
          </p:cNvPr>
          <p:cNvGraphicFramePr>
            <a:graphicFrameLocks noGrp="1"/>
          </p:cNvGraphicFramePr>
          <p:nvPr>
            <p:extLst>
              <p:ext uri="{D42A27DB-BD31-4B8C-83A1-F6EECF244321}">
                <p14:modId xmlns:p14="http://schemas.microsoft.com/office/powerpoint/2010/main" val="288881269"/>
              </p:ext>
            </p:extLst>
          </p:nvPr>
        </p:nvGraphicFramePr>
        <p:xfrm>
          <a:off x="5830498" y="4966785"/>
          <a:ext cx="5840513" cy="259080"/>
        </p:xfrm>
        <a:graphic>
          <a:graphicData uri="http://schemas.openxmlformats.org/drawingml/2006/table">
            <a:tbl>
              <a:tblPr firstRow="1" bandRow="1">
                <a:tableStyleId>{0D4297A2-811B-47ED-8092-229EEA59F8F7}</a:tableStyleId>
              </a:tblPr>
              <a:tblGrid>
                <a:gridCol w="941112">
                  <a:extLst>
                    <a:ext uri="{9D8B030D-6E8A-4147-A177-3AD203B41FA5}">
                      <a16:colId xmlns:a16="http://schemas.microsoft.com/office/drawing/2014/main" val="2347295011"/>
                    </a:ext>
                  </a:extLst>
                </a:gridCol>
                <a:gridCol w="980256">
                  <a:extLst>
                    <a:ext uri="{9D8B030D-6E8A-4147-A177-3AD203B41FA5}">
                      <a16:colId xmlns:a16="http://schemas.microsoft.com/office/drawing/2014/main" val="1779751983"/>
                    </a:ext>
                  </a:extLst>
                </a:gridCol>
                <a:gridCol w="979981">
                  <a:extLst>
                    <a:ext uri="{9D8B030D-6E8A-4147-A177-3AD203B41FA5}">
                      <a16:colId xmlns:a16="http://schemas.microsoft.com/office/drawing/2014/main" val="1844733426"/>
                    </a:ext>
                  </a:extLst>
                </a:gridCol>
                <a:gridCol w="979353">
                  <a:extLst>
                    <a:ext uri="{9D8B030D-6E8A-4147-A177-3AD203B41FA5}">
                      <a16:colId xmlns:a16="http://schemas.microsoft.com/office/drawing/2014/main" val="1802508033"/>
                    </a:ext>
                  </a:extLst>
                </a:gridCol>
                <a:gridCol w="981709">
                  <a:extLst>
                    <a:ext uri="{9D8B030D-6E8A-4147-A177-3AD203B41FA5}">
                      <a16:colId xmlns:a16="http://schemas.microsoft.com/office/drawing/2014/main" val="3644946463"/>
                    </a:ext>
                  </a:extLst>
                </a:gridCol>
                <a:gridCol w="978102">
                  <a:extLst>
                    <a:ext uri="{9D8B030D-6E8A-4147-A177-3AD203B41FA5}">
                      <a16:colId xmlns:a16="http://schemas.microsoft.com/office/drawing/2014/main" val="1674640542"/>
                    </a:ext>
                  </a:extLst>
                </a:gridCol>
              </a:tblGrid>
              <a:tr h="0">
                <a:tc>
                  <a:txBody>
                    <a:bodyPr/>
                    <a:lstStyle/>
                    <a:p>
                      <a:pPr algn="l"/>
                      <a:r>
                        <a:rPr lang="en-US" sz="1100" dirty="0">
                          <a:solidFill>
                            <a:schemeClr val="tx1"/>
                          </a:solidFill>
                          <a:latin typeface="+mj-lt"/>
                        </a:rPr>
                        <a:t>Anita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lvl="2" algn="r"/>
                      <a:r>
                        <a:rPr lang="en-US" sz="1100" dirty="0">
                          <a:solidFill>
                            <a:schemeClr val="tx1"/>
                          </a:solidFill>
                          <a:latin typeface="+mj-lt"/>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lvl="2" algn="r"/>
                      <a:r>
                        <a:rPr lang="en-US" sz="1100" dirty="0">
                          <a:solidFill>
                            <a:schemeClr val="tx1"/>
                          </a:solidFill>
                          <a:latin typeface="+mj-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lvl="2" algn="r"/>
                      <a:r>
                        <a:rPr lang="en-US" sz="1100" dirty="0">
                          <a:solidFill>
                            <a:schemeClr val="tx1"/>
                          </a:solidFill>
                          <a:latin typeface="+mj-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lvl="2" algn="r"/>
                      <a:r>
                        <a:rPr lang="en-US" sz="1100" dirty="0">
                          <a:solidFill>
                            <a:schemeClr val="tx1"/>
                          </a:solidFill>
                          <a:latin typeface="+mj-lt"/>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lvl="2" algn="r"/>
                      <a:r>
                        <a:rPr lang="en-US" sz="1100" dirty="0">
                          <a:solidFill>
                            <a:schemeClr val="tx1"/>
                          </a:solidFill>
                          <a:latin typeface="+mj-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666782851"/>
                  </a:ext>
                </a:extLst>
              </a:tr>
            </a:tbl>
          </a:graphicData>
        </a:graphic>
      </p:graphicFrame>
    </p:spTree>
    <p:extLst>
      <p:ext uri="{BB962C8B-B14F-4D97-AF65-F5344CB8AC3E}">
        <p14:creationId xmlns:p14="http://schemas.microsoft.com/office/powerpoint/2010/main" val="7892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1000"/>
                                        <p:tgtEl>
                                          <p:spTgt spid="23"/>
                                        </p:tgtEl>
                                      </p:cBhvr>
                                    </p:animEffect>
                                  </p:childTnLst>
                                </p:cTn>
                              </p:par>
                            </p:childTnLst>
                          </p:cTn>
                        </p:par>
                        <p:par>
                          <p:cTn id="20" fill="hold">
                            <p:stCondLst>
                              <p:cond delay="3000"/>
                            </p:stCondLst>
                            <p:childTnLst>
                              <p:par>
                                <p:cTn id="21" presetID="22" presetClass="entr" presetSubtype="8" fill="hold" nodeType="afterEffect">
                                  <p:stCondLst>
                                    <p:cond delay="50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1000"/>
                                        <p:tgtEl>
                                          <p:spTgt spid="24"/>
                                        </p:tgtEl>
                                      </p:cBhvr>
                                    </p:animEffect>
                                  </p:childTnLst>
                                </p:cTn>
                              </p:par>
                            </p:childTnLst>
                          </p:cTn>
                        </p:par>
                        <p:par>
                          <p:cTn id="24" fill="hold">
                            <p:stCondLst>
                              <p:cond delay="4500"/>
                            </p:stCondLst>
                            <p:childTnLst>
                              <p:par>
                                <p:cTn id="25" presetID="22" presetClass="entr" presetSubtype="8" fill="hold" nodeType="afterEffect">
                                  <p:stCondLst>
                                    <p:cond delay="25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1000"/>
                                        <p:tgtEl>
                                          <p:spTgt spid="13"/>
                                        </p:tgtEl>
                                      </p:cBhvr>
                                    </p:animEffect>
                                  </p:childTnLst>
                                </p:cTn>
                              </p:par>
                            </p:childTnLst>
                          </p:cTn>
                        </p:par>
                        <p:par>
                          <p:cTn id="33" fill="hold">
                            <p:stCondLst>
                              <p:cond delay="1000"/>
                            </p:stCondLst>
                            <p:childTnLst>
                              <p:par>
                                <p:cTn id="34" presetID="21"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heel(1)">
                                      <p:cBhvr>
                                        <p:cTn id="36" dur="1000"/>
                                        <p:tgtEl>
                                          <p:spTgt spid="10"/>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10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1000"/>
                                        <p:tgtEl>
                                          <p:spTgt spid="17"/>
                                        </p:tgtEl>
                                      </p:cBhvr>
                                    </p:animEffect>
                                  </p:childTnLst>
                                </p:cTn>
                              </p:par>
                            </p:childTnLst>
                          </p:cTn>
                        </p:par>
                        <p:par>
                          <p:cTn id="50" fill="hold">
                            <p:stCondLst>
                              <p:cond delay="2000"/>
                            </p:stCondLst>
                            <p:childTnLst>
                              <p:par>
                                <p:cTn id="51" presetID="21" presetClass="entr" presetSubtype="1"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1000"/>
                                        <p:tgtEl>
                                          <p:spTgt spid="11"/>
                                        </p:tgtEl>
                                      </p:cBhvr>
                                    </p:animEffect>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6"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9" name="Freeform: Shape 8">
            <a:extLst>
              <a:ext uri="{FF2B5EF4-FFF2-40B4-BE49-F238E27FC236}">
                <a16:creationId xmlns:a16="http://schemas.microsoft.com/office/drawing/2014/main" id="{87115751-0AF8-DE10-20E5-C4CAF3DB8FB4}"/>
              </a:ext>
            </a:extLst>
          </p:cNvPr>
          <p:cNvSpPr/>
          <p:nvPr/>
        </p:nvSpPr>
        <p:spPr>
          <a:xfrm>
            <a:off x="2783632"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0" name="Hexagon 9">
            <a:extLst>
              <a:ext uri="{FF2B5EF4-FFF2-40B4-BE49-F238E27FC236}">
                <a16:creationId xmlns:a16="http://schemas.microsoft.com/office/drawing/2014/main" id="{2EF1C374-B833-77C4-0760-3F7792006640}"/>
              </a:ext>
            </a:extLst>
          </p:cNvPr>
          <p:cNvSpPr>
            <a:spLocks noChangeAspect="1"/>
          </p:cNvSpPr>
          <p:nvPr/>
        </p:nvSpPr>
        <p:spPr>
          <a:xfrm>
            <a:off x="2997369" y="188639"/>
            <a:ext cx="5976664" cy="594360"/>
          </a:xfrm>
          <a:prstGeom prst="hexagon">
            <a:avLst/>
          </a:prstGeom>
          <a:solidFill>
            <a:schemeClr val="accent4">
              <a:lumMod val="40000"/>
              <a:lumOff val="60000"/>
            </a:schemeClr>
          </a:solidFill>
          <a:ln>
            <a:solidFill>
              <a:schemeClr val="accent4">
                <a:lumMod val="75000"/>
              </a:schemeClr>
            </a:solid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Decision time</a:t>
            </a:r>
          </a:p>
        </p:txBody>
      </p:sp>
      <p:sp>
        <p:nvSpPr>
          <p:cNvPr id="11" name="Freeform: Shape 10">
            <a:extLst>
              <a:ext uri="{FF2B5EF4-FFF2-40B4-BE49-F238E27FC236}">
                <a16:creationId xmlns:a16="http://schemas.microsoft.com/office/drawing/2014/main" id="{9125867B-17C7-0643-8701-F2C6C8218DC6}"/>
              </a:ext>
            </a:extLst>
          </p:cNvPr>
          <p:cNvSpPr/>
          <p:nvPr/>
        </p:nvSpPr>
        <p:spPr>
          <a:xfrm flipH="1">
            <a:off x="8478123"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F8F4386D-D35E-43C4-4AD9-1F37DC287BE5}"/>
              </a:ext>
            </a:extLst>
          </p:cNvPr>
          <p:cNvGrpSpPr/>
          <p:nvPr/>
        </p:nvGrpSpPr>
        <p:grpSpPr>
          <a:xfrm>
            <a:off x="8835876" y="1208016"/>
            <a:ext cx="2414345" cy="1500241"/>
            <a:chOff x="9133107" y="982593"/>
            <a:chExt cx="2414345" cy="1500241"/>
          </a:xfrm>
        </p:grpSpPr>
        <p:sp>
          <p:nvSpPr>
            <p:cNvPr id="4" name="Speech Bubble: Oval 3">
              <a:extLst>
                <a:ext uri="{FF2B5EF4-FFF2-40B4-BE49-F238E27FC236}">
                  <a16:creationId xmlns:a16="http://schemas.microsoft.com/office/drawing/2014/main" id="{00036C32-2298-1606-A619-02D8E59A9D85}"/>
                </a:ext>
              </a:extLst>
            </p:cNvPr>
            <p:cNvSpPr/>
            <p:nvPr/>
          </p:nvSpPr>
          <p:spPr>
            <a:xfrm>
              <a:off x="9133107" y="982593"/>
              <a:ext cx="2414345" cy="1500241"/>
            </a:xfrm>
            <a:prstGeom prst="wedgeEllipseCallout">
              <a:avLst>
                <a:gd name="adj1" fmla="val -61211"/>
                <a:gd name="adj2" fmla="val 53552"/>
              </a:avLst>
            </a:prstGeom>
            <a:solidFill>
              <a:schemeClr val="bg1"/>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9997E87-5B7E-FCA2-D93A-E3E5434F70DE}"/>
                </a:ext>
              </a:extLst>
            </p:cNvPr>
            <p:cNvSpPr txBox="1"/>
            <p:nvPr/>
          </p:nvSpPr>
          <p:spPr>
            <a:xfrm>
              <a:off x="9286904" y="1158561"/>
              <a:ext cx="2106750" cy="1200329"/>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With these mean and median, who will be our fifth player?</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6" name="Group 15">
            <a:extLst>
              <a:ext uri="{FF2B5EF4-FFF2-40B4-BE49-F238E27FC236}">
                <a16:creationId xmlns:a16="http://schemas.microsoft.com/office/drawing/2014/main" id="{95EA4047-DDA0-3086-3671-888A1DD785F8}"/>
              </a:ext>
            </a:extLst>
          </p:cNvPr>
          <p:cNvGrpSpPr>
            <a:grpSpLocks noChangeAspect="1"/>
          </p:cNvGrpSpPr>
          <p:nvPr/>
        </p:nvGrpSpPr>
        <p:grpSpPr>
          <a:xfrm flipH="1">
            <a:off x="7234099" y="2667874"/>
            <a:ext cx="3289567" cy="4190126"/>
            <a:chOff x="80015" y="2649476"/>
            <a:chExt cx="2996924" cy="3817369"/>
          </a:xfrm>
        </p:grpSpPr>
        <p:pic>
          <p:nvPicPr>
            <p:cNvPr id="12" name="Picture 11" descr="Cartoon of two people with their hands on their head&#10;&#10;Description automatically generated">
              <a:extLst>
                <a:ext uri="{FF2B5EF4-FFF2-40B4-BE49-F238E27FC236}">
                  <a16:creationId xmlns:a16="http://schemas.microsoft.com/office/drawing/2014/main" id="{D4D9E708-3430-5948-A1DE-FF431D004BFC}"/>
                </a:ext>
              </a:extLst>
            </p:cNvPr>
            <p:cNvPicPr>
              <a:picLocks noChangeAspect="1"/>
            </p:cNvPicPr>
            <p:nvPr/>
          </p:nvPicPr>
          <p:blipFill rotWithShape="1">
            <a:blip r:embed="rId3">
              <a:extLst>
                <a:ext uri="{28A0092B-C50C-407E-A947-70E740481C1C}">
                  <a14:useLocalDpi xmlns:a14="http://schemas.microsoft.com/office/drawing/2010/main" val="0"/>
                </a:ext>
              </a:extLst>
            </a:blip>
            <a:srcRect l="56259" t="39827" r="718" b="6497"/>
            <a:stretch/>
          </p:blipFill>
          <p:spPr>
            <a:xfrm flipH="1">
              <a:off x="80015" y="3021742"/>
              <a:ext cx="1810326" cy="3445103"/>
            </a:xfrm>
            <a:prstGeom prst="rect">
              <a:avLst/>
            </a:prstGeom>
          </p:spPr>
        </p:pic>
        <p:pic>
          <p:nvPicPr>
            <p:cNvPr id="14" name="Picture 13" descr="Cartoon of two people with their hands on their head&#10;&#10;Description automatically generated">
              <a:extLst>
                <a:ext uri="{FF2B5EF4-FFF2-40B4-BE49-F238E27FC236}">
                  <a16:creationId xmlns:a16="http://schemas.microsoft.com/office/drawing/2014/main" id="{2A7606DC-B553-4A6E-D9DC-85BF53C1843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5482" b="93436" l="21131" r="50780">
                          <a14:foregroundMark x1="24122" y1="46974" x2="34070" y2="67818"/>
                          <a14:foregroundMark x1="40897" y1="57374" x2="31664" y2="63086"/>
                          <a14:foregroundMark x1="31664" y1="63086" x2="31209" y2="63512"/>
                          <a14:foregroundMark x1="21586" y1="46974" x2="26398" y2="45482"/>
                          <a14:foregroundMark x1="32640" y1="93478" x2="30104" y2="86786"/>
                          <a14:foregroundMark x1="50780" y1="89045" x2="46294" y2="89216"/>
                          <a14:foregroundMark x1="26658" y1="46036" x2="32900" y2="57758"/>
                        </a14:backgroundRemoval>
                      </a14:imgEffect>
                    </a14:imgLayer>
                  </a14:imgProps>
                </a:ext>
                <a:ext uri="{28A0092B-C50C-407E-A947-70E740481C1C}">
                  <a14:useLocalDpi xmlns:a14="http://schemas.microsoft.com/office/drawing/2010/main" val="0"/>
                </a:ext>
              </a:extLst>
            </a:blip>
            <a:srcRect l="17842" t="42051" r="47304" b="4274"/>
            <a:stretch/>
          </p:blipFill>
          <p:spPr>
            <a:xfrm>
              <a:off x="1692555" y="2649476"/>
              <a:ext cx="1384384" cy="3252044"/>
            </a:xfrm>
            <a:prstGeom prst="rect">
              <a:avLst/>
            </a:prstGeom>
          </p:spPr>
        </p:pic>
      </p:grpSp>
      <p:grpSp>
        <p:nvGrpSpPr>
          <p:cNvPr id="13" name="Group 12">
            <a:extLst>
              <a:ext uri="{FF2B5EF4-FFF2-40B4-BE49-F238E27FC236}">
                <a16:creationId xmlns:a16="http://schemas.microsoft.com/office/drawing/2014/main" id="{22304D81-2D03-2FC0-4A1C-4B987D6E58C1}"/>
              </a:ext>
            </a:extLst>
          </p:cNvPr>
          <p:cNvGrpSpPr/>
          <p:nvPr/>
        </p:nvGrpSpPr>
        <p:grpSpPr>
          <a:xfrm>
            <a:off x="3692938" y="1445540"/>
            <a:ext cx="3790124" cy="4700769"/>
            <a:chOff x="3692938" y="1445540"/>
            <a:chExt cx="3790124" cy="4700769"/>
          </a:xfrm>
        </p:grpSpPr>
        <p:pic>
          <p:nvPicPr>
            <p:cNvPr id="1026" name="Picture 2" descr="Free question interrogation interrogation point vector">
              <a:extLst>
                <a:ext uri="{FF2B5EF4-FFF2-40B4-BE49-F238E27FC236}">
                  <a16:creationId xmlns:a16="http://schemas.microsoft.com/office/drawing/2014/main" id="{1837D1F5-9DCD-E7C1-F9AB-5C9FC539DE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1003"/>
            <a:stretch/>
          </p:blipFill>
          <p:spPr bwMode="auto">
            <a:xfrm>
              <a:off x="3692938" y="1716549"/>
              <a:ext cx="2403062" cy="4429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2735EC-7644-366C-8922-10D20F28AED6}"/>
                </a:ext>
              </a:extLst>
            </p:cNvPr>
            <p:cNvSpPr txBox="1"/>
            <p:nvPr/>
          </p:nvSpPr>
          <p:spPr>
            <a:xfrm>
              <a:off x="5877518" y="1445540"/>
              <a:ext cx="1605544" cy="1077218"/>
            </a:xfrm>
            <a:prstGeom prst="rect">
              <a:avLst/>
            </a:prstGeom>
            <a:noFill/>
          </p:spPr>
          <p:txBody>
            <a:bodyPr wrap="square" rtlCol="0">
              <a:sp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Vijay: </a:t>
              </a:r>
            </a:p>
            <a:p>
              <a:r>
                <a:rPr lang="en-US" sz="2000" dirty="0">
                  <a:latin typeface="Calibri" panose="020F0502020204030204" pitchFamily="34" charset="0"/>
                  <a:ea typeface="Calibri" panose="020F0502020204030204" pitchFamily="34" charset="0"/>
                  <a:cs typeface="Calibri" panose="020F0502020204030204" pitchFamily="34" charset="0"/>
                </a:rPr>
                <a:t>Mean - 41</a:t>
              </a:r>
            </a:p>
            <a:p>
              <a:r>
                <a:rPr lang="en-US" sz="2000" dirty="0">
                  <a:latin typeface="Calibri" panose="020F0502020204030204" pitchFamily="34" charset="0"/>
                  <a:ea typeface="Calibri" panose="020F0502020204030204" pitchFamily="34" charset="0"/>
                  <a:cs typeface="Calibri" panose="020F0502020204030204" pitchFamily="34" charset="0"/>
                </a:rPr>
                <a:t>Median - 17</a:t>
              </a:r>
            </a:p>
          </p:txBody>
        </p:sp>
      </p:grpSp>
      <p:grpSp>
        <p:nvGrpSpPr>
          <p:cNvPr id="7" name="Group 6">
            <a:extLst>
              <a:ext uri="{FF2B5EF4-FFF2-40B4-BE49-F238E27FC236}">
                <a16:creationId xmlns:a16="http://schemas.microsoft.com/office/drawing/2014/main" id="{68BD17BA-D83E-4835-60A1-C84988797259}"/>
              </a:ext>
            </a:extLst>
          </p:cNvPr>
          <p:cNvGrpSpPr/>
          <p:nvPr/>
        </p:nvGrpSpPr>
        <p:grpSpPr>
          <a:xfrm>
            <a:off x="715571" y="1711825"/>
            <a:ext cx="2878967" cy="4429760"/>
            <a:chOff x="715571" y="1711825"/>
            <a:chExt cx="2878967" cy="4429760"/>
          </a:xfrm>
        </p:grpSpPr>
        <p:sp>
          <p:nvSpPr>
            <p:cNvPr id="3" name="TextBox 2">
              <a:extLst>
                <a:ext uri="{FF2B5EF4-FFF2-40B4-BE49-F238E27FC236}">
                  <a16:creationId xmlns:a16="http://schemas.microsoft.com/office/drawing/2014/main" id="{B6942682-222C-9840-E3D3-731C995610F8}"/>
                </a:ext>
              </a:extLst>
            </p:cNvPr>
            <p:cNvSpPr txBox="1"/>
            <p:nvPr/>
          </p:nvSpPr>
          <p:spPr>
            <a:xfrm>
              <a:off x="715571" y="4068957"/>
              <a:ext cx="1605544" cy="1077218"/>
            </a:xfrm>
            <a:prstGeom prst="rect">
              <a:avLst/>
            </a:prstGeom>
            <a:noFill/>
          </p:spPr>
          <p:txBody>
            <a:bodyPr wrap="square" rtlCol="0">
              <a:sp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Anita: </a:t>
              </a:r>
            </a:p>
            <a:p>
              <a:r>
                <a:rPr lang="en-US" sz="2000" dirty="0">
                  <a:latin typeface="Calibri" panose="020F0502020204030204" pitchFamily="34" charset="0"/>
                  <a:ea typeface="Calibri" panose="020F0502020204030204" pitchFamily="34" charset="0"/>
                  <a:cs typeface="Calibri" panose="020F0502020204030204" pitchFamily="34" charset="0"/>
                </a:rPr>
                <a:t>Mean - 40</a:t>
              </a:r>
            </a:p>
            <a:p>
              <a:r>
                <a:rPr lang="en-US" sz="2000" dirty="0">
                  <a:latin typeface="Calibri" panose="020F0502020204030204" pitchFamily="34" charset="0"/>
                  <a:ea typeface="Calibri" panose="020F0502020204030204" pitchFamily="34" charset="0"/>
                  <a:cs typeface="Calibri" panose="020F0502020204030204" pitchFamily="34" charset="0"/>
                </a:rPr>
                <a:t>Median - 40</a:t>
              </a:r>
            </a:p>
          </p:txBody>
        </p:sp>
        <p:pic>
          <p:nvPicPr>
            <p:cNvPr id="6" name="Picture 2" descr="Free question interrogation interrogation point vector">
              <a:extLst>
                <a:ext uri="{FF2B5EF4-FFF2-40B4-BE49-F238E27FC236}">
                  <a16:creationId xmlns:a16="http://schemas.microsoft.com/office/drawing/2014/main" id="{3879551B-8275-58BD-10F2-42B3A4791D9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1003"/>
            <a:stretch/>
          </p:blipFill>
          <p:spPr bwMode="auto">
            <a:xfrm>
              <a:off x="1191476" y="1711825"/>
              <a:ext cx="2403062" cy="4429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195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250"/>
                                        <p:tgtEl>
                                          <p:spTgt spid="7"/>
                                        </p:tgtEl>
                                      </p:cBhvr>
                                    </p:animEffect>
                                  </p:childTnLst>
                                </p:cTn>
                              </p:par>
                            </p:childTnLst>
                          </p:cTn>
                        </p:par>
                        <p:par>
                          <p:cTn id="8" fill="hold">
                            <p:stCondLst>
                              <p:cond delay="1250"/>
                            </p:stCondLst>
                            <p:childTnLst>
                              <p:par>
                                <p:cTn id="9" presetID="18" presetClass="entr" presetSubtype="6" fill="hold" nodeType="afterEffect">
                                  <p:stCondLst>
                                    <p:cond delay="250"/>
                                  </p:stCondLst>
                                  <p:childTnLst>
                                    <p:set>
                                      <p:cBhvr>
                                        <p:cTn id="10" dur="1" fill="hold">
                                          <p:stCondLst>
                                            <p:cond delay="0"/>
                                          </p:stCondLst>
                                        </p:cTn>
                                        <p:tgtEl>
                                          <p:spTgt spid="13"/>
                                        </p:tgtEl>
                                        <p:attrNameLst>
                                          <p:attrName>style.visibility</p:attrName>
                                        </p:attrNameLst>
                                      </p:cBhvr>
                                      <p:to>
                                        <p:strVal val="visible"/>
                                      </p:to>
                                    </p:set>
                                    <p:animEffect transition="in" filter="strips(downRight)">
                                      <p:cBhvr>
                                        <p:cTn id="11" dur="1250"/>
                                        <p:tgtEl>
                                          <p:spTgt spid="13"/>
                                        </p:tgtEl>
                                      </p:cBhvr>
                                    </p:animEffect>
                                  </p:childTnLst>
                                </p:cTn>
                              </p:par>
                            </p:childTnLst>
                          </p:cTn>
                        </p:par>
                        <p:par>
                          <p:cTn id="12" fill="hold">
                            <p:stCondLst>
                              <p:cond delay="2750"/>
                            </p:stCondLst>
                            <p:childTnLst>
                              <p:par>
                                <p:cTn id="13" presetID="42" presetClass="entr" presetSubtype="0" fill="hold"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425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13" name="Group 12">
            <a:extLst>
              <a:ext uri="{FF2B5EF4-FFF2-40B4-BE49-F238E27FC236}">
                <a16:creationId xmlns:a16="http://schemas.microsoft.com/office/drawing/2014/main" id="{0635176A-0C74-5587-AEDE-178B4004CDB9}"/>
              </a:ext>
            </a:extLst>
          </p:cNvPr>
          <p:cNvGrpSpPr/>
          <p:nvPr/>
        </p:nvGrpSpPr>
        <p:grpSpPr>
          <a:xfrm flipH="1">
            <a:off x="8308730" y="2450853"/>
            <a:ext cx="2939506" cy="4407147"/>
            <a:chOff x="1449670" y="2450853"/>
            <a:chExt cx="2939506" cy="4407147"/>
          </a:xfrm>
        </p:grpSpPr>
        <p:pic>
          <p:nvPicPr>
            <p:cNvPr id="5" name="Picture 4" descr="A cartoon of a child and a child&#10;&#10;Description automatically generated">
              <a:extLst>
                <a:ext uri="{FF2B5EF4-FFF2-40B4-BE49-F238E27FC236}">
                  <a16:creationId xmlns:a16="http://schemas.microsoft.com/office/drawing/2014/main" id="{5F1EE0D8-D9A9-F2FF-A576-7433BECF3F95}"/>
                </a:ext>
              </a:extLst>
            </p:cNvPr>
            <p:cNvPicPr>
              <a:picLocks noChangeAspect="1"/>
            </p:cNvPicPr>
            <p:nvPr/>
          </p:nvPicPr>
          <p:blipFill rotWithShape="1">
            <a:blip r:embed="rId3">
              <a:extLst>
                <a:ext uri="{28A0092B-C50C-407E-A947-70E740481C1C}">
                  <a14:useLocalDpi xmlns:a14="http://schemas.microsoft.com/office/drawing/2010/main" val="0"/>
                </a:ext>
              </a:extLst>
            </a:blip>
            <a:srcRect l="8601" t="41112" r="62952" b="9841"/>
            <a:stretch/>
          </p:blipFill>
          <p:spPr>
            <a:xfrm>
              <a:off x="2783632" y="2824555"/>
              <a:ext cx="1605544" cy="4033445"/>
            </a:xfrm>
            <a:prstGeom prst="rect">
              <a:avLst/>
            </a:prstGeom>
          </p:spPr>
        </p:pic>
        <p:pic>
          <p:nvPicPr>
            <p:cNvPr id="6" name="Picture 5" descr="A cartoon of a child and a child&#10;&#10;Description automatically generated">
              <a:extLst>
                <a:ext uri="{FF2B5EF4-FFF2-40B4-BE49-F238E27FC236}">
                  <a16:creationId xmlns:a16="http://schemas.microsoft.com/office/drawing/2014/main" id="{03BF3359-3FD0-9657-E0FB-13E524166115}"/>
                </a:ext>
              </a:extLst>
            </p:cNvPr>
            <p:cNvPicPr>
              <a:picLocks noChangeAspect="1"/>
            </p:cNvPicPr>
            <p:nvPr/>
          </p:nvPicPr>
          <p:blipFill rotWithShape="1">
            <a:blip r:embed="rId3">
              <a:extLst>
                <a:ext uri="{28A0092B-C50C-407E-A947-70E740481C1C}">
                  <a14:useLocalDpi xmlns:a14="http://schemas.microsoft.com/office/drawing/2010/main" val="0"/>
                </a:ext>
              </a:extLst>
            </a:blip>
            <a:srcRect l="53467" t="41112" r="20167" b="9841"/>
            <a:stretch/>
          </p:blipFill>
          <p:spPr>
            <a:xfrm flipH="1">
              <a:off x="1449670" y="2450853"/>
              <a:ext cx="1333962" cy="3615739"/>
            </a:xfrm>
            <a:prstGeom prst="rect">
              <a:avLst/>
            </a:prstGeom>
          </p:spPr>
        </p:pic>
      </p:grpSp>
      <p:sp>
        <p:nvSpPr>
          <p:cNvPr id="9" name="Freeform: Shape 8">
            <a:extLst>
              <a:ext uri="{FF2B5EF4-FFF2-40B4-BE49-F238E27FC236}">
                <a16:creationId xmlns:a16="http://schemas.microsoft.com/office/drawing/2014/main" id="{87115751-0AF8-DE10-20E5-C4CAF3DB8FB4}"/>
              </a:ext>
            </a:extLst>
          </p:cNvPr>
          <p:cNvSpPr/>
          <p:nvPr/>
        </p:nvSpPr>
        <p:spPr>
          <a:xfrm>
            <a:off x="2783632"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0" name="Hexagon 9">
            <a:extLst>
              <a:ext uri="{FF2B5EF4-FFF2-40B4-BE49-F238E27FC236}">
                <a16:creationId xmlns:a16="http://schemas.microsoft.com/office/drawing/2014/main" id="{2EF1C374-B833-77C4-0760-3F7792006640}"/>
              </a:ext>
            </a:extLst>
          </p:cNvPr>
          <p:cNvSpPr>
            <a:spLocks noChangeAspect="1"/>
          </p:cNvSpPr>
          <p:nvPr/>
        </p:nvSpPr>
        <p:spPr>
          <a:xfrm>
            <a:off x="2997369" y="188639"/>
            <a:ext cx="5976664" cy="594360"/>
          </a:xfrm>
          <a:prstGeom prst="hexagon">
            <a:avLst/>
          </a:prstGeom>
          <a:solidFill>
            <a:schemeClr val="accent4">
              <a:lumMod val="40000"/>
              <a:lumOff val="60000"/>
            </a:schemeClr>
          </a:solidFill>
          <a:ln>
            <a:solidFill>
              <a:schemeClr val="accent4">
                <a:lumMod val="75000"/>
              </a:schemeClr>
            </a:solid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Final team huddle</a:t>
            </a:r>
          </a:p>
        </p:txBody>
      </p:sp>
      <p:sp>
        <p:nvSpPr>
          <p:cNvPr id="11" name="Freeform: Shape 10">
            <a:extLst>
              <a:ext uri="{FF2B5EF4-FFF2-40B4-BE49-F238E27FC236}">
                <a16:creationId xmlns:a16="http://schemas.microsoft.com/office/drawing/2014/main" id="{9125867B-17C7-0643-8701-F2C6C8218DC6}"/>
              </a:ext>
            </a:extLst>
          </p:cNvPr>
          <p:cNvSpPr/>
          <p:nvPr/>
        </p:nvSpPr>
        <p:spPr>
          <a:xfrm flipH="1">
            <a:off x="8478123"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0E45559-4B1B-63D0-AAEA-4085E109657B}"/>
              </a:ext>
            </a:extLst>
          </p:cNvPr>
          <p:cNvPicPr>
            <a:picLocks noChangeAspect="1"/>
          </p:cNvPicPr>
          <p:nvPr/>
        </p:nvPicPr>
        <p:blipFill>
          <a:blip r:embed="rId4"/>
          <a:stretch>
            <a:fillRect/>
          </a:stretch>
        </p:blipFill>
        <p:spPr>
          <a:xfrm>
            <a:off x="1116945" y="1411992"/>
            <a:ext cx="7361178" cy="1663081"/>
          </a:xfrm>
          <a:prstGeom prst="rect">
            <a:avLst/>
          </a:prstGeom>
        </p:spPr>
      </p:pic>
      <p:grpSp>
        <p:nvGrpSpPr>
          <p:cNvPr id="2" name="Group 1">
            <a:extLst>
              <a:ext uri="{FF2B5EF4-FFF2-40B4-BE49-F238E27FC236}">
                <a16:creationId xmlns:a16="http://schemas.microsoft.com/office/drawing/2014/main" id="{A31D85C0-6D0D-0170-B205-E9419C8D538C}"/>
              </a:ext>
            </a:extLst>
          </p:cNvPr>
          <p:cNvGrpSpPr/>
          <p:nvPr/>
        </p:nvGrpSpPr>
        <p:grpSpPr>
          <a:xfrm>
            <a:off x="5538043" y="3751303"/>
            <a:ext cx="2296824" cy="1736866"/>
            <a:chOff x="5538043" y="3751303"/>
            <a:chExt cx="2296824" cy="1736866"/>
          </a:xfrm>
        </p:grpSpPr>
        <p:sp>
          <p:nvSpPr>
            <p:cNvPr id="12" name="Speech Bubble: Oval 11">
              <a:extLst>
                <a:ext uri="{FF2B5EF4-FFF2-40B4-BE49-F238E27FC236}">
                  <a16:creationId xmlns:a16="http://schemas.microsoft.com/office/drawing/2014/main" id="{5CA58BE5-E1CD-AD44-C53D-79D114FFCAA8}"/>
                </a:ext>
              </a:extLst>
            </p:cNvPr>
            <p:cNvSpPr/>
            <p:nvPr/>
          </p:nvSpPr>
          <p:spPr>
            <a:xfrm>
              <a:off x="5538043" y="3751303"/>
              <a:ext cx="2296824" cy="1736866"/>
            </a:xfrm>
            <a:prstGeom prst="wedgeEllipseCallout">
              <a:avLst>
                <a:gd name="adj1" fmla="val 87627"/>
                <a:gd name="adj2" fmla="val -41255"/>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9F49B29-783E-DACD-9D45-72A8D752C6BB}"/>
                </a:ext>
              </a:extLst>
            </p:cNvPr>
            <p:cNvSpPr txBox="1"/>
            <p:nvPr/>
          </p:nvSpPr>
          <p:spPr>
            <a:xfrm>
              <a:off x="5646186" y="4061923"/>
              <a:ext cx="2080537" cy="1200329"/>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So, there we are! These numbers help us make our dream team.</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95494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2" name="Picture 1" descr="A group of children in a classroom&#10;&#10;Description automatically generated">
            <a:extLst>
              <a:ext uri="{FF2B5EF4-FFF2-40B4-BE49-F238E27FC236}">
                <a16:creationId xmlns:a16="http://schemas.microsoft.com/office/drawing/2014/main" id="{BDF34062-AD98-A715-EE46-91F924ECE88F}"/>
              </a:ext>
            </a:extLst>
          </p:cNvPr>
          <p:cNvPicPr>
            <a:picLocks noChangeAspect="1"/>
          </p:cNvPicPr>
          <p:nvPr/>
        </p:nvPicPr>
        <p:blipFill rotWithShape="1">
          <a:blip r:embed="rId3">
            <a:extLst>
              <a:ext uri="{28A0092B-C50C-407E-A947-70E740481C1C}">
                <a14:useLocalDpi xmlns:a14="http://schemas.microsoft.com/office/drawing/2010/main" val="0"/>
              </a:ext>
            </a:extLst>
          </a:blip>
          <a:srcRect l="1535" t="10000" r="3221" b="17619"/>
          <a:stretch/>
        </p:blipFill>
        <p:spPr>
          <a:xfrm>
            <a:off x="3084815" y="1091821"/>
            <a:ext cx="5689861" cy="5766179"/>
          </a:xfrm>
          <a:prstGeom prst="rect">
            <a:avLst/>
          </a:prstGeom>
        </p:spPr>
      </p:pic>
      <p:pic>
        <p:nvPicPr>
          <p:cNvPr id="3" name="Picture 2" descr="A cartoon of a person pointing&#10;&#10;Description automatically generated">
            <a:extLst>
              <a:ext uri="{FF2B5EF4-FFF2-40B4-BE49-F238E27FC236}">
                <a16:creationId xmlns:a16="http://schemas.microsoft.com/office/drawing/2014/main" id="{B8922505-1EE1-37A6-3A21-C2C78BBE22AC}"/>
              </a:ext>
            </a:extLst>
          </p:cNvPr>
          <p:cNvPicPr>
            <a:picLocks noChangeAspect="1"/>
          </p:cNvPicPr>
          <p:nvPr/>
        </p:nvPicPr>
        <p:blipFill rotWithShape="1">
          <a:blip r:embed="rId4">
            <a:extLst>
              <a:ext uri="{28A0092B-C50C-407E-A947-70E740481C1C}">
                <a14:useLocalDpi xmlns:a14="http://schemas.microsoft.com/office/drawing/2010/main" val="0"/>
              </a:ext>
            </a:extLst>
          </a:blip>
          <a:srcRect l="9233" t="36752" r="45054" b="10085"/>
          <a:stretch/>
        </p:blipFill>
        <p:spPr>
          <a:xfrm>
            <a:off x="578744" y="2870502"/>
            <a:ext cx="2195630" cy="3575084"/>
          </a:xfrm>
          <a:prstGeom prst="rect">
            <a:avLst/>
          </a:prstGeom>
        </p:spPr>
      </p:pic>
      <p:pic>
        <p:nvPicPr>
          <p:cNvPr id="4" name="Picture 3" descr="A cartoon of a person holding a pen&#10;&#10;Description automatically generated">
            <a:extLst>
              <a:ext uri="{FF2B5EF4-FFF2-40B4-BE49-F238E27FC236}">
                <a16:creationId xmlns:a16="http://schemas.microsoft.com/office/drawing/2014/main" id="{6A15B3A1-E3CD-82C2-F8A8-26A73DB13132}"/>
              </a:ext>
            </a:extLst>
          </p:cNvPr>
          <p:cNvPicPr>
            <a:picLocks noChangeAspect="1"/>
          </p:cNvPicPr>
          <p:nvPr/>
        </p:nvPicPr>
        <p:blipFill rotWithShape="1">
          <a:blip r:embed="rId5"/>
          <a:srcRect l="31042" t="24874" r="15173" b="13170"/>
          <a:stretch/>
        </p:blipFill>
        <p:spPr>
          <a:xfrm>
            <a:off x="9002817" y="2870502"/>
            <a:ext cx="2400030" cy="3575085"/>
          </a:xfrm>
          <a:custGeom>
            <a:avLst/>
            <a:gdLst>
              <a:gd name="connsiteX0" fmla="*/ 3318669 w 3318669"/>
              <a:gd name="connsiteY0" fmla="*/ 0 h 4943489"/>
              <a:gd name="connsiteX1" fmla="*/ 0 w 3318669"/>
              <a:gd name="connsiteY1" fmla="*/ 0 h 4943489"/>
              <a:gd name="connsiteX2" fmla="*/ 0 w 3318669"/>
              <a:gd name="connsiteY2" fmla="*/ 4943489 h 4943489"/>
              <a:gd name="connsiteX3" fmla="*/ 2343416 w 3318669"/>
              <a:gd name="connsiteY3" fmla="*/ 4943489 h 4943489"/>
              <a:gd name="connsiteX4" fmla="*/ 2343416 w 3318669"/>
              <a:gd name="connsiteY4" fmla="*/ 4556480 h 4943489"/>
              <a:gd name="connsiteX5" fmla="*/ 3318669 w 3318669"/>
              <a:gd name="connsiteY5" fmla="*/ 4556480 h 494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8669" h="4943489">
                <a:moveTo>
                  <a:pt x="3318669" y="0"/>
                </a:moveTo>
                <a:lnTo>
                  <a:pt x="0" y="0"/>
                </a:lnTo>
                <a:lnTo>
                  <a:pt x="0" y="4943489"/>
                </a:lnTo>
                <a:lnTo>
                  <a:pt x="2343416" y="4943489"/>
                </a:lnTo>
                <a:lnTo>
                  <a:pt x="2343416" y="4556480"/>
                </a:lnTo>
                <a:lnTo>
                  <a:pt x="3318669" y="4556480"/>
                </a:lnTo>
                <a:close/>
              </a:path>
            </a:pathLst>
          </a:custGeom>
        </p:spPr>
      </p:pic>
      <p:grpSp>
        <p:nvGrpSpPr>
          <p:cNvPr id="12" name="Group 11">
            <a:extLst>
              <a:ext uri="{FF2B5EF4-FFF2-40B4-BE49-F238E27FC236}">
                <a16:creationId xmlns:a16="http://schemas.microsoft.com/office/drawing/2014/main" id="{118FA5EC-F67B-F738-2C59-AE39A3F4FF7D}"/>
              </a:ext>
            </a:extLst>
          </p:cNvPr>
          <p:cNvGrpSpPr/>
          <p:nvPr/>
        </p:nvGrpSpPr>
        <p:grpSpPr>
          <a:xfrm>
            <a:off x="2677986" y="131859"/>
            <a:ext cx="6836028" cy="707923"/>
            <a:chOff x="2357601" y="131859"/>
            <a:chExt cx="6836028" cy="707923"/>
          </a:xfrm>
        </p:grpSpPr>
        <p:sp>
          <p:nvSpPr>
            <p:cNvPr id="5" name="Freeform: Shape 4">
              <a:extLst>
                <a:ext uri="{FF2B5EF4-FFF2-40B4-BE49-F238E27FC236}">
                  <a16:creationId xmlns:a16="http://schemas.microsoft.com/office/drawing/2014/main" id="{1833F9DF-86AB-08E9-9E62-81497A5BECD2}"/>
                </a:ext>
              </a:extLst>
            </p:cNvPr>
            <p:cNvSpPr/>
            <p:nvPr/>
          </p:nvSpPr>
          <p:spPr>
            <a:xfrm>
              <a:off x="2357601"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6" name="Hexagon 5">
              <a:extLst>
                <a:ext uri="{FF2B5EF4-FFF2-40B4-BE49-F238E27FC236}">
                  <a16:creationId xmlns:a16="http://schemas.microsoft.com/office/drawing/2014/main" id="{1559011A-CA35-5964-B9F3-60FC82DB825A}"/>
                </a:ext>
              </a:extLst>
            </p:cNvPr>
            <p:cNvSpPr>
              <a:spLocks noChangeAspect="1"/>
            </p:cNvSpPr>
            <p:nvPr/>
          </p:nvSpPr>
          <p:spPr>
            <a:xfrm>
              <a:off x="2576945" y="188639"/>
              <a:ext cx="6397088" cy="594360"/>
            </a:xfrm>
            <a:prstGeom prst="hexagon">
              <a:avLst/>
            </a:prstGeom>
            <a:solidFill>
              <a:schemeClr val="accent4">
                <a:lumMod val="40000"/>
                <a:lumOff val="60000"/>
              </a:schemeClr>
            </a:solidFill>
            <a:ln>
              <a:solidFill>
                <a:schemeClr val="accent4">
                  <a:lumMod val="75000"/>
                </a:schemeClr>
              </a:solid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Conclusion and next steps</a:t>
              </a:r>
            </a:p>
          </p:txBody>
        </p:sp>
        <p:sp>
          <p:nvSpPr>
            <p:cNvPr id="7" name="Freeform: Shape 6">
              <a:extLst>
                <a:ext uri="{FF2B5EF4-FFF2-40B4-BE49-F238E27FC236}">
                  <a16:creationId xmlns:a16="http://schemas.microsoft.com/office/drawing/2014/main" id="{843F9EF4-8012-2896-D565-906F180A99DF}"/>
                </a:ext>
              </a:extLst>
            </p:cNvPr>
            <p:cNvSpPr/>
            <p:nvPr/>
          </p:nvSpPr>
          <p:spPr>
            <a:xfrm flipH="1">
              <a:off x="8478123"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C7D3A277-9401-AE50-75F6-E4193699C4D8}"/>
              </a:ext>
            </a:extLst>
          </p:cNvPr>
          <p:cNvGrpSpPr/>
          <p:nvPr/>
        </p:nvGrpSpPr>
        <p:grpSpPr>
          <a:xfrm>
            <a:off x="9410451" y="1089939"/>
            <a:ext cx="2414345" cy="1500241"/>
            <a:chOff x="9410451" y="1089939"/>
            <a:chExt cx="2414345" cy="1500241"/>
          </a:xfrm>
        </p:grpSpPr>
        <p:sp>
          <p:nvSpPr>
            <p:cNvPr id="10" name="Speech Bubble: Oval 9">
              <a:extLst>
                <a:ext uri="{FF2B5EF4-FFF2-40B4-BE49-F238E27FC236}">
                  <a16:creationId xmlns:a16="http://schemas.microsoft.com/office/drawing/2014/main" id="{3EDC7EC4-32F9-F86C-751F-2FB1EF10F637}"/>
                </a:ext>
              </a:extLst>
            </p:cNvPr>
            <p:cNvSpPr/>
            <p:nvPr/>
          </p:nvSpPr>
          <p:spPr>
            <a:xfrm>
              <a:off x="9410451" y="1089939"/>
              <a:ext cx="2414345" cy="1500241"/>
            </a:xfrm>
            <a:prstGeom prst="wedgeEllipseCallout">
              <a:avLst>
                <a:gd name="adj1" fmla="val -16235"/>
                <a:gd name="adj2" fmla="val 70955"/>
              </a:avLst>
            </a:prstGeom>
            <a:solidFill>
              <a:schemeClr val="bg1"/>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8DE15A5-15E3-26B8-B1ED-97D2EA5504A0}"/>
                </a:ext>
              </a:extLst>
            </p:cNvPr>
            <p:cNvSpPr txBox="1"/>
            <p:nvPr/>
          </p:nvSpPr>
          <p:spPr>
            <a:xfrm>
              <a:off x="9577904" y="1295268"/>
              <a:ext cx="2106750" cy="1200329"/>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Great job! Thanks for helping us in selecting the best 5 batsmen.</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12488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12" name="Group 11">
            <a:extLst>
              <a:ext uri="{FF2B5EF4-FFF2-40B4-BE49-F238E27FC236}">
                <a16:creationId xmlns:a16="http://schemas.microsoft.com/office/drawing/2014/main" id="{118FA5EC-F67B-F738-2C59-AE39A3F4FF7D}"/>
              </a:ext>
            </a:extLst>
          </p:cNvPr>
          <p:cNvGrpSpPr/>
          <p:nvPr/>
        </p:nvGrpSpPr>
        <p:grpSpPr>
          <a:xfrm>
            <a:off x="2677986" y="131859"/>
            <a:ext cx="6836028" cy="707923"/>
            <a:chOff x="2357601" y="131859"/>
            <a:chExt cx="6836028" cy="707923"/>
          </a:xfrm>
        </p:grpSpPr>
        <p:sp>
          <p:nvSpPr>
            <p:cNvPr id="5" name="Freeform: Shape 4">
              <a:extLst>
                <a:ext uri="{FF2B5EF4-FFF2-40B4-BE49-F238E27FC236}">
                  <a16:creationId xmlns:a16="http://schemas.microsoft.com/office/drawing/2014/main" id="{1833F9DF-86AB-08E9-9E62-81497A5BECD2}"/>
                </a:ext>
              </a:extLst>
            </p:cNvPr>
            <p:cNvSpPr/>
            <p:nvPr/>
          </p:nvSpPr>
          <p:spPr>
            <a:xfrm>
              <a:off x="2357601"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6" name="Hexagon 5">
              <a:extLst>
                <a:ext uri="{FF2B5EF4-FFF2-40B4-BE49-F238E27FC236}">
                  <a16:creationId xmlns:a16="http://schemas.microsoft.com/office/drawing/2014/main" id="{1559011A-CA35-5964-B9F3-60FC82DB825A}"/>
                </a:ext>
              </a:extLst>
            </p:cNvPr>
            <p:cNvSpPr>
              <a:spLocks noChangeAspect="1"/>
            </p:cNvSpPr>
            <p:nvPr/>
          </p:nvSpPr>
          <p:spPr>
            <a:xfrm>
              <a:off x="2576945" y="188639"/>
              <a:ext cx="6397088" cy="594360"/>
            </a:xfrm>
            <a:prstGeom prst="hexagon">
              <a:avLst/>
            </a:prstGeom>
            <a:solidFill>
              <a:schemeClr val="accent4">
                <a:lumMod val="40000"/>
                <a:lumOff val="60000"/>
              </a:schemeClr>
            </a:solidFill>
            <a:ln>
              <a:solidFill>
                <a:schemeClr val="accent4">
                  <a:lumMod val="75000"/>
                </a:schemeClr>
              </a:solid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What else?</a:t>
              </a:r>
            </a:p>
          </p:txBody>
        </p:sp>
        <p:sp>
          <p:nvSpPr>
            <p:cNvPr id="7" name="Freeform: Shape 6">
              <a:extLst>
                <a:ext uri="{FF2B5EF4-FFF2-40B4-BE49-F238E27FC236}">
                  <a16:creationId xmlns:a16="http://schemas.microsoft.com/office/drawing/2014/main" id="{843F9EF4-8012-2896-D565-906F180A99DF}"/>
                </a:ext>
              </a:extLst>
            </p:cNvPr>
            <p:cNvSpPr/>
            <p:nvPr/>
          </p:nvSpPr>
          <p:spPr>
            <a:xfrm flipH="1">
              <a:off x="8478123"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grpSp>
      <p:pic>
        <p:nvPicPr>
          <p:cNvPr id="2" name="Picture 1">
            <a:extLst>
              <a:ext uri="{FF2B5EF4-FFF2-40B4-BE49-F238E27FC236}">
                <a16:creationId xmlns:a16="http://schemas.microsoft.com/office/drawing/2014/main" id="{43B1106B-EA39-47A3-CA24-1A73CDC57ACC}"/>
              </a:ext>
            </a:extLst>
          </p:cNvPr>
          <p:cNvPicPr>
            <a:picLocks noChangeAspect="1"/>
          </p:cNvPicPr>
          <p:nvPr/>
        </p:nvPicPr>
        <p:blipFill>
          <a:blip r:embed="rId3"/>
          <a:stretch>
            <a:fillRect/>
          </a:stretch>
        </p:blipFill>
        <p:spPr>
          <a:xfrm>
            <a:off x="2415285" y="1141800"/>
            <a:ext cx="7361178" cy="1663081"/>
          </a:xfrm>
          <a:prstGeom prst="rect">
            <a:avLst/>
          </a:prstGeom>
        </p:spPr>
      </p:pic>
      <p:pic>
        <p:nvPicPr>
          <p:cNvPr id="3" name="Picture 2" descr="A cartoon of a person holding a stick&#10;&#10;Description automatically generated">
            <a:extLst>
              <a:ext uri="{FF2B5EF4-FFF2-40B4-BE49-F238E27FC236}">
                <a16:creationId xmlns:a16="http://schemas.microsoft.com/office/drawing/2014/main" id="{32A08E07-FA33-E0E6-EDAB-4E2A2A87106E}"/>
              </a:ext>
            </a:extLst>
          </p:cNvPr>
          <p:cNvPicPr>
            <a:picLocks noChangeAspect="1"/>
          </p:cNvPicPr>
          <p:nvPr/>
        </p:nvPicPr>
        <p:blipFill rotWithShape="1">
          <a:blip r:embed="rId4">
            <a:extLst>
              <a:ext uri="{28A0092B-C50C-407E-A947-70E740481C1C}">
                <a14:useLocalDpi xmlns:a14="http://schemas.microsoft.com/office/drawing/2010/main" val="0"/>
              </a:ext>
            </a:extLst>
          </a:blip>
          <a:srcRect l="17651" t="39657" r="35404" b="8890"/>
          <a:stretch/>
        </p:blipFill>
        <p:spPr>
          <a:xfrm>
            <a:off x="311901" y="2857500"/>
            <a:ext cx="2061030" cy="3567305"/>
          </a:xfrm>
          <a:prstGeom prst="rect">
            <a:avLst/>
          </a:prstGeom>
        </p:spPr>
      </p:pic>
      <p:grpSp>
        <p:nvGrpSpPr>
          <p:cNvPr id="25" name="Group 24">
            <a:extLst>
              <a:ext uri="{FF2B5EF4-FFF2-40B4-BE49-F238E27FC236}">
                <a16:creationId xmlns:a16="http://schemas.microsoft.com/office/drawing/2014/main" id="{3D02B76F-2A19-7460-767B-F8B546BDBE49}"/>
              </a:ext>
            </a:extLst>
          </p:cNvPr>
          <p:cNvGrpSpPr/>
          <p:nvPr/>
        </p:nvGrpSpPr>
        <p:grpSpPr>
          <a:xfrm>
            <a:off x="2489438" y="3067605"/>
            <a:ext cx="2603858" cy="1359580"/>
            <a:chOff x="2489438" y="3067605"/>
            <a:chExt cx="2603858" cy="1359580"/>
          </a:xfrm>
        </p:grpSpPr>
        <p:sp>
          <p:nvSpPr>
            <p:cNvPr id="4" name="Speech Bubble: Oval 3">
              <a:extLst>
                <a:ext uri="{FF2B5EF4-FFF2-40B4-BE49-F238E27FC236}">
                  <a16:creationId xmlns:a16="http://schemas.microsoft.com/office/drawing/2014/main" id="{163698BC-8BF4-FFB1-9F34-E6B58605B8F0}"/>
                </a:ext>
              </a:extLst>
            </p:cNvPr>
            <p:cNvSpPr/>
            <p:nvPr/>
          </p:nvSpPr>
          <p:spPr>
            <a:xfrm flipH="1">
              <a:off x="2489438" y="3067605"/>
              <a:ext cx="2603858" cy="1359580"/>
            </a:xfrm>
            <a:prstGeom prst="wedgeEllipseCallout">
              <a:avLst>
                <a:gd name="adj1" fmla="val 60985"/>
                <a:gd name="adj2" fmla="val 6441"/>
              </a:avLst>
            </a:prstGeom>
            <a:solidFill>
              <a:schemeClr val="bg1"/>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C971547-2BBD-C94E-4AD0-0C4A45FA4960}"/>
                </a:ext>
              </a:extLst>
            </p:cNvPr>
            <p:cNvSpPr txBox="1"/>
            <p:nvPr/>
          </p:nvSpPr>
          <p:spPr>
            <a:xfrm flipH="1">
              <a:off x="2699009" y="3161300"/>
              <a:ext cx="2184717" cy="1200329"/>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Children, shall I tell you another interesting concept? It is called ‘</a:t>
              </a:r>
              <a:r>
                <a:rPr lang="en-US" sz="1800" b="1" dirty="0">
                  <a:effectLst/>
                  <a:latin typeface="Calibri" panose="020F0502020204030204" pitchFamily="34" charset="0"/>
                  <a:ea typeface="Calibri" panose="020F0502020204030204" pitchFamily="34" charset="0"/>
                  <a:cs typeface="Calibri" panose="020F0502020204030204" pitchFamily="34" charset="0"/>
                </a:rPr>
                <a:t>Mode</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sp>
        <p:nvSpPr>
          <p:cNvPr id="10" name="TextBox 9">
            <a:extLst>
              <a:ext uri="{FF2B5EF4-FFF2-40B4-BE49-F238E27FC236}">
                <a16:creationId xmlns:a16="http://schemas.microsoft.com/office/drawing/2014/main" id="{51D0D44B-B56B-6F53-871F-F342DB55ACBE}"/>
              </a:ext>
            </a:extLst>
          </p:cNvPr>
          <p:cNvSpPr txBox="1"/>
          <p:nvPr/>
        </p:nvSpPr>
        <p:spPr>
          <a:xfrm>
            <a:off x="3899595" y="4973981"/>
            <a:ext cx="2735415" cy="923330"/>
          </a:xfrm>
          <a:prstGeom prst="rect">
            <a:avLst/>
          </a:prstGeom>
          <a:noFill/>
          <a:ln w="57150">
            <a:solidFill>
              <a:schemeClr val="accent4">
                <a:lumMod val="75000"/>
              </a:schemeClr>
            </a:solidFill>
          </a:ln>
          <a:scene3d>
            <a:camera prst="orthographicFront"/>
            <a:lightRig rig="threePt" dir="t"/>
          </a:scene3d>
          <a:sp3d>
            <a:bevelT/>
          </a:sp3d>
        </p:spPr>
        <p:txBody>
          <a:bodyPr wrap="square">
            <a:spAutoFit/>
          </a:bodyPr>
          <a:lstStyle/>
          <a:p>
            <a:r>
              <a:rPr lang="en-US" sz="1800" b="1" u="sng" dirty="0">
                <a:latin typeface="Calibri" panose="020F0502020204030204" pitchFamily="34" charset="0"/>
                <a:ea typeface="Calibri" panose="020F0502020204030204" pitchFamily="34" charset="0"/>
                <a:cs typeface="Calibri" panose="020F0502020204030204" pitchFamily="34" charset="0"/>
              </a:rPr>
              <a:t>Mode</a:t>
            </a:r>
            <a:r>
              <a:rPr lang="en-US" sz="1800" dirty="0">
                <a:effectLst/>
                <a:latin typeface="Calibri" panose="020F0502020204030204" pitchFamily="34" charset="0"/>
                <a:ea typeface="Calibri" panose="020F0502020204030204" pitchFamily="34" charset="0"/>
                <a:cs typeface="Calibri" panose="020F0502020204030204" pitchFamily="34" charset="0"/>
              </a:rPr>
              <a:t> is the value that appears most frequently in a data set</a:t>
            </a:r>
            <a:r>
              <a:rPr lang="en-US" sz="1200"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13" name="Picture 12" descr="A cartoon of a person&#10;&#10;Description automatically generated">
            <a:extLst>
              <a:ext uri="{FF2B5EF4-FFF2-40B4-BE49-F238E27FC236}">
                <a16:creationId xmlns:a16="http://schemas.microsoft.com/office/drawing/2014/main" id="{DDAEF311-0D7E-4F36-62E5-814E6BC026C5}"/>
              </a:ext>
            </a:extLst>
          </p:cNvPr>
          <p:cNvPicPr>
            <a:picLocks noChangeAspect="1"/>
          </p:cNvPicPr>
          <p:nvPr/>
        </p:nvPicPr>
        <p:blipFill rotWithShape="1">
          <a:blip r:embed="rId5"/>
          <a:srcRect l="17620" t="19075" r="22468" b="28909"/>
          <a:stretch/>
        </p:blipFill>
        <p:spPr>
          <a:xfrm>
            <a:off x="7896220" y="3067605"/>
            <a:ext cx="1315847" cy="3357199"/>
          </a:xfrm>
          <a:prstGeom prst="rect">
            <a:avLst/>
          </a:prstGeom>
        </p:spPr>
      </p:pic>
      <p:pic>
        <p:nvPicPr>
          <p:cNvPr id="14" name="Picture 13" descr="A cartoon of a child and a child&#10;&#10;Description automatically generated">
            <a:extLst>
              <a:ext uri="{FF2B5EF4-FFF2-40B4-BE49-F238E27FC236}">
                <a16:creationId xmlns:a16="http://schemas.microsoft.com/office/drawing/2014/main" id="{5A0D3EAC-2C73-E14D-346B-67B257CEAA24}"/>
              </a:ext>
            </a:extLst>
          </p:cNvPr>
          <p:cNvPicPr>
            <a:picLocks noChangeAspect="1"/>
          </p:cNvPicPr>
          <p:nvPr/>
        </p:nvPicPr>
        <p:blipFill rotWithShape="1">
          <a:blip r:embed="rId6">
            <a:extLst>
              <a:ext uri="{28A0092B-C50C-407E-A947-70E740481C1C}">
                <a14:useLocalDpi xmlns:a14="http://schemas.microsoft.com/office/drawing/2010/main" val="0"/>
              </a:ext>
            </a:extLst>
          </a:blip>
          <a:srcRect l="8601" t="41112" r="62952" b="9841"/>
          <a:stretch/>
        </p:blipFill>
        <p:spPr>
          <a:xfrm flipH="1">
            <a:off x="10008462" y="3021152"/>
            <a:ext cx="1336359" cy="3357199"/>
          </a:xfrm>
          <a:prstGeom prst="rect">
            <a:avLst/>
          </a:prstGeom>
        </p:spPr>
      </p:pic>
      <p:grpSp>
        <p:nvGrpSpPr>
          <p:cNvPr id="27" name="Group 26">
            <a:extLst>
              <a:ext uri="{FF2B5EF4-FFF2-40B4-BE49-F238E27FC236}">
                <a16:creationId xmlns:a16="http://schemas.microsoft.com/office/drawing/2014/main" id="{1811D712-9320-EF74-CBB6-91B930E07063}"/>
              </a:ext>
            </a:extLst>
          </p:cNvPr>
          <p:cNvGrpSpPr/>
          <p:nvPr/>
        </p:nvGrpSpPr>
        <p:grpSpPr>
          <a:xfrm>
            <a:off x="10008463" y="1127650"/>
            <a:ext cx="1910636" cy="1663081"/>
            <a:chOff x="10008463" y="1127650"/>
            <a:chExt cx="1910636" cy="1663081"/>
          </a:xfrm>
        </p:grpSpPr>
        <p:sp>
          <p:nvSpPr>
            <p:cNvPr id="15" name="Speech Bubble: Oval 14">
              <a:extLst>
                <a:ext uri="{FF2B5EF4-FFF2-40B4-BE49-F238E27FC236}">
                  <a16:creationId xmlns:a16="http://schemas.microsoft.com/office/drawing/2014/main" id="{C6E5CC25-6C53-856D-D690-2B9CE604226F}"/>
                </a:ext>
              </a:extLst>
            </p:cNvPr>
            <p:cNvSpPr/>
            <p:nvPr/>
          </p:nvSpPr>
          <p:spPr>
            <a:xfrm>
              <a:off x="10008463" y="1127650"/>
              <a:ext cx="1910636" cy="1663081"/>
            </a:xfrm>
            <a:prstGeom prst="wedgeEllipseCallout">
              <a:avLst>
                <a:gd name="adj1" fmla="val -1128"/>
                <a:gd name="adj2" fmla="val 67279"/>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49692EE-F9FE-12ED-FA31-D60473ECCCB6}"/>
                </a:ext>
              </a:extLst>
            </p:cNvPr>
            <p:cNvSpPr txBox="1"/>
            <p:nvPr/>
          </p:nvSpPr>
          <p:spPr>
            <a:xfrm>
              <a:off x="10130173" y="1191131"/>
              <a:ext cx="1667215" cy="1477328"/>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Oh, yes! </a:t>
              </a:r>
            </a:p>
            <a:p>
              <a:pPr algn="ctr"/>
              <a:r>
                <a:rPr lang="en-US" sz="1800" dirty="0">
                  <a:effectLst/>
                  <a:latin typeface="Calibri" panose="020F0502020204030204" pitchFamily="34" charset="0"/>
                  <a:ea typeface="Calibri" panose="020F0502020204030204" pitchFamily="34" charset="0"/>
                  <a:cs typeface="Calibri" panose="020F0502020204030204" pitchFamily="34" charset="0"/>
                </a:rPr>
                <a:t>In all their scores, 45 runs are the most scored runs!</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6" name="Group 25">
            <a:extLst>
              <a:ext uri="{FF2B5EF4-FFF2-40B4-BE49-F238E27FC236}">
                <a16:creationId xmlns:a16="http://schemas.microsoft.com/office/drawing/2014/main" id="{29A580E2-79CF-3306-AB97-771EE8162C37}"/>
              </a:ext>
            </a:extLst>
          </p:cNvPr>
          <p:cNvGrpSpPr/>
          <p:nvPr/>
        </p:nvGrpSpPr>
        <p:grpSpPr>
          <a:xfrm>
            <a:off x="5456620" y="3067605"/>
            <a:ext cx="2356780" cy="1357612"/>
            <a:chOff x="5456620" y="3067605"/>
            <a:chExt cx="2356780" cy="1357612"/>
          </a:xfrm>
        </p:grpSpPr>
        <p:sp>
          <p:nvSpPr>
            <p:cNvPr id="17" name="Speech Bubble: Oval 16">
              <a:extLst>
                <a:ext uri="{FF2B5EF4-FFF2-40B4-BE49-F238E27FC236}">
                  <a16:creationId xmlns:a16="http://schemas.microsoft.com/office/drawing/2014/main" id="{2FCC8673-7052-D1E5-0C92-CDEA28053922}"/>
                </a:ext>
              </a:extLst>
            </p:cNvPr>
            <p:cNvSpPr/>
            <p:nvPr/>
          </p:nvSpPr>
          <p:spPr>
            <a:xfrm>
              <a:off x="5456620" y="3067605"/>
              <a:ext cx="2356780" cy="1357612"/>
            </a:xfrm>
            <a:prstGeom prst="wedgeEllipseCallout">
              <a:avLst>
                <a:gd name="adj1" fmla="val 60156"/>
                <a:gd name="adj2" fmla="val -3136"/>
              </a:avLst>
            </a:prstGeom>
            <a:solidFill>
              <a:schemeClr val="bg1"/>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2565484C-C729-3CED-8617-AF4F74FB2F1C}"/>
                </a:ext>
              </a:extLst>
            </p:cNvPr>
            <p:cNvSpPr txBox="1"/>
            <p:nvPr/>
          </p:nvSpPr>
          <p:spPr>
            <a:xfrm>
              <a:off x="5622260" y="3224888"/>
              <a:ext cx="2025500" cy="1200329"/>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Interesting! Can we spot </a:t>
              </a:r>
              <a:r>
                <a:rPr lang="en-US" sz="1800" b="1" dirty="0">
                  <a:effectLst/>
                  <a:latin typeface="Calibri" panose="020F0502020204030204" pitchFamily="34" charset="0"/>
                  <a:ea typeface="Calibri" panose="020F0502020204030204" pitchFamily="34" charset="0"/>
                  <a:cs typeface="Calibri" panose="020F0502020204030204" pitchFamily="34" charset="0"/>
                </a:rPr>
                <a:t>Mode</a:t>
              </a:r>
              <a:r>
                <a:rPr lang="en-US" sz="1800" dirty="0">
                  <a:effectLst/>
                  <a:latin typeface="Calibri" panose="020F0502020204030204" pitchFamily="34" charset="0"/>
                  <a:ea typeface="Calibri" panose="020F0502020204030204" pitchFamily="34" charset="0"/>
                  <a:cs typeface="Calibri" panose="020F0502020204030204" pitchFamily="34" charset="0"/>
                </a:rPr>
                <a:t> in our top players’ scores here?</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sp>
        <p:nvSpPr>
          <p:cNvPr id="21" name="Oval 20">
            <a:extLst>
              <a:ext uri="{FF2B5EF4-FFF2-40B4-BE49-F238E27FC236}">
                <a16:creationId xmlns:a16="http://schemas.microsoft.com/office/drawing/2014/main" id="{11F6F37F-AB87-3A3A-4DBF-E78F3447AF60}"/>
              </a:ext>
            </a:extLst>
          </p:cNvPr>
          <p:cNvSpPr>
            <a:spLocks noChangeAspect="1"/>
          </p:cNvSpPr>
          <p:nvPr/>
        </p:nvSpPr>
        <p:spPr>
          <a:xfrm>
            <a:off x="5928026" y="1952448"/>
            <a:ext cx="335947" cy="335947"/>
          </a:xfrm>
          <a:prstGeom prst="ellipse">
            <a:avLst/>
          </a:prstGeom>
          <a:noFill/>
          <a:ln w="38100">
            <a:solidFill>
              <a:schemeClr val="accent5">
                <a:lumMod val="75000"/>
              </a:schemeClr>
            </a:solidFill>
          </a:ln>
          <a:scene3d>
            <a:camera prst="orthographicFront"/>
            <a:lightRig rig="threePt" dir="t"/>
          </a:scene3d>
          <a:sp3d>
            <a:bevelT prst="slop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E398AEC-B40D-A1C5-9DF5-185213DECEB8}"/>
              </a:ext>
            </a:extLst>
          </p:cNvPr>
          <p:cNvSpPr>
            <a:spLocks noChangeAspect="1"/>
          </p:cNvSpPr>
          <p:nvPr/>
        </p:nvSpPr>
        <p:spPr>
          <a:xfrm>
            <a:off x="4180113" y="2222529"/>
            <a:ext cx="335947" cy="335947"/>
          </a:xfrm>
          <a:prstGeom prst="ellipse">
            <a:avLst/>
          </a:prstGeom>
          <a:noFill/>
          <a:ln w="38100">
            <a:solidFill>
              <a:schemeClr val="accent5">
                <a:lumMod val="75000"/>
              </a:schemeClr>
            </a:solidFill>
          </a:ln>
          <a:scene3d>
            <a:camera prst="orthographicFront"/>
            <a:lightRig rig="threePt" dir="t"/>
          </a:scene3d>
          <a:sp3d>
            <a:bevelT prst="slop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0F23FFB-CF18-4137-2AF7-9505F957A82A}"/>
              </a:ext>
            </a:extLst>
          </p:cNvPr>
          <p:cNvSpPr>
            <a:spLocks noChangeAspect="1"/>
          </p:cNvSpPr>
          <p:nvPr/>
        </p:nvSpPr>
        <p:spPr>
          <a:xfrm>
            <a:off x="5058531" y="1678320"/>
            <a:ext cx="335947" cy="335947"/>
          </a:xfrm>
          <a:prstGeom prst="ellipse">
            <a:avLst/>
          </a:prstGeom>
          <a:noFill/>
          <a:ln w="38100">
            <a:solidFill>
              <a:schemeClr val="accent5">
                <a:lumMod val="75000"/>
              </a:schemeClr>
            </a:solidFill>
          </a:ln>
          <a:scene3d>
            <a:camera prst="orthographicFront"/>
            <a:lightRig rig="threePt" dir="t"/>
          </a:scene3d>
          <a:sp3d>
            <a:bevelT prst="slop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1CD6FF8-E44F-9DDA-564F-94F9E1FA320D}"/>
              </a:ext>
            </a:extLst>
          </p:cNvPr>
          <p:cNvSpPr/>
          <p:nvPr/>
        </p:nvSpPr>
        <p:spPr>
          <a:xfrm>
            <a:off x="3622766" y="1419497"/>
            <a:ext cx="4389120" cy="1385384"/>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808ABD6-836D-AE66-7ABF-49E334D47B38}"/>
              </a:ext>
            </a:extLst>
          </p:cNvPr>
          <p:cNvSpPr>
            <a:spLocks noChangeAspect="1"/>
          </p:cNvSpPr>
          <p:nvPr/>
        </p:nvSpPr>
        <p:spPr>
          <a:xfrm>
            <a:off x="6812429" y="2493752"/>
            <a:ext cx="335947" cy="335947"/>
          </a:xfrm>
          <a:prstGeom prst="ellipse">
            <a:avLst/>
          </a:prstGeom>
          <a:noFill/>
          <a:ln w="38100">
            <a:solidFill>
              <a:schemeClr val="accent5">
                <a:lumMod val="75000"/>
              </a:schemeClr>
            </a:solidFill>
          </a:ln>
          <a:scene3d>
            <a:camera prst="orthographicFront"/>
            <a:lightRig rig="threePt" dir="t"/>
          </a:scene3d>
          <a:sp3d>
            <a:bevelT prst="slop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88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1000"/>
                                        <p:tgtEl>
                                          <p:spTgt spid="25"/>
                                        </p:tgtEl>
                                      </p:cBhvr>
                                    </p:animEffect>
                                  </p:childTnLst>
                                </p:cTn>
                              </p:par>
                            </p:childTnLst>
                          </p:cTn>
                        </p:par>
                        <p:par>
                          <p:cTn id="30" fill="hold">
                            <p:stCondLst>
                              <p:cond delay="3000"/>
                            </p:stCondLst>
                            <p:childTnLst>
                              <p:par>
                                <p:cTn id="31" presetID="53" presetClass="entr" presetSubtype="16" fill="hold" grpId="0" nodeType="afterEffect">
                                  <p:stCondLst>
                                    <p:cond delay="5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right)">
                                      <p:cBhvr>
                                        <p:cTn id="40" dur="1000"/>
                                        <p:tgtEl>
                                          <p:spTgt spid="26"/>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10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1000"/>
                                        <p:tgtEl>
                                          <p:spTgt spid="27"/>
                                        </p:tgtEl>
                                      </p:cBhvr>
                                    </p:animEffect>
                                  </p:childTnLst>
                                </p:cTn>
                              </p:par>
                            </p:childTnLst>
                          </p:cTn>
                        </p:par>
                        <p:par>
                          <p:cTn id="50" fill="hold">
                            <p:stCondLst>
                              <p:cond delay="1000"/>
                            </p:stCondLst>
                            <p:childTnLst>
                              <p:par>
                                <p:cTn id="51" presetID="21" presetClass="entr" presetSubtype="1"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heel(1)">
                                      <p:cBhvr>
                                        <p:cTn id="53" dur="1000"/>
                                        <p:tgtEl>
                                          <p:spTgt spid="22"/>
                                        </p:tgtEl>
                                      </p:cBhvr>
                                    </p:animEffect>
                                  </p:childTnLst>
                                </p:cTn>
                              </p:par>
                            </p:childTnLst>
                          </p:cTn>
                        </p:par>
                        <p:par>
                          <p:cTn id="54" fill="hold">
                            <p:stCondLst>
                              <p:cond delay="2000"/>
                            </p:stCondLst>
                            <p:childTnLst>
                              <p:par>
                                <p:cTn id="55" presetID="21"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heel(1)">
                                      <p:cBhvr>
                                        <p:cTn id="57" dur="1000"/>
                                        <p:tgtEl>
                                          <p:spTgt spid="23"/>
                                        </p:tgtEl>
                                      </p:cBhvr>
                                    </p:animEffect>
                                  </p:childTnLst>
                                </p:cTn>
                              </p:par>
                            </p:childTnLst>
                          </p:cTn>
                        </p:par>
                        <p:par>
                          <p:cTn id="58" fill="hold">
                            <p:stCondLst>
                              <p:cond delay="3000"/>
                            </p:stCondLst>
                            <p:childTnLst>
                              <p:par>
                                <p:cTn id="59" presetID="21" presetClass="entr" presetSubtype="1"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heel(1)">
                                      <p:cBhvr>
                                        <p:cTn id="61" dur="1000"/>
                                        <p:tgtEl>
                                          <p:spTgt spid="21"/>
                                        </p:tgtEl>
                                      </p:cBhvr>
                                    </p:animEffect>
                                  </p:childTnLst>
                                </p:cTn>
                              </p:par>
                            </p:childTnLst>
                          </p:cTn>
                        </p:par>
                        <p:par>
                          <p:cTn id="62" fill="hold">
                            <p:stCondLst>
                              <p:cond delay="4000"/>
                            </p:stCondLst>
                            <p:childTnLst>
                              <p:par>
                                <p:cTn id="63" presetID="21"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heel(1)">
                                      <p:cBhvr>
                                        <p:cTn id="6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22" grpId="0" animBg="1"/>
      <p:bldP spid="23" grpId="0" animBg="1"/>
      <p:bldP spid="29"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graphicFrame>
        <p:nvGraphicFramePr>
          <p:cNvPr id="46" name="Google Shape;46;p3"/>
          <p:cNvGraphicFramePr/>
          <p:nvPr>
            <p:extLst>
              <p:ext uri="{D42A27DB-BD31-4B8C-83A1-F6EECF244321}">
                <p14:modId xmlns:p14="http://schemas.microsoft.com/office/powerpoint/2010/main" val="2645310919"/>
              </p:ext>
            </p:extLst>
          </p:nvPr>
        </p:nvGraphicFramePr>
        <p:xfrm>
          <a:off x="1127448" y="1188722"/>
          <a:ext cx="9937100" cy="3900175"/>
        </p:xfrm>
        <a:graphic>
          <a:graphicData uri="http://schemas.openxmlformats.org/drawingml/2006/table">
            <a:tbl>
              <a:tblPr firstRow="1" bandRow="1">
                <a:noFill/>
                <a:tableStyleId>{0D4297A2-811B-47ED-8092-229EEA59F8F7}</a:tableStyleId>
              </a:tblPr>
              <a:tblGrid>
                <a:gridCol w="1008100">
                  <a:extLst>
                    <a:ext uri="{9D8B030D-6E8A-4147-A177-3AD203B41FA5}">
                      <a16:colId xmlns:a16="http://schemas.microsoft.com/office/drawing/2014/main" val="20000"/>
                    </a:ext>
                  </a:extLst>
                </a:gridCol>
                <a:gridCol w="1512175">
                  <a:extLst>
                    <a:ext uri="{9D8B030D-6E8A-4147-A177-3AD203B41FA5}">
                      <a16:colId xmlns:a16="http://schemas.microsoft.com/office/drawing/2014/main" val="20001"/>
                    </a:ext>
                  </a:extLst>
                </a:gridCol>
                <a:gridCol w="5832650">
                  <a:extLst>
                    <a:ext uri="{9D8B030D-6E8A-4147-A177-3AD203B41FA5}">
                      <a16:colId xmlns:a16="http://schemas.microsoft.com/office/drawing/2014/main" val="20002"/>
                    </a:ext>
                  </a:extLst>
                </a:gridCol>
                <a:gridCol w="1584175">
                  <a:extLst>
                    <a:ext uri="{9D8B030D-6E8A-4147-A177-3AD203B41FA5}">
                      <a16:colId xmlns:a16="http://schemas.microsoft.com/office/drawing/2014/main" val="20003"/>
                    </a:ext>
                  </a:extLst>
                </a:gridCol>
              </a:tblGrid>
              <a:tr h="389325">
                <a:tc>
                  <a:txBody>
                    <a:bodyPr/>
                    <a:lstStyle/>
                    <a:p>
                      <a:pPr marL="0" marR="0" lvl="0" indent="0" algn="ctr" rtl="0">
                        <a:spcBef>
                          <a:spcPts val="0"/>
                        </a:spcBef>
                        <a:spcAft>
                          <a:spcPts val="0"/>
                        </a:spcAft>
                        <a:buNone/>
                      </a:pPr>
                      <a:r>
                        <a:rPr lang="en-IN" sz="2000" u="none" strike="noStrike" cap="none"/>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Author </a:t>
                      </a:r>
                      <a:endParaRPr/>
                    </a:p>
                  </a:txBody>
                  <a:tcPr marL="91450" marR="91450" marT="45725" marB="45725"/>
                </a:tc>
                <a:extLst>
                  <a:ext uri="{0D108BD9-81ED-4DB2-BD59-A6C34878D82A}">
                    <a16:rowId xmlns:a16="http://schemas.microsoft.com/office/drawing/2014/main" val="10000"/>
                  </a:ext>
                </a:extLst>
              </a:tr>
              <a:tr h="389325">
                <a:tc>
                  <a:txBody>
                    <a:bodyPr/>
                    <a:lstStyle/>
                    <a:p>
                      <a:pPr marL="0" marR="0" lvl="0" indent="0" algn="ctr" rtl="0">
                        <a:spcBef>
                          <a:spcPts val="0"/>
                        </a:spcBef>
                        <a:spcAft>
                          <a:spcPts val="0"/>
                        </a:spcAft>
                        <a:buNone/>
                      </a:pPr>
                      <a:r>
                        <a:rPr lang="en-US" sz="900" dirty="0"/>
                        <a:t>12</a:t>
                      </a:r>
                      <a:endParaRPr sz="900" dirty="0"/>
                    </a:p>
                  </a:txBody>
                  <a:tcPr marL="91450" marR="91450" marT="45725" marB="45725" anchor="ctr"/>
                </a:tc>
                <a:tc>
                  <a:txBody>
                    <a:bodyPr/>
                    <a:lstStyle/>
                    <a:p>
                      <a:pPr marL="0" marR="0" lvl="0" indent="0" algn="ctr" rtl="0">
                        <a:spcBef>
                          <a:spcPts val="0"/>
                        </a:spcBef>
                        <a:spcAft>
                          <a:spcPts val="0"/>
                        </a:spcAft>
                        <a:buNone/>
                      </a:pPr>
                      <a:endParaRPr sz="900"/>
                    </a:p>
                  </a:txBody>
                  <a:tcPr marL="91450" marR="91450" marT="45725" marB="45725" anchor="ctr"/>
                </a:tc>
                <a:tc>
                  <a:txBody>
                    <a:bodyPr/>
                    <a:lstStyle/>
                    <a:p>
                      <a:pPr marL="0" marR="0" lvl="0" indent="0" algn="l" rtl="0">
                        <a:spcBef>
                          <a:spcPts val="0"/>
                        </a:spcBef>
                        <a:spcAft>
                          <a:spcPts val="0"/>
                        </a:spcAft>
                        <a:buNone/>
                      </a:pPr>
                      <a:r>
                        <a:rPr lang="en-US" sz="900" dirty="0"/>
                        <a:t>https://pixabay.com/vectors/question-interrogation-423604/</a:t>
                      </a:r>
                      <a:endParaRPr sz="900" dirty="0"/>
                    </a:p>
                  </a:txBody>
                  <a:tcPr marL="91450" marR="91450" marT="45725" marB="45725" anchor="ctr"/>
                </a:tc>
                <a:tc>
                  <a:txBody>
                    <a:bodyPr/>
                    <a:lstStyle/>
                    <a:p>
                      <a:pPr marL="0" marR="0" lvl="0" indent="0" algn="l" rtl="0">
                        <a:spcBef>
                          <a:spcPts val="0"/>
                        </a:spcBef>
                        <a:spcAft>
                          <a:spcPts val="0"/>
                        </a:spcAft>
                        <a:buNone/>
                      </a:pPr>
                      <a:r>
                        <a:rPr lang="en-US" sz="900" dirty="0"/>
                        <a:t>guilaine</a:t>
                      </a:r>
                      <a:endParaRPr sz="900" dirty="0"/>
                    </a:p>
                  </a:txBody>
                  <a:tcPr marL="91450" marR="91450" marT="45725" marB="45725" anchor="ctr"/>
                </a:tc>
                <a:extLst>
                  <a:ext uri="{0D108BD9-81ED-4DB2-BD59-A6C34878D82A}">
                    <a16:rowId xmlns:a16="http://schemas.microsoft.com/office/drawing/2014/main" val="10002"/>
                  </a:ext>
                </a:extLst>
              </a:tr>
              <a:tr h="389325">
                <a:tc>
                  <a:txBody>
                    <a:bodyPr/>
                    <a:lstStyle/>
                    <a:p>
                      <a:pPr marL="0" marR="0" lvl="0" indent="0" algn="ctr" rtl="0">
                        <a:spcBef>
                          <a:spcPts val="0"/>
                        </a:spcBef>
                        <a:spcAft>
                          <a:spcPts val="0"/>
                        </a:spcAft>
                        <a:buNone/>
                      </a:pPr>
                      <a:r>
                        <a:rPr lang="en-US" sz="900" dirty="0"/>
                        <a:t>2 - 14</a:t>
                      </a:r>
                      <a:endParaRPr sz="900" dirty="0"/>
                    </a:p>
                  </a:txBody>
                  <a:tcPr marL="91450" marR="91450" marT="45725" marB="45725" anchor="ctr"/>
                </a:tc>
                <a:tc>
                  <a:txBody>
                    <a:bodyPr/>
                    <a:lstStyle/>
                    <a:p>
                      <a:pPr marL="0" marR="0" lvl="0" indent="0" algn="ctr" rtl="0">
                        <a:spcBef>
                          <a:spcPts val="0"/>
                        </a:spcBef>
                        <a:spcAft>
                          <a:spcPts val="0"/>
                        </a:spcAft>
                        <a:buNone/>
                      </a:pPr>
                      <a:r>
                        <a:rPr lang="en-US" sz="900" dirty="0"/>
                        <a:t>All illustrations</a:t>
                      </a:r>
                      <a:endParaRPr sz="900" dirty="0"/>
                    </a:p>
                  </a:txBody>
                  <a:tcPr marL="91450" marR="91450" marT="45725" marB="45725" anchor="ctr"/>
                </a:tc>
                <a:tc>
                  <a:txBody>
                    <a:bodyPr/>
                    <a:lstStyle/>
                    <a:p>
                      <a:pPr marL="0" marR="0" lvl="0" indent="0" algn="l" rtl="0">
                        <a:spcBef>
                          <a:spcPts val="0"/>
                        </a:spcBef>
                        <a:spcAft>
                          <a:spcPts val="0"/>
                        </a:spcAft>
                        <a:buNone/>
                      </a:pPr>
                      <a:r>
                        <a:rPr lang="en-US" sz="900" dirty="0"/>
                        <a:t>Media Bank - Cricket</a:t>
                      </a:r>
                      <a:endParaRPr sz="900" dirty="0"/>
                    </a:p>
                  </a:txBody>
                  <a:tcPr marL="91450" marR="91450" marT="45725" marB="45725" anchor="ctr"/>
                </a:tc>
                <a:tc>
                  <a:txBody>
                    <a:bodyPr/>
                    <a:lstStyle/>
                    <a:p>
                      <a:pPr marL="0" marR="0" lvl="0" indent="0" algn="l" rtl="0">
                        <a:spcBef>
                          <a:spcPts val="0"/>
                        </a:spcBef>
                        <a:spcAft>
                          <a:spcPts val="0"/>
                        </a:spcAft>
                        <a:buNone/>
                      </a:pPr>
                      <a:endParaRPr sz="900" dirty="0"/>
                    </a:p>
                  </a:txBody>
                  <a:tcPr marL="91450" marR="91450" marT="45725" marB="45725" anchor="ctr"/>
                </a:tc>
                <a:extLst>
                  <a:ext uri="{0D108BD9-81ED-4DB2-BD59-A6C34878D82A}">
                    <a16:rowId xmlns:a16="http://schemas.microsoft.com/office/drawing/2014/main" val="10003"/>
                  </a:ext>
                </a:extLst>
              </a:tr>
              <a:tr h="389325">
                <a:tc>
                  <a:txBody>
                    <a:bodyPr/>
                    <a:lstStyle/>
                    <a:p>
                      <a:pPr marL="0" marR="0" lvl="0" indent="0" algn="ctr" rtl="0">
                        <a:spcBef>
                          <a:spcPts val="0"/>
                        </a:spcBef>
                        <a:spcAft>
                          <a:spcPts val="0"/>
                        </a:spcAft>
                        <a:buNone/>
                      </a:pPr>
                      <a:endParaRPr sz="900"/>
                    </a:p>
                  </a:txBody>
                  <a:tcPr marL="91450" marR="91450" marT="45725" marB="45725" anchor="ctr"/>
                </a:tc>
                <a:tc>
                  <a:txBody>
                    <a:bodyPr/>
                    <a:lstStyle/>
                    <a:p>
                      <a:pPr marL="0" marR="0" lvl="0" indent="0" algn="ctr" rtl="0">
                        <a:spcBef>
                          <a:spcPts val="0"/>
                        </a:spcBef>
                        <a:spcAft>
                          <a:spcPts val="0"/>
                        </a:spcAft>
                        <a:buNone/>
                      </a:pPr>
                      <a:endParaRPr sz="900"/>
                    </a:p>
                  </a:txBody>
                  <a:tcPr marL="91450" marR="91450" marT="45725" marB="45725" anchor="ctr"/>
                </a:tc>
                <a:tc>
                  <a:txBody>
                    <a:bodyPr/>
                    <a:lstStyle/>
                    <a:p>
                      <a:pPr marL="0" marR="0" lvl="0" indent="0" algn="l" rtl="0">
                        <a:spcBef>
                          <a:spcPts val="0"/>
                        </a:spcBef>
                        <a:spcAft>
                          <a:spcPts val="0"/>
                        </a:spcAft>
                        <a:buNone/>
                      </a:pPr>
                      <a:endParaRPr sz="900" dirty="0"/>
                    </a:p>
                  </a:txBody>
                  <a:tcPr marL="91450" marR="91450" marT="45725" marB="45725" anchor="ctr"/>
                </a:tc>
                <a:tc>
                  <a:txBody>
                    <a:bodyPr/>
                    <a:lstStyle/>
                    <a:p>
                      <a:pPr marL="0" marR="0" lvl="0" indent="0" algn="l" rtl="0">
                        <a:spcBef>
                          <a:spcPts val="0"/>
                        </a:spcBef>
                        <a:spcAft>
                          <a:spcPts val="0"/>
                        </a:spcAft>
                        <a:buNone/>
                      </a:pPr>
                      <a:endParaRPr sz="900"/>
                    </a:p>
                  </a:txBody>
                  <a:tcPr marL="91450" marR="91450" marT="45725" marB="45725" anchor="ctr"/>
                </a:tc>
                <a:extLst>
                  <a:ext uri="{0D108BD9-81ED-4DB2-BD59-A6C34878D82A}">
                    <a16:rowId xmlns:a16="http://schemas.microsoft.com/office/drawing/2014/main" val="10004"/>
                  </a:ext>
                </a:extLst>
              </a:tr>
              <a:tr h="389325">
                <a:tc>
                  <a:txBody>
                    <a:bodyPr/>
                    <a:lstStyle/>
                    <a:p>
                      <a:pPr marL="0" marR="0" lvl="0" indent="0" algn="ctr" rtl="0">
                        <a:spcBef>
                          <a:spcPts val="0"/>
                        </a:spcBef>
                        <a:spcAft>
                          <a:spcPts val="0"/>
                        </a:spcAft>
                        <a:buNone/>
                      </a:pPr>
                      <a:endParaRPr sz="900"/>
                    </a:p>
                  </a:txBody>
                  <a:tcPr marL="91450" marR="91450" marT="45725" marB="45725" anchor="ctr"/>
                </a:tc>
                <a:tc>
                  <a:txBody>
                    <a:bodyPr/>
                    <a:lstStyle/>
                    <a:p>
                      <a:pPr marL="0" marR="0" lvl="0" indent="0" algn="ctr" rtl="0">
                        <a:spcBef>
                          <a:spcPts val="0"/>
                        </a:spcBef>
                        <a:spcAft>
                          <a:spcPts val="0"/>
                        </a:spcAft>
                        <a:buNone/>
                      </a:pPr>
                      <a:endParaRPr sz="900"/>
                    </a:p>
                  </a:txBody>
                  <a:tcPr marL="91450" marR="91450" marT="45725" marB="45725" anchor="ctr"/>
                </a:tc>
                <a:tc>
                  <a:txBody>
                    <a:bodyPr/>
                    <a:lstStyle/>
                    <a:p>
                      <a:pPr marL="0" marR="0" lvl="0" indent="0" algn="l" rtl="0">
                        <a:spcBef>
                          <a:spcPts val="0"/>
                        </a:spcBef>
                        <a:spcAft>
                          <a:spcPts val="0"/>
                        </a:spcAft>
                        <a:buNone/>
                      </a:pPr>
                      <a:endParaRPr sz="900" dirty="0"/>
                    </a:p>
                  </a:txBody>
                  <a:tcPr marL="91450" marR="91450" marT="45725" marB="45725" anchor="ctr"/>
                </a:tc>
                <a:tc>
                  <a:txBody>
                    <a:bodyPr/>
                    <a:lstStyle/>
                    <a:p>
                      <a:pPr marL="0" marR="0" lvl="0" indent="0" algn="l" rtl="0">
                        <a:spcBef>
                          <a:spcPts val="0"/>
                        </a:spcBef>
                        <a:spcAft>
                          <a:spcPts val="0"/>
                        </a:spcAft>
                        <a:buNone/>
                      </a:pPr>
                      <a:endParaRPr sz="900"/>
                    </a:p>
                  </a:txBody>
                  <a:tcPr marL="91450" marR="91450" marT="45725" marB="45725" anchor="ctr"/>
                </a:tc>
                <a:extLst>
                  <a:ext uri="{0D108BD9-81ED-4DB2-BD59-A6C34878D82A}">
                    <a16:rowId xmlns:a16="http://schemas.microsoft.com/office/drawing/2014/main" val="10005"/>
                  </a:ext>
                </a:extLst>
              </a:tr>
              <a:tr h="389325">
                <a:tc>
                  <a:txBody>
                    <a:bodyPr/>
                    <a:lstStyle/>
                    <a:p>
                      <a:pPr marL="0" marR="0" lvl="0" indent="0" algn="ctr" rtl="0">
                        <a:spcBef>
                          <a:spcPts val="0"/>
                        </a:spcBef>
                        <a:spcAft>
                          <a:spcPts val="0"/>
                        </a:spcAft>
                        <a:buNone/>
                      </a:pPr>
                      <a:endParaRPr sz="900"/>
                    </a:p>
                  </a:txBody>
                  <a:tcPr marL="91450" marR="91450" marT="45725" marB="45725" anchor="ctr"/>
                </a:tc>
                <a:tc>
                  <a:txBody>
                    <a:bodyPr/>
                    <a:lstStyle/>
                    <a:p>
                      <a:pPr marL="0" marR="0" lvl="0" indent="0" algn="ctr" rtl="0">
                        <a:spcBef>
                          <a:spcPts val="0"/>
                        </a:spcBef>
                        <a:spcAft>
                          <a:spcPts val="0"/>
                        </a:spcAft>
                        <a:buNone/>
                      </a:pPr>
                      <a:endParaRPr sz="900"/>
                    </a:p>
                  </a:txBody>
                  <a:tcPr marL="91450" marR="91450" marT="45725" marB="45725" anchor="ctr"/>
                </a:tc>
                <a:tc>
                  <a:txBody>
                    <a:bodyPr/>
                    <a:lstStyle/>
                    <a:p>
                      <a:pPr marL="0" marR="0" lvl="0" indent="0" algn="l" rtl="0">
                        <a:spcBef>
                          <a:spcPts val="0"/>
                        </a:spcBef>
                        <a:spcAft>
                          <a:spcPts val="0"/>
                        </a:spcAft>
                        <a:buNone/>
                      </a:pPr>
                      <a:endParaRPr sz="900" dirty="0"/>
                    </a:p>
                  </a:txBody>
                  <a:tcPr marL="91450" marR="91450" marT="45725" marB="45725" anchor="ctr"/>
                </a:tc>
                <a:tc>
                  <a:txBody>
                    <a:bodyPr/>
                    <a:lstStyle/>
                    <a:p>
                      <a:pPr marL="0" marR="0" lvl="0" indent="0" algn="l" rtl="0">
                        <a:spcBef>
                          <a:spcPts val="0"/>
                        </a:spcBef>
                        <a:spcAft>
                          <a:spcPts val="0"/>
                        </a:spcAft>
                        <a:buNone/>
                      </a:pPr>
                      <a:endParaRPr sz="900" dirty="0"/>
                    </a:p>
                  </a:txBody>
                  <a:tcPr marL="91450" marR="91450" marT="45725" marB="45725" anchor="ctr"/>
                </a:tc>
                <a:extLst>
                  <a:ext uri="{0D108BD9-81ED-4DB2-BD59-A6C34878D82A}">
                    <a16:rowId xmlns:a16="http://schemas.microsoft.com/office/drawing/2014/main" val="10006"/>
                  </a:ext>
                </a:extLst>
              </a:tr>
              <a:tr h="389325">
                <a:tc>
                  <a:txBody>
                    <a:bodyPr/>
                    <a:lstStyle/>
                    <a:p>
                      <a:pPr marL="0" marR="0" lvl="0" indent="0" algn="ctr" rtl="0">
                        <a:spcBef>
                          <a:spcPts val="0"/>
                        </a:spcBef>
                        <a:spcAft>
                          <a:spcPts val="0"/>
                        </a:spcAft>
                        <a:buNone/>
                      </a:pPr>
                      <a:endParaRPr sz="900"/>
                    </a:p>
                  </a:txBody>
                  <a:tcPr marL="91450" marR="91450" marT="45725" marB="45725" anchor="ctr"/>
                </a:tc>
                <a:tc>
                  <a:txBody>
                    <a:bodyPr/>
                    <a:lstStyle/>
                    <a:p>
                      <a:pPr marL="0" marR="0" lvl="0" indent="0" algn="ctr" rtl="0">
                        <a:spcBef>
                          <a:spcPts val="0"/>
                        </a:spcBef>
                        <a:spcAft>
                          <a:spcPts val="0"/>
                        </a:spcAft>
                        <a:buNone/>
                      </a:pPr>
                      <a:endParaRPr sz="900"/>
                    </a:p>
                  </a:txBody>
                  <a:tcPr marL="91450" marR="91450" marT="45725" marB="45725" anchor="ctr"/>
                </a:tc>
                <a:tc>
                  <a:txBody>
                    <a:bodyPr/>
                    <a:lstStyle/>
                    <a:p>
                      <a:pPr marL="0" marR="0" lvl="0" indent="0" algn="l" rtl="0">
                        <a:spcBef>
                          <a:spcPts val="0"/>
                        </a:spcBef>
                        <a:spcAft>
                          <a:spcPts val="0"/>
                        </a:spcAft>
                        <a:buNone/>
                      </a:pPr>
                      <a:endParaRPr sz="900" dirty="0"/>
                    </a:p>
                  </a:txBody>
                  <a:tcPr marL="91450" marR="91450" marT="45725" marB="45725" anchor="ctr"/>
                </a:tc>
                <a:tc>
                  <a:txBody>
                    <a:bodyPr/>
                    <a:lstStyle/>
                    <a:p>
                      <a:pPr marL="0" marR="0" lvl="0" indent="0" algn="l" rtl="0">
                        <a:spcBef>
                          <a:spcPts val="0"/>
                        </a:spcBef>
                        <a:spcAft>
                          <a:spcPts val="0"/>
                        </a:spcAft>
                        <a:buNone/>
                      </a:pPr>
                      <a:endParaRPr sz="900" dirty="0"/>
                    </a:p>
                  </a:txBody>
                  <a:tcPr marL="91450" marR="91450" marT="45725" marB="45725" anchor="ctr"/>
                </a:tc>
                <a:extLst>
                  <a:ext uri="{0D108BD9-81ED-4DB2-BD59-A6C34878D82A}">
                    <a16:rowId xmlns:a16="http://schemas.microsoft.com/office/drawing/2014/main" val="10007"/>
                  </a:ext>
                </a:extLst>
              </a:tr>
              <a:tr h="389325">
                <a:tc>
                  <a:txBody>
                    <a:bodyPr/>
                    <a:lstStyle/>
                    <a:p>
                      <a:pPr marL="0" marR="0" lvl="0" indent="0" algn="ctr" rtl="0">
                        <a:spcBef>
                          <a:spcPts val="0"/>
                        </a:spcBef>
                        <a:spcAft>
                          <a:spcPts val="0"/>
                        </a:spcAft>
                        <a:buNone/>
                      </a:pPr>
                      <a:endParaRPr sz="900"/>
                    </a:p>
                  </a:txBody>
                  <a:tcPr marL="91450" marR="91450" marT="45725" marB="45725" anchor="ctr"/>
                </a:tc>
                <a:tc>
                  <a:txBody>
                    <a:bodyPr/>
                    <a:lstStyle/>
                    <a:p>
                      <a:pPr marL="0" marR="0" lvl="0" indent="0" algn="ctr" rtl="0">
                        <a:spcBef>
                          <a:spcPts val="0"/>
                        </a:spcBef>
                        <a:spcAft>
                          <a:spcPts val="0"/>
                        </a:spcAft>
                        <a:buNone/>
                      </a:pPr>
                      <a:endParaRPr sz="900"/>
                    </a:p>
                  </a:txBody>
                  <a:tcPr marL="91450" marR="91450" marT="45725" marB="45725" anchor="ctr"/>
                </a:tc>
                <a:tc>
                  <a:txBody>
                    <a:bodyPr/>
                    <a:lstStyle/>
                    <a:p>
                      <a:pPr marL="0" marR="0" lvl="0" indent="0" algn="l" rtl="0">
                        <a:spcBef>
                          <a:spcPts val="0"/>
                        </a:spcBef>
                        <a:spcAft>
                          <a:spcPts val="0"/>
                        </a:spcAft>
                        <a:buNone/>
                      </a:pPr>
                      <a:endParaRPr sz="900" dirty="0"/>
                    </a:p>
                  </a:txBody>
                  <a:tcPr marL="91450" marR="91450" marT="45725" marB="45725" anchor="ctr"/>
                </a:tc>
                <a:tc>
                  <a:txBody>
                    <a:bodyPr/>
                    <a:lstStyle/>
                    <a:p>
                      <a:pPr marL="0" marR="0" lvl="0" indent="0" algn="l" rtl="0">
                        <a:spcBef>
                          <a:spcPts val="0"/>
                        </a:spcBef>
                        <a:spcAft>
                          <a:spcPts val="0"/>
                        </a:spcAft>
                        <a:buNone/>
                      </a:pPr>
                      <a:endParaRPr sz="900" dirty="0"/>
                    </a:p>
                  </a:txBody>
                  <a:tcPr marL="91450" marR="91450" marT="45725" marB="45725" anchor="ctr"/>
                </a:tc>
                <a:extLst>
                  <a:ext uri="{0D108BD9-81ED-4DB2-BD59-A6C34878D82A}">
                    <a16:rowId xmlns:a16="http://schemas.microsoft.com/office/drawing/2014/main" val="10008"/>
                  </a:ext>
                </a:extLst>
              </a:tr>
              <a:tr h="389325">
                <a:tc>
                  <a:txBody>
                    <a:bodyPr/>
                    <a:lstStyle/>
                    <a:p>
                      <a:pPr marL="0" marR="0" lvl="0" indent="0" algn="ctr" rtl="0">
                        <a:spcBef>
                          <a:spcPts val="0"/>
                        </a:spcBef>
                        <a:spcAft>
                          <a:spcPts val="0"/>
                        </a:spcAft>
                        <a:buNone/>
                      </a:pPr>
                      <a:endParaRPr sz="900"/>
                    </a:p>
                  </a:txBody>
                  <a:tcPr marL="91450" marR="91450" marT="45725" marB="45725" anchor="ctr"/>
                </a:tc>
                <a:tc>
                  <a:txBody>
                    <a:bodyPr/>
                    <a:lstStyle/>
                    <a:p>
                      <a:pPr marL="0" marR="0" lvl="0" indent="0" algn="ctr" rtl="0">
                        <a:spcBef>
                          <a:spcPts val="0"/>
                        </a:spcBef>
                        <a:spcAft>
                          <a:spcPts val="0"/>
                        </a:spcAft>
                        <a:buNone/>
                      </a:pPr>
                      <a:endParaRPr sz="900"/>
                    </a:p>
                  </a:txBody>
                  <a:tcPr marL="91450" marR="91450" marT="45725" marB="45725" anchor="ctr"/>
                </a:tc>
                <a:tc>
                  <a:txBody>
                    <a:bodyPr/>
                    <a:lstStyle/>
                    <a:p>
                      <a:pPr marL="0" marR="0" lvl="0" indent="0" algn="l" rtl="0">
                        <a:spcBef>
                          <a:spcPts val="0"/>
                        </a:spcBef>
                        <a:spcAft>
                          <a:spcPts val="0"/>
                        </a:spcAft>
                        <a:buNone/>
                      </a:pPr>
                      <a:endParaRPr sz="900" dirty="0"/>
                    </a:p>
                  </a:txBody>
                  <a:tcPr marL="91450" marR="91450" marT="45725" marB="45725" anchor="ctr"/>
                </a:tc>
                <a:tc>
                  <a:txBody>
                    <a:bodyPr/>
                    <a:lstStyle/>
                    <a:p>
                      <a:pPr marL="0" marR="0" lvl="0" indent="0" algn="l" rtl="0">
                        <a:spcBef>
                          <a:spcPts val="0"/>
                        </a:spcBef>
                        <a:spcAft>
                          <a:spcPts val="0"/>
                        </a:spcAft>
                        <a:buNone/>
                      </a:pPr>
                      <a:endParaRPr sz="900" dirty="0"/>
                    </a:p>
                  </a:txBody>
                  <a:tcPr marL="91450" marR="91450" marT="45725" marB="45725" anchor="ctr"/>
                </a:tc>
                <a:extLst>
                  <a:ext uri="{0D108BD9-81ED-4DB2-BD59-A6C34878D82A}">
                    <a16:rowId xmlns:a16="http://schemas.microsoft.com/office/drawing/2014/main" val="10009"/>
                  </a:ext>
                </a:extLst>
              </a:tr>
              <a:tr h="389325">
                <a:tc>
                  <a:txBody>
                    <a:bodyPr/>
                    <a:lstStyle/>
                    <a:p>
                      <a:pPr marL="0" marR="0" lvl="0" indent="0" algn="ctr" rtl="0">
                        <a:spcBef>
                          <a:spcPts val="0"/>
                        </a:spcBef>
                        <a:spcAft>
                          <a:spcPts val="0"/>
                        </a:spcAft>
                        <a:buNone/>
                      </a:pPr>
                      <a:endParaRPr sz="900"/>
                    </a:p>
                  </a:txBody>
                  <a:tcPr marL="91450" marR="91450" marT="45725" marB="45725" anchor="ctr"/>
                </a:tc>
                <a:tc>
                  <a:txBody>
                    <a:bodyPr/>
                    <a:lstStyle/>
                    <a:p>
                      <a:pPr marL="0" marR="0" lvl="0" indent="0" algn="ctr" rtl="0">
                        <a:spcBef>
                          <a:spcPts val="0"/>
                        </a:spcBef>
                        <a:spcAft>
                          <a:spcPts val="0"/>
                        </a:spcAft>
                        <a:buNone/>
                      </a:pPr>
                      <a:endParaRPr sz="900" dirty="0"/>
                    </a:p>
                  </a:txBody>
                  <a:tcPr marL="91450" marR="91450" marT="45725" marB="45725" anchor="ctr"/>
                </a:tc>
                <a:tc>
                  <a:txBody>
                    <a:bodyPr/>
                    <a:lstStyle/>
                    <a:p>
                      <a:pPr marL="0" marR="0" lvl="0" indent="0" algn="l" rtl="0">
                        <a:spcBef>
                          <a:spcPts val="0"/>
                        </a:spcBef>
                        <a:spcAft>
                          <a:spcPts val="0"/>
                        </a:spcAft>
                        <a:buNone/>
                      </a:pPr>
                      <a:endParaRPr sz="900" dirty="0"/>
                    </a:p>
                  </a:txBody>
                  <a:tcPr marL="91450" marR="91450" marT="45725" marB="45725" anchor="ctr"/>
                </a:tc>
                <a:tc>
                  <a:txBody>
                    <a:bodyPr/>
                    <a:lstStyle/>
                    <a:p>
                      <a:pPr marL="0" marR="0" lvl="0" indent="0" algn="l" rtl="0">
                        <a:spcBef>
                          <a:spcPts val="0"/>
                        </a:spcBef>
                        <a:spcAft>
                          <a:spcPts val="0"/>
                        </a:spcAft>
                        <a:buNone/>
                      </a:pPr>
                      <a:endParaRPr sz="900" dirty="0"/>
                    </a:p>
                  </a:txBody>
                  <a:tcPr marL="91450" marR="91450" marT="45725" marB="45725" anchor="ctr"/>
                </a:tc>
                <a:extLst>
                  <a:ext uri="{0D108BD9-81ED-4DB2-BD59-A6C34878D82A}">
                    <a16:rowId xmlns:a16="http://schemas.microsoft.com/office/drawing/2014/main" val="10010"/>
                  </a:ext>
                </a:extLst>
              </a:tr>
            </a:tbl>
          </a:graphicData>
        </a:graphic>
      </p:graphicFrame>
      <p:sp>
        <p:nvSpPr>
          <p:cNvPr id="47" name="Google Shape;47;p3"/>
          <p:cNvSpPr txBox="1"/>
          <p:nvPr/>
        </p:nvSpPr>
        <p:spPr>
          <a:xfrm>
            <a:off x="3549974" y="605009"/>
            <a:ext cx="5583515" cy="50004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ct val="100000"/>
              <a:buFont typeface="Calibri"/>
              <a:buNone/>
            </a:pPr>
            <a:r>
              <a:rPr lang="en-IN" sz="36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Attribution / Citation</a:t>
            </a:r>
            <a:endParaRPr sz="36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2" name="Picture 2" descr="Free question interrogation interrogation point vector">
            <a:extLst>
              <a:ext uri="{FF2B5EF4-FFF2-40B4-BE49-F238E27FC236}">
                <a16:creationId xmlns:a16="http://schemas.microsoft.com/office/drawing/2014/main" id="{2FE85546-694E-F644-2E4F-DABF3EDB4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166" y="1608777"/>
            <a:ext cx="386317" cy="3489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5" name="Group 4">
            <a:extLst>
              <a:ext uri="{FF2B5EF4-FFF2-40B4-BE49-F238E27FC236}">
                <a16:creationId xmlns:a16="http://schemas.microsoft.com/office/drawing/2014/main" id="{ED11166F-E211-C3CD-7467-59913749627E}"/>
              </a:ext>
            </a:extLst>
          </p:cNvPr>
          <p:cNvGrpSpPr/>
          <p:nvPr/>
        </p:nvGrpSpPr>
        <p:grpSpPr>
          <a:xfrm>
            <a:off x="2022436" y="1390205"/>
            <a:ext cx="4388756" cy="4714108"/>
            <a:chOff x="2022436" y="1390205"/>
            <a:chExt cx="4388756" cy="4714108"/>
          </a:xfrm>
        </p:grpSpPr>
        <p:grpSp>
          <p:nvGrpSpPr>
            <p:cNvPr id="13" name="Group 12">
              <a:extLst>
                <a:ext uri="{FF2B5EF4-FFF2-40B4-BE49-F238E27FC236}">
                  <a16:creationId xmlns:a16="http://schemas.microsoft.com/office/drawing/2014/main" id="{106CEBBC-6DAC-6006-9F53-1089BBF33A74}"/>
                </a:ext>
              </a:extLst>
            </p:cNvPr>
            <p:cNvGrpSpPr/>
            <p:nvPr/>
          </p:nvGrpSpPr>
          <p:grpSpPr>
            <a:xfrm>
              <a:off x="2028706" y="1419187"/>
              <a:ext cx="4247403" cy="4685126"/>
              <a:chOff x="3470563" y="32642"/>
              <a:chExt cx="5285232" cy="5829909"/>
            </a:xfrm>
          </p:grpSpPr>
          <p:sp>
            <p:nvSpPr>
              <p:cNvPr id="12" name="Rectangle 11">
                <a:extLst>
                  <a:ext uri="{FF2B5EF4-FFF2-40B4-BE49-F238E27FC236}">
                    <a16:creationId xmlns:a16="http://schemas.microsoft.com/office/drawing/2014/main" id="{155F0FD0-AEA3-0726-DAF6-D8944F8189B5}"/>
                  </a:ext>
                </a:extLst>
              </p:cNvPr>
              <p:cNvSpPr/>
              <p:nvPr/>
            </p:nvSpPr>
            <p:spPr>
              <a:xfrm>
                <a:off x="3470563" y="32642"/>
                <a:ext cx="5285232" cy="5829909"/>
              </a:xfrm>
              <a:prstGeom prst="rect">
                <a:avLst/>
              </a:prstGeom>
              <a:solidFill>
                <a:schemeClr val="bg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descr="A drawing of a couple of people standing in front of a building&#10;&#10;Description automatically generated">
                <a:extLst>
                  <a:ext uri="{FF2B5EF4-FFF2-40B4-BE49-F238E27FC236}">
                    <a16:creationId xmlns:a16="http://schemas.microsoft.com/office/drawing/2014/main" id="{792E24F1-44B5-1B1C-200B-987D0D9967B3}"/>
                  </a:ext>
                </a:extLst>
              </p:cNvPr>
              <p:cNvPicPr>
                <a:picLocks noChangeAspect="1"/>
              </p:cNvPicPr>
              <p:nvPr/>
            </p:nvPicPr>
            <p:blipFill rotWithShape="1">
              <a:blip r:embed="rId3"/>
              <a:srcRect l="3942" t="5607" r="3072" b="4381"/>
              <a:stretch/>
            </p:blipFill>
            <p:spPr>
              <a:xfrm>
                <a:off x="3480954" y="837731"/>
                <a:ext cx="5256647" cy="5014429"/>
              </a:xfrm>
              <a:prstGeom prst="rect">
                <a:avLst/>
              </a:prstGeom>
            </p:spPr>
          </p:pic>
        </p:grpSp>
        <p:cxnSp>
          <p:nvCxnSpPr>
            <p:cNvPr id="15" name="Straight Connector 14">
              <a:extLst>
                <a:ext uri="{FF2B5EF4-FFF2-40B4-BE49-F238E27FC236}">
                  <a16:creationId xmlns:a16="http://schemas.microsoft.com/office/drawing/2014/main" id="{15A91A13-EB0F-4514-041C-B80AB1D9DBD1}"/>
                </a:ext>
              </a:extLst>
            </p:cNvPr>
            <p:cNvCxnSpPr/>
            <p:nvPr/>
          </p:nvCxnSpPr>
          <p:spPr>
            <a:xfrm>
              <a:off x="2028706" y="2066186"/>
              <a:ext cx="42474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12A7CA3-9EA9-7E0F-E1F3-E4FB64E81DAE}"/>
                </a:ext>
              </a:extLst>
            </p:cNvPr>
            <p:cNvSpPr txBox="1"/>
            <p:nvPr/>
          </p:nvSpPr>
          <p:spPr>
            <a:xfrm>
              <a:off x="2022436" y="1390205"/>
              <a:ext cx="4388756" cy="707886"/>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On one fine day, Meena and Raju stood by the cricket pitch, very excited!</a:t>
              </a:r>
            </a:p>
          </p:txBody>
        </p:sp>
      </p:grpSp>
      <p:sp>
        <p:nvSpPr>
          <p:cNvPr id="17" name="Freeform: Shape 16">
            <a:extLst>
              <a:ext uri="{FF2B5EF4-FFF2-40B4-BE49-F238E27FC236}">
                <a16:creationId xmlns:a16="http://schemas.microsoft.com/office/drawing/2014/main" id="{A3B76FAB-3A93-A7D3-B59B-E35293F0F24B}"/>
              </a:ext>
            </a:extLst>
          </p:cNvPr>
          <p:cNvSpPr/>
          <p:nvPr/>
        </p:nvSpPr>
        <p:spPr>
          <a:xfrm>
            <a:off x="2783632"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8" name="Hexagon 17">
            <a:extLst>
              <a:ext uri="{FF2B5EF4-FFF2-40B4-BE49-F238E27FC236}">
                <a16:creationId xmlns:a16="http://schemas.microsoft.com/office/drawing/2014/main" id="{8E6DCB99-49C0-985B-D517-DFC6FF8C0637}"/>
              </a:ext>
            </a:extLst>
          </p:cNvPr>
          <p:cNvSpPr>
            <a:spLocks noChangeAspect="1"/>
          </p:cNvSpPr>
          <p:nvPr/>
        </p:nvSpPr>
        <p:spPr>
          <a:xfrm>
            <a:off x="2997369" y="188639"/>
            <a:ext cx="5976664" cy="594360"/>
          </a:xfrm>
          <a:prstGeom prst="hexagon">
            <a:avLst/>
          </a:prstGeom>
          <a:solidFill>
            <a:schemeClr val="accent4">
              <a:lumMod val="40000"/>
              <a:lumOff val="60000"/>
            </a:schemeClr>
          </a:solidFill>
          <a:ln>
            <a:solidFill>
              <a:schemeClr val="accent4">
                <a:lumMod val="75000"/>
              </a:schemeClr>
            </a:solid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The village fervor</a:t>
            </a:r>
          </a:p>
        </p:txBody>
      </p:sp>
      <p:sp>
        <p:nvSpPr>
          <p:cNvPr id="19" name="Freeform: Shape 18">
            <a:extLst>
              <a:ext uri="{FF2B5EF4-FFF2-40B4-BE49-F238E27FC236}">
                <a16:creationId xmlns:a16="http://schemas.microsoft.com/office/drawing/2014/main" id="{585E4E83-BF27-C293-946D-C9F654DD7FC5}"/>
              </a:ext>
            </a:extLst>
          </p:cNvPr>
          <p:cNvSpPr/>
          <p:nvPr/>
        </p:nvSpPr>
        <p:spPr>
          <a:xfrm flipH="1">
            <a:off x="8478123"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7D97510D-EB39-D407-227F-EE6A11BC1081}"/>
              </a:ext>
            </a:extLst>
          </p:cNvPr>
          <p:cNvGrpSpPr/>
          <p:nvPr/>
        </p:nvGrpSpPr>
        <p:grpSpPr>
          <a:xfrm>
            <a:off x="157805" y="2232461"/>
            <a:ext cx="2063620" cy="1736866"/>
            <a:chOff x="157805" y="2232461"/>
            <a:chExt cx="2063620" cy="1736866"/>
          </a:xfrm>
        </p:grpSpPr>
        <p:sp>
          <p:nvSpPr>
            <p:cNvPr id="11" name="Speech Bubble: Oval 10">
              <a:extLst>
                <a:ext uri="{FF2B5EF4-FFF2-40B4-BE49-F238E27FC236}">
                  <a16:creationId xmlns:a16="http://schemas.microsoft.com/office/drawing/2014/main" id="{1B793154-CED9-3CFC-D1B4-85BBE15D977F}"/>
                </a:ext>
              </a:extLst>
            </p:cNvPr>
            <p:cNvSpPr/>
            <p:nvPr/>
          </p:nvSpPr>
          <p:spPr>
            <a:xfrm>
              <a:off x="157805" y="2232461"/>
              <a:ext cx="2063620" cy="1736866"/>
            </a:xfrm>
            <a:prstGeom prst="wedgeEllipseCallout">
              <a:avLst>
                <a:gd name="adj1" fmla="val 73460"/>
                <a:gd name="adj2" fmla="val 30240"/>
              </a:avLst>
            </a:prstGeom>
            <a:solidFill>
              <a:schemeClr val="bg1"/>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1E97662-2BC8-1DF8-C973-59CAA4272057}"/>
                </a:ext>
              </a:extLst>
            </p:cNvPr>
            <p:cNvSpPr txBox="1"/>
            <p:nvPr/>
          </p:nvSpPr>
          <p:spPr>
            <a:xfrm>
              <a:off x="296748" y="2438311"/>
              <a:ext cx="1785733" cy="1323439"/>
            </a:xfrm>
            <a:prstGeom prst="rect">
              <a:avLst/>
            </a:prstGeom>
            <a:noFill/>
          </p:spPr>
          <p:txBody>
            <a:bodyPr wrap="square">
              <a:spAutoFit/>
            </a:bodyPr>
            <a:lstStyle/>
            <a:p>
              <a:pPr algn="ctr"/>
              <a:r>
                <a:rPr lang="en-US" sz="2000" dirty="0">
                  <a:effectLst/>
                  <a:latin typeface="Calibri" panose="020F0502020204030204" pitchFamily="34" charset="0"/>
                  <a:ea typeface="Calibri" panose="020F0502020204030204" pitchFamily="34" charset="0"/>
                  <a:cs typeface="Calibri" panose="020F0502020204030204" pitchFamily="34" charset="0"/>
                </a:rPr>
                <a:t>We are going to choose </a:t>
              </a:r>
              <a:r>
                <a:rPr lang="en-US" sz="2000" dirty="0">
                  <a:latin typeface="Calibri" panose="020F0502020204030204" pitchFamily="34" charset="0"/>
                  <a:ea typeface="Calibri" panose="020F0502020204030204" pitchFamily="34" charset="0"/>
                  <a:cs typeface="Calibri" panose="020F0502020204030204" pitchFamily="34" charset="0"/>
                </a:rPr>
                <a:t>five</a:t>
              </a:r>
              <a:r>
                <a:rPr lang="en-US" sz="2000" dirty="0">
                  <a:effectLst/>
                  <a:latin typeface="Calibri" panose="020F0502020204030204" pitchFamily="34" charset="0"/>
                  <a:ea typeface="Calibri" panose="020F0502020204030204" pitchFamily="34" charset="0"/>
                  <a:cs typeface="Calibri" panose="020F0502020204030204" pitchFamily="34" charset="0"/>
                </a:rPr>
                <a:t> best cricket players!</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22" name="Picture 21" descr="A drawing of a group of kids playing&#10;&#10;Description automatically generated">
            <a:extLst>
              <a:ext uri="{FF2B5EF4-FFF2-40B4-BE49-F238E27FC236}">
                <a16:creationId xmlns:a16="http://schemas.microsoft.com/office/drawing/2014/main" id="{8D7BB544-9444-2936-F097-2D708BA24B9A}"/>
              </a:ext>
            </a:extLst>
          </p:cNvPr>
          <p:cNvPicPr>
            <a:picLocks noChangeAspect="1"/>
          </p:cNvPicPr>
          <p:nvPr/>
        </p:nvPicPr>
        <p:blipFill rotWithShape="1">
          <a:blip r:embed="rId4">
            <a:extLst>
              <a:ext uri="{28A0092B-C50C-407E-A947-70E740481C1C}">
                <a14:useLocalDpi xmlns:a14="http://schemas.microsoft.com/office/drawing/2010/main" val="0"/>
              </a:ext>
            </a:extLst>
          </a:blip>
          <a:srcRect l="2260" t="4603" r="1618" b="3174"/>
          <a:stretch/>
        </p:blipFill>
        <p:spPr>
          <a:xfrm>
            <a:off x="7450282" y="1419187"/>
            <a:ext cx="3863011" cy="4686934"/>
          </a:xfrm>
          <a:prstGeom prst="rect">
            <a:avLst/>
          </a:prstGeom>
        </p:spPr>
      </p:pic>
      <p:grpSp>
        <p:nvGrpSpPr>
          <p:cNvPr id="4" name="Group 3">
            <a:extLst>
              <a:ext uri="{FF2B5EF4-FFF2-40B4-BE49-F238E27FC236}">
                <a16:creationId xmlns:a16="http://schemas.microsoft.com/office/drawing/2014/main" id="{13976AF3-6785-C8B4-0153-F869718A70F2}"/>
              </a:ext>
            </a:extLst>
          </p:cNvPr>
          <p:cNvGrpSpPr/>
          <p:nvPr/>
        </p:nvGrpSpPr>
        <p:grpSpPr>
          <a:xfrm>
            <a:off x="5876257" y="1938052"/>
            <a:ext cx="2063620" cy="1736866"/>
            <a:chOff x="5876257" y="1938052"/>
            <a:chExt cx="2063620" cy="1736866"/>
          </a:xfrm>
        </p:grpSpPr>
        <p:sp>
          <p:nvSpPr>
            <p:cNvPr id="25" name="Speech Bubble: Oval 24">
              <a:extLst>
                <a:ext uri="{FF2B5EF4-FFF2-40B4-BE49-F238E27FC236}">
                  <a16:creationId xmlns:a16="http://schemas.microsoft.com/office/drawing/2014/main" id="{66328F03-DE88-ADBE-2CBF-FF4BCF50B834}"/>
                </a:ext>
              </a:extLst>
            </p:cNvPr>
            <p:cNvSpPr/>
            <p:nvPr/>
          </p:nvSpPr>
          <p:spPr>
            <a:xfrm>
              <a:off x="5876257" y="1938052"/>
              <a:ext cx="2063620" cy="1736866"/>
            </a:xfrm>
            <a:prstGeom prst="wedgeEllipseCallout">
              <a:avLst>
                <a:gd name="adj1" fmla="val -54940"/>
                <a:gd name="adj2" fmla="val 40410"/>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1B5B3F31-FE08-D723-B69D-B48441182792}"/>
                </a:ext>
              </a:extLst>
            </p:cNvPr>
            <p:cNvSpPr txBox="1"/>
            <p:nvPr/>
          </p:nvSpPr>
          <p:spPr>
            <a:xfrm>
              <a:off x="5985701" y="2119536"/>
              <a:ext cx="1864251" cy="1508105"/>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Cricket is our favorite game. It makes our village one big happy family.</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33307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1000"/>
                                        <p:tgtEl>
                                          <p:spTgt spid="3"/>
                                        </p:tgtEl>
                                      </p:cBhvr>
                                    </p:animEffect>
                                  </p:childTnLst>
                                </p:cTn>
                              </p:par>
                            </p:childTnLst>
                          </p:cTn>
                        </p:par>
                        <p:par>
                          <p:cTn id="14" fill="hold">
                            <p:stCondLst>
                              <p:cond delay="2500"/>
                            </p:stCondLst>
                            <p:childTnLst>
                              <p:par>
                                <p:cTn id="15" presetID="22" presetClass="entr" presetSubtype="8" fill="hold" nodeType="after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par>
                          <p:cTn id="18" fill="hold">
                            <p:stCondLst>
                              <p:cond delay="4000"/>
                            </p:stCondLst>
                            <p:childTnLst>
                              <p:par>
                                <p:cTn id="19" presetID="42" presetClass="entr" presetSubtype="0" fill="hold" nodeType="afterEffect">
                                  <p:stCondLst>
                                    <p:cond delay="5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13" name="Group 12">
            <a:extLst>
              <a:ext uri="{FF2B5EF4-FFF2-40B4-BE49-F238E27FC236}">
                <a16:creationId xmlns:a16="http://schemas.microsoft.com/office/drawing/2014/main" id="{0635176A-0C74-5587-AEDE-178B4004CDB9}"/>
              </a:ext>
            </a:extLst>
          </p:cNvPr>
          <p:cNvGrpSpPr/>
          <p:nvPr/>
        </p:nvGrpSpPr>
        <p:grpSpPr>
          <a:xfrm>
            <a:off x="1268962" y="1951435"/>
            <a:ext cx="9433478" cy="4774706"/>
            <a:chOff x="1449670" y="1951436"/>
            <a:chExt cx="9433478" cy="4774706"/>
          </a:xfrm>
        </p:grpSpPr>
        <p:pic>
          <p:nvPicPr>
            <p:cNvPr id="5" name="Picture 4" descr="A cartoon of a child and a child&#10;&#10;Description automatically generated">
              <a:extLst>
                <a:ext uri="{FF2B5EF4-FFF2-40B4-BE49-F238E27FC236}">
                  <a16:creationId xmlns:a16="http://schemas.microsoft.com/office/drawing/2014/main" id="{5F1EE0D8-D9A9-F2FF-A576-7433BECF3F95}"/>
                </a:ext>
              </a:extLst>
            </p:cNvPr>
            <p:cNvPicPr>
              <a:picLocks noChangeAspect="1"/>
            </p:cNvPicPr>
            <p:nvPr/>
          </p:nvPicPr>
          <p:blipFill rotWithShape="1">
            <a:blip r:embed="rId3">
              <a:extLst>
                <a:ext uri="{28A0092B-C50C-407E-A947-70E740481C1C}">
                  <a14:useLocalDpi xmlns:a14="http://schemas.microsoft.com/office/drawing/2010/main" val="0"/>
                </a:ext>
              </a:extLst>
            </a:blip>
            <a:srcRect l="9995" t="41112" r="63688" b="11444"/>
            <a:stretch/>
          </p:blipFill>
          <p:spPr>
            <a:xfrm>
              <a:off x="2903850" y="2824556"/>
              <a:ext cx="1485325" cy="3901586"/>
            </a:xfrm>
            <a:prstGeom prst="rect">
              <a:avLst/>
            </a:prstGeom>
          </p:spPr>
        </p:pic>
        <p:pic>
          <p:nvPicPr>
            <p:cNvPr id="6" name="Picture 5" descr="A cartoon of a child and a child&#10;&#10;Description automatically generated">
              <a:extLst>
                <a:ext uri="{FF2B5EF4-FFF2-40B4-BE49-F238E27FC236}">
                  <a16:creationId xmlns:a16="http://schemas.microsoft.com/office/drawing/2014/main" id="{03BF3359-3FD0-9657-E0FB-13E524166115}"/>
                </a:ext>
              </a:extLst>
            </p:cNvPr>
            <p:cNvPicPr>
              <a:picLocks noChangeAspect="1"/>
            </p:cNvPicPr>
            <p:nvPr/>
          </p:nvPicPr>
          <p:blipFill rotWithShape="1">
            <a:blip r:embed="rId3">
              <a:extLst>
                <a:ext uri="{28A0092B-C50C-407E-A947-70E740481C1C}">
                  <a14:useLocalDpi xmlns:a14="http://schemas.microsoft.com/office/drawing/2010/main" val="0"/>
                </a:ext>
              </a:extLst>
            </a:blip>
            <a:srcRect l="53467" t="41112" r="20167" b="9841"/>
            <a:stretch/>
          </p:blipFill>
          <p:spPr>
            <a:xfrm flipH="1">
              <a:off x="1449670" y="2450853"/>
              <a:ext cx="1333962" cy="3615739"/>
            </a:xfrm>
            <a:prstGeom prst="rect">
              <a:avLst/>
            </a:prstGeom>
          </p:spPr>
        </p:pic>
        <p:pic>
          <p:nvPicPr>
            <p:cNvPr id="7" name="Picture 6">
              <a:extLst>
                <a:ext uri="{FF2B5EF4-FFF2-40B4-BE49-F238E27FC236}">
                  <a16:creationId xmlns:a16="http://schemas.microsoft.com/office/drawing/2014/main" id="{F2C4BCDB-CCEE-E55F-B860-53745305C2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4934" y="1951436"/>
              <a:ext cx="6608214" cy="2757982"/>
            </a:xfrm>
            <a:prstGeom prst="rect">
              <a:avLst/>
            </a:prstGeom>
            <a:noFill/>
            <a:ln>
              <a:noFill/>
            </a:ln>
          </p:spPr>
        </p:pic>
      </p:grpSp>
      <p:sp>
        <p:nvSpPr>
          <p:cNvPr id="9" name="Freeform: Shape 8">
            <a:extLst>
              <a:ext uri="{FF2B5EF4-FFF2-40B4-BE49-F238E27FC236}">
                <a16:creationId xmlns:a16="http://schemas.microsoft.com/office/drawing/2014/main" id="{87115751-0AF8-DE10-20E5-C4CAF3DB8FB4}"/>
              </a:ext>
            </a:extLst>
          </p:cNvPr>
          <p:cNvSpPr/>
          <p:nvPr/>
        </p:nvSpPr>
        <p:spPr>
          <a:xfrm>
            <a:off x="2783632"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0" name="Hexagon 9">
            <a:extLst>
              <a:ext uri="{FF2B5EF4-FFF2-40B4-BE49-F238E27FC236}">
                <a16:creationId xmlns:a16="http://schemas.microsoft.com/office/drawing/2014/main" id="{2EF1C374-B833-77C4-0760-3F7792006640}"/>
              </a:ext>
            </a:extLst>
          </p:cNvPr>
          <p:cNvSpPr>
            <a:spLocks noChangeAspect="1"/>
          </p:cNvSpPr>
          <p:nvPr/>
        </p:nvSpPr>
        <p:spPr>
          <a:xfrm>
            <a:off x="2997369" y="188639"/>
            <a:ext cx="5976664" cy="594360"/>
          </a:xfrm>
          <a:prstGeom prst="hexagon">
            <a:avLst/>
          </a:prstGeom>
          <a:solidFill>
            <a:schemeClr val="accent4">
              <a:lumMod val="40000"/>
              <a:lumOff val="60000"/>
            </a:schemeClr>
          </a:solidFill>
          <a:ln>
            <a:solidFill>
              <a:schemeClr val="accent4">
                <a:lumMod val="75000"/>
              </a:schemeClr>
            </a:solid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Meet the strategists</a:t>
            </a:r>
          </a:p>
        </p:txBody>
      </p:sp>
      <p:sp>
        <p:nvSpPr>
          <p:cNvPr id="11" name="Freeform: Shape 10">
            <a:extLst>
              <a:ext uri="{FF2B5EF4-FFF2-40B4-BE49-F238E27FC236}">
                <a16:creationId xmlns:a16="http://schemas.microsoft.com/office/drawing/2014/main" id="{9125867B-17C7-0643-8701-F2C6C8218DC6}"/>
              </a:ext>
            </a:extLst>
          </p:cNvPr>
          <p:cNvSpPr/>
          <p:nvPr/>
        </p:nvSpPr>
        <p:spPr>
          <a:xfrm flipH="1">
            <a:off x="8478123"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A760185-AD38-A317-6E3E-6C38542CED7E}"/>
              </a:ext>
            </a:extLst>
          </p:cNvPr>
          <p:cNvSpPr txBox="1"/>
          <p:nvPr/>
        </p:nvSpPr>
        <p:spPr>
          <a:xfrm>
            <a:off x="1871230" y="1314822"/>
            <a:ext cx="8449540" cy="707886"/>
          </a:xfrm>
          <a:prstGeom prst="rect">
            <a:avLst/>
          </a:prstGeom>
          <a:solidFill>
            <a:schemeClr val="accent4">
              <a:lumMod val="40000"/>
              <a:lumOff val="60000"/>
            </a:schemeClr>
          </a:solidFill>
        </p:spPr>
        <p:txBody>
          <a:bodyPr wrap="square">
            <a:spAutoFit/>
          </a:bodyPr>
          <a:lstStyle/>
          <a:p>
            <a:r>
              <a:rPr lang="en-US" sz="2000" dirty="0">
                <a:effectLst/>
                <a:latin typeface="Calibri" panose="020F0502020204030204" pitchFamily="34" charset="0"/>
                <a:ea typeface="Calibri" panose="020F0502020204030204" pitchFamily="34" charset="0"/>
                <a:cs typeface="Calibri" panose="020F0502020204030204" pitchFamily="34" charset="0"/>
              </a:rPr>
              <a:t>Raju and Meena, the smart </a:t>
            </a:r>
            <a:r>
              <a:rPr lang="en-US" sz="2000" dirty="0">
                <a:latin typeface="Calibri" panose="020F0502020204030204" pitchFamily="34" charset="0"/>
                <a:ea typeface="Calibri" panose="020F0502020204030204" pitchFamily="34" charset="0"/>
                <a:cs typeface="Calibri" panose="020F0502020204030204" pitchFamily="34" charset="0"/>
              </a:rPr>
              <a:t>children</a:t>
            </a:r>
            <a:r>
              <a:rPr lang="en-US" sz="2000" dirty="0">
                <a:effectLst/>
                <a:latin typeface="Calibri" panose="020F0502020204030204" pitchFamily="34" charset="0"/>
                <a:ea typeface="Calibri" panose="020F0502020204030204" pitchFamily="34" charset="0"/>
                <a:cs typeface="Calibri" panose="020F0502020204030204" pitchFamily="34" charset="0"/>
              </a:rPr>
              <a:t> of the village, are planning their cricket team!</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2" presetClass="entr" presetSubtype="0"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7" name="Picture 6">
            <a:extLst>
              <a:ext uri="{FF2B5EF4-FFF2-40B4-BE49-F238E27FC236}">
                <a16:creationId xmlns:a16="http://schemas.microsoft.com/office/drawing/2014/main" id="{7B006CB5-DAB6-ADB2-7889-57971AB590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5098" y="1250839"/>
            <a:ext cx="6101804" cy="2546628"/>
          </a:xfrm>
          <a:prstGeom prst="rect">
            <a:avLst/>
          </a:prstGeom>
          <a:noFill/>
          <a:ln>
            <a:noFill/>
          </a:ln>
        </p:spPr>
      </p:pic>
      <p:pic>
        <p:nvPicPr>
          <p:cNvPr id="4" name="Picture 3" descr="Cartoon of two people with their hands on their head&#10;&#10;Description automatically generated">
            <a:extLst>
              <a:ext uri="{FF2B5EF4-FFF2-40B4-BE49-F238E27FC236}">
                <a16:creationId xmlns:a16="http://schemas.microsoft.com/office/drawing/2014/main" id="{28C25DB3-CD85-896B-3A92-708BCAF7B7B7}"/>
              </a:ext>
            </a:extLst>
          </p:cNvPr>
          <p:cNvPicPr>
            <a:picLocks noChangeAspect="1"/>
          </p:cNvPicPr>
          <p:nvPr/>
        </p:nvPicPr>
        <p:blipFill rotWithShape="1">
          <a:blip r:embed="rId4">
            <a:extLst>
              <a:ext uri="{28A0092B-C50C-407E-A947-70E740481C1C}">
                <a14:useLocalDpi xmlns:a14="http://schemas.microsoft.com/office/drawing/2010/main" val="0"/>
              </a:ext>
            </a:extLst>
          </a:blip>
          <a:srcRect l="56259" t="39827" r="718" b="6497"/>
          <a:stretch/>
        </p:blipFill>
        <p:spPr>
          <a:xfrm flipH="1">
            <a:off x="80015" y="3021742"/>
            <a:ext cx="1810326" cy="3445103"/>
          </a:xfrm>
          <a:prstGeom prst="rect">
            <a:avLst/>
          </a:prstGeom>
        </p:spPr>
      </p:pic>
      <p:pic>
        <p:nvPicPr>
          <p:cNvPr id="3" name="Picture 2" descr="Cartoon of two people with their hands on their head&#10;&#10;Description automatically generated">
            <a:extLst>
              <a:ext uri="{FF2B5EF4-FFF2-40B4-BE49-F238E27FC236}">
                <a16:creationId xmlns:a16="http://schemas.microsoft.com/office/drawing/2014/main" id="{F509ED83-A99C-145D-8447-1208A6E2BC0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5482" b="93436" l="21131" r="50780">
                        <a14:foregroundMark x1="24122" y1="46974" x2="34070" y2="67818"/>
                        <a14:foregroundMark x1="40897" y1="57374" x2="31664" y2="63086"/>
                        <a14:foregroundMark x1="31664" y1="63086" x2="31209" y2="63512"/>
                        <a14:foregroundMark x1="21586" y1="46974" x2="26398" y2="45482"/>
                        <a14:foregroundMark x1="32640" y1="93478" x2="30104" y2="86786"/>
                        <a14:foregroundMark x1="50780" y1="89045" x2="46294" y2="89216"/>
                        <a14:foregroundMark x1="26658" y1="46036" x2="32900" y2="57758"/>
                      </a14:backgroundRemoval>
                    </a14:imgEffect>
                  </a14:imgLayer>
                </a14:imgProps>
              </a:ext>
              <a:ext uri="{28A0092B-C50C-407E-A947-70E740481C1C}">
                <a14:useLocalDpi xmlns:a14="http://schemas.microsoft.com/office/drawing/2010/main" val="0"/>
              </a:ext>
            </a:extLst>
          </a:blip>
          <a:srcRect l="17842" t="42051" r="47304" b="4274"/>
          <a:stretch/>
        </p:blipFill>
        <p:spPr>
          <a:xfrm>
            <a:off x="1692555" y="2649476"/>
            <a:ext cx="1384384" cy="3252044"/>
          </a:xfrm>
          <a:prstGeom prst="rect">
            <a:avLst/>
          </a:prstGeom>
        </p:spPr>
      </p:pic>
      <p:pic>
        <p:nvPicPr>
          <p:cNvPr id="5" name="Picture 4" descr="A cartoon of a person holding a stick&#10;&#10;Description automatically generated">
            <a:extLst>
              <a:ext uri="{FF2B5EF4-FFF2-40B4-BE49-F238E27FC236}">
                <a16:creationId xmlns:a16="http://schemas.microsoft.com/office/drawing/2014/main" id="{57DA63CA-F981-8BA7-66CB-3F10DEC0488B}"/>
              </a:ext>
            </a:extLst>
          </p:cNvPr>
          <p:cNvPicPr>
            <a:picLocks noChangeAspect="1"/>
          </p:cNvPicPr>
          <p:nvPr/>
        </p:nvPicPr>
        <p:blipFill rotWithShape="1">
          <a:blip r:embed="rId7">
            <a:extLst>
              <a:ext uri="{28A0092B-C50C-407E-A947-70E740481C1C}">
                <a14:useLocalDpi xmlns:a14="http://schemas.microsoft.com/office/drawing/2010/main" val="0"/>
              </a:ext>
            </a:extLst>
          </a:blip>
          <a:srcRect l="17651" t="39657" r="35404" b="8890"/>
          <a:stretch/>
        </p:blipFill>
        <p:spPr>
          <a:xfrm flipH="1">
            <a:off x="9305468" y="2994019"/>
            <a:ext cx="2119746" cy="3668932"/>
          </a:xfrm>
          <a:prstGeom prst="rect">
            <a:avLst/>
          </a:prstGeom>
        </p:spPr>
      </p:pic>
      <p:sp>
        <p:nvSpPr>
          <p:cNvPr id="8" name="Freeform: Shape 7">
            <a:extLst>
              <a:ext uri="{FF2B5EF4-FFF2-40B4-BE49-F238E27FC236}">
                <a16:creationId xmlns:a16="http://schemas.microsoft.com/office/drawing/2014/main" id="{AC89CD5D-566B-468F-4459-4732448C6E3A}"/>
              </a:ext>
            </a:extLst>
          </p:cNvPr>
          <p:cNvSpPr/>
          <p:nvPr/>
        </p:nvSpPr>
        <p:spPr>
          <a:xfrm>
            <a:off x="2783632"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9" name="Hexagon 8">
            <a:extLst>
              <a:ext uri="{FF2B5EF4-FFF2-40B4-BE49-F238E27FC236}">
                <a16:creationId xmlns:a16="http://schemas.microsoft.com/office/drawing/2014/main" id="{B85DFF87-3881-5F64-CB59-765DDAC2A83B}"/>
              </a:ext>
            </a:extLst>
          </p:cNvPr>
          <p:cNvSpPr>
            <a:spLocks noChangeAspect="1"/>
          </p:cNvSpPr>
          <p:nvPr/>
        </p:nvSpPr>
        <p:spPr>
          <a:xfrm>
            <a:off x="2997369" y="188639"/>
            <a:ext cx="5976664" cy="594360"/>
          </a:xfrm>
          <a:prstGeom prst="hexagon">
            <a:avLst/>
          </a:prstGeom>
          <a:solidFill>
            <a:schemeClr val="accent4">
              <a:lumMod val="40000"/>
              <a:lumOff val="60000"/>
            </a:schemeClr>
          </a:solidFill>
          <a:ln>
            <a:solidFill>
              <a:schemeClr val="accent4">
                <a:lumMod val="75000"/>
              </a:schemeClr>
            </a:solid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Selection dilemma</a:t>
            </a:r>
          </a:p>
        </p:txBody>
      </p:sp>
      <p:sp>
        <p:nvSpPr>
          <p:cNvPr id="10" name="Freeform: Shape 9">
            <a:extLst>
              <a:ext uri="{FF2B5EF4-FFF2-40B4-BE49-F238E27FC236}">
                <a16:creationId xmlns:a16="http://schemas.microsoft.com/office/drawing/2014/main" id="{69FD0587-0BFF-E3E6-38D4-87E67757B53E}"/>
              </a:ext>
            </a:extLst>
          </p:cNvPr>
          <p:cNvSpPr/>
          <p:nvPr/>
        </p:nvSpPr>
        <p:spPr>
          <a:xfrm flipH="1">
            <a:off x="8478123"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1250DF06-F3B6-37AB-3BBB-733F00AD622C}"/>
              </a:ext>
            </a:extLst>
          </p:cNvPr>
          <p:cNvGrpSpPr/>
          <p:nvPr/>
        </p:nvGrpSpPr>
        <p:grpSpPr>
          <a:xfrm>
            <a:off x="151333" y="767096"/>
            <a:ext cx="2063620" cy="2023812"/>
            <a:chOff x="127479" y="782999"/>
            <a:chExt cx="2063620" cy="1870250"/>
          </a:xfrm>
        </p:grpSpPr>
        <p:sp>
          <p:nvSpPr>
            <p:cNvPr id="13" name="Speech Bubble: Oval 12">
              <a:extLst>
                <a:ext uri="{FF2B5EF4-FFF2-40B4-BE49-F238E27FC236}">
                  <a16:creationId xmlns:a16="http://schemas.microsoft.com/office/drawing/2014/main" id="{0A19B72E-AB7F-4F83-F47A-A8C8459C35BB}"/>
                </a:ext>
              </a:extLst>
            </p:cNvPr>
            <p:cNvSpPr/>
            <p:nvPr/>
          </p:nvSpPr>
          <p:spPr>
            <a:xfrm>
              <a:off x="127479" y="782999"/>
              <a:ext cx="2063620" cy="1736866"/>
            </a:xfrm>
            <a:prstGeom prst="wedgeEllipseCallout">
              <a:avLst>
                <a:gd name="adj1" fmla="val 39220"/>
                <a:gd name="adj2" fmla="val 56563"/>
              </a:avLst>
            </a:prstGeom>
            <a:solidFill>
              <a:schemeClr val="bg1"/>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883CE5CF-77AE-6AA0-C289-9952D56C3B94}"/>
                </a:ext>
              </a:extLst>
            </p:cNvPr>
            <p:cNvSpPr txBox="1"/>
            <p:nvPr/>
          </p:nvSpPr>
          <p:spPr>
            <a:xfrm>
              <a:off x="260278" y="898923"/>
              <a:ext cx="1785733" cy="1754326"/>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How do we pick the best five from these ten players? We need a good plan.</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id="{7E0CB2A2-FB0A-1113-5CA2-FA44589AF7A6}"/>
              </a:ext>
            </a:extLst>
          </p:cNvPr>
          <p:cNvGrpSpPr/>
          <p:nvPr/>
        </p:nvGrpSpPr>
        <p:grpSpPr>
          <a:xfrm>
            <a:off x="9351818" y="1017576"/>
            <a:ext cx="2456174" cy="1736866"/>
            <a:chOff x="9351818" y="1017576"/>
            <a:chExt cx="2456174" cy="1736866"/>
          </a:xfrm>
        </p:grpSpPr>
        <p:sp>
          <p:nvSpPr>
            <p:cNvPr id="15" name="Speech Bubble: Oval 14">
              <a:extLst>
                <a:ext uri="{FF2B5EF4-FFF2-40B4-BE49-F238E27FC236}">
                  <a16:creationId xmlns:a16="http://schemas.microsoft.com/office/drawing/2014/main" id="{CBEB8F62-FD32-81D2-14F0-A36DC3ADF4C8}"/>
                </a:ext>
              </a:extLst>
            </p:cNvPr>
            <p:cNvSpPr/>
            <p:nvPr/>
          </p:nvSpPr>
          <p:spPr>
            <a:xfrm>
              <a:off x="9351818" y="1017576"/>
              <a:ext cx="2456174" cy="1736866"/>
            </a:xfrm>
            <a:prstGeom prst="wedgeEllipseCallout">
              <a:avLst>
                <a:gd name="adj1" fmla="val -1816"/>
                <a:gd name="adj2" fmla="val 67930"/>
              </a:avLst>
            </a:prstGeom>
            <a:solidFill>
              <a:schemeClr val="bg1"/>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FF4BC0B-D96A-0EBF-1B64-FDD18F1FF998}"/>
                </a:ext>
              </a:extLst>
            </p:cNvPr>
            <p:cNvSpPr txBox="1"/>
            <p:nvPr/>
          </p:nvSpPr>
          <p:spPr>
            <a:xfrm>
              <a:off x="9573015" y="1285942"/>
              <a:ext cx="2013779" cy="1200329"/>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Kids, numbers will show you who to choose. Look at the scores carefully!</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sp>
        <p:nvSpPr>
          <p:cNvPr id="17" name="TextBox 16">
            <a:extLst>
              <a:ext uri="{FF2B5EF4-FFF2-40B4-BE49-F238E27FC236}">
                <a16:creationId xmlns:a16="http://schemas.microsoft.com/office/drawing/2014/main" id="{A509899E-EB8B-A6B8-CEE1-695EB74E53A4}"/>
              </a:ext>
            </a:extLst>
          </p:cNvPr>
          <p:cNvSpPr txBox="1"/>
          <p:nvPr/>
        </p:nvSpPr>
        <p:spPr>
          <a:xfrm>
            <a:off x="3076939" y="4208524"/>
            <a:ext cx="6101804" cy="400110"/>
          </a:xfrm>
          <a:prstGeom prst="rect">
            <a:avLst/>
          </a:prstGeom>
          <a:solidFill>
            <a:schemeClr val="accent4">
              <a:lumMod val="40000"/>
              <a:lumOff val="60000"/>
            </a:schemeClr>
          </a:solidFill>
        </p:spPr>
        <p:txBody>
          <a:bodyPr wrap="square">
            <a:spAutoFit/>
          </a:bodyPr>
          <a:lstStyle/>
          <a:p>
            <a:pPr algn="ctr"/>
            <a:r>
              <a:rPr lang="en-US" sz="2000" dirty="0">
                <a:effectLst/>
                <a:latin typeface="Calibri" panose="020F0502020204030204" pitchFamily="34" charset="0"/>
                <a:ea typeface="Calibri" panose="020F0502020204030204" pitchFamily="34" charset="0"/>
                <a:cs typeface="Calibri" panose="020F0502020204030204" pitchFamily="34" charset="0"/>
              </a:rPr>
              <a:t>Dadi’s wisdom comes to the rescue!</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213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5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1000"/>
                                        <p:tgtEl>
                                          <p:spTgt spid="6"/>
                                        </p:tgtEl>
                                      </p:cBhvr>
                                    </p:animEffect>
                                  </p:childTnLst>
                                </p:cTn>
                              </p:par>
                            </p:childTnLst>
                          </p:cTn>
                        </p:par>
                        <p:par>
                          <p:cTn id="36" fill="hold">
                            <p:stCondLst>
                              <p:cond delay="2000"/>
                            </p:stCondLst>
                            <p:childTnLst>
                              <p:par>
                                <p:cTn id="37" presetID="22" presetClass="entr" presetSubtype="8"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2" name="Picture 1" descr="A cartoon of a person holding a stick&#10;&#10;Description automatically generated">
            <a:extLst>
              <a:ext uri="{FF2B5EF4-FFF2-40B4-BE49-F238E27FC236}">
                <a16:creationId xmlns:a16="http://schemas.microsoft.com/office/drawing/2014/main" id="{8812D9FF-2356-A223-3D84-F7B5FD38FC28}"/>
              </a:ext>
            </a:extLst>
          </p:cNvPr>
          <p:cNvPicPr>
            <a:picLocks noChangeAspect="1"/>
          </p:cNvPicPr>
          <p:nvPr/>
        </p:nvPicPr>
        <p:blipFill rotWithShape="1">
          <a:blip r:embed="rId3">
            <a:extLst>
              <a:ext uri="{28A0092B-C50C-407E-A947-70E740481C1C}">
                <a14:useLocalDpi xmlns:a14="http://schemas.microsoft.com/office/drawing/2010/main" val="0"/>
              </a:ext>
            </a:extLst>
          </a:blip>
          <a:srcRect l="17651" t="39657" r="35404" b="8890"/>
          <a:stretch/>
        </p:blipFill>
        <p:spPr>
          <a:xfrm flipH="1">
            <a:off x="7529650" y="3216824"/>
            <a:ext cx="2027527" cy="3509317"/>
          </a:xfrm>
          <a:prstGeom prst="rect">
            <a:avLst/>
          </a:prstGeom>
        </p:spPr>
      </p:pic>
      <p:pic>
        <p:nvPicPr>
          <p:cNvPr id="7" name="Picture 6">
            <a:extLst>
              <a:ext uri="{FF2B5EF4-FFF2-40B4-BE49-F238E27FC236}">
                <a16:creationId xmlns:a16="http://schemas.microsoft.com/office/drawing/2014/main" id="{2BA21051-FA7D-17B7-3DC0-83C1F20584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1446" y="1188596"/>
            <a:ext cx="6101804" cy="2546628"/>
          </a:xfrm>
          <a:prstGeom prst="rect">
            <a:avLst/>
          </a:prstGeom>
          <a:noFill/>
          <a:ln>
            <a:noFill/>
          </a:ln>
        </p:spPr>
      </p:pic>
      <p:sp>
        <p:nvSpPr>
          <p:cNvPr id="8" name="Freeform: Shape 7">
            <a:extLst>
              <a:ext uri="{FF2B5EF4-FFF2-40B4-BE49-F238E27FC236}">
                <a16:creationId xmlns:a16="http://schemas.microsoft.com/office/drawing/2014/main" id="{B8B0EBA9-323F-D52D-68F6-BD179B318E8A}"/>
              </a:ext>
            </a:extLst>
          </p:cNvPr>
          <p:cNvSpPr/>
          <p:nvPr/>
        </p:nvSpPr>
        <p:spPr>
          <a:xfrm>
            <a:off x="2783632"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9" name="Hexagon 8">
            <a:extLst>
              <a:ext uri="{FF2B5EF4-FFF2-40B4-BE49-F238E27FC236}">
                <a16:creationId xmlns:a16="http://schemas.microsoft.com/office/drawing/2014/main" id="{7D68AAE9-87FD-B92A-63E2-17C39D15B55C}"/>
              </a:ext>
            </a:extLst>
          </p:cNvPr>
          <p:cNvSpPr>
            <a:spLocks noChangeAspect="1"/>
          </p:cNvSpPr>
          <p:nvPr/>
        </p:nvSpPr>
        <p:spPr>
          <a:xfrm>
            <a:off x="2997369" y="188639"/>
            <a:ext cx="5976664" cy="594360"/>
          </a:xfrm>
          <a:prstGeom prst="hexagon">
            <a:avLst/>
          </a:prstGeom>
          <a:solidFill>
            <a:schemeClr val="accent4">
              <a:lumMod val="40000"/>
              <a:lumOff val="60000"/>
            </a:schemeClr>
          </a:solidFill>
          <a:ln>
            <a:solidFill>
              <a:schemeClr val="accent4">
                <a:lumMod val="75000"/>
              </a:schemeClr>
            </a:solid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Diving into 'Mean'</a:t>
            </a:r>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Freeform: Shape 9">
            <a:extLst>
              <a:ext uri="{FF2B5EF4-FFF2-40B4-BE49-F238E27FC236}">
                <a16:creationId xmlns:a16="http://schemas.microsoft.com/office/drawing/2014/main" id="{EACE6830-08DD-A601-EBED-72997886B73D}"/>
              </a:ext>
            </a:extLst>
          </p:cNvPr>
          <p:cNvSpPr/>
          <p:nvPr/>
        </p:nvSpPr>
        <p:spPr>
          <a:xfrm flipH="1">
            <a:off x="8478123"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DA4D7D34-C7AC-7253-1446-5C965AB84173}"/>
              </a:ext>
            </a:extLst>
          </p:cNvPr>
          <p:cNvGrpSpPr/>
          <p:nvPr/>
        </p:nvGrpSpPr>
        <p:grpSpPr>
          <a:xfrm>
            <a:off x="1091446" y="3950866"/>
            <a:ext cx="5412922" cy="2718495"/>
            <a:chOff x="1111136" y="4071435"/>
            <a:chExt cx="5412922" cy="2718495"/>
          </a:xfrm>
        </p:grpSpPr>
        <p:sp>
          <p:nvSpPr>
            <p:cNvPr id="11" name="TextBox 10">
              <a:extLst>
                <a:ext uri="{FF2B5EF4-FFF2-40B4-BE49-F238E27FC236}">
                  <a16:creationId xmlns:a16="http://schemas.microsoft.com/office/drawing/2014/main" id="{BF227884-5A1B-9ED9-41E8-F0C3941819D9}"/>
                </a:ext>
              </a:extLst>
            </p:cNvPr>
            <p:cNvSpPr txBox="1"/>
            <p:nvPr/>
          </p:nvSpPr>
          <p:spPr>
            <a:xfrm>
              <a:off x="1111136" y="4204607"/>
              <a:ext cx="5412922" cy="2585323"/>
            </a:xfrm>
            <a:prstGeom prst="rect">
              <a:avLst/>
            </a:prstGeom>
            <a:noFill/>
          </p:spPr>
          <p:txBody>
            <a:bodyPr wrap="square" rtlCol="0">
              <a:sp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b="1" dirty="0">
                  <a:latin typeface="Calibri" panose="020F0502020204030204" pitchFamily="34" charset="0"/>
                  <a:ea typeface="Calibri" panose="020F0502020204030204" pitchFamily="34" charset="0"/>
                  <a:cs typeface="Calibri" panose="020F0502020204030204" pitchFamily="34" charset="0"/>
                </a:rPr>
                <a:t>Mean</a:t>
              </a:r>
              <a:r>
                <a:rPr lang="en-US" sz="1800" dirty="0">
                  <a:latin typeface="Calibri" panose="020F0502020204030204" pitchFamily="34" charset="0"/>
                  <a:ea typeface="Calibri" panose="020F0502020204030204" pitchFamily="34" charset="0"/>
                  <a:cs typeface="Calibri" panose="020F0502020204030204" pitchFamily="34" charset="0"/>
                </a:rPr>
                <a:t> = </a:t>
              </a:r>
            </a:p>
            <a:p>
              <a:endParaRPr lang="en-US" sz="1800" dirty="0">
                <a:latin typeface="Calibri" panose="020F0502020204030204" pitchFamily="34" charset="0"/>
                <a:ea typeface="Calibri" panose="020F0502020204030204" pitchFamily="34" charset="0"/>
                <a:cs typeface="Calibri" panose="020F0502020204030204" pitchFamily="34" charset="0"/>
              </a:endParaRPr>
            </a:p>
            <a:p>
              <a:pPr algn="ctr"/>
              <a:r>
                <a:rPr lang="en-US" sz="1800" dirty="0">
                  <a:latin typeface="Calibri" panose="020F0502020204030204" pitchFamily="34" charset="0"/>
                  <a:ea typeface="Calibri" panose="020F0502020204030204" pitchFamily="34" charset="0"/>
                  <a:cs typeface="Calibri" panose="020F0502020204030204" pitchFamily="34" charset="0"/>
                </a:rPr>
                <a:t>Example: The arithmetic mean of Arjun’s runs would be</a:t>
              </a:r>
            </a:p>
            <a:p>
              <a:pPr algn="ctr"/>
              <a:r>
                <a:rPr lang="en-US" sz="1800" dirty="0">
                  <a:latin typeface="Calibri" panose="020F0502020204030204" pitchFamily="34" charset="0"/>
                  <a:ea typeface="Calibri" panose="020F0502020204030204" pitchFamily="34" charset="0"/>
                  <a:cs typeface="Calibri" panose="020F0502020204030204" pitchFamily="34" charset="0"/>
                </a:rPr>
                <a:t> </a:t>
              </a:r>
            </a:p>
            <a:p>
              <a:pPr algn="ctr"/>
              <a:r>
                <a:rPr lang="en-US" sz="1800" dirty="0">
                  <a:latin typeface="Calibri" panose="020F0502020204030204" pitchFamily="34" charset="0"/>
                  <a:ea typeface="Calibri" panose="020F0502020204030204" pitchFamily="34" charset="0"/>
                  <a:cs typeface="Calibri" panose="020F0502020204030204" pitchFamily="34" charset="0"/>
                </a:rPr>
                <a:t>=</a:t>
              </a:r>
            </a:p>
            <a:p>
              <a:pPr algn="ctr"/>
              <a:r>
                <a:rPr lang="en-US" sz="1800" dirty="0">
                  <a:latin typeface="Calibri" panose="020F0502020204030204" pitchFamily="34" charset="0"/>
                  <a:ea typeface="Calibri" panose="020F0502020204030204" pitchFamily="34" charset="0"/>
                  <a:cs typeface="Calibri" panose="020F0502020204030204" pitchFamily="34" charset="0"/>
                </a:rPr>
                <a:t> </a:t>
              </a:r>
            </a:p>
            <a:p>
              <a:pPr algn="ctr"/>
              <a:r>
                <a:rPr lang="en-US" sz="1800" dirty="0">
                  <a:latin typeface="Calibri" panose="020F0502020204030204" pitchFamily="34" charset="0"/>
                  <a:ea typeface="Calibri" panose="020F0502020204030204" pitchFamily="34" charset="0"/>
                  <a:cs typeface="Calibri" panose="020F0502020204030204" pitchFamily="34" charset="0"/>
                </a:rPr>
                <a:t>=</a:t>
              </a:r>
            </a:p>
            <a:p>
              <a:pPr algn="ctr"/>
              <a:r>
                <a:rPr lang="en-US" sz="1800" dirty="0">
                  <a:latin typeface="Calibri" panose="020F0502020204030204" pitchFamily="34" charset="0"/>
                  <a:ea typeface="Calibri" panose="020F0502020204030204" pitchFamily="34" charset="0"/>
                  <a:cs typeface="Calibri" panose="020F0502020204030204" pitchFamily="34" charset="0"/>
                </a:rPr>
                <a:t>      </a:t>
              </a:r>
            </a:p>
            <a:p>
              <a:pPr algn="ctr"/>
              <a:r>
                <a:rPr lang="en-US" sz="1800" dirty="0">
                  <a:latin typeface="Calibri" panose="020F0502020204030204" pitchFamily="34" charset="0"/>
                  <a:ea typeface="Calibri" panose="020F0502020204030204" pitchFamily="34" charset="0"/>
                  <a:cs typeface="Calibri" panose="020F0502020204030204" pitchFamily="34" charset="0"/>
                </a:rPr>
                <a:t>         =     42</a:t>
              </a:r>
            </a:p>
          </p:txBody>
        </p:sp>
        <p:cxnSp>
          <p:nvCxnSpPr>
            <p:cNvPr id="13" name="Straight Connector 12">
              <a:extLst>
                <a:ext uri="{FF2B5EF4-FFF2-40B4-BE49-F238E27FC236}">
                  <a16:creationId xmlns:a16="http://schemas.microsoft.com/office/drawing/2014/main" id="{0142499D-AD2D-87A4-2BBE-4B0A621A3C7C}"/>
                </a:ext>
              </a:extLst>
            </p:cNvPr>
            <p:cNvCxnSpPr/>
            <p:nvPr/>
          </p:nvCxnSpPr>
          <p:spPr>
            <a:xfrm>
              <a:off x="4049486" y="4392386"/>
              <a:ext cx="1737360" cy="0"/>
            </a:xfrm>
            <a:prstGeom prst="line">
              <a:avLst/>
            </a:prstGeom>
            <a:ln w="1270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41779D7-5766-9F94-2DEB-6F872BF86BDB}"/>
                </a:ext>
              </a:extLst>
            </p:cNvPr>
            <p:cNvSpPr txBox="1"/>
            <p:nvPr/>
          </p:nvSpPr>
          <p:spPr>
            <a:xfrm>
              <a:off x="4008665" y="4071435"/>
              <a:ext cx="1763486" cy="369332"/>
            </a:xfrm>
            <a:prstGeom prst="rect">
              <a:avLst/>
            </a:prstGeom>
            <a:noFill/>
          </p:spPr>
          <p:txBody>
            <a:bodyPr wrap="square" rtlCol="0">
              <a:spAutoFit/>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Sum of all scores</a:t>
              </a:r>
            </a:p>
          </p:txBody>
        </p:sp>
        <p:sp>
          <p:nvSpPr>
            <p:cNvPr id="15" name="TextBox 14">
              <a:extLst>
                <a:ext uri="{FF2B5EF4-FFF2-40B4-BE49-F238E27FC236}">
                  <a16:creationId xmlns:a16="http://schemas.microsoft.com/office/drawing/2014/main" id="{FBA496C2-F0AE-4874-90E4-DB7AE4CB4918}"/>
                </a:ext>
              </a:extLst>
            </p:cNvPr>
            <p:cNvSpPr txBox="1"/>
            <p:nvPr/>
          </p:nvSpPr>
          <p:spPr>
            <a:xfrm>
              <a:off x="3976008" y="4323146"/>
              <a:ext cx="1869622" cy="369332"/>
            </a:xfrm>
            <a:prstGeom prst="rect">
              <a:avLst/>
            </a:prstGeom>
            <a:noFill/>
          </p:spPr>
          <p:txBody>
            <a:bodyPr wrap="square" rtlCol="0">
              <a:spAutoFit/>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Number of scores</a:t>
              </a:r>
            </a:p>
          </p:txBody>
        </p:sp>
        <p:cxnSp>
          <p:nvCxnSpPr>
            <p:cNvPr id="16" name="Straight Connector 15">
              <a:extLst>
                <a:ext uri="{FF2B5EF4-FFF2-40B4-BE49-F238E27FC236}">
                  <a16:creationId xmlns:a16="http://schemas.microsoft.com/office/drawing/2014/main" id="{2B36587C-7041-3551-8314-18601CCEAB2A}"/>
                </a:ext>
              </a:extLst>
            </p:cNvPr>
            <p:cNvCxnSpPr/>
            <p:nvPr/>
          </p:nvCxnSpPr>
          <p:spPr>
            <a:xfrm>
              <a:off x="4082143" y="5499922"/>
              <a:ext cx="1737360" cy="0"/>
            </a:xfrm>
            <a:prstGeom prst="line">
              <a:avLst/>
            </a:prstGeom>
            <a:ln w="12700"/>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E3057627-A86A-4999-F9BF-DCA6C0147A2B}"/>
                </a:ext>
              </a:extLst>
            </p:cNvPr>
            <p:cNvSpPr txBox="1"/>
            <p:nvPr/>
          </p:nvSpPr>
          <p:spPr>
            <a:xfrm>
              <a:off x="4041322" y="5178971"/>
              <a:ext cx="1804308" cy="369332"/>
            </a:xfrm>
            <a:prstGeom prst="rect">
              <a:avLst/>
            </a:prstGeom>
            <a:noFill/>
          </p:spPr>
          <p:txBody>
            <a:bodyPr wrap="square" rtlCol="0">
              <a:spAutoFit/>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45+44+46+35+40</a:t>
              </a:r>
            </a:p>
          </p:txBody>
        </p:sp>
        <p:sp>
          <p:nvSpPr>
            <p:cNvPr id="18" name="TextBox 17">
              <a:extLst>
                <a:ext uri="{FF2B5EF4-FFF2-40B4-BE49-F238E27FC236}">
                  <a16:creationId xmlns:a16="http://schemas.microsoft.com/office/drawing/2014/main" id="{E71A43A7-F825-31EC-7986-7286D4B7C139}"/>
                </a:ext>
              </a:extLst>
            </p:cNvPr>
            <p:cNvSpPr txBox="1"/>
            <p:nvPr/>
          </p:nvSpPr>
          <p:spPr>
            <a:xfrm>
              <a:off x="4008665" y="5430682"/>
              <a:ext cx="1869622" cy="369332"/>
            </a:xfrm>
            <a:prstGeom prst="rect">
              <a:avLst/>
            </a:prstGeom>
            <a:noFill/>
          </p:spPr>
          <p:txBody>
            <a:bodyPr wrap="square" rtlCol="0">
              <a:spAutoFit/>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5</a:t>
              </a:r>
            </a:p>
          </p:txBody>
        </p:sp>
        <p:cxnSp>
          <p:nvCxnSpPr>
            <p:cNvPr id="19" name="Straight Connector 18">
              <a:extLst>
                <a:ext uri="{FF2B5EF4-FFF2-40B4-BE49-F238E27FC236}">
                  <a16:creationId xmlns:a16="http://schemas.microsoft.com/office/drawing/2014/main" id="{1BF8C225-FD9B-FFDB-D15D-65874221BF7E}"/>
                </a:ext>
              </a:extLst>
            </p:cNvPr>
            <p:cNvCxnSpPr/>
            <p:nvPr/>
          </p:nvCxnSpPr>
          <p:spPr>
            <a:xfrm>
              <a:off x="4082143" y="6019358"/>
              <a:ext cx="457200" cy="0"/>
            </a:xfrm>
            <a:prstGeom prst="line">
              <a:avLst/>
            </a:prstGeom>
            <a:ln w="1270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98589B25-1D50-7A6F-D7B4-0BCD8934D324}"/>
                </a:ext>
              </a:extLst>
            </p:cNvPr>
            <p:cNvSpPr txBox="1"/>
            <p:nvPr/>
          </p:nvSpPr>
          <p:spPr>
            <a:xfrm>
              <a:off x="4041322" y="5698407"/>
              <a:ext cx="563335" cy="369332"/>
            </a:xfrm>
            <a:prstGeom prst="rect">
              <a:avLst/>
            </a:prstGeom>
            <a:noFill/>
          </p:spPr>
          <p:txBody>
            <a:bodyPr wrap="square" rtlCol="0">
              <a:spAutoFit/>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210</a:t>
              </a:r>
            </a:p>
          </p:txBody>
        </p:sp>
        <p:sp>
          <p:nvSpPr>
            <p:cNvPr id="21" name="TextBox 20">
              <a:extLst>
                <a:ext uri="{FF2B5EF4-FFF2-40B4-BE49-F238E27FC236}">
                  <a16:creationId xmlns:a16="http://schemas.microsoft.com/office/drawing/2014/main" id="{490F3048-0B2E-97FC-4AA5-6A9D883E8D68}"/>
                </a:ext>
              </a:extLst>
            </p:cNvPr>
            <p:cNvSpPr txBox="1"/>
            <p:nvPr/>
          </p:nvSpPr>
          <p:spPr>
            <a:xfrm>
              <a:off x="4008665" y="5950118"/>
              <a:ext cx="563335" cy="369332"/>
            </a:xfrm>
            <a:prstGeom prst="rect">
              <a:avLst/>
            </a:prstGeom>
            <a:noFill/>
          </p:spPr>
          <p:txBody>
            <a:bodyPr wrap="square" rtlCol="0">
              <a:spAutoFit/>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5</a:t>
              </a:r>
            </a:p>
          </p:txBody>
        </p:sp>
        <p:sp>
          <p:nvSpPr>
            <p:cNvPr id="27" name="TextBox 26">
              <a:extLst>
                <a:ext uri="{FF2B5EF4-FFF2-40B4-BE49-F238E27FC236}">
                  <a16:creationId xmlns:a16="http://schemas.microsoft.com/office/drawing/2014/main" id="{A9C716BB-AAE2-424B-52F5-60C433CECEF4}"/>
                </a:ext>
              </a:extLst>
            </p:cNvPr>
            <p:cNvSpPr txBox="1"/>
            <p:nvPr/>
          </p:nvSpPr>
          <p:spPr>
            <a:xfrm>
              <a:off x="1111136" y="4207720"/>
              <a:ext cx="1763486" cy="369332"/>
            </a:xfrm>
            <a:prstGeom prst="rect">
              <a:avLst/>
            </a:prstGeom>
            <a:noFill/>
          </p:spPr>
          <p:txBody>
            <a:bodyPr wrap="square" rtlCol="0">
              <a:spAutoFit/>
            </a:bodyPr>
            <a:lstStyle/>
            <a:p>
              <a:r>
                <a:rPr lang="en-US" sz="1800" b="1" u="sng" dirty="0">
                  <a:latin typeface="Calibri" panose="020F0502020204030204" pitchFamily="34" charset="0"/>
                  <a:ea typeface="Calibri" panose="020F0502020204030204" pitchFamily="34" charset="0"/>
                  <a:cs typeface="Calibri" panose="020F0502020204030204" pitchFamily="34" charset="0"/>
                </a:rPr>
                <a:t>Formula</a:t>
              </a:r>
              <a:r>
                <a:rPr lang="en-US" sz="1800" b="1" dirty="0">
                  <a:latin typeface="Calibri" panose="020F0502020204030204" pitchFamily="34" charset="0"/>
                  <a:ea typeface="Calibri" panose="020F0502020204030204" pitchFamily="34" charset="0"/>
                  <a:cs typeface="Calibri" panose="020F0502020204030204" pitchFamily="34" charset="0"/>
                </a:rPr>
                <a:t>:</a:t>
              </a:r>
              <a:endParaRPr lang="en-US" sz="1800" b="1" u="sng"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3" name="Group 2">
            <a:extLst>
              <a:ext uri="{FF2B5EF4-FFF2-40B4-BE49-F238E27FC236}">
                <a16:creationId xmlns:a16="http://schemas.microsoft.com/office/drawing/2014/main" id="{7A3F30E7-621C-E2BF-84A6-DC2F8FCF8E07}"/>
              </a:ext>
            </a:extLst>
          </p:cNvPr>
          <p:cNvGrpSpPr/>
          <p:nvPr/>
        </p:nvGrpSpPr>
        <p:grpSpPr>
          <a:xfrm>
            <a:off x="9340891" y="1422136"/>
            <a:ext cx="2296824" cy="1736866"/>
            <a:chOff x="9340891" y="1422136"/>
            <a:chExt cx="2296824" cy="1736866"/>
          </a:xfrm>
        </p:grpSpPr>
        <p:sp>
          <p:nvSpPr>
            <p:cNvPr id="25" name="Speech Bubble: Oval 24">
              <a:extLst>
                <a:ext uri="{FF2B5EF4-FFF2-40B4-BE49-F238E27FC236}">
                  <a16:creationId xmlns:a16="http://schemas.microsoft.com/office/drawing/2014/main" id="{39E1FF3E-33C0-93FC-8C5A-B77BFD0CD15D}"/>
                </a:ext>
              </a:extLst>
            </p:cNvPr>
            <p:cNvSpPr/>
            <p:nvPr/>
          </p:nvSpPr>
          <p:spPr>
            <a:xfrm>
              <a:off x="9340891" y="1422136"/>
              <a:ext cx="2296824" cy="1736866"/>
            </a:xfrm>
            <a:prstGeom prst="wedgeEllipseCallout">
              <a:avLst>
                <a:gd name="adj1" fmla="val -54940"/>
                <a:gd name="adj2" fmla="val 56984"/>
              </a:avLst>
            </a:prstGeom>
            <a:solidFill>
              <a:schemeClr val="bg1"/>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4A845482-10F0-F1A8-52B0-97FB631EA82D}"/>
                </a:ext>
              </a:extLst>
            </p:cNvPr>
            <p:cNvSpPr txBox="1"/>
            <p:nvPr/>
          </p:nvSpPr>
          <p:spPr>
            <a:xfrm>
              <a:off x="9557177" y="1625089"/>
              <a:ext cx="1864251" cy="1477328"/>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Let's start with the ‘</a:t>
              </a:r>
              <a:r>
                <a:rPr lang="en-US" sz="1800" b="1" dirty="0">
                  <a:effectLst/>
                  <a:latin typeface="Calibri" panose="020F0502020204030204" pitchFamily="34" charset="0"/>
                  <a:ea typeface="Calibri" panose="020F0502020204030204" pitchFamily="34" charset="0"/>
                  <a:cs typeface="Calibri" panose="020F0502020204030204" pitchFamily="34" charset="0"/>
                </a:rPr>
                <a:t>Mean</a:t>
              </a:r>
              <a:r>
                <a:rPr lang="en-US" sz="1800" dirty="0">
                  <a:effectLst/>
                  <a:latin typeface="Calibri" panose="020F0502020204030204" pitchFamily="34" charset="0"/>
                  <a:ea typeface="Calibri" panose="020F0502020204030204" pitchFamily="34" charset="0"/>
                  <a:cs typeface="Calibri" panose="020F0502020204030204" pitchFamily="34" charset="0"/>
                </a:rPr>
                <a:t>'. It tells us who plays well most of the time.</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graphicFrame>
        <p:nvGraphicFramePr>
          <p:cNvPr id="12" name="Table 11">
            <a:extLst>
              <a:ext uri="{FF2B5EF4-FFF2-40B4-BE49-F238E27FC236}">
                <a16:creationId xmlns:a16="http://schemas.microsoft.com/office/drawing/2014/main" id="{0327951A-9B5D-CA65-23BB-E43817D0FC2D}"/>
              </a:ext>
            </a:extLst>
          </p:cNvPr>
          <p:cNvGraphicFramePr>
            <a:graphicFrameLocks noGrp="1"/>
          </p:cNvGraphicFramePr>
          <p:nvPr>
            <p:extLst>
              <p:ext uri="{D42A27DB-BD31-4B8C-83A1-F6EECF244321}">
                <p14:modId xmlns:p14="http://schemas.microsoft.com/office/powerpoint/2010/main" val="830919190"/>
              </p:ext>
            </p:extLst>
          </p:nvPr>
        </p:nvGraphicFramePr>
        <p:xfrm>
          <a:off x="1144905" y="1413558"/>
          <a:ext cx="6029412" cy="274320"/>
        </p:xfrm>
        <a:graphic>
          <a:graphicData uri="http://schemas.openxmlformats.org/drawingml/2006/table">
            <a:tbl>
              <a:tblPr firstRow="1" bandRow="1">
                <a:tableStyleId>{0D4297A2-811B-47ED-8092-229EEA59F8F7}</a:tableStyleId>
              </a:tblPr>
              <a:tblGrid>
                <a:gridCol w="971550">
                  <a:extLst>
                    <a:ext uri="{9D8B030D-6E8A-4147-A177-3AD203B41FA5}">
                      <a16:colId xmlns:a16="http://schemas.microsoft.com/office/drawing/2014/main" val="2347295011"/>
                    </a:ext>
                  </a:extLst>
                </a:gridCol>
                <a:gridCol w="1011960">
                  <a:extLst>
                    <a:ext uri="{9D8B030D-6E8A-4147-A177-3AD203B41FA5}">
                      <a16:colId xmlns:a16="http://schemas.microsoft.com/office/drawing/2014/main" val="1779751983"/>
                    </a:ext>
                  </a:extLst>
                </a:gridCol>
                <a:gridCol w="1011677">
                  <a:extLst>
                    <a:ext uri="{9D8B030D-6E8A-4147-A177-3AD203B41FA5}">
                      <a16:colId xmlns:a16="http://schemas.microsoft.com/office/drawing/2014/main" val="1844733426"/>
                    </a:ext>
                  </a:extLst>
                </a:gridCol>
                <a:gridCol w="1011028">
                  <a:extLst>
                    <a:ext uri="{9D8B030D-6E8A-4147-A177-3AD203B41FA5}">
                      <a16:colId xmlns:a16="http://schemas.microsoft.com/office/drawing/2014/main" val="1802508033"/>
                    </a:ext>
                  </a:extLst>
                </a:gridCol>
                <a:gridCol w="1013460">
                  <a:extLst>
                    <a:ext uri="{9D8B030D-6E8A-4147-A177-3AD203B41FA5}">
                      <a16:colId xmlns:a16="http://schemas.microsoft.com/office/drawing/2014/main" val="3644946463"/>
                    </a:ext>
                  </a:extLst>
                </a:gridCol>
                <a:gridCol w="1009737">
                  <a:extLst>
                    <a:ext uri="{9D8B030D-6E8A-4147-A177-3AD203B41FA5}">
                      <a16:colId xmlns:a16="http://schemas.microsoft.com/office/drawing/2014/main" val="1674640542"/>
                    </a:ext>
                  </a:extLst>
                </a:gridCol>
              </a:tblGrid>
              <a:tr h="228600">
                <a:tc>
                  <a:txBody>
                    <a:bodyPr/>
                    <a:lstStyle/>
                    <a:p>
                      <a:pPr algn="l"/>
                      <a:r>
                        <a:rPr lang="en-US" sz="1200" dirty="0">
                          <a:solidFill>
                            <a:schemeClr val="tx1"/>
                          </a:solidFill>
                          <a:latin typeface="+mj-lt"/>
                        </a:rPr>
                        <a:t>Arjun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r>
                        <a:rPr lang="en-US" sz="1200" dirty="0">
                          <a:solidFill>
                            <a:schemeClr val="tx1"/>
                          </a:solidFill>
                          <a:latin typeface="+mj-lt"/>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r>
                        <a:rPr lang="en-US" sz="1200" dirty="0">
                          <a:solidFill>
                            <a:schemeClr val="tx1"/>
                          </a:solidFill>
                          <a:latin typeface="+mj-lt"/>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r>
                        <a:rPr lang="en-US" sz="1200" dirty="0">
                          <a:solidFill>
                            <a:schemeClr val="tx1"/>
                          </a:solidFill>
                          <a:latin typeface="+mj-lt"/>
                        </a:rPr>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r>
                        <a:rPr lang="en-US" sz="1200" dirty="0">
                          <a:solidFill>
                            <a:schemeClr val="tx1"/>
                          </a:solidFill>
                          <a:latin typeface="+mj-lt"/>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r>
                        <a:rPr lang="en-US" sz="1200" dirty="0">
                          <a:solidFill>
                            <a:schemeClr val="tx1"/>
                          </a:solidFill>
                          <a:latin typeface="+mj-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666782851"/>
                  </a:ext>
                </a:extLst>
              </a:tr>
            </a:tbl>
          </a:graphicData>
        </a:graphic>
      </p:graphicFrame>
    </p:spTree>
    <p:extLst>
      <p:ext uri="{BB962C8B-B14F-4D97-AF65-F5344CB8AC3E}">
        <p14:creationId xmlns:p14="http://schemas.microsoft.com/office/powerpoint/2010/main" val="322154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nodeType="afterEffect">
                                  <p:stCondLst>
                                    <p:cond delay="5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p:tgtEl>
                                          <p:spTgt spid="2"/>
                                        </p:tgtEl>
                                        <p:attrNameLst>
                                          <p:attrName>ppt_x</p:attrName>
                                        </p:attrNameLst>
                                      </p:cBhvr>
                                      <p:tavLst>
                                        <p:tav tm="0">
                                          <p:val>
                                            <p:strVal val="#ppt_x+#ppt_w*1.125000"/>
                                          </p:val>
                                        </p:tav>
                                        <p:tav tm="100000">
                                          <p:val>
                                            <p:strVal val="#ppt_x"/>
                                          </p:val>
                                        </p:tav>
                                      </p:tavLst>
                                    </p:anim>
                                    <p:animEffect transition="in" filter="wipe(left)">
                                      <p:cBhvr>
                                        <p:cTn id="14" dur="1000"/>
                                        <p:tgtEl>
                                          <p:spTgt spid="2"/>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1000"/>
                                        <p:tgtEl>
                                          <p:spTgt spid="3"/>
                                        </p:tgtEl>
                                      </p:cBhvr>
                                    </p:animEffect>
                                  </p:childTnLst>
                                </p:cTn>
                              </p:par>
                            </p:childTnLst>
                          </p:cTn>
                        </p:par>
                        <p:par>
                          <p:cTn id="19" fill="hold">
                            <p:stCondLst>
                              <p:cond delay="3500"/>
                            </p:stCondLst>
                            <p:childTnLst>
                              <p:par>
                                <p:cTn id="20" presetID="22" presetClass="entr" presetSubtype="8" fill="hold" nodeType="after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par>
                          <p:cTn id="23" fill="hold">
                            <p:stCondLst>
                              <p:cond delay="5000"/>
                            </p:stCondLst>
                            <p:childTnLst>
                              <p:par>
                                <p:cTn id="24" presetID="22" presetClass="entr" presetSubtype="8" fill="hold" nodeType="afterEffect">
                                  <p:stCondLst>
                                    <p:cond delay="25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6" name="Picture 5" descr="A cartoon of two people holding a sign&#10;&#10;Description automatically generated">
            <a:extLst>
              <a:ext uri="{FF2B5EF4-FFF2-40B4-BE49-F238E27FC236}">
                <a16:creationId xmlns:a16="http://schemas.microsoft.com/office/drawing/2014/main" id="{50031094-295E-0538-F76D-28D1EA54556D}"/>
              </a:ext>
            </a:extLst>
          </p:cNvPr>
          <p:cNvPicPr>
            <a:picLocks noChangeAspect="1"/>
          </p:cNvPicPr>
          <p:nvPr/>
        </p:nvPicPr>
        <p:blipFill rotWithShape="1">
          <a:blip r:embed="rId3">
            <a:extLst>
              <a:ext uri="{28A0092B-C50C-407E-A947-70E740481C1C}">
                <a14:useLocalDpi xmlns:a14="http://schemas.microsoft.com/office/drawing/2010/main" val="0"/>
              </a:ext>
            </a:extLst>
          </a:blip>
          <a:srcRect l="15463" t="24273" b="17607"/>
          <a:stretch/>
        </p:blipFill>
        <p:spPr>
          <a:xfrm>
            <a:off x="7254482" y="1633988"/>
            <a:ext cx="4431323" cy="4492982"/>
          </a:xfrm>
          <a:custGeom>
            <a:avLst/>
            <a:gdLst>
              <a:gd name="connsiteX0" fmla="*/ 0 w 4431323"/>
              <a:gd name="connsiteY0" fmla="*/ 0 h 4492982"/>
              <a:gd name="connsiteX1" fmla="*/ 4431323 w 4431323"/>
              <a:gd name="connsiteY1" fmla="*/ 0 h 4492982"/>
              <a:gd name="connsiteX2" fmla="*/ 4431323 w 4431323"/>
              <a:gd name="connsiteY2" fmla="*/ 2322691 h 4492982"/>
              <a:gd name="connsiteX3" fmla="*/ 4286738 w 4431323"/>
              <a:gd name="connsiteY3" fmla="*/ 2322691 h 4492982"/>
              <a:gd name="connsiteX4" fmla="*/ 4286738 w 4431323"/>
              <a:gd name="connsiteY4" fmla="*/ 4492982 h 4492982"/>
              <a:gd name="connsiteX5" fmla="*/ 0 w 4431323"/>
              <a:gd name="connsiteY5" fmla="*/ 4492982 h 449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1323" h="4492982">
                <a:moveTo>
                  <a:pt x="0" y="0"/>
                </a:moveTo>
                <a:lnTo>
                  <a:pt x="4431323" y="0"/>
                </a:lnTo>
                <a:lnTo>
                  <a:pt x="4431323" y="2322691"/>
                </a:lnTo>
                <a:lnTo>
                  <a:pt x="4286738" y="2322691"/>
                </a:lnTo>
                <a:lnTo>
                  <a:pt x="4286738" y="4492982"/>
                </a:lnTo>
                <a:lnTo>
                  <a:pt x="0" y="4492982"/>
                </a:lnTo>
                <a:close/>
              </a:path>
            </a:pathLst>
          </a:custGeom>
        </p:spPr>
      </p:pic>
      <p:pic>
        <p:nvPicPr>
          <p:cNvPr id="4" name="Picture 3">
            <a:extLst>
              <a:ext uri="{FF2B5EF4-FFF2-40B4-BE49-F238E27FC236}">
                <a16:creationId xmlns:a16="http://schemas.microsoft.com/office/drawing/2014/main" id="{980B0389-3348-E2BF-880D-77D81D847B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4858" y="3152338"/>
            <a:ext cx="6101804" cy="2546628"/>
          </a:xfrm>
          <a:prstGeom prst="rect">
            <a:avLst/>
          </a:prstGeom>
          <a:noFill/>
          <a:ln>
            <a:noFill/>
          </a:ln>
        </p:spPr>
      </p:pic>
      <p:sp>
        <p:nvSpPr>
          <p:cNvPr id="7" name="Freeform: Shape 6">
            <a:extLst>
              <a:ext uri="{FF2B5EF4-FFF2-40B4-BE49-F238E27FC236}">
                <a16:creationId xmlns:a16="http://schemas.microsoft.com/office/drawing/2014/main" id="{2B0E58D6-5106-C1BD-8B33-ED35E13BB3E3}"/>
              </a:ext>
            </a:extLst>
          </p:cNvPr>
          <p:cNvSpPr/>
          <p:nvPr/>
        </p:nvSpPr>
        <p:spPr>
          <a:xfrm>
            <a:off x="2783632"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8" name="Hexagon 7">
            <a:extLst>
              <a:ext uri="{FF2B5EF4-FFF2-40B4-BE49-F238E27FC236}">
                <a16:creationId xmlns:a16="http://schemas.microsoft.com/office/drawing/2014/main" id="{A81AAAD3-043E-E2E0-B0E5-547FD6664280}"/>
              </a:ext>
            </a:extLst>
          </p:cNvPr>
          <p:cNvSpPr>
            <a:spLocks noChangeAspect="1"/>
          </p:cNvSpPr>
          <p:nvPr/>
        </p:nvSpPr>
        <p:spPr>
          <a:xfrm>
            <a:off x="2997369" y="188639"/>
            <a:ext cx="5976664" cy="594360"/>
          </a:xfrm>
          <a:prstGeom prst="hexagon">
            <a:avLst/>
          </a:prstGeom>
          <a:solidFill>
            <a:schemeClr val="accent4">
              <a:lumMod val="40000"/>
              <a:lumOff val="60000"/>
            </a:schemeClr>
          </a:solidFill>
          <a:ln>
            <a:solidFill>
              <a:schemeClr val="accent4">
                <a:lumMod val="75000"/>
              </a:schemeClr>
            </a:solid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Raju and Meena at work</a:t>
            </a:r>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Freeform: Shape 8">
            <a:extLst>
              <a:ext uri="{FF2B5EF4-FFF2-40B4-BE49-F238E27FC236}">
                <a16:creationId xmlns:a16="http://schemas.microsoft.com/office/drawing/2014/main" id="{170ABAD4-2BFF-FD8C-7B1D-0F585F135403}"/>
              </a:ext>
            </a:extLst>
          </p:cNvPr>
          <p:cNvSpPr/>
          <p:nvPr/>
        </p:nvSpPr>
        <p:spPr>
          <a:xfrm flipH="1">
            <a:off x="8478123"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1E62649C-E8F8-B179-093C-84CD05387B9C}"/>
              </a:ext>
            </a:extLst>
          </p:cNvPr>
          <p:cNvGrpSpPr/>
          <p:nvPr/>
        </p:nvGrpSpPr>
        <p:grpSpPr>
          <a:xfrm>
            <a:off x="4640795" y="1255614"/>
            <a:ext cx="2414345" cy="1500241"/>
            <a:chOff x="4640795" y="1255614"/>
            <a:chExt cx="2414345" cy="1500241"/>
          </a:xfrm>
        </p:grpSpPr>
        <p:sp>
          <p:nvSpPr>
            <p:cNvPr id="10" name="Speech Bubble: Oval 9">
              <a:extLst>
                <a:ext uri="{FF2B5EF4-FFF2-40B4-BE49-F238E27FC236}">
                  <a16:creationId xmlns:a16="http://schemas.microsoft.com/office/drawing/2014/main" id="{7C0C0FE4-FC5F-0663-61E6-85C8052C9BAB}"/>
                </a:ext>
              </a:extLst>
            </p:cNvPr>
            <p:cNvSpPr/>
            <p:nvPr/>
          </p:nvSpPr>
          <p:spPr>
            <a:xfrm>
              <a:off x="4640795" y="1255614"/>
              <a:ext cx="2414345" cy="1500241"/>
            </a:xfrm>
            <a:prstGeom prst="wedgeEllipseCallout">
              <a:avLst>
                <a:gd name="adj1" fmla="val 61664"/>
                <a:gd name="adj2" fmla="val 32860"/>
              </a:avLst>
            </a:prstGeom>
            <a:solidFill>
              <a:schemeClr val="bg1"/>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BBE33F4-1EE7-A6BB-FADA-77119ED94FE9}"/>
                </a:ext>
              </a:extLst>
            </p:cNvPr>
            <p:cNvSpPr txBox="1"/>
            <p:nvPr/>
          </p:nvSpPr>
          <p:spPr>
            <a:xfrm>
              <a:off x="4745902" y="1544069"/>
              <a:ext cx="2106750" cy="923330"/>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See how we find out Arjun's mean score</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It's easy!</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3" name="Group 2">
            <a:extLst>
              <a:ext uri="{FF2B5EF4-FFF2-40B4-BE49-F238E27FC236}">
                <a16:creationId xmlns:a16="http://schemas.microsoft.com/office/drawing/2014/main" id="{FDB9FE84-4615-1FBC-33FF-2A51280701B5}"/>
              </a:ext>
            </a:extLst>
          </p:cNvPr>
          <p:cNvGrpSpPr/>
          <p:nvPr/>
        </p:nvGrpSpPr>
        <p:grpSpPr>
          <a:xfrm>
            <a:off x="6129415" y="1859677"/>
            <a:ext cx="5412922" cy="2585323"/>
            <a:chOff x="6129415" y="1859677"/>
            <a:chExt cx="5412922" cy="2585323"/>
          </a:xfrm>
        </p:grpSpPr>
        <p:sp>
          <p:nvSpPr>
            <p:cNvPr id="13" name="TextBox 12">
              <a:extLst>
                <a:ext uri="{FF2B5EF4-FFF2-40B4-BE49-F238E27FC236}">
                  <a16:creationId xmlns:a16="http://schemas.microsoft.com/office/drawing/2014/main" id="{835D8CE8-61B7-243F-3C68-00A3D435B3D8}"/>
                </a:ext>
              </a:extLst>
            </p:cNvPr>
            <p:cNvSpPr txBox="1"/>
            <p:nvPr/>
          </p:nvSpPr>
          <p:spPr>
            <a:xfrm>
              <a:off x="6129415" y="1859677"/>
              <a:ext cx="5412922" cy="2585323"/>
            </a:xfrm>
            <a:prstGeom prst="rect">
              <a:avLst/>
            </a:prstGeom>
            <a:noFill/>
          </p:spPr>
          <p:txBody>
            <a:bodyPr wrap="square" rtlCol="0">
              <a:spAutoFit/>
            </a:bodyPr>
            <a:lstStyle/>
            <a:p>
              <a:pPr algn="ctr"/>
              <a:endParaRPr lang="en-US" sz="1800" dirty="0">
                <a:latin typeface="Calibri" panose="020F0502020204030204" pitchFamily="34" charset="0"/>
                <a:ea typeface="Calibri" panose="020F0502020204030204" pitchFamily="34" charset="0"/>
                <a:cs typeface="Calibri" panose="020F0502020204030204" pitchFamily="34" charset="0"/>
              </a:endParaRPr>
            </a:p>
            <a:p>
              <a:pPr algn="ctr"/>
              <a:endParaRPr lang="en-US" sz="1800" dirty="0">
                <a:latin typeface="Calibri" panose="020F0502020204030204" pitchFamily="34" charset="0"/>
                <a:ea typeface="Calibri" panose="020F0502020204030204" pitchFamily="34" charset="0"/>
                <a:cs typeface="Calibri" panose="020F0502020204030204" pitchFamily="34" charset="0"/>
              </a:endParaRPr>
            </a:p>
            <a:p>
              <a:pPr algn="ctr"/>
              <a:endParaRPr lang="en-US" sz="1800" dirty="0">
                <a:latin typeface="Calibri" panose="020F0502020204030204" pitchFamily="34" charset="0"/>
                <a:ea typeface="Calibri" panose="020F0502020204030204" pitchFamily="34" charset="0"/>
                <a:cs typeface="Calibri" panose="020F0502020204030204" pitchFamily="34" charset="0"/>
              </a:endParaRPr>
            </a:p>
            <a:p>
              <a:pPr algn="ctr"/>
              <a:r>
                <a:rPr lang="en-US" sz="1800" dirty="0">
                  <a:latin typeface="Calibri" panose="020F0502020204030204" pitchFamily="34" charset="0"/>
                  <a:ea typeface="Calibri" panose="020F0502020204030204" pitchFamily="34" charset="0"/>
                  <a:cs typeface="Calibri" panose="020F0502020204030204" pitchFamily="34" charset="0"/>
                </a:rPr>
                <a:t> </a:t>
              </a:r>
            </a:p>
            <a:p>
              <a:pPr algn="ctr"/>
              <a:endParaRPr lang="en-US" sz="1800" dirty="0">
                <a:latin typeface="Calibri" panose="020F0502020204030204" pitchFamily="34" charset="0"/>
                <a:ea typeface="Calibri" panose="020F0502020204030204" pitchFamily="34" charset="0"/>
                <a:cs typeface="Calibri" panose="020F0502020204030204" pitchFamily="34" charset="0"/>
              </a:endParaRPr>
            </a:p>
            <a:p>
              <a:pPr algn="ctr"/>
              <a:r>
                <a:rPr lang="en-US" sz="1800" dirty="0">
                  <a:latin typeface="Calibri" panose="020F0502020204030204" pitchFamily="34" charset="0"/>
                  <a:ea typeface="Calibri" panose="020F0502020204030204" pitchFamily="34" charset="0"/>
                  <a:cs typeface="Calibri" panose="020F0502020204030204" pitchFamily="34" charset="0"/>
                </a:rPr>
                <a:t> </a:t>
              </a:r>
            </a:p>
            <a:p>
              <a:pPr algn="ctr"/>
              <a:r>
                <a:rPr lang="en-US" sz="1800" dirty="0">
                  <a:latin typeface="Calibri" panose="020F0502020204030204" pitchFamily="34" charset="0"/>
                  <a:ea typeface="Calibri" panose="020F0502020204030204" pitchFamily="34" charset="0"/>
                  <a:cs typeface="Calibri" panose="020F0502020204030204" pitchFamily="34" charset="0"/>
                </a:rPr>
                <a:t>=</a:t>
              </a:r>
            </a:p>
            <a:p>
              <a:pPr algn="ctr"/>
              <a:r>
                <a:rPr lang="en-US" sz="1800" dirty="0">
                  <a:latin typeface="Calibri" panose="020F0502020204030204" pitchFamily="34" charset="0"/>
                  <a:ea typeface="Calibri" panose="020F0502020204030204" pitchFamily="34" charset="0"/>
                  <a:cs typeface="Calibri" panose="020F0502020204030204" pitchFamily="34" charset="0"/>
                </a:rPr>
                <a:t>      </a:t>
              </a:r>
            </a:p>
            <a:p>
              <a:pPr algn="ctr"/>
              <a:r>
                <a:rPr lang="en-US" sz="1800" dirty="0">
                  <a:latin typeface="Calibri" panose="020F0502020204030204" pitchFamily="34" charset="0"/>
                  <a:ea typeface="Calibri" panose="020F0502020204030204" pitchFamily="34" charset="0"/>
                  <a:cs typeface="Calibri" panose="020F0502020204030204" pitchFamily="34" charset="0"/>
                </a:rPr>
                <a:t>          =     42</a:t>
              </a:r>
            </a:p>
          </p:txBody>
        </p:sp>
        <p:cxnSp>
          <p:nvCxnSpPr>
            <p:cNvPr id="17" name="Straight Connector 16">
              <a:extLst>
                <a:ext uri="{FF2B5EF4-FFF2-40B4-BE49-F238E27FC236}">
                  <a16:creationId xmlns:a16="http://schemas.microsoft.com/office/drawing/2014/main" id="{28BF6A89-18B1-8A9F-04F3-A4DC1920EB24}"/>
                </a:ext>
              </a:extLst>
            </p:cNvPr>
            <p:cNvCxnSpPr/>
            <p:nvPr/>
          </p:nvCxnSpPr>
          <p:spPr>
            <a:xfrm>
              <a:off x="8818974" y="3154992"/>
              <a:ext cx="1737360" cy="0"/>
            </a:xfrm>
            <a:prstGeom prst="line">
              <a:avLst/>
            </a:prstGeom>
            <a:ln w="12700"/>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5F7F6C04-900F-80C1-C204-1E313624C67B}"/>
                </a:ext>
              </a:extLst>
            </p:cNvPr>
            <p:cNvSpPr txBox="1"/>
            <p:nvPr/>
          </p:nvSpPr>
          <p:spPr>
            <a:xfrm>
              <a:off x="8778153" y="2834041"/>
              <a:ext cx="1804308" cy="369332"/>
            </a:xfrm>
            <a:prstGeom prst="rect">
              <a:avLst/>
            </a:prstGeom>
            <a:noFill/>
          </p:spPr>
          <p:txBody>
            <a:bodyPr wrap="square" rtlCol="0">
              <a:spAutoFit/>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45+44+46+35+40</a:t>
              </a:r>
            </a:p>
          </p:txBody>
        </p:sp>
        <p:sp>
          <p:nvSpPr>
            <p:cNvPr id="19" name="TextBox 18">
              <a:extLst>
                <a:ext uri="{FF2B5EF4-FFF2-40B4-BE49-F238E27FC236}">
                  <a16:creationId xmlns:a16="http://schemas.microsoft.com/office/drawing/2014/main" id="{390BACBD-D628-082C-8723-74067A5B9EEF}"/>
                </a:ext>
              </a:extLst>
            </p:cNvPr>
            <p:cNvSpPr txBox="1"/>
            <p:nvPr/>
          </p:nvSpPr>
          <p:spPr>
            <a:xfrm>
              <a:off x="8745496" y="3085752"/>
              <a:ext cx="1869622" cy="369332"/>
            </a:xfrm>
            <a:prstGeom prst="rect">
              <a:avLst/>
            </a:prstGeom>
            <a:noFill/>
          </p:spPr>
          <p:txBody>
            <a:bodyPr wrap="square" rtlCol="0">
              <a:spAutoFit/>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5</a:t>
              </a:r>
            </a:p>
          </p:txBody>
        </p:sp>
        <p:cxnSp>
          <p:nvCxnSpPr>
            <p:cNvPr id="20" name="Straight Connector 19">
              <a:extLst>
                <a:ext uri="{FF2B5EF4-FFF2-40B4-BE49-F238E27FC236}">
                  <a16:creationId xmlns:a16="http://schemas.microsoft.com/office/drawing/2014/main" id="{2D818B73-12CF-D3D8-1E8B-A02FEBAA1A27}"/>
                </a:ext>
              </a:extLst>
            </p:cNvPr>
            <p:cNvCxnSpPr/>
            <p:nvPr/>
          </p:nvCxnSpPr>
          <p:spPr>
            <a:xfrm>
              <a:off x="9047511" y="3722311"/>
              <a:ext cx="457200" cy="0"/>
            </a:xfrm>
            <a:prstGeom prst="line">
              <a:avLst/>
            </a:prstGeom>
            <a:ln w="127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013BC0F9-E9F3-5159-5338-0FE53909DBB6}"/>
                </a:ext>
              </a:extLst>
            </p:cNvPr>
            <p:cNvSpPr txBox="1"/>
            <p:nvPr/>
          </p:nvSpPr>
          <p:spPr>
            <a:xfrm>
              <a:off x="9006690" y="3401360"/>
              <a:ext cx="563335" cy="369332"/>
            </a:xfrm>
            <a:prstGeom prst="rect">
              <a:avLst/>
            </a:prstGeom>
            <a:noFill/>
          </p:spPr>
          <p:txBody>
            <a:bodyPr wrap="square" rtlCol="0">
              <a:spAutoFit/>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210</a:t>
              </a:r>
            </a:p>
          </p:txBody>
        </p:sp>
        <p:sp>
          <p:nvSpPr>
            <p:cNvPr id="22" name="TextBox 21">
              <a:extLst>
                <a:ext uri="{FF2B5EF4-FFF2-40B4-BE49-F238E27FC236}">
                  <a16:creationId xmlns:a16="http://schemas.microsoft.com/office/drawing/2014/main" id="{F3347F30-5050-A82E-9765-D76A1480D6B2}"/>
                </a:ext>
              </a:extLst>
            </p:cNvPr>
            <p:cNvSpPr txBox="1"/>
            <p:nvPr/>
          </p:nvSpPr>
          <p:spPr>
            <a:xfrm>
              <a:off x="8974033" y="3653071"/>
              <a:ext cx="563335" cy="369332"/>
            </a:xfrm>
            <a:prstGeom prst="rect">
              <a:avLst/>
            </a:prstGeom>
            <a:noFill/>
          </p:spPr>
          <p:txBody>
            <a:bodyPr wrap="square" rtlCol="0">
              <a:spAutoFit/>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5</a:t>
              </a:r>
            </a:p>
          </p:txBody>
        </p:sp>
      </p:grpSp>
      <p:graphicFrame>
        <p:nvGraphicFramePr>
          <p:cNvPr id="12" name="Table 11">
            <a:extLst>
              <a:ext uri="{FF2B5EF4-FFF2-40B4-BE49-F238E27FC236}">
                <a16:creationId xmlns:a16="http://schemas.microsoft.com/office/drawing/2014/main" id="{7EB3249F-0AB8-B624-7B0F-B7E6F9D17A7F}"/>
              </a:ext>
            </a:extLst>
          </p:cNvPr>
          <p:cNvGraphicFramePr>
            <a:graphicFrameLocks noGrp="1"/>
          </p:cNvGraphicFramePr>
          <p:nvPr>
            <p:extLst>
              <p:ext uri="{D42A27DB-BD31-4B8C-83A1-F6EECF244321}">
                <p14:modId xmlns:p14="http://schemas.microsoft.com/office/powerpoint/2010/main" val="3355911646"/>
              </p:ext>
            </p:extLst>
          </p:nvPr>
        </p:nvGraphicFramePr>
        <p:xfrm>
          <a:off x="781053" y="3386268"/>
          <a:ext cx="6040715" cy="274320"/>
        </p:xfrm>
        <a:graphic>
          <a:graphicData uri="http://schemas.openxmlformats.org/drawingml/2006/table">
            <a:tbl>
              <a:tblPr firstRow="1" bandRow="1">
                <a:tableStyleId>{0D4297A2-811B-47ED-8092-229EEA59F8F7}</a:tableStyleId>
              </a:tblPr>
              <a:tblGrid>
                <a:gridCol w="993959">
                  <a:extLst>
                    <a:ext uri="{9D8B030D-6E8A-4147-A177-3AD203B41FA5}">
                      <a16:colId xmlns:a16="http://schemas.microsoft.com/office/drawing/2014/main" val="2347295011"/>
                    </a:ext>
                  </a:extLst>
                </a:gridCol>
                <a:gridCol w="1006144">
                  <a:extLst>
                    <a:ext uri="{9D8B030D-6E8A-4147-A177-3AD203B41FA5}">
                      <a16:colId xmlns:a16="http://schemas.microsoft.com/office/drawing/2014/main" val="1779751983"/>
                    </a:ext>
                  </a:extLst>
                </a:gridCol>
                <a:gridCol w="1014467">
                  <a:extLst>
                    <a:ext uri="{9D8B030D-6E8A-4147-A177-3AD203B41FA5}">
                      <a16:colId xmlns:a16="http://schemas.microsoft.com/office/drawing/2014/main" val="1844733426"/>
                    </a:ext>
                  </a:extLst>
                </a:gridCol>
                <a:gridCol w="1011015">
                  <a:extLst>
                    <a:ext uri="{9D8B030D-6E8A-4147-A177-3AD203B41FA5}">
                      <a16:colId xmlns:a16="http://schemas.microsoft.com/office/drawing/2014/main" val="1802508033"/>
                    </a:ext>
                  </a:extLst>
                </a:gridCol>
                <a:gridCol w="1011016">
                  <a:extLst>
                    <a:ext uri="{9D8B030D-6E8A-4147-A177-3AD203B41FA5}">
                      <a16:colId xmlns:a16="http://schemas.microsoft.com/office/drawing/2014/main" val="3644946463"/>
                    </a:ext>
                  </a:extLst>
                </a:gridCol>
                <a:gridCol w="1004114">
                  <a:extLst>
                    <a:ext uri="{9D8B030D-6E8A-4147-A177-3AD203B41FA5}">
                      <a16:colId xmlns:a16="http://schemas.microsoft.com/office/drawing/2014/main" val="1674640542"/>
                    </a:ext>
                  </a:extLst>
                </a:gridCol>
              </a:tblGrid>
              <a:tr h="228600">
                <a:tc>
                  <a:txBody>
                    <a:bodyPr/>
                    <a:lstStyle/>
                    <a:p>
                      <a:pPr algn="l"/>
                      <a:r>
                        <a:rPr lang="en-US" sz="1200" dirty="0">
                          <a:solidFill>
                            <a:schemeClr val="tx1"/>
                          </a:solidFill>
                          <a:latin typeface="+mj-lt"/>
                        </a:rPr>
                        <a:t>Arjun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r>
                        <a:rPr lang="en-US" sz="1200" dirty="0">
                          <a:solidFill>
                            <a:schemeClr val="tx1"/>
                          </a:solidFill>
                          <a:latin typeface="+mj-lt"/>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r>
                        <a:rPr lang="en-US" sz="1200" dirty="0">
                          <a:solidFill>
                            <a:schemeClr val="tx1"/>
                          </a:solidFill>
                          <a:latin typeface="+mj-lt"/>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r>
                        <a:rPr lang="en-US" sz="1200" dirty="0">
                          <a:solidFill>
                            <a:schemeClr val="tx1"/>
                          </a:solidFill>
                          <a:latin typeface="+mj-lt"/>
                        </a:rPr>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r>
                        <a:rPr lang="en-US" sz="1200" dirty="0">
                          <a:solidFill>
                            <a:schemeClr val="tx1"/>
                          </a:solidFill>
                          <a:latin typeface="+mj-lt"/>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r>
                        <a:rPr lang="en-US" sz="1200" dirty="0">
                          <a:solidFill>
                            <a:schemeClr val="tx1"/>
                          </a:solidFill>
                          <a:latin typeface="+mj-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666782851"/>
                  </a:ext>
                </a:extLst>
              </a:tr>
            </a:tbl>
          </a:graphicData>
        </a:graphic>
      </p:graphicFrame>
    </p:spTree>
    <p:extLst>
      <p:ext uri="{BB962C8B-B14F-4D97-AF65-F5344CB8AC3E}">
        <p14:creationId xmlns:p14="http://schemas.microsoft.com/office/powerpoint/2010/main" val="231214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22" presetClass="entr" presetSubtype="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1000"/>
                                        <p:tgtEl>
                                          <p:spTgt spid="2"/>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45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2" name="Picture 1" descr="A cartoon of a person pointing&#10;&#10;Description automatically generated">
            <a:extLst>
              <a:ext uri="{FF2B5EF4-FFF2-40B4-BE49-F238E27FC236}">
                <a16:creationId xmlns:a16="http://schemas.microsoft.com/office/drawing/2014/main" id="{6C1D55B8-44A9-7BA6-93CA-B4BB1DE9A028}"/>
              </a:ext>
            </a:extLst>
          </p:cNvPr>
          <p:cNvPicPr>
            <a:picLocks noChangeAspect="1"/>
          </p:cNvPicPr>
          <p:nvPr/>
        </p:nvPicPr>
        <p:blipFill rotWithShape="1">
          <a:blip r:embed="rId3">
            <a:extLst>
              <a:ext uri="{28A0092B-C50C-407E-A947-70E740481C1C}">
                <a14:useLocalDpi xmlns:a14="http://schemas.microsoft.com/office/drawing/2010/main" val="0"/>
              </a:ext>
            </a:extLst>
          </a:blip>
          <a:srcRect l="9233" t="36752" r="45054" b="10085"/>
          <a:stretch/>
        </p:blipFill>
        <p:spPr>
          <a:xfrm>
            <a:off x="1802249" y="2777399"/>
            <a:ext cx="2390240" cy="3891962"/>
          </a:xfrm>
          <a:prstGeom prst="rect">
            <a:avLst/>
          </a:prstGeom>
        </p:spPr>
      </p:pic>
      <p:grpSp>
        <p:nvGrpSpPr>
          <p:cNvPr id="3" name="Group 2">
            <a:extLst>
              <a:ext uri="{FF2B5EF4-FFF2-40B4-BE49-F238E27FC236}">
                <a16:creationId xmlns:a16="http://schemas.microsoft.com/office/drawing/2014/main" id="{6F58AE85-2AE7-0268-D96D-050C3ACDE0CC}"/>
              </a:ext>
            </a:extLst>
          </p:cNvPr>
          <p:cNvGrpSpPr/>
          <p:nvPr/>
        </p:nvGrpSpPr>
        <p:grpSpPr>
          <a:xfrm>
            <a:off x="414895" y="1703791"/>
            <a:ext cx="1944665" cy="1412209"/>
            <a:chOff x="445244" y="1581051"/>
            <a:chExt cx="2169320" cy="1495501"/>
          </a:xfrm>
        </p:grpSpPr>
        <p:sp>
          <p:nvSpPr>
            <p:cNvPr id="6" name="Speech Bubble: Oval 5">
              <a:extLst>
                <a:ext uri="{FF2B5EF4-FFF2-40B4-BE49-F238E27FC236}">
                  <a16:creationId xmlns:a16="http://schemas.microsoft.com/office/drawing/2014/main" id="{D5108686-02EB-CEC8-1228-78ABEF519B1D}"/>
                </a:ext>
              </a:extLst>
            </p:cNvPr>
            <p:cNvSpPr/>
            <p:nvPr/>
          </p:nvSpPr>
          <p:spPr>
            <a:xfrm>
              <a:off x="445244" y="1581051"/>
              <a:ext cx="2169320" cy="1495501"/>
            </a:xfrm>
            <a:prstGeom prst="wedgeEllipseCallout">
              <a:avLst>
                <a:gd name="adj1" fmla="val 48268"/>
                <a:gd name="adj2" fmla="val 55662"/>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C2602F3-DC43-ABAF-677E-F35A14A71927}"/>
                </a:ext>
              </a:extLst>
            </p:cNvPr>
            <p:cNvSpPr txBox="1"/>
            <p:nvPr/>
          </p:nvSpPr>
          <p:spPr>
            <a:xfrm>
              <a:off x="548282" y="1844770"/>
              <a:ext cx="1950368" cy="977788"/>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Now it's your turn. Who wants to help us?</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sp>
        <p:nvSpPr>
          <p:cNvPr id="8" name="Freeform: Shape 7">
            <a:extLst>
              <a:ext uri="{FF2B5EF4-FFF2-40B4-BE49-F238E27FC236}">
                <a16:creationId xmlns:a16="http://schemas.microsoft.com/office/drawing/2014/main" id="{65D60A3C-BB85-0495-21AB-C39AA469BF1A}"/>
              </a:ext>
            </a:extLst>
          </p:cNvPr>
          <p:cNvSpPr/>
          <p:nvPr/>
        </p:nvSpPr>
        <p:spPr>
          <a:xfrm>
            <a:off x="2783632"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9" name="Hexagon 8">
            <a:extLst>
              <a:ext uri="{FF2B5EF4-FFF2-40B4-BE49-F238E27FC236}">
                <a16:creationId xmlns:a16="http://schemas.microsoft.com/office/drawing/2014/main" id="{F75FD771-EEF6-FCF9-9B07-4F74249C9C67}"/>
              </a:ext>
            </a:extLst>
          </p:cNvPr>
          <p:cNvSpPr>
            <a:spLocks noChangeAspect="1"/>
          </p:cNvSpPr>
          <p:nvPr/>
        </p:nvSpPr>
        <p:spPr>
          <a:xfrm>
            <a:off x="2997369" y="188639"/>
            <a:ext cx="5976664" cy="594360"/>
          </a:xfrm>
          <a:prstGeom prst="hexagon">
            <a:avLst/>
          </a:prstGeom>
          <a:solidFill>
            <a:schemeClr val="accent4">
              <a:lumMod val="40000"/>
              <a:lumOff val="60000"/>
            </a:schemeClr>
          </a:solidFill>
          <a:ln>
            <a:solidFill>
              <a:schemeClr val="accent4">
                <a:lumMod val="75000"/>
              </a:schemeClr>
            </a:solid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Interactive turn</a:t>
            </a:r>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Freeform: Shape 9">
            <a:extLst>
              <a:ext uri="{FF2B5EF4-FFF2-40B4-BE49-F238E27FC236}">
                <a16:creationId xmlns:a16="http://schemas.microsoft.com/office/drawing/2014/main" id="{2160F5F2-5839-E94D-8636-463CAEA69853}"/>
              </a:ext>
            </a:extLst>
          </p:cNvPr>
          <p:cNvSpPr/>
          <p:nvPr/>
        </p:nvSpPr>
        <p:spPr>
          <a:xfrm flipH="1">
            <a:off x="8478123"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group of people sitting in a classroom&#10;&#10;Description automatically generated">
            <a:extLst>
              <a:ext uri="{FF2B5EF4-FFF2-40B4-BE49-F238E27FC236}">
                <a16:creationId xmlns:a16="http://schemas.microsoft.com/office/drawing/2014/main" id="{82620480-1284-0FC7-8D11-7682721A9D8B}"/>
              </a:ext>
            </a:extLst>
          </p:cNvPr>
          <p:cNvPicPr>
            <a:picLocks noChangeAspect="1"/>
          </p:cNvPicPr>
          <p:nvPr/>
        </p:nvPicPr>
        <p:blipFill rotWithShape="1">
          <a:blip r:embed="rId4"/>
          <a:srcRect l="828" t="22576" r="3508" b="21970"/>
          <a:stretch/>
        </p:blipFill>
        <p:spPr>
          <a:xfrm>
            <a:off x="4597119" y="3597716"/>
            <a:ext cx="6188645" cy="2841963"/>
          </a:xfrm>
          <a:prstGeom prst="rect">
            <a:avLst/>
          </a:prstGeom>
        </p:spPr>
      </p:pic>
      <p:pic>
        <p:nvPicPr>
          <p:cNvPr id="4" name="Picture 3">
            <a:extLst>
              <a:ext uri="{FF2B5EF4-FFF2-40B4-BE49-F238E27FC236}">
                <a16:creationId xmlns:a16="http://schemas.microsoft.com/office/drawing/2014/main" id="{90B1BCDA-FE3B-86CE-CF84-F85C4C6585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07510" y="1136582"/>
            <a:ext cx="6101804" cy="2546628"/>
          </a:xfrm>
          <a:prstGeom prst="rect">
            <a:avLst/>
          </a:prstGeom>
          <a:noFill/>
          <a:ln>
            <a:noFill/>
          </a:ln>
        </p:spPr>
      </p:pic>
    </p:spTree>
    <p:extLst>
      <p:ext uri="{BB962C8B-B14F-4D97-AF65-F5344CB8AC3E}">
        <p14:creationId xmlns:p14="http://schemas.microsoft.com/office/powerpoint/2010/main" val="340514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2" name="Picture 1" descr="A close-up of numbers&#10;&#10;Description automatically generated">
            <a:extLst>
              <a:ext uri="{FF2B5EF4-FFF2-40B4-BE49-F238E27FC236}">
                <a16:creationId xmlns:a16="http://schemas.microsoft.com/office/drawing/2014/main" id="{96E20852-984A-39E1-5CE6-4D5C71CC387E}"/>
              </a:ext>
            </a:extLst>
          </p:cNvPr>
          <p:cNvPicPr>
            <a:picLocks noChangeAspect="1"/>
          </p:cNvPicPr>
          <p:nvPr/>
        </p:nvPicPr>
        <p:blipFill rotWithShape="1">
          <a:blip r:embed="rId3">
            <a:extLst>
              <a:ext uri="{28A0092B-C50C-407E-A947-70E740481C1C}">
                <a14:useLocalDpi xmlns:a14="http://schemas.microsoft.com/office/drawing/2010/main" val="0"/>
              </a:ext>
            </a:extLst>
          </a:blip>
          <a:srcRect l="11044" t="16433" r="5149" b="52722"/>
          <a:stretch/>
        </p:blipFill>
        <p:spPr>
          <a:xfrm>
            <a:off x="6096000" y="4096467"/>
            <a:ext cx="4617075" cy="2629674"/>
          </a:xfrm>
          <a:prstGeom prst="rect">
            <a:avLst/>
          </a:prstGeom>
        </p:spPr>
      </p:pic>
      <p:pic>
        <p:nvPicPr>
          <p:cNvPr id="4" name="Picture 3" descr="A close-up of numbers&#10;&#10;Description automatically generated">
            <a:extLst>
              <a:ext uri="{FF2B5EF4-FFF2-40B4-BE49-F238E27FC236}">
                <a16:creationId xmlns:a16="http://schemas.microsoft.com/office/drawing/2014/main" id="{59D5A3AB-3D7B-23AB-D400-F57F8B53E1BD}"/>
              </a:ext>
            </a:extLst>
          </p:cNvPr>
          <p:cNvPicPr>
            <a:picLocks noChangeAspect="1"/>
          </p:cNvPicPr>
          <p:nvPr/>
        </p:nvPicPr>
        <p:blipFill rotWithShape="1">
          <a:blip r:embed="rId3">
            <a:extLst>
              <a:ext uri="{28A0092B-C50C-407E-A947-70E740481C1C}">
                <a14:useLocalDpi xmlns:a14="http://schemas.microsoft.com/office/drawing/2010/main" val="0"/>
              </a:ext>
            </a:extLst>
          </a:blip>
          <a:srcRect l="10243" t="53500" r="5952" b="14659"/>
          <a:stretch/>
        </p:blipFill>
        <p:spPr>
          <a:xfrm>
            <a:off x="6095431" y="1063941"/>
            <a:ext cx="4891833" cy="2876038"/>
          </a:xfrm>
          <a:prstGeom prst="rect">
            <a:avLst/>
          </a:prstGeom>
        </p:spPr>
      </p:pic>
      <p:sp>
        <p:nvSpPr>
          <p:cNvPr id="5" name="Freeform: Shape 4">
            <a:extLst>
              <a:ext uri="{FF2B5EF4-FFF2-40B4-BE49-F238E27FC236}">
                <a16:creationId xmlns:a16="http://schemas.microsoft.com/office/drawing/2014/main" id="{C7CB7AAF-B5B4-A9F4-B9F9-98EC8F6A3A3A}"/>
              </a:ext>
            </a:extLst>
          </p:cNvPr>
          <p:cNvSpPr/>
          <p:nvPr/>
        </p:nvSpPr>
        <p:spPr>
          <a:xfrm>
            <a:off x="2783632"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6" name="Hexagon 5">
            <a:extLst>
              <a:ext uri="{FF2B5EF4-FFF2-40B4-BE49-F238E27FC236}">
                <a16:creationId xmlns:a16="http://schemas.microsoft.com/office/drawing/2014/main" id="{FDC92F80-9552-3E50-2D7E-EB8A5E608685}"/>
              </a:ext>
            </a:extLst>
          </p:cNvPr>
          <p:cNvSpPr>
            <a:spLocks noChangeAspect="1"/>
          </p:cNvSpPr>
          <p:nvPr/>
        </p:nvSpPr>
        <p:spPr>
          <a:xfrm>
            <a:off x="2997369" y="188639"/>
            <a:ext cx="5976664" cy="594360"/>
          </a:xfrm>
          <a:prstGeom prst="hexagon">
            <a:avLst/>
          </a:prstGeom>
          <a:solidFill>
            <a:schemeClr val="accent4">
              <a:lumMod val="40000"/>
              <a:lumOff val="60000"/>
            </a:schemeClr>
          </a:solidFill>
          <a:ln>
            <a:solidFill>
              <a:schemeClr val="accent4">
                <a:lumMod val="75000"/>
              </a:schemeClr>
            </a:solid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Your mission begins!</a:t>
            </a:r>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Freeform: Shape 6">
            <a:extLst>
              <a:ext uri="{FF2B5EF4-FFF2-40B4-BE49-F238E27FC236}">
                <a16:creationId xmlns:a16="http://schemas.microsoft.com/office/drawing/2014/main" id="{9A3B1864-DA8D-83CA-383E-AE068E8DF0A7}"/>
              </a:ext>
            </a:extLst>
          </p:cNvPr>
          <p:cNvSpPr/>
          <p:nvPr/>
        </p:nvSpPr>
        <p:spPr>
          <a:xfrm flipH="1">
            <a:off x="8478123"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descr="A cartoon of a person holding a pen&#10;&#10;Description automatically generated">
            <a:extLst>
              <a:ext uri="{FF2B5EF4-FFF2-40B4-BE49-F238E27FC236}">
                <a16:creationId xmlns:a16="http://schemas.microsoft.com/office/drawing/2014/main" id="{C6794F90-DF3E-5DA3-6D43-1B7DDFD4B237}"/>
              </a:ext>
            </a:extLst>
          </p:cNvPr>
          <p:cNvPicPr>
            <a:picLocks noChangeAspect="1"/>
          </p:cNvPicPr>
          <p:nvPr/>
        </p:nvPicPr>
        <p:blipFill rotWithShape="1">
          <a:blip r:embed="rId4"/>
          <a:srcRect l="31042" t="24874" r="15173" b="13170"/>
          <a:stretch/>
        </p:blipFill>
        <p:spPr>
          <a:xfrm flipH="1">
            <a:off x="2682346" y="2203617"/>
            <a:ext cx="3036066" cy="4522524"/>
          </a:xfrm>
          <a:custGeom>
            <a:avLst/>
            <a:gdLst>
              <a:gd name="connsiteX0" fmla="*/ 3318669 w 3318669"/>
              <a:gd name="connsiteY0" fmla="*/ 0 h 4943489"/>
              <a:gd name="connsiteX1" fmla="*/ 0 w 3318669"/>
              <a:gd name="connsiteY1" fmla="*/ 0 h 4943489"/>
              <a:gd name="connsiteX2" fmla="*/ 0 w 3318669"/>
              <a:gd name="connsiteY2" fmla="*/ 4943489 h 4943489"/>
              <a:gd name="connsiteX3" fmla="*/ 2343416 w 3318669"/>
              <a:gd name="connsiteY3" fmla="*/ 4943489 h 4943489"/>
              <a:gd name="connsiteX4" fmla="*/ 2343416 w 3318669"/>
              <a:gd name="connsiteY4" fmla="*/ 4556480 h 4943489"/>
              <a:gd name="connsiteX5" fmla="*/ 3318669 w 3318669"/>
              <a:gd name="connsiteY5" fmla="*/ 4556480 h 494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8669" h="4943489">
                <a:moveTo>
                  <a:pt x="3318669" y="0"/>
                </a:moveTo>
                <a:lnTo>
                  <a:pt x="0" y="0"/>
                </a:lnTo>
                <a:lnTo>
                  <a:pt x="0" y="4943489"/>
                </a:lnTo>
                <a:lnTo>
                  <a:pt x="2343416" y="4943489"/>
                </a:lnTo>
                <a:lnTo>
                  <a:pt x="2343416" y="4556480"/>
                </a:lnTo>
                <a:lnTo>
                  <a:pt x="3318669" y="4556480"/>
                </a:lnTo>
                <a:close/>
              </a:path>
            </a:pathLst>
          </a:custGeom>
        </p:spPr>
      </p:pic>
      <p:grpSp>
        <p:nvGrpSpPr>
          <p:cNvPr id="3" name="Group 2">
            <a:extLst>
              <a:ext uri="{FF2B5EF4-FFF2-40B4-BE49-F238E27FC236}">
                <a16:creationId xmlns:a16="http://schemas.microsoft.com/office/drawing/2014/main" id="{56D14CB6-AA3A-C1A0-BC12-37F082938C75}"/>
              </a:ext>
            </a:extLst>
          </p:cNvPr>
          <p:cNvGrpSpPr/>
          <p:nvPr/>
        </p:nvGrpSpPr>
        <p:grpSpPr>
          <a:xfrm>
            <a:off x="893417" y="1653088"/>
            <a:ext cx="2414345" cy="1500241"/>
            <a:chOff x="893417" y="1653088"/>
            <a:chExt cx="2414345" cy="1500241"/>
          </a:xfrm>
        </p:grpSpPr>
        <p:sp>
          <p:nvSpPr>
            <p:cNvPr id="9" name="Speech Bubble: Oval 8">
              <a:extLst>
                <a:ext uri="{FF2B5EF4-FFF2-40B4-BE49-F238E27FC236}">
                  <a16:creationId xmlns:a16="http://schemas.microsoft.com/office/drawing/2014/main" id="{150B95EA-2246-5C02-A7AC-6D3947ECEEA6}"/>
                </a:ext>
              </a:extLst>
            </p:cNvPr>
            <p:cNvSpPr/>
            <p:nvPr/>
          </p:nvSpPr>
          <p:spPr>
            <a:xfrm>
              <a:off x="893417" y="1653088"/>
              <a:ext cx="2414345" cy="1500241"/>
            </a:xfrm>
            <a:prstGeom prst="wedgeEllipseCallout">
              <a:avLst>
                <a:gd name="adj1" fmla="val 61664"/>
                <a:gd name="adj2" fmla="val 32860"/>
              </a:avLst>
            </a:prstGeom>
            <a:solidFill>
              <a:schemeClr val="bg1"/>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983B044-E0FE-4440-B572-1839A174486A}"/>
                </a:ext>
              </a:extLst>
            </p:cNvPr>
            <p:cNvSpPr txBox="1"/>
            <p:nvPr/>
          </p:nvSpPr>
          <p:spPr>
            <a:xfrm>
              <a:off x="998524" y="1941543"/>
              <a:ext cx="2106750" cy="923330"/>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Together, we can find the top players. Let's do it!</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9165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aphicFrame>
        <p:nvGraphicFramePr>
          <p:cNvPr id="31" name="Chart 30">
            <a:extLst>
              <a:ext uri="{FF2B5EF4-FFF2-40B4-BE49-F238E27FC236}">
                <a16:creationId xmlns:a16="http://schemas.microsoft.com/office/drawing/2014/main" id="{FCD94E0C-FAC1-B7CB-1969-C4533F60C2DB}"/>
              </a:ext>
            </a:extLst>
          </p:cNvPr>
          <p:cNvGraphicFramePr>
            <a:graphicFrameLocks noChangeAspect="1"/>
          </p:cNvGraphicFramePr>
          <p:nvPr>
            <p:extLst>
              <p:ext uri="{D42A27DB-BD31-4B8C-83A1-F6EECF244321}">
                <p14:modId xmlns:p14="http://schemas.microsoft.com/office/powerpoint/2010/main" val="3737771614"/>
              </p:ext>
            </p:extLst>
          </p:nvPr>
        </p:nvGraphicFramePr>
        <p:xfrm>
          <a:off x="700484" y="2421510"/>
          <a:ext cx="3939315" cy="2626210"/>
        </p:xfrm>
        <a:graphic>
          <a:graphicData uri="http://schemas.openxmlformats.org/drawingml/2006/chart">
            <c:chart xmlns:c="http://schemas.openxmlformats.org/drawingml/2006/chart" xmlns:r="http://schemas.openxmlformats.org/officeDocument/2006/relationships" r:id="rId3"/>
          </a:graphicData>
        </a:graphic>
      </p:graphicFrame>
      <p:grpSp>
        <p:nvGrpSpPr>
          <p:cNvPr id="88" name="Group 87">
            <a:extLst>
              <a:ext uri="{FF2B5EF4-FFF2-40B4-BE49-F238E27FC236}">
                <a16:creationId xmlns:a16="http://schemas.microsoft.com/office/drawing/2014/main" id="{2F227C45-CE8A-625D-7A43-71C046234320}"/>
              </a:ext>
            </a:extLst>
          </p:cNvPr>
          <p:cNvGrpSpPr/>
          <p:nvPr/>
        </p:nvGrpSpPr>
        <p:grpSpPr>
          <a:xfrm>
            <a:off x="946387" y="1338752"/>
            <a:ext cx="914400" cy="914400"/>
            <a:chOff x="2544020" y="1354252"/>
            <a:chExt cx="914400" cy="914400"/>
          </a:xfrm>
        </p:grpSpPr>
        <p:pic>
          <p:nvPicPr>
            <p:cNvPr id="34" name="Graphic 33" descr="Ribbon outline">
              <a:extLst>
                <a:ext uri="{FF2B5EF4-FFF2-40B4-BE49-F238E27FC236}">
                  <a16:creationId xmlns:a16="http://schemas.microsoft.com/office/drawing/2014/main" id="{63ADC91B-4776-EA10-FBD2-A9CC1C6BE3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4020" y="1354252"/>
              <a:ext cx="914400" cy="914400"/>
            </a:xfrm>
            <a:prstGeom prst="rect">
              <a:avLst/>
            </a:prstGeom>
            <a:effectLst>
              <a:outerShdw blurRad="50800" dist="38100" dir="2700000" algn="tl" rotWithShape="0">
                <a:prstClr val="black">
                  <a:alpha val="40000"/>
                </a:prstClr>
              </a:outerShdw>
            </a:effectLst>
            <a:scene3d>
              <a:camera prst="orthographicFront"/>
              <a:lightRig rig="threePt" dir="t"/>
            </a:scene3d>
            <a:sp3d>
              <a:bevelT w="114300" prst="hardEdge"/>
            </a:sp3d>
          </p:spPr>
        </p:pic>
        <p:sp>
          <p:nvSpPr>
            <p:cNvPr id="35" name="TextBox 34">
              <a:extLst>
                <a:ext uri="{FF2B5EF4-FFF2-40B4-BE49-F238E27FC236}">
                  <a16:creationId xmlns:a16="http://schemas.microsoft.com/office/drawing/2014/main" id="{A74196BE-876D-F07B-6069-AA8F1C795DE8}"/>
                </a:ext>
              </a:extLst>
            </p:cNvPr>
            <p:cNvSpPr txBox="1"/>
            <p:nvPr/>
          </p:nvSpPr>
          <p:spPr>
            <a:xfrm>
              <a:off x="2789159" y="1518607"/>
              <a:ext cx="424122" cy="307777"/>
            </a:xfrm>
            <a:prstGeom prst="rect">
              <a:avLst/>
            </a:prstGeom>
            <a:noFill/>
          </p:spPr>
          <p:txBody>
            <a:bodyPr wrap="square" rtlCol="0" anchor="ctr">
              <a:sp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1</a:t>
              </a:r>
            </a:p>
          </p:txBody>
        </p:sp>
      </p:grpSp>
      <p:grpSp>
        <p:nvGrpSpPr>
          <p:cNvPr id="93" name="Group 92">
            <a:extLst>
              <a:ext uri="{FF2B5EF4-FFF2-40B4-BE49-F238E27FC236}">
                <a16:creationId xmlns:a16="http://schemas.microsoft.com/office/drawing/2014/main" id="{D5883280-7A5A-E371-1F4F-02ED266E19AD}"/>
              </a:ext>
            </a:extLst>
          </p:cNvPr>
          <p:cNvGrpSpPr/>
          <p:nvPr/>
        </p:nvGrpSpPr>
        <p:grpSpPr>
          <a:xfrm>
            <a:off x="2058530" y="1355734"/>
            <a:ext cx="2603646" cy="809550"/>
            <a:chOff x="1007373" y="1313735"/>
            <a:chExt cx="2603646" cy="809550"/>
          </a:xfrm>
        </p:grpSpPr>
        <p:sp>
          <p:nvSpPr>
            <p:cNvPr id="32" name="TextBox 31">
              <a:extLst>
                <a:ext uri="{FF2B5EF4-FFF2-40B4-BE49-F238E27FC236}">
                  <a16:creationId xmlns:a16="http://schemas.microsoft.com/office/drawing/2014/main" id="{808E0C56-ABCA-E86D-5068-D7DC481E43C6}"/>
                </a:ext>
              </a:extLst>
            </p:cNvPr>
            <p:cNvSpPr txBox="1"/>
            <p:nvPr/>
          </p:nvSpPr>
          <p:spPr>
            <a:xfrm>
              <a:off x="1007373" y="1313735"/>
              <a:ext cx="2603646" cy="523220"/>
            </a:xfrm>
            <a:prstGeom prst="rect">
              <a:avLst/>
            </a:prstGeom>
            <a:noFill/>
          </p:spPr>
          <p:txBody>
            <a:bodyPr wrap="square" rtlCol="0">
              <a:spAutoFit/>
            </a:bodyPr>
            <a:lstStyle/>
            <a:p>
              <a:r>
                <a:rPr lang="en-US" sz="2800" dirty="0">
                  <a:ln w="0"/>
                  <a:solidFill>
                    <a:schemeClr val="accent6">
                      <a:lumMod val="75000"/>
                    </a:schemeClr>
                  </a:solidFill>
                  <a:effectLst>
                    <a:outerShdw blurRad="50800" dist="38100" dir="5400000" algn="t" rotWithShape="0">
                      <a:prstClr val="black">
                        <a:alpha val="40000"/>
                      </a:prstClr>
                    </a:outerShdw>
                  </a:effectLst>
                  <a:latin typeface="Calibri" panose="020F0502020204030204" pitchFamily="34" charset="0"/>
                  <a:ea typeface="Calibri" panose="020F0502020204030204" pitchFamily="34" charset="0"/>
                  <a:cs typeface="Calibri" panose="020F0502020204030204" pitchFamily="34" charset="0"/>
                </a:rPr>
                <a:t>Gautam</a:t>
              </a:r>
            </a:p>
          </p:txBody>
        </p:sp>
        <p:sp>
          <p:nvSpPr>
            <p:cNvPr id="36" name="TextBox 35">
              <a:extLst>
                <a:ext uri="{FF2B5EF4-FFF2-40B4-BE49-F238E27FC236}">
                  <a16:creationId xmlns:a16="http://schemas.microsoft.com/office/drawing/2014/main" id="{B5AAC79B-DA84-C2DE-2933-7C10A3C67318}"/>
                </a:ext>
              </a:extLst>
            </p:cNvPr>
            <p:cNvSpPr txBox="1"/>
            <p:nvPr/>
          </p:nvSpPr>
          <p:spPr>
            <a:xfrm>
              <a:off x="1048296" y="1753953"/>
              <a:ext cx="1261095" cy="369332"/>
            </a:xfrm>
            <a:prstGeom prst="rect">
              <a:avLst/>
            </a:prstGeom>
            <a:noFill/>
          </p:spPr>
          <p:txBody>
            <a:bodyPr wrap="square" rtlCol="0">
              <a:sp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Mean - 69</a:t>
              </a:r>
            </a:p>
          </p:txBody>
        </p:sp>
      </p:grpSp>
      <p:sp>
        <p:nvSpPr>
          <p:cNvPr id="45" name="Rectangle 44">
            <a:extLst>
              <a:ext uri="{FF2B5EF4-FFF2-40B4-BE49-F238E27FC236}">
                <a16:creationId xmlns:a16="http://schemas.microsoft.com/office/drawing/2014/main" id="{345ED92A-E698-B43E-BC97-115C26943342}"/>
              </a:ext>
            </a:extLst>
          </p:cNvPr>
          <p:cNvSpPr/>
          <p:nvPr/>
        </p:nvSpPr>
        <p:spPr>
          <a:xfrm>
            <a:off x="708673" y="1147666"/>
            <a:ext cx="3367019" cy="2502804"/>
          </a:xfrm>
          <a:prstGeom prst="rect">
            <a:avLst/>
          </a:prstGeom>
          <a:noFill/>
          <a:ln>
            <a:solidFill>
              <a:schemeClr val="accent6">
                <a:lumMod val="5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2" name="Chart 21">
            <a:extLst>
              <a:ext uri="{FF2B5EF4-FFF2-40B4-BE49-F238E27FC236}">
                <a16:creationId xmlns:a16="http://schemas.microsoft.com/office/drawing/2014/main" id="{54A86BBE-0456-FCD7-B289-B187D56D7E9C}"/>
              </a:ext>
            </a:extLst>
          </p:cNvPr>
          <p:cNvGraphicFramePr>
            <a:graphicFrameLocks noChangeAspect="1"/>
          </p:cNvGraphicFramePr>
          <p:nvPr>
            <p:extLst>
              <p:ext uri="{D42A27DB-BD31-4B8C-83A1-F6EECF244321}">
                <p14:modId xmlns:p14="http://schemas.microsoft.com/office/powerpoint/2010/main" val="2894314396"/>
              </p:ext>
            </p:extLst>
          </p:nvPr>
        </p:nvGraphicFramePr>
        <p:xfrm>
          <a:off x="8135150" y="1091644"/>
          <a:ext cx="3939315" cy="2626210"/>
        </p:xfrm>
        <a:graphic>
          <a:graphicData uri="http://schemas.openxmlformats.org/drawingml/2006/chart">
            <c:chart xmlns:c="http://schemas.openxmlformats.org/drawingml/2006/chart" xmlns:r="http://schemas.openxmlformats.org/officeDocument/2006/relationships" r:id="rId6"/>
          </a:graphicData>
        </a:graphic>
      </p:graphicFrame>
      <p:sp>
        <p:nvSpPr>
          <p:cNvPr id="52" name="Rectangle 51">
            <a:extLst>
              <a:ext uri="{FF2B5EF4-FFF2-40B4-BE49-F238E27FC236}">
                <a16:creationId xmlns:a16="http://schemas.microsoft.com/office/drawing/2014/main" id="{43396735-8CFB-04F3-6568-D671702038FC}"/>
              </a:ext>
            </a:extLst>
          </p:cNvPr>
          <p:cNvSpPr/>
          <p:nvPr/>
        </p:nvSpPr>
        <p:spPr>
          <a:xfrm>
            <a:off x="8141623" y="1160220"/>
            <a:ext cx="3367019" cy="2502804"/>
          </a:xfrm>
          <a:prstGeom prst="rect">
            <a:avLst/>
          </a:prstGeom>
          <a:noFill/>
          <a:ln>
            <a:solidFill>
              <a:schemeClr val="accent1">
                <a:lumMod val="5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grpSp>
        <p:nvGrpSpPr>
          <p:cNvPr id="90" name="Group 89">
            <a:extLst>
              <a:ext uri="{FF2B5EF4-FFF2-40B4-BE49-F238E27FC236}">
                <a16:creationId xmlns:a16="http://schemas.microsoft.com/office/drawing/2014/main" id="{F4BAF200-1FEA-8CD2-767F-6D290AC00304}"/>
              </a:ext>
            </a:extLst>
          </p:cNvPr>
          <p:cNvGrpSpPr/>
          <p:nvPr/>
        </p:nvGrpSpPr>
        <p:grpSpPr>
          <a:xfrm>
            <a:off x="9480965" y="1319860"/>
            <a:ext cx="914400" cy="914400"/>
            <a:chOff x="10600715" y="1237011"/>
            <a:chExt cx="914400" cy="914400"/>
          </a:xfrm>
        </p:grpSpPr>
        <p:pic>
          <p:nvPicPr>
            <p:cNvPr id="58" name="Graphic 57" descr="Ribbon outline">
              <a:extLst>
                <a:ext uri="{FF2B5EF4-FFF2-40B4-BE49-F238E27FC236}">
                  <a16:creationId xmlns:a16="http://schemas.microsoft.com/office/drawing/2014/main" id="{BF0709C1-5BE6-2D42-9077-19420FED39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00715" y="1237011"/>
              <a:ext cx="914400" cy="914400"/>
            </a:xfrm>
            <a:prstGeom prst="rect">
              <a:avLst/>
            </a:prstGeom>
            <a:effectLst>
              <a:outerShdw blurRad="50800" dist="38100" dir="2700000" algn="tl" rotWithShape="0">
                <a:prstClr val="black">
                  <a:alpha val="40000"/>
                </a:prstClr>
              </a:outerShdw>
            </a:effectLst>
            <a:scene3d>
              <a:camera prst="orthographicFront"/>
              <a:lightRig rig="threePt" dir="t"/>
            </a:scene3d>
            <a:sp3d>
              <a:bevelT w="114300" prst="hardEdge"/>
            </a:sp3d>
          </p:spPr>
        </p:pic>
        <p:sp>
          <p:nvSpPr>
            <p:cNvPr id="59" name="TextBox 58">
              <a:extLst>
                <a:ext uri="{FF2B5EF4-FFF2-40B4-BE49-F238E27FC236}">
                  <a16:creationId xmlns:a16="http://schemas.microsoft.com/office/drawing/2014/main" id="{7DA9E4FA-A706-C79E-10AD-047BB67EC006}"/>
                </a:ext>
              </a:extLst>
            </p:cNvPr>
            <p:cNvSpPr txBox="1"/>
            <p:nvPr/>
          </p:nvSpPr>
          <p:spPr>
            <a:xfrm>
              <a:off x="10845854" y="1401366"/>
              <a:ext cx="424122" cy="307777"/>
            </a:xfrm>
            <a:prstGeom prst="rect">
              <a:avLst/>
            </a:prstGeom>
            <a:noFill/>
          </p:spPr>
          <p:txBody>
            <a:bodyPr wrap="square" rtlCol="0" anchor="ctr">
              <a:sp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5</a:t>
              </a:r>
            </a:p>
          </p:txBody>
        </p:sp>
      </p:grpSp>
      <p:grpSp>
        <p:nvGrpSpPr>
          <p:cNvPr id="95" name="Group 94">
            <a:extLst>
              <a:ext uri="{FF2B5EF4-FFF2-40B4-BE49-F238E27FC236}">
                <a16:creationId xmlns:a16="http://schemas.microsoft.com/office/drawing/2014/main" id="{C390FF06-D615-9228-3C34-F1F4FDD285ED}"/>
              </a:ext>
            </a:extLst>
          </p:cNvPr>
          <p:cNvGrpSpPr/>
          <p:nvPr/>
        </p:nvGrpSpPr>
        <p:grpSpPr>
          <a:xfrm>
            <a:off x="10159408" y="2104895"/>
            <a:ext cx="2603646" cy="809399"/>
            <a:chOff x="9728882" y="1761802"/>
            <a:chExt cx="2603646" cy="809399"/>
          </a:xfrm>
        </p:grpSpPr>
        <p:sp>
          <p:nvSpPr>
            <p:cNvPr id="57" name="TextBox 56">
              <a:extLst>
                <a:ext uri="{FF2B5EF4-FFF2-40B4-BE49-F238E27FC236}">
                  <a16:creationId xmlns:a16="http://schemas.microsoft.com/office/drawing/2014/main" id="{023AA1D3-019E-5BD3-911F-397A8F07FE8D}"/>
                </a:ext>
              </a:extLst>
            </p:cNvPr>
            <p:cNvSpPr txBox="1"/>
            <p:nvPr/>
          </p:nvSpPr>
          <p:spPr>
            <a:xfrm>
              <a:off x="9728882" y="1761802"/>
              <a:ext cx="2603646" cy="523220"/>
            </a:xfrm>
            <a:prstGeom prst="rect">
              <a:avLst/>
            </a:prstGeom>
            <a:noFill/>
          </p:spPr>
          <p:txBody>
            <a:bodyPr wrap="square" rtlCol="0">
              <a:spAutoFit/>
            </a:bodyPr>
            <a:lstStyle/>
            <a:p>
              <a:r>
                <a:rPr lang="en-US" sz="2800" dirty="0">
                  <a:ln w="0"/>
                  <a:solidFill>
                    <a:schemeClr val="accent1">
                      <a:lumMod val="50000"/>
                    </a:schemeClr>
                  </a:solidFill>
                  <a:effectLst>
                    <a:outerShdw blurRad="50800" dist="38100" dir="5400000" algn="t" rotWithShape="0">
                      <a:prstClr val="black">
                        <a:alpha val="40000"/>
                      </a:prstClr>
                    </a:outerShdw>
                  </a:effectLst>
                  <a:latin typeface="Calibri" panose="020F0502020204030204" pitchFamily="34" charset="0"/>
                  <a:ea typeface="Calibri" panose="020F0502020204030204" pitchFamily="34" charset="0"/>
                  <a:cs typeface="Calibri" panose="020F0502020204030204" pitchFamily="34" charset="0"/>
                </a:rPr>
                <a:t>Vijay</a:t>
              </a:r>
            </a:p>
          </p:txBody>
        </p:sp>
        <p:sp>
          <p:nvSpPr>
            <p:cNvPr id="60" name="TextBox 59">
              <a:extLst>
                <a:ext uri="{FF2B5EF4-FFF2-40B4-BE49-F238E27FC236}">
                  <a16:creationId xmlns:a16="http://schemas.microsoft.com/office/drawing/2014/main" id="{61C5DCD6-254E-D27B-7AA1-AA23016F8F53}"/>
                </a:ext>
              </a:extLst>
            </p:cNvPr>
            <p:cNvSpPr txBox="1"/>
            <p:nvPr/>
          </p:nvSpPr>
          <p:spPr>
            <a:xfrm>
              <a:off x="9747601" y="2201869"/>
              <a:ext cx="1261095" cy="369332"/>
            </a:xfrm>
            <a:prstGeom prst="rect">
              <a:avLst/>
            </a:prstGeom>
            <a:noFill/>
          </p:spPr>
          <p:txBody>
            <a:bodyPr wrap="square" rtlCol="0">
              <a:sp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Mean - 41</a:t>
              </a:r>
            </a:p>
          </p:txBody>
        </p:sp>
      </p:grpSp>
      <p:graphicFrame>
        <p:nvGraphicFramePr>
          <p:cNvPr id="81" name="Chart 80">
            <a:extLst>
              <a:ext uri="{FF2B5EF4-FFF2-40B4-BE49-F238E27FC236}">
                <a16:creationId xmlns:a16="http://schemas.microsoft.com/office/drawing/2014/main" id="{CD4AD258-7102-5098-BA2C-D4F02B3F1BEE}"/>
              </a:ext>
            </a:extLst>
          </p:cNvPr>
          <p:cNvGraphicFramePr>
            <a:graphicFrameLocks noChangeAspect="1"/>
          </p:cNvGraphicFramePr>
          <p:nvPr>
            <p:extLst>
              <p:ext uri="{D42A27DB-BD31-4B8C-83A1-F6EECF244321}">
                <p14:modId xmlns:p14="http://schemas.microsoft.com/office/powerpoint/2010/main" val="3857022541"/>
              </p:ext>
            </p:extLst>
          </p:nvPr>
        </p:nvGraphicFramePr>
        <p:xfrm>
          <a:off x="4442767" y="2293397"/>
          <a:ext cx="3939315" cy="2626210"/>
        </p:xfrm>
        <a:graphic>
          <a:graphicData uri="http://schemas.openxmlformats.org/drawingml/2006/chart">
            <c:chart xmlns:c="http://schemas.openxmlformats.org/drawingml/2006/chart" xmlns:r="http://schemas.openxmlformats.org/officeDocument/2006/relationships" r:id="rId9"/>
          </a:graphicData>
        </a:graphic>
      </p:graphicFrame>
      <p:grpSp>
        <p:nvGrpSpPr>
          <p:cNvPr id="89" name="Group 88">
            <a:extLst>
              <a:ext uri="{FF2B5EF4-FFF2-40B4-BE49-F238E27FC236}">
                <a16:creationId xmlns:a16="http://schemas.microsoft.com/office/drawing/2014/main" id="{80D5D261-862A-1892-0A53-CB6836A26385}"/>
              </a:ext>
            </a:extLst>
          </p:cNvPr>
          <p:cNvGrpSpPr/>
          <p:nvPr/>
        </p:nvGrpSpPr>
        <p:grpSpPr>
          <a:xfrm>
            <a:off x="4661247" y="1379684"/>
            <a:ext cx="914400" cy="914400"/>
            <a:chOff x="6363975" y="1362769"/>
            <a:chExt cx="914400" cy="914400"/>
          </a:xfrm>
        </p:grpSpPr>
        <p:pic>
          <p:nvPicPr>
            <p:cNvPr id="83" name="Graphic 82" descr="Ribbon outline">
              <a:extLst>
                <a:ext uri="{FF2B5EF4-FFF2-40B4-BE49-F238E27FC236}">
                  <a16:creationId xmlns:a16="http://schemas.microsoft.com/office/drawing/2014/main" id="{D0ABAB4B-5D21-D905-EFD3-1D9F05F399A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63975" y="1362769"/>
              <a:ext cx="914400" cy="914400"/>
            </a:xfrm>
            <a:prstGeom prst="rect">
              <a:avLst/>
            </a:prstGeom>
            <a:effectLst>
              <a:outerShdw blurRad="50800" dist="38100" dir="2700000" algn="tl" rotWithShape="0">
                <a:prstClr val="black">
                  <a:alpha val="40000"/>
                </a:prstClr>
              </a:outerShdw>
            </a:effectLst>
            <a:scene3d>
              <a:camera prst="orthographicFront"/>
              <a:lightRig rig="threePt" dir="t"/>
            </a:scene3d>
            <a:sp3d>
              <a:bevelT w="114300" prst="hardEdge"/>
            </a:sp3d>
          </p:spPr>
        </p:pic>
        <p:sp>
          <p:nvSpPr>
            <p:cNvPr id="84" name="TextBox 83">
              <a:extLst>
                <a:ext uri="{FF2B5EF4-FFF2-40B4-BE49-F238E27FC236}">
                  <a16:creationId xmlns:a16="http://schemas.microsoft.com/office/drawing/2014/main" id="{7CBEB5CE-6454-56FD-F8E3-AD1217D1DF05}"/>
                </a:ext>
              </a:extLst>
            </p:cNvPr>
            <p:cNvSpPr txBox="1"/>
            <p:nvPr/>
          </p:nvSpPr>
          <p:spPr>
            <a:xfrm>
              <a:off x="6609114" y="1527124"/>
              <a:ext cx="424122" cy="307777"/>
            </a:xfrm>
            <a:prstGeom prst="rect">
              <a:avLst/>
            </a:prstGeom>
            <a:noFill/>
          </p:spPr>
          <p:txBody>
            <a:bodyPr wrap="square" rtlCol="0" anchor="ctr">
              <a:sp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3</a:t>
              </a:r>
            </a:p>
          </p:txBody>
        </p:sp>
      </p:grpSp>
      <p:grpSp>
        <p:nvGrpSpPr>
          <p:cNvPr id="94" name="Group 93">
            <a:extLst>
              <a:ext uri="{FF2B5EF4-FFF2-40B4-BE49-F238E27FC236}">
                <a16:creationId xmlns:a16="http://schemas.microsoft.com/office/drawing/2014/main" id="{3E46BD08-6346-9508-58CE-899928D0A761}"/>
              </a:ext>
            </a:extLst>
          </p:cNvPr>
          <p:cNvGrpSpPr/>
          <p:nvPr/>
        </p:nvGrpSpPr>
        <p:grpSpPr>
          <a:xfrm>
            <a:off x="5764042" y="1353741"/>
            <a:ext cx="2603646" cy="809550"/>
            <a:chOff x="4827328" y="1322252"/>
            <a:chExt cx="2603646" cy="809550"/>
          </a:xfrm>
        </p:grpSpPr>
        <p:sp>
          <p:nvSpPr>
            <p:cNvPr id="82" name="TextBox 81">
              <a:extLst>
                <a:ext uri="{FF2B5EF4-FFF2-40B4-BE49-F238E27FC236}">
                  <a16:creationId xmlns:a16="http://schemas.microsoft.com/office/drawing/2014/main" id="{DDB27B52-891A-D766-53B8-78E61A1CCA84}"/>
                </a:ext>
              </a:extLst>
            </p:cNvPr>
            <p:cNvSpPr txBox="1"/>
            <p:nvPr/>
          </p:nvSpPr>
          <p:spPr>
            <a:xfrm>
              <a:off x="4827328" y="1322252"/>
              <a:ext cx="2603646" cy="523220"/>
            </a:xfrm>
            <a:prstGeom prst="rect">
              <a:avLst/>
            </a:prstGeom>
            <a:noFill/>
          </p:spPr>
          <p:txBody>
            <a:bodyPr wrap="square" rtlCol="0">
              <a:spAutoFit/>
            </a:bodyPr>
            <a:lstStyle/>
            <a:p>
              <a:r>
                <a:rPr lang="en-US" sz="2800" dirty="0">
                  <a:ln w="0"/>
                  <a:solidFill>
                    <a:schemeClr val="accent4">
                      <a:lumMod val="50000"/>
                    </a:schemeClr>
                  </a:solidFill>
                  <a:effectLst>
                    <a:outerShdw blurRad="50800" dist="38100" dir="5400000" algn="t" rotWithShape="0">
                      <a:prstClr val="black">
                        <a:alpha val="40000"/>
                      </a:prstClr>
                    </a:outerShdw>
                  </a:effectLst>
                  <a:latin typeface="Calibri" panose="020F0502020204030204" pitchFamily="34" charset="0"/>
                  <a:ea typeface="Calibri" panose="020F0502020204030204" pitchFamily="34" charset="0"/>
                  <a:cs typeface="Calibri" panose="020F0502020204030204" pitchFamily="34" charset="0"/>
                </a:rPr>
                <a:t>Ravi</a:t>
              </a:r>
            </a:p>
          </p:txBody>
        </p:sp>
        <p:sp>
          <p:nvSpPr>
            <p:cNvPr id="85" name="TextBox 84">
              <a:extLst>
                <a:ext uri="{FF2B5EF4-FFF2-40B4-BE49-F238E27FC236}">
                  <a16:creationId xmlns:a16="http://schemas.microsoft.com/office/drawing/2014/main" id="{573885FE-9034-583D-FB5C-CB0A4714DF03}"/>
                </a:ext>
              </a:extLst>
            </p:cNvPr>
            <p:cNvSpPr txBox="1"/>
            <p:nvPr/>
          </p:nvSpPr>
          <p:spPr>
            <a:xfrm>
              <a:off x="4868251" y="1762470"/>
              <a:ext cx="1261095" cy="369332"/>
            </a:xfrm>
            <a:prstGeom prst="rect">
              <a:avLst/>
            </a:prstGeom>
            <a:noFill/>
          </p:spPr>
          <p:txBody>
            <a:bodyPr wrap="square" rtlCol="0">
              <a:sp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Mean - 45</a:t>
              </a:r>
            </a:p>
          </p:txBody>
        </p:sp>
      </p:grpSp>
      <p:sp>
        <p:nvSpPr>
          <p:cNvPr id="86" name="Rectangle 85">
            <a:extLst>
              <a:ext uri="{FF2B5EF4-FFF2-40B4-BE49-F238E27FC236}">
                <a16:creationId xmlns:a16="http://schemas.microsoft.com/office/drawing/2014/main" id="{3A4CA929-8CF4-8715-2630-B50A3F4005B1}"/>
              </a:ext>
            </a:extLst>
          </p:cNvPr>
          <p:cNvSpPr/>
          <p:nvPr/>
        </p:nvSpPr>
        <p:spPr>
          <a:xfrm>
            <a:off x="4405996" y="1156183"/>
            <a:ext cx="3367019" cy="2502804"/>
          </a:xfrm>
          <a:prstGeom prst="rect">
            <a:avLst/>
          </a:prstGeom>
          <a:noFill/>
          <a:ln>
            <a:solidFill>
              <a:schemeClr val="accent4">
                <a:lumMod val="5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8" name="Chart 27">
            <a:extLst>
              <a:ext uri="{FF2B5EF4-FFF2-40B4-BE49-F238E27FC236}">
                <a16:creationId xmlns:a16="http://schemas.microsoft.com/office/drawing/2014/main" id="{B1B25C4B-7028-1E4E-0662-313D2B64338D}"/>
              </a:ext>
            </a:extLst>
          </p:cNvPr>
          <p:cNvGraphicFramePr>
            <a:graphicFrameLocks noChangeAspect="1"/>
          </p:cNvGraphicFramePr>
          <p:nvPr>
            <p:extLst>
              <p:ext uri="{D42A27DB-BD31-4B8C-83A1-F6EECF244321}">
                <p14:modId xmlns:p14="http://schemas.microsoft.com/office/powerpoint/2010/main" val="2537033669"/>
              </p:ext>
            </p:extLst>
          </p:nvPr>
        </p:nvGraphicFramePr>
        <p:xfrm>
          <a:off x="4369728" y="5142310"/>
          <a:ext cx="3939315" cy="2626210"/>
        </p:xfrm>
        <a:graphic>
          <a:graphicData uri="http://schemas.openxmlformats.org/drawingml/2006/chart">
            <c:chart xmlns:c="http://schemas.openxmlformats.org/drawingml/2006/chart" xmlns:r="http://schemas.openxmlformats.org/officeDocument/2006/relationships" r:id="rId12"/>
          </a:graphicData>
        </a:graphic>
      </p:graphicFrame>
      <p:sp>
        <p:nvSpPr>
          <p:cNvPr id="51" name="Rectangle 50">
            <a:extLst>
              <a:ext uri="{FF2B5EF4-FFF2-40B4-BE49-F238E27FC236}">
                <a16:creationId xmlns:a16="http://schemas.microsoft.com/office/drawing/2014/main" id="{621FB790-189B-B6C1-5560-31A308163425}"/>
              </a:ext>
            </a:extLst>
          </p:cNvPr>
          <p:cNvSpPr/>
          <p:nvPr/>
        </p:nvSpPr>
        <p:spPr>
          <a:xfrm>
            <a:off x="4418241" y="3966279"/>
            <a:ext cx="3367019" cy="2502804"/>
          </a:xfrm>
          <a:prstGeom prst="rect">
            <a:avLst/>
          </a:prstGeom>
          <a:no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grpSp>
        <p:nvGrpSpPr>
          <p:cNvPr id="91" name="Group 90">
            <a:extLst>
              <a:ext uri="{FF2B5EF4-FFF2-40B4-BE49-F238E27FC236}">
                <a16:creationId xmlns:a16="http://schemas.microsoft.com/office/drawing/2014/main" id="{929EE3D6-ED27-D684-482B-8D138B0E1F9B}"/>
              </a:ext>
            </a:extLst>
          </p:cNvPr>
          <p:cNvGrpSpPr/>
          <p:nvPr/>
        </p:nvGrpSpPr>
        <p:grpSpPr>
          <a:xfrm>
            <a:off x="4656741" y="4184058"/>
            <a:ext cx="914400" cy="914400"/>
            <a:chOff x="6255304" y="4184058"/>
            <a:chExt cx="914400" cy="914400"/>
          </a:xfrm>
        </p:grpSpPr>
        <p:pic>
          <p:nvPicPr>
            <p:cNvPr id="54" name="Graphic 53" descr="Ribbon outline">
              <a:extLst>
                <a:ext uri="{FF2B5EF4-FFF2-40B4-BE49-F238E27FC236}">
                  <a16:creationId xmlns:a16="http://schemas.microsoft.com/office/drawing/2014/main" id="{775C0430-740C-5785-41E2-2BEF1DDB1AD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55304" y="4184058"/>
              <a:ext cx="914400" cy="914400"/>
            </a:xfrm>
            <a:prstGeom prst="rect">
              <a:avLst/>
            </a:prstGeom>
            <a:effectLst>
              <a:outerShdw blurRad="50800" dist="38100" dir="2700000" algn="tl" rotWithShape="0">
                <a:prstClr val="black">
                  <a:alpha val="40000"/>
                </a:prstClr>
              </a:outerShdw>
            </a:effectLst>
            <a:scene3d>
              <a:camera prst="orthographicFront"/>
              <a:lightRig rig="threePt" dir="t"/>
            </a:scene3d>
            <a:sp3d>
              <a:bevelT w="114300" prst="hardEdge"/>
            </a:sp3d>
          </p:spPr>
        </p:pic>
        <p:sp>
          <p:nvSpPr>
            <p:cNvPr id="55" name="TextBox 54">
              <a:extLst>
                <a:ext uri="{FF2B5EF4-FFF2-40B4-BE49-F238E27FC236}">
                  <a16:creationId xmlns:a16="http://schemas.microsoft.com/office/drawing/2014/main" id="{6480E666-8728-286F-6544-A1A8F4011A95}"/>
                </a:ext>
              </a:extLst>
            </p:cNvPr>
            <p:cNvSpPr txBox="1"/>
            <p:nvPr/>
          </p:nvSpPr>
          <p:spPr>
            <a:xfrm>
              <a:off x="6500443" y="4348413"/>
              <a:ext cx="424122" cy="307777"/>
            </a:xfrm>
            <a:prstGeom prst="rect">
              <a:avLst/>
            </a:prstGeom>
            <a:noFill/>
          </p:spPr>
          <p:txBody>
            <a:bodyPr wrap="square" rtlCol="0" anchor="ctr">
              <a:sp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4</a:t>
              </a:r>
            </a:p>
          </p:txBody>
        </p:sp>
      </p:grpSp>
      <p:grpSp>
        <p:nvGrpSpPr>
          <p:cNvPr id="96" name="Group 95">
            <a:extLst>
              <a:ext uri="{FF2B5EF4-FFF2-40B4-BE49-F238E27FC236}">
                <a16:creationId xmlns:a16="http://schemas.microsoft.com/office/drawing/2014/main" id="{EFF51403-782A-6294-4CEF-256595495604}"/>
              </a:ext>
            </a:extLst>
          </p:cNvPr>
          <p:cNvGrpSpPr/>
          <p:nvPr/>
        </p:nvGrpSpPr>
        <p:grpSpPr>
          <a:xfrm>
            <a:off x="5762714" y="4143541"/>
            <a:ext cx="2603646" cy="809550"/>
            <a:chOff x="4718657" y="4143541"/>
            <a:chExt cx="2603646" cy="809550"/>
          </a:xfrm>
        </p:grpSpPr>
        <p:sp>
          <p:nvSpPr>
            <p:cNvPr id="53" name="TextBox 52">
              <a:extLst>
                <a:ext uri="{FF2B5EF4-FFF2-40B4-BE49-F238E27FC236}">
                  <a16:creationId xmlns:a16="http://schemas.microsoft.com/office/drawing/2014/main" id="{F262085A-B8F9-9B3F-C7E4-D002D34DD7B1}"/>
                </a:ext>
              </a:extLst>
            </p:cNvPr>
            <p:cNvSpPr txBox="1"/>
            <p:nvPr/>
          </p:nvSpPr>
          <p:spPr>
            <a:xfrm>
              <a:off x="4718657" y="4143541"/>
              <a:ext cx="2603646" cy="523220"/>
            </a:xfrm>
            <a:prstGeom prst="rect">
              <a:avLst/>
            </a:prstGeom>
            <a:noFill/>
          </p:spPr>
          <p:txBody>
            <a:bodyPr wrap="square" rtlCol="0">
              <a:spAutoFit/>
            </a:bodyPr>
            <a:lstStyle/>
            <a:p>
              <a:r>
                <a:rPr lang="en-US" sz="2800" dirty="0">
                  <a:ln w="0"/>
                  <a:solidFill>
                    <a:schemeClr val="accent3">
                      <a:lumMod val="50000"/>
                    </a:schemeClr>
                  </a:solidFill>
                  <a:effectLst>
                    <a:outerShdw blurRad="50800" dist="38100" dir="5400000" algn="t" rotWithShape="0">
                      <a:prstClr val="black">
                        <a:alpha val="40000"/>
                      </a:prstClr>
                    </a:outerShdw>
                  </a:effectLst>
                  <a:latin typeface="Calibri" panose="020F0502020204030204" pitchFamily="34" charset="0"/>
                  <a:ea typeface="Calibri" panose="020F0502020204030204" pitchFamily="34" charset="0"/>
                  <a:cs typeface="Calibri" panose="020F0502020204030204" pitchFamily="34" charset="0"/>
                </a:rPr>
                <a:t>Arjun</a:t>
              </a:r>
            </a:p>
          </p:txBody>
        </p:sp>
        <p:sp>
          <p:nvSpPr>
            <p:cNvPr id="56" name="TextBox 55">
              <a:extLst>
                <a:ext uri="{FF2B5EF4-FFF2-40B4-BE49-F238E27FC236}">
                  <a16:creationId xmlns:a16="http://schemas.microsoft.com/office/drawing/2014/main" id="{C695BE38-915C-3B05-06B4-1FCD4075FBBE}"/>
                </a:ext>
              </a:extLst>
            </p:cNvPr>
            <p:cNvSpPr txBox="1"/>
            <p:nvPr/>
          </p:nvSpPr>
          <p:spPr>
            <a:xfrm>
              <a:off x="4759580" y="4583759"/>
              <a:ext cx="1261095" cy="369332"/>
            </a:xfrm>
            <a:prstGeom prst="rect">
              <a:avLst/>
            </a:prstGeom>
            <a:noFill/>
          </p:spPr>
          <p:txBody>
            <a:bodyPr wrap="square" rtlCol="0">
              <a:sp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Mean - 42</a:t>
              </a:r>
            </a:p>
          </p:txBody>
        </p:sp>
      </p:grpSp>
      <p:graphicFrame>
        <p:nvGraphicFramePr>
          <p:cNvPr id="65" name="Chart 64">
            <a:extLst>
              <a:ext uri="{FF2B5EF4-FFF2-40B4-BE49-F238E27FC236}">
                <a16:creationId xmlns:a16="http://schemas.microsoft.com/office/drawing/2014/main" id="{80A332F3-9890-FA1F-7258-036C836C2ECB}"/>
              </a:ext>
            </a:extLst>
          </p:cNvPr>
          <p:cNvGraphicFramePr>
            <a:graphicFrameLocks noChangeAspect="1"/>
          </p:cNvGraphicFramePr>
          <p:nvPr>
            <p:extLst>
              <p:ext uri="{D42A27DB-BD31-4B8C-83A1-F6EECF244321}">
                <p14:modId xmlns:p14="http://schemas.microsoft.com/office/powerpoint/2010/main" val="829387786"/>
              </p:ext>
            </p:extLst>
          </p:nvPr>
        </p:nvGraphicFramePr>
        <p:xfrm>
          <a:off x="714199" y="5240123"/>
          <a:ext cx="3939315" cy="2626210"/>
        </p:xfrm>
        <a:graphic>
          <a:graphicData uri="http://schemas.openxmlformats.org/drawingml/2006/chart">
            <c:chart xmlns:c="http://schemas.openxmlformats.org/drawingml/2006/chart" xmlns:r="http://schemas.openxmlformats.org/officeDocument/2006/relationships" r:id="rId15"/>
          </a:graphicData>
        </a:graphic>
      </p:graphicFrame>
      <p:grpSp>
        <p:nvGrpSpPr>
          <p:cNvPr id="92" name="Group 91">
            <a:extLst>
              <a:ext uri="{FF2B5EF4-FFF2-40B4-BE49-F238E27FC236}">
                <a16:creationId xmlns:a16="http://schemas.microsoft.com/office/drawing/2014/main" id="{FF7C7C14-429C-6C50-9984-BBA10F7ED576}"/>
              </a:ext>
            </a:extLst>
          </p:cNvPr>
          <p:cNvGrpSpPr/>
          <p:nvPr/>
        </p:nvGrpSpPr>
        <p:grpSpPr>
          <a:xfrm>
            <a:off x="940143" y="4184058"/>
            <a:ext cx="914400" cy="914400"/>
            <a:chOff x="2596571" y="4172865"/>
            <a:chExt cx="914400" cy="914400"/>
          </a:xfrm>
        </p:grpSpPr>
        <p:pic>
          <p:nvPicPr>
            <p:cNvPr id="67" name="Graphic 66" descr="Ribbon outline">
              <a:extLst>
                <a:ext uri="{FF2B5EF4-FFF2-40B4-BE49-F238E27FC236}">
                  <a16:creationId xmlns:a16="http://schemas.microsoft.com/office/drawing/2014/main" id="{DF46CC59-FD29-418B-3863-84FC1F0B400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596571" y="4172865"/>
              <a:ext cx="914400" cy="914400"/>
            </a:xfrm>
            <a:prstGeom prst="rect">
              <a:avLst/>
            </a:prstGeom>
            <a:effectLst>
              <a:outerShdw blurRad="50800" dist="38100" dir="2700000" algn="tl" rotWithShape="0">
                <a:prstClr val="black">
                  <a:alpha val="40000"/>
                </a:prstClr>
              </a:outerShdw>
            </a:effectLst>
            <a:scene3d>
              <a:camera prst="orthographicFront"/>
              <a:lightRig rig="threePt" dir="t"/>
            </a:scene3d>
            <a:sp3d>
              <a:bevelT w="114300" prst="hardEdge"/>
            </a:sp3d>
          </p:spPr>
        </p:pic>
        <p:sp>
          <p:nvSpPr>
            <p:cNvPr id="68" name="TextBox 67">
              <a:extLst>
                <a:ext uri="{FF2B5EF4-FFF2-40B4-BE49-F238E27FC236}">
                  <a16:creationId xmlns:a16="http://schemas.microsoft.com/office/drawing/2014/main" id="{BCD68F4D-F51C-2386-C25F-B306A8EDF1DC}"/>
                </a:ext>
              </a:extLst>
            </p:cNvPr>
            <p:cNvSpPr txBox="1"/>
            <p:nvPr/>
          </p:nvSpPr>
          <p:spPr>
            <a:xfrm>
              <a:off x="2841710" y="4337220"/>
              <a:ext cx="424122" cy="307777"/>
            </a:xfrm>
            <a:prstGeom prst="rect">
              <a:avLst/>
            </a:prstGeom>
            <a:noFill/>
          </p:spPr>
          <p:txBody>
            <a:bodyPr wrap="square" rtlCol="0" anchor="ctr">
              <a:sp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2</a:t>
              </a:r>
            </a:p>
          </p:txBody>
        </p:sp>
      </p:grpSp>
      <p:grpSp>
        <p:nvGrpSpPr>
          <p:cNvPr id="97" name="Group 96">
            <a:extLst>
              <a:ext uri="{FF2B5EF4-FFF2-40B4-BE49-F238E27FC236}">
                <a16:creationId xmlns:a16="http://schemas.microsoft.com/office/drawing/2014/main" id="{0072C7D3-036E-2184-46A9-F995A6CA8E2F}"/>
              </a:ext>
            </a:extLst>
          </p:cNvPr>
          <p:cNvGrpSpPr/>
          <p:nvPr/>
        </p:nvGrpSpPr>
        <p:grpSpPr>
          <a:xfrm>
            <a:off x="2099891" y="4143541"/>
            <a:ext cx="2603646" cy="809550"/>
            <a:chOff x="1059924" y="4132348"/>
            <a:chExt cx="2603646" cy="809550"/>
          </a:xfrm>
        </p:grpSpPr>
        <p:sp>
          <p:nvSpPr>
            <p:cNvPr id="66" name="TextBox 65">
              <a:extLst>
                <a:ext uri="{FF2B5EF4-FFF2-40B4-BE49-F238E27FC236}">
                  <a16:creationId xmlns:a16="http://schemas.microsoft.com/office/drawing/2014/main" id="{DC6CCBE5-667A-7EB3-BE99-59D9FAF54542}"/>
                </a:ext>
              </a:extLst>
            </p:cNvPr>
            <p:cNvSpPr txBox="1"/>
            <p:nvPr/>
          </p:nvSpPr>
          <p:spPr>
            <a:xfrm>
              <a:off x="1059924" y="4132348"/>
              <a:ext cx="2603646" cy="523220"/>
            </a:xfrm>
            <a:prstGeom prst="rect">
              <a:avLst/>
            </a:prstGeom>
            <a:noFill/>
          </p:spPr>
          <p:txBody>
            <a:bodyPr wrap="square" rtlCol="0">
              <a:spAutoFit/>
            </a:bodyPr>
            <a:lstStyle/>
            <a:p>
              <a:r>
                <a:rPr lang="en-US" sz="2800" dirty="0">
                  <a:ln w="0"/>
                  <a:solidFill>
                    <a:schemeClr val="accent5">
                      <a:lumMod val="50000"/>
                    </a:schemeClr>
                  </a:solidFill>
                  <a:effectLst>
                    <a:outerShdw blurRad="50800" dist="38100" dir="5400000" algn="t" rotWithShape="0">
                      <a:prstClr val="black">
                        <a:alpha val="40000"/>
                      </a:prstClr>
                    </a:outerShdw>
                  </a:effectLst>
                  <a:latin typeface="Calibri" panose="020F0502020204030204" pitchFamily="34" charset="0"/>
                  <a:ea typeface="Calibri" panose="020F0502020204030204" pitchFamily="34" charset="0"/>
                  <a:cs typeface="Calibri" panose="020F0502020204030204" pitchFamily="34" charset="0"/>
                </a:rPr>
                <a:t>Rohan</a:t>
              </a:r>
            </a:p>
          </p:txBody>
        </p:sp>
        <p:sp>
          <p:nvSpPr>
            <p:cNvPr id="69" name="TextBox 68">
              <a:extLst>
                <a:ext uri="{FF2B5EF4-FFF2-40B4-BE49-F238E27FC236}">
                  <a16:creationId xmlns:a16="http://schemas.microsoft.com/office/drawing/2014/main" id="{66DBAF30-B615-B642-F835-6E7F28B514B8}"/>
                </a:ext>
              </a:extLst>
            </p:cNvPr>
            <p:cNvSpPr txBox="1"/>
            <p:nvPr/>
          </p:nvSpPr>
          <p:spPr>
            <a:xfrm>
              <a:off x="1100847" y="4572566"/>
              <a:ext cx="1261095" cy="369332"/>
            </a:xfrm>
            <a:prstGeom prst="rect">
              <a:avLst/>
            </a:prstGeom>
            <a:noFill/>
          </p:spPr>
          <p:txBody>
            <a:bodyPr wrap="square" rtlCol="0">
              <a:sp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Mean - 49</a:t>
              </a:r>
            </a:p>
          </p:txBody>
        </p:sp>
      </p:grpSp>
      <p:sp>
        <p:nvSpPr>
          <p:cNvPr id="70" name="Rectangle 69">
            <a:extLst>
              <a:ext uri="{FF2B5EF4-FFF2-40B4-BE49-F238E27FC236}">
                <a16:creationId xmlns:a16="http://schemas.microsoft.com/office/drawing/2014/main" id="{D6B55E75-8C43-0BEF-80C8-71A55386A66E}"/>
              </a:ext>
            </a:extLst>
          </p:cNvPr>
          <p:cNvSpPr/>
          <p:nvPr/>
        </p:nvSpPr>
        <p:spPr>
          <a:xfrm>
            <a:off x="699908" y="3966279"/>
            <a:ext cx="3367019" cy="2502804"/>
          </a:xfrm>
          <a:prstGeom prst="rect">
            <a:avLst/>
          </a:prstGeom>
          <a:noFill/>
          <a:ln>
            <a:solidFill>
              <a:schemeClr val="accent5">
                <a:lumMod val="5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A8C4C381-1326-EAAA-5C6D-C57B925CA52D}"/>
              </a:ext>
            </a:extLst>
          </p:cNvPr>
          <p:cNvGrpSpPr/>
          <p:nvPr/>
        </p:nvGrpSpPr>
        <p:grpSpPr>
          <a:xfrm>
            <a:off x="2560802" y="131859"/>
            <a:ext cx="7060006" cy="707923"/>
            <a:chOff x="2123232" y="131859"/>
            <a:chExt cx="7060006" cy="707923"/>
          </a:xfrm>
        </p:grpSpPr>
        <p:sp>
          <p:nvSpPr>
            <p:cNvPr id="3" name="Freeform: Shape 2">
              <a:extLst>
                <a:ext uri="{FF2B5EF4-FFF2-40B4-BE49-F238E27FC236}">
                  <a16:creationId xmlns:a16="http://schemas.microsoft.com/office/drawing/2014/main" id="{2D32C008-2B17-A384-53AB-568B24A4FFEF}"/>
                </a:ext>
              </a:extLst>
            </p:cNvPr>
            <p:cNvSpPr/>
            <p:nvPr/>
          </p:nvSpPr>
          <p:spPr>
            <a:xfrm>
              <a:off x="2123232"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4" name="Hexagon 3">
              <a:extLst>
                <a:ext uri="{FF2B5EF4-FFF2-40B4-BE49-F238E27FC236}">
                  <a16:creationId xmlns:a16="http://schemas.microsoft.com/office/drawing/2014/main" id="{21370EAF-D237-B4F6-1633-E5A6BA94C8AF}"/>
                </a:ext>
              </a:extLst>
            </p:cNvPr>
            <p:cNvSpPr>
              <a:spLocks noChangeAspect="1"/>
            </p:cNvSpPr>
            <p:nvPr/>
          </p:nvSpPr>
          <p:spPr>
            <a:xfrm>
              <a:off x="2311400" y="188639"/>
              <a:ext cx="6662633" cy="594360"/>
            </a:xfrm>
            <a:prstGeom prst="hexagon">
              <a:avLst/>
            </a:prstGeom>
            <a:solidFill>
              <a:schemeClr val="accent4">
                <a:lumMod val="40000"/>
                <a:lumOff val="60000"/>
              </a:schemeClr>
            </a:solidFill>
            <a:ln>
              <a:solidFill>
                <a:schemeClr val="accent4">
                  <a:lumMod val="75000"/>
                </a:schemeClr>
              </a:solid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Mean of the top 5 players</a:t>
              </a:r>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Freeform: Shape 4">
              <a:extLst>
                <a:ext uri="{FF2B5EF4-FFF2-40B4-BE49-F238E27FC236}">
                  <a16:creationId xmlns:a16="http://schemas.microsoft.com/office/drawing/2014/main" id="{EE3F5783-2589-B139-05C9-EAE794ACBC03}"/>
                </a:ext>
              </a:extLst>
            </p:cNvPr>
            <p:cNvSpPr/>
            <p:nvPr/>
          </p:nvSpPr>
          <p:spPr>
            <a:xfrm flipH="1">
              <a:off x="8467732" y="131859"/>
              <a:ext cx="715506" cy="707923"/>
            </a:xfrm>
            <a:custGeom>
              <a:avLst/>
              <a:gdLst>
                <a:gd name="connsiteX0" fmla="*/ 176981 w 715506"/>
                <a:gd name="connsiteY0" fmla="*/ 0 h 707923"/>
                <a:gd name="connsiteX1" fmla="*/ 687115 w 715506"/>
                <a:gd name="connsiteY1" fmla="*/ 0 h 707923"/>
                <a:gd name="connsiteX2" fmla="*/ 715506 w 715506"/>
                <a:gd name="connsiteY2" fmla="*/ 56781 h 707923"/>
                <a:gd name="connsiteX3" fmla="*/ 220598 w 715506"/>
                <a:gd name="connsiteY3" fmla="*/ 56781 h 707923"/>
                <a:gd name="connsiteX4" fmla="*/ 72008 w 715506"/>
                <a:gd name="connsiteY4" fmla="*/ 353961 h 707923"/>
                <a:gd name="connsiteX5" fmla="*/ 220598 w 715506"/>
                <a:gd name="connsiteY5" fmla="*/ 651141 h 707923"/>
                <a:gd name="connsiteX6" fmla="*/ 715506 w 715506"/>
                <a:gd name="connsiteY6" fmla="*/ 651141 h 707923"/>
                <a:gd name="connsiteX7" fmla="*/ 687115 w 715506"/>
                <a:gd name="connsiteY7" fmla="*/ 707923 h 707923"/>
                <a:gd name="connsiteX8" fmla="*/ 176981 w 715506"/>
                <a:gd name="connsiteY8" fmla="*/ 707923 h 707923"/>
                <a:gd name="connsiteX9" fmla="*/ 0 w 715506"/>
                <a:gd name="connsiteY9" fmla="*/ 353962 h 70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506" h="707923">
                  <a:moveTo>
                    <a:pt x="176981" y="0"/>
                  </a:moveTo>
                  <a:lnTo>
                    <a:pt x="687115" y="0"/>
                  </a:lnTo>
                  <a:lnTo>
                    <a:pt x="715506" y="56781"/>
                  </a:lnTo>
                  <a:lnTo>
                    <a:pt x="220598" y="56781"/>
                  </a:lnTo>
                  <a:lnTo>
                    <a:pt x="72008" y="353961"/>
                  </a:lnTo>
                  <a:lnTo>
                    <a:pt x="220598" y="651141"/>
                  </a:lnTo>
                  <a:lnTo>
                    <a:pt x="715506" y="651141"/>
                  </a:lnTo>
                  <a:lnTo>
                    <a:pt x="687115" y="707923"/>
                  </a:lnTo>
                  <a:lnTo>
                    <a:pt x="176981" y="707923"/>
                  </a:lnTo>
                  <a:lnTo>
                    <a:pt x="0" y="353962"/>
                  </a:lnTo>
                  <a:close/>
                </a:path>
              </a:pathLst>
            </a:custGeom>
            <a:gradFill>
              <a:gsLst>
                <a:gs pos="0">
                  <a:schemeClr val="accent4">
                    <a:lumMod val="75000"/>
                  </a:schemeClr>
                </a:gs>
                <a:gs pos="100000">
                  <a:schemeClr val="accent4">
                    <a:lumMod val="75000"/>
                  </a:schemeClr>
                </a:gs>
              </a:gsLst>
            </a:gradFill>
            <a:ln/>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grpSp>
      <p:pic>
        <p:nvPicPr>
          <p:cNvPr id="61" name="Picture 60" descr="Cartoon of two people with their hands on their head&#10;&#10;Description automatically generated">
            <a:extLst>
              <a:ext uri="{FF2B5EF4-FFF2-40B4-BE49-F238E27FC236}">
                <a16:creationId xmlns:a16="http://schemas.microsoft.com/office/drawing/2014/main" id="{63504EE1-AA5E-80F9-93E9-E852BFBA6607}"/>
              </a:ext>
            </a:extLst>
          </p:cNvPr>
          <p:cNvPicPr>
            <a:picLocks noChangeAspect="1"/>
          </p:cNvPicPr>
          <p:nvPr/>
        </p:nvPicPr>
        <p:blipFill rotWithShape="1">
          <a:blip r:embed="rId18">
            <a:extLst>
              <a:ext uri="{28A0092B-C50C-407E-A947-70E740481C1C}">
                <a14:useLocalDpi xmlns:a14="http://schemas.microsoft.com/office/drawing/2010/main" val="0"/>
              </a:ext>
            </a:extLst>
          </a:blip>
          <a:srcRect l="56259" t="39827" r="718" b="6497"/>
          <a:stretch/>
        </p:blipFill>
        <p:spPr>
          <a:xfrm flipH="1">
            <a:off x="7990235" y="3852243"/>
            <a:ext cx="1564149" cy="2976621"/>
          </a:xfrm>
          <a:prstGeom prst="rect">
            <a:avLst/>
          </a:prstGeom>
        </p:spPr>
      </p:pic>
      <p:grpSp>
        <p:nvGrpSpPr>
          <p:cNvPr id="98" name="Group 97">
            <a:extLst>
              <a:ext uri="{FF2B5EF4-FFF2-40B4-BE49-F238E27FC236}">
                <a16:creationId xmlns:a16="http://schemas.microsoft.com/office/drawing/2014/main" id="{A0C514F9-7CD6-0BB1-1643-2FBBEC8D1EDF}"/>
              </a:ext>
            </a:extLst>
          </p:cNvPr>
          <p:cNvGrpSpPr/>
          <p:nvPr/>
        </p:nvGrpSpPr>
        <p:grpSpPr>
          <a:xfrm>
            <a:off x="9494449" y="4218832"/>
            <a:ext cx="2296824" cy="1736866"/>
            <a:chOff x="9494449" y="4218832"/>
            <a:chExt cx="2296824" cy="1736866"/>
          </a:xfrm>
        </p:grpSpPr>
        <p:sp>
          <p:nvSpPr>
            <p:cNvPr id="62" name="Speech Bubble: Oval 61">
              <a:extLst>
                <a:ext uri="{FF2B5EF4-FFF2-40B4-BE49-F238E27FC236}">
                  <a16:creationId xmlns:a16="http://schemas.microsoft.com/office/drawing/2014/main" id="{25FB5036-EF14-AFD2-E595-EE9EE3C6E3C3}"/>
                </a:ext>
              </a:extLst>
            </p:cNvPr>
            <p:cNvSpPr/>
            <p:nvPr/>
          </p:nvSpPr>
          <p:spPr>
            <a:xfrm>
              <a:off x="9494449" y="4218832"/>
              <a:ext cx="2296824" cy="1736866"/>
            </a:xfrm>
            <a:prstGeom prst="wedgeEllipseCallout">
              <a:avLst>
                <a:gd name="adj1" fmla="val -61936"/>
                <a:gd name="adj2" fmla="val -40753"/>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8F54E493-DD2A-376E-3161-029969584B1F}"/>
                </a:ext>
              </a:extLst>
            </p:cNvPr>
            <p:cNvSpPr txBox="1"/>
            <p:nvPr/>
          </p:nvSpPr>
          <p:spPr>
            <a:xfrm>
              <a:off x="9699424" y="4353959"/>
              <a:ext cx="1864251" cy="1477328"/>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Look at Vijay's scores. He got one high score, but all the others are low.</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84173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heel(1)">
                                      <p:cBhvr>
                                        <p:cTn id="7" dur="1000"/>
                                        <p:tgtEl>
                                          <p:spTgt spid="4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1000" fill="hold"/>
                                        <p:tgtEl>
                                          <p:spTgt spid="88"/>
                                        </p:tgtEl>
                                        <p:attrNameLst>
                                          <p:attrName>ppt_w</p:attrName>
                                        </p:attrNameLst>
                                      </p:cBhvr>
                                      <p:tavLst>
                                        <p:tav tm="0">
                                          <p:val>
                                            <p:fltVal val="0"/>
                                          </p:val>
                                        </p:tav>
                                        <p:tav tm="100000">
                                          <p:val>
                                            <p:strVal val="#ppt_w"/>
                                          </p:val>
                                        </p:tav>
                                      </p:tavLst>
                                    </p:anim>
                                    <p:anim calcmode="lin" valueType="num">
                                      <p:cBhvr>
                                        <p:cTn id="12" dur="1000" fill="hold"/>
                                        <p:tgtEl>
                                          <p:spTgt spid="88"/>
                                        </p:tgtEl>
                                        <p:attrNameLst>
                                          <p:attrName>ppt_h</p:attrName>
                                        </p:attrNameLst>
                                      </p:cBhvr>
                                      <p:tavLst>
                                        <p:tav tm="0">
                                          <p:val>
                                            <p:fltVal val="0"/>
                                          </p:val>
                                        </p:tav>
                                        <p:tav tm="100000">
                                          <p:val>
                                            <p:strVal val="#ppt_h"/>
                                          </p:val>
                                        </p:tav>
                                      </p:tavLst>
                                    </p:anim>
                                    <p:animEffect transition="in" filter="fade">
                                      <p:cBhvr>
                                        <p:cTn id="13" dur="1000"/>
                                        <p:tgtEl>
                                          <p:spTgt spid="88"/>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left)">
                                      <p:cBhvr>
                                        <p:cTn id="17" dur="1000"/>
                                        <p:tgtEl>
                                          <p:spTgt spid="93"/>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1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wheel(1)">
                                      <p:cBhvr>
                                        <p:cTn id="26" dur="1000"/>
                                        <p:tgtEl>
                                          <p:spTgt spid="70"/>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92"/>
                                        </p:tgtEl>
                                        <p:attrNameLst>
                                          <p:attrName>style.visibility</p:attrName>
                                        </p:attrNameLst>
                                      </p:cBhvr>
                                      <p:to>
                                        <p:strVal val="visible"/>
                                      </p:to>
                                    </p:set>
                                    <p:anim calcmode="lin" valueType="num">
                                      <p:cBhvr>
                                        <p:cTn id="30" dur="1000" fill="hold"/>
                                        <p:tgtEl>
                                          <p:spTgt spid="92"/>
                                        </p:tgtEl>
                                        <p:attrNameLst>
                                          <p:attrName>ppt_w</p:attrName>
                                        </p:attrNameLst>
                                      </p:cBhvr>
                                      <p:tavLst>
                                        <p:tav tm="0">
                                          <p:val>
                                            <p:fltVal val="0"/>
                                          </p:val>
                                        </p:tav>
                                        <p:tav tm="100000">
                                          <p:val>
                                            <p:strVal val="#ppt_w"/>
                                          </p:val>
                                        </p:tav>
                                      </p:tavLst>
                                    </p:anim>
                                    <p:anim calcmode="lin" valueType="num">
                                      <p:cBhvr>
                                        <p:cTn id="31" dur="1000" fill="hold"/>
                                        <p:tgtEl>
                                          <p:spTgt spid="92"/>
                                        </p:tgtEl>
                                        <p:attrNameLst>
                                          <p:attrName>ppt_h</p:attrName>
                                        </p:attrNameLst>
                                      </p:cBhvr>
                                      <p:tavLst>
                                        <p:tav tm="0">
                                          <p:val>
                                            <p:fltVal val="0"/>
                                          </p:val>
                                        </p:tav>
                                        <p:tav tm="100000">
                                          <p:val>
                                            <p:strVal val="#ppt_h"/>
                                          </p:val>
                                        </p:tav>
                                      </p:tavLst>
                                    </p:anim>
                                    <p:animEffect transition="in" filter="fade">
                                      <p:cBhvr>
                                        <p:cTn id="32" dur="1000"/>
                                        <p:tgtEl>
                                          <p:spTgt spid="92"/>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wipe(left)">
                                      <p:cBhvr>
                                        <p:cTn id="36" dur="1000"/>
                                        <p:tgtEl>
                                          <p:spTgt spid="97"/>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wipe(left)">
                                      <p:cBhvr>
                                        <p:cTn id="40" dur="1500"/>
                                        <p:tgtEl>
                                          <p:spTgt spid="65"/>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wheel(1)">
                                      <p:cBhvr>
                                        <p:cTn id="45" dur="1000"/>
                                        <p:tgtEl>
                                          <p:spTgt spid="86"/>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89"/>
                                        </p:tgtEl>
                                        <p:attrNameLst>
                                          <p:attrName>style.visibility</p:attrName>
                                        </p:attrNameLst>
                                      </p:cBhvr>
                                      <p:to>
                                        <p:strVal val="visible"/>
                                      </p:to>
                                    </p:set>
                                    <p:anim calcmode="lin" valueType="num">
                                      <p:cBhvr>
                                        <p:cTn id="49" dur="1000" fill="hold"/>
                                        <p:tgtEl>
                                          <p:spTgt spid="89"/>
                                        </p:tgtEl>
                                        <p:attrNameLst>
                                          <p:attrName>ppt_w</p:attrName>
                                        </p:attrNameLst>
                                      </p:cBhvr>
                                      <p:tavLst>
                                        <p:tav tm="0">
                                          <p:val>
                                            <p:fltVal val="0"/>
                                          </p:val>
                                        </p:tav>
                                        <p:tav tm="100000">
                                          <p:val>
                                            <p:strVal val="#ppt_w"/>
                                          </p:val>
                                        </p:tav>
                                      </p:tavLst>
                                    </p:anim>
                                    <p:anim calcmode="lin" valueType="num">
                                      <p:cBhvr>
                                        <p:cTn id="50" dur="1000" fill="hold"/>
                                        <p:tgtEl>
                                          <p:spTgt spid="89"/>
                                        </p:tgtEl>
                                        <p:attrNameLst>
                                          <p:attrName>ppt_h</p:attrName>
                                        </p:attrNameLst>
                                      </p:cBhvr>
                                      <p:tavLst>
                                        <p:tav tm="0">
                                          <p:val>
                                            <p:fltVal val="0"/>
                                          </p:val>
                                        </p:tav>
                                        <p:tav tm="100000">
                                          <p:val>
                                            <p:strVal val="#ppt_h"/>
                                          </p:val>
                                        </p:tav>
                                      </p:tavLst>
                                    </p:anim>
                                    <p:animEffect transition="in" filter="fade">
                                      <p:cBhvr>
                                        <p:cTn id="51" dur="1000"/>
                                        <p:tgtEl>
                                          <p:spTgt spid="89"/>
                                        </p:tgtEl>
                                      </p:cBhvr>
                                    </p:animEffect>
                                  </p:childTnLst>
                                </p:cTn>
                              </p:par>
                            </p:childTnLst>
                          </p:cTn>
                        </p:par>
                        <p:par>
                          <p:cTn id="52" fill="hold">
                            <p:stCondLst>
                              <p:cond delay="200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1000"/>
                                        <p:tgtEl>
                                          <p:spTgt spid="94"/>
                                        </p:tgtEl>
                                      </p:cBhvr>
                                    </p:animEffect>
                                  </p:childTnLst>
                                </p:cTn>
                              </p:par>
                            </p:childTnLst>
                          </p:cTn>
                        </p:par>
                        <p:par>
                          <p:cTn id="56" fill="hold">
                            <p:stCondLst>
                              <p:cond delay="300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500"/>
                                        <p:tgtEl>
                                          <p:spTgt spid="81"/>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heel(1)">
                                      <p:cBhvr>
                                        <p:cTn id="64" dur="1000"/>
                                        <p:tgtEl>
                                          <p:spTgt spid="51"/>
                                        </p:tgtEl>
                                      </p:cBhvr>
                                    </p:animEffect>
                                  </p:childTnLst>
                                </p:cTn>
                              </p:par>
                            </p:childTnLst>
                          </p:cTn>
                        </p:par>
                        <p:par>
                          <p:cTn id="65" fill="hold">
                            <p:stCondLst>
                              <p:cond delay="1000"/>
                            </p:stCondLst>
                            <p:childTnLst>
                              <p:par>
                                <p:cTn id="66" presetID="53" presetClass="entr" presetSubtype="16" fill="hold" nodeType="afterEffect">
                                  <p:stCondLst>
                                    <p:cond delay="0"/>
                                  </p:stCondLst>
                                  <p:childTnLst>
                                    <p:set>
                                      <p:cBhvr>
                                        <p:cTn id="67" dur="1" fill="hold">
                                          <p:stCondLst>
                                            <p:cond delay="0"/>
                                          </p:stCondLst>
                                        </p:cTn>
                                        <p:tgtEl>
                                          <p:spTgt spid="91"/>
                                        </p:tgtEl>
                                        <p:attrNameLst>
                                          <p:attrName>style.visibility</p:attrName>
                                        </p:attrNameLst>
                                      </p:cBhvr>
                                      <p:to>
                                        <p:strVal val="visible"/>
                                      </p:to>
                                    </p:set>
                                    <p:anim calcmode="lin" valueType="num">
                                      <p:cBhvr>
                                        <p:cTn id="68" dur="1000" fill="hold"/>
                                        <p:tgtEl>
                                          <p:spTgt spid="91"/>
                                        </p:tgtEl>
                                        <p:attrNameLst>
                                          <p:attrName>ppt_w</p:attrName>
                                        </p:attrNameLst>
                                      </p:cBhvr>
                                      <p:tavLst>
                                        <p:tav tm="0">
                                          <p:val>
                                            <p:fltVal val="0"/>
                                          </p:val>
                                        </p:tav>
                                        <p:tav tm="100000">
                                          <p:val>
                                            <p:strVal val="#ppt_w"/>
                                          </p:val>
                                        </p:tav>
                                      </p:tavLst>
                                    </p:anim>
                                    <p:anim calcmode="lin" valueType="num">
                                      <p:cBhvr>
                                        <p:cTn id="69" dur="1000" fill="hold"/>
                                        <p:tgtEl>
                                          <p:spTgt spid="91"/>
                                        </p:tgtEl>
                                        <p:attrNameLst>
                                          <p:attrName>ppt_h</p:attrName>
                                        </p:attrNameLst>
                                      </p:cBhvr>
                                      <p:tavLst>
                                        <p:tav tm="0">
                                          <p:val>
                                            <p:fltVal val="0"/>
                                          </p:val>
                                        </p:tav>
                                        <p:tav tm="100000">
                                          <p:val>
                                            <p:strVal val="#ppt_h"/>
                                          </p:val>
                                        </p:tav>
                                      </p:tavLst>
                                    </p:anim>
                                    <p:animEffect transition="in" filter="fade">
                                      <p:cBhvr>
                                        <p:cTn id="70" dur="1000"/>
                                        <p:tgtEl>
                                          <p:spTgt spid="91"/>
                                        </p:tgtEl>
                                      </p:cBhvr>
                                    </p:animEffect>
                                  </p:childTnLst>
                                </p:cTn>
                              </p:par>
                            </p:childTnLst>
                          </p:cTn>
                        </p:par>
                        <p:par>
                          <p:cTn id="71" fill="hold">
                            <p:stCondLst>
                              <p:cond delay="2000"/>
                            </p:stCondLst>
                            <p:childTnLst>
                              <p:par>
                                <p:cTn id="72" presetID="22" presetClass="entr" presetSubtype="8" fill="hold" nodeType="afterEffect">
                                  <p:stCondLst>
                                    <p:cond delay="0"/>
                                  </p:stCondLst>
                                  <p:childTnLst>
                                    <p:set>
                                      <p:cBhvr>
                                        <p:cTn id="73" dur="1" fill="hold">
                                          <p:stCondLst>
                                            <p:cond delay="0"/>
                                          </p:stCondLst>
                                        </p:cTn>
                                        <p:tgtEl>
                                          <p:spTgt spid="96"/>
                                        </p:tgtEl>
                                        <p:attrNameLst>
                                          <p:attrName>style.visibility</p:attrName>
                                        </p:attrNameLst>
                                      </p:cBhvr>
                                      <p:to>
                                        <p:strVal val="visible"/>
                                      </p:to>
                                    </p:set>
                                    <p:animEffect transition="in" filter="wipe(left)">
                                      <p:cBhvr>
                                        <p:cTn id="74" dur="1000"/>
                                        <p:tgtEl>
                                          <p:spTgt spid="96"/>
                                        </p:tgtEl>
                                      </p:cBhvr>
                                    </p:animEffect>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left)">
                                      <p:cBhvr>
                                        <p:cTn id="78" dur="1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grpId="0" nodeType="click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heel(1)">
                                      <p:cBhvr>
                                        <p:cTn id="83" dur="1000"/>
                                        <p:tgtEl>
                                          <p:spTgt spid="52"/>
                                        </p:tgtEl>
                                      </p:cBhvr>
                                    </p:animEffect>
                                  </p:childTnLst>
                                </p:cTn>
                              </p:par>
                            </p:childTnLst>
                          </p:cTn>
                        </p:par>
                        <p:par>
                          <p:cTn id="84" fill="hold">
                            <p:stCondLst>
                              <p:cond delay="10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1000" fill="hold"/>
                                        <p:tgtEl>
                                          <p:spTgt spid="90"/>
                                        </p:tgtEl>
                                        <p:attrNameLst>
                                          <p:attrName>ppt_w</p:attrName>
                                        </p:attrNameLst>
                                      </p:cBhvr>
                                      <p:tavLst>
                                        <p:tav tm="0">
                                          <p:val>
                                            <p:fltVal val="0"/>
                                          </p:val>
                                        </p:tav>
                                        <p:tav tm="100000">
                                          <p:val>
                                            <p:strVal val="#ppt_w"/>
                                          </p:val>
                                        </p:tav>
                                      </p:tavLst>
                                    </p:anim>
                                    <p:anim calcmode="lin" valueType="num">
                                      <p:cBhvr>
                                        <p:cTn id="88" dur="1000" fill="hold"/>
                                        <p:tgtEl>
                                          <p:spTgt spid="90"/>
                                        </p:tgtEl>
                                        <p:attrNameLst>
                                          <p:attrName>ppt_h</p:attrName>
                                        </p:attrNameLst>
                                      </p:cBhvr>
                                      <p:tavLst>
                                        <p:tav tm="0">
                                          <p:val>
                                            <p:fltVal val="0"/>
                                          </p:val>
                                        </p:tav>
                                        <p:tav tm="100000">
                                          <p:val>
                                            <p:strVal val="#ppt_h"/>
                                          </p:val>
                                        </p:tav>
                                      </p:tavLst>
                                    </p:anim>
                                    <p:animEffect transition="in" filter="fade">
                                      <p:cBhvr>
                                        <p:cTn id="89" dur="1000"/>
                                        <p:tgtEl>
                                          <p:spTgt spid="90"/>
                                        </p:tgtEl>
                                      </p:cBhvr>
                                    </p:animEffect>
                                  </p:childTnLst>
                                </p:cTn>
                              </p:par>
                            </p:childTnLst>
                          </p:cTn>
                        </p:par>
                        <p:par>
                          <p:cTn id="90" fill="hold">
                            <p:stCondLst>
                              <p:cond delay="2000"/>
                            </p:stCondLst>
                            <p:childTnLst>
                              <p:par>
                                <p:cTn id="91" presetID="22" presetClass="entr" presetSubtype="8" fill="hold" nodeType="afterEffect">
                                  <p:stCondLst>
                                    <p:cond delay="0"/>
                                  </p:stCondLst>
                                  <p:childTnLst>
                                    <p:set>
                                      <p:cBhvr>
                                        <p:cTn id="92" dur="1" fill="hold">
                                          <p:stCondLst>
                                            <p:cond delay="0"/>
                                          </p:stCondLst>
                                        </p:cTn>
                                        <p:tgtEl>
                                          <p:spTgt spid="95"/>
                                        </p:tgtEl>
                                        <p:attrNameLst>
                                          <p:attrName>style.visibility</p:attrName>
                                        </p:attrNameLst>
                                      </p:cBhvr>
                                      <p:to>
                                        <p:strVal val="visible"/>
                                      </p:to>
                                    </p:set>
                                    <p:animEffect transition="in" filter="wipe(left)">
                                      <p:cBhvr>
                                        <p:cTn id="93" dur="1000"/>
                                        <p:tgtEl>
                                          <p:spTgt spid="95"/>
                                        </p:tgtEl>
                                      </p:cBhvr>
                                    </p:animEffect>
                                  </p:childTnLst>
                                </p:cTn>
                              </p:par>
                            </p:childTnLst>
                          </p:cTn>
                        </p:par>
                        <p:par>
                          <p:cTn id="94" fill="hold">
                            <p:stCondLst>
                              <p:cond delay="3000"/>
                            </p:stCondLst>
                            <p:childTnLst>
                              <p:par>
                                <p:cTn id="95" presetID="22" presetClass="entr" presetSubtype="8"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left)">
                                      <p:cBhvr>
                                        <p:cTn id="97" dur="1500"/>
                                        <p:tgtEl>
                                          <p:spTgt spid="22"/>
                                        </p:tgtEl>
                                      </p:cBhvr>
                                    </p:animEffect>
                                  </p:childTnLst>
                                </p:cTn>
                              </p:par>
                            </p:childTnLst>
                          </p:cTn>
                        </p:par>
                        <p:par>
                          <p:cTn id="98" fill="hold">
                            <p:stCondLst>
                              <p:cond delay="4500"/>
                            </p:stCondLst>
                            <p:childTnLst>
                              <p:par>
                                <p:cTn id="99" presetID="42" presetClass="entr" presetSubtype="0" fill="hold" nodeType="afterEffect">
                                  <p:stCondLst>
                                    <p:cond delay="25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1000"/>
                                        <p:tgtEl>
                                          <p:spTgt spid="61"/>
                                        </p:tgtEl>
                                      </p:cBhvr>
                                    </p:animEffect>
                                    <p:anim calcmode="lin" valueType="num">
                                      <p:cBhvr>
                                        <p:cTn id="102" dur="1000" fill="hold"/>
                                        <p:tgtEl>
                                          <p:spTgt spid="61"/>
                                        </p:tgtEl>
                                        <p:attrNameLst>
                                          <p:attrName>ppt_x</p:attrName>
                                        </p:attrNameLst>
                                      </p:cBhvr>
                                      <p:tavLst>
                                        <p:tav tm="0">
                                          <p:val>
                                            <p:strVal val="#ppt_x"/>
                                          </p:val>
                                        </p:tav>
                                        <p:tav tm="100000">
                                          <p:val>
                                            <p:strVal val="#ppt_x"/>
                                          </p:val>
                                        </p:tav>
                                      </p:tavLst>
                                    </p:anim>
                                    <p:anim calcmode="lin" valueType="num">
                                      <p:cBhvr>
                                        <p:cTn id="103" dur="1000" fill="hold"/>
                                        <p:tgtEl>
                                          <p:spTgt spid="61"/>
                                        </p:tgtEl>
                                        <p:attrNameLst>
                                          <p:attrName>ppt_y</p:attrName>
                                        </p:attrNameLst>
                                      </p:cBhvr>
                                      <p:tavLst>
                                        <p:tav tm="0">
                                          <p:val>
                                            <p:strVal val="#ppt_y+.1"/>
                                          </p:val>
                                        </p:tav>
                                        <p:tav tm="100000">
                                          <p:val>
                                            <p:strVal val="#ppt_y"/>
                                          </p:val>
                                        </p:tav>
                                      </p:tavLst>
                                    </p:anim>
                                  </p:childTnLst>
                                </p:cTn>
                              </p:par>
                            </p:childTnLst>
                          </p:cTn>
                        </p:par>
                        <p:par>
                          <p:cTn id="104" fill="hold">
                            <p:stCondLst>
                              <p:cond delay="5750"/>
                            </p:stCondLst>
                            <p:childTnLst>
                              <p:par>
                                <p:cTn id="105" presetID="22" presetClass="entr" presetSubtype="8" fill="hold" nodeType="afterEffect">
                                  <p:stCondLst>
                                    <p:cond delay="0"/>
                                  </p:stCondLst>
                                  <p:childTnLst>
                                    <p:set>
                                      <p:cBhvr>
                                        <p:cTn id="106" dur="1" fill="hold">
                                          <p:stCondLst>
                                            <p:cond delay="0"/>
                                          </p:stCondLst>
                                        </p:cTn>
                                        <p:tgtEl>
                                          <p:spTgt spid="98"/>
                                        </p:tgtEl>
                                        <p:attrNameLst>
                                          <p:attrName>style.visibility</p:attrName>
                                        </p:attrNameLst>
                                      </p:cBhvr>
                                      <p:to>
                                        <p:strVal val="visible"/>
                                      </p:to>
                                    </p:set>
                                    <p:animEffect transition="in" filter="wipe(left)">
                                      <p:cBhvr>
                                        <p:cTn id="107"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45" grpId="0" animBg="1"/>
      <p:bldGraphic spid="22" grpId="0">
        <p:bldAsOne/>
      </p:bldGraphic>
      <p:bldP spid="52" grpId="0" animBg="1"/>
      <p:bldGraphic spid="81" grpId="0">
        <p:bldAsOne/>
      </p:bldGraphic>
      <p:bldP spid="86" grpId="0" animBg="1"/>
      <p:bldGraphic spid="28" grpId="0">
        <p:bldAsOne/>
      </p:bldGraphic>
      <p:bldP spid="51" grpId="0" animBg="1"/>
      <p:bldGraphic spid="65" grpId="0">
        <p:bldAsOne/>
      </p:bldGraphic>
      <p:bldP spid="70" grpId="0" animBg="1"/>
    </p:bldLst>
  </p:timing>
</p:sld>
</file>

<file path=ppt/theme/theme1.xml><?xml version="1.0" encoding="utf-8"?>
<a:theme xmlns:a="http://schemas.openxmlformats.org/drawingml/2006/main" name="DD">
  <a:themeElements>
    <a:clrScheme name="Custom 2">
      <a:dk1>
        <a:sysClr val="windowText" lastClr="000000"/>
      </a:dk1>
      <a:lt1>
        <a:sysClr val="window" lastClr="FFFFFF"/>
      </a:lt1>
      <a:dk2>
        <a:srgbClr val="1F497D"/>
      </a:dk2>
      <a:lt2>
        <a:srgbClr val="EEECE1"/>
      </a:lt2>
      <a:accent1>
        <a:srgbClr val="F0786E"/>
      </a:accent1>
      <a:accent2>
        <a:srgbClr val="F0A884"/>
      </a:accent2>
      <a:accent3>
        <a:srgbClr val="EBD2A0"/>
      </a:accent3>
      <a:accent4>
        <a:srgbClr val="AFD2C8"/>
      </a:accent4>
      <a:accent5>
        <a:srgbClr val="96C8F0"/>
      </a:accent5>
      <a:accent6>
        <a:srgbClr val="E88CD6"/>
      </a:accent6>
      <a:hlink>
        <a:srgbClr val="1F497D"/>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8766</TotalTime>
  <Words>2135</Words>
  <Application>Microsoft Office PowerPoint</Application>
  <PresentationFormat>Widescreen</PresentationFormat>
  <Paragraphs>212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Open Sans</vt:lpstr>
      <vt:lpstr>ui-sans-serif</vt:lpstr>
      <vt:lpstr>DD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sssvv</dc:creator>
  <cp:lastModifiedBy>Janani Vijay</cp:lastModifiedBy>
  <cp:revision>40</cp:revision>
  <dcterms:created xsi:type="dcterms:W3CDTF">2020-08-28T09:38:22Z</dcterms:created>
  <dcterms:modified xsi:type="dcterms:W3CDTF">2024-06-10T07:21:19Z</dcterms:modified>
</cp:coreProperties>
</file>