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75" r:id="rId2"/>
    <p:sldId id="259" r:id="rId3"/>
    <p:sldId id="262" r:id="rId4"/>
    <p:sldId id="261" r:id="rId5"/>
    <p:sldId id="263" r:id="rId6"/>
    <p:sldId id="264" r:id="rId7"/>
    <p:sldId id="265" r:id="rId8"/>
    <p:sldId id="276" r:id="rId9"/>
    <p:sldId id="277" r:id="rId10"/>
    <p:sldId id="278" r:id="rId11"/>
    <p:sldId id="279" r:id="rId12"/>
    <p:sldId id="280" r:id="rId13"/>
    <p:sldId id="281" r:id="rId14"/>
    <p:sldId id="282" r:id="rId15"/>
    <p:sldId id="283" r:id="rId16"/>
    <p:sldId id="28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3F9FB"/>
    <a:srgbClr val="FFF8F3"/>
    <a:srgbClr val="F0F8FA"/>
    <a:srgbClr val="FEF4EC"/>
    <a:srgbClr val="F5F3F7"/>
    <a:srgbClr val="F3F2E9"/>
    <a:srgbClr val="EEEAF2"/>
    <a:srgbClr val="FEF2E8"/>
    <a:srgbClr val="9D23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982" autoAdjust="0"/>
  </p:normalViewPr>
  <p:slideViewPr>
    <p:cSldViewPr>
      <p:cViewPr varScale="1">
        <p:scale>
          <a:sx n="62" d="100"/>
          <a:sy n="62" d="100"/>
        </p:scale>
        <p:origin x="1400" y="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C91266-D4EB-4AB0-BA8A-3FC605AD5E1C}" type="datetimeFigureOut">
              <a:rPr lang="en-US" smtClean="0"/>
              <a:pPr/>
              <a:t>3/7/2021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09E924-E81E-4899-9173-65FF99589591}" type="slidenum">
              <a:rPr lang="en-IN" smtClean="0"/>
              <a:pPr/>
              <a:t>‹#›</a:t>
            </a:fld>
            <a:endParaRPr lang="en-I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digits-counting-mathematics-4014181/" TargetMode="External"/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art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</a:t>
            </a:r>
            <a:r>
              <a:rPr lang="en-IN" dirty="0">
                <a:hlinkClick r:id="rId3"/>
              </a:rPr>
              <a:t>https://pixabay.com/photos/digits-counting-mathematics-4014181/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b="0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Clip Art and power point tools</a:t>
            </a: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7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573675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>
            <a:grpSpLocks/>
          </p:cNvGrpSpPr>
          <p:nvPr userDrawn="1"/>
        </p:nvGrpSpPr>
        <p:grpSpPr bwMode="auto">
          <a:xfrm>
            <a:off x="33396" y="-31960"/>
            <a:ext cx="873126" cy="852489"/>
            <a:chOff x="0" y="0"/>
            <a:chExt cx="872351" cy="852108"/>
          </a:xfrm>
        </p:grpSpPr>
        <p:sp>
          <p:nvSpPr>
            <p:cNvPr id="10" name="Round Diagonal Corner Rectangle 9"/>
            <p:cNvSpPr/>
            <p:nvPr userDrawn="1"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1" name="Round Diagonal Corner Rectangle 10"/>
            <p:cNvSpPr/>
            <p:nvPr userDrawn="1"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2" name="Round Diagonal Corner Rectangle 11"/>
            <p:cNvSpPr/>
            <p:nvPr userDrawn="1"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3" name="Round Diagonal Corner Rectangle 12"/>
            <p:cNvSpPr/>
            <p:nvPr userDrawn="1"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4" name="Straight Connector 13"/>
            <p:cNvCxnSpPr/>
            <p:nvPr userDrawn="1"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 userDrawn="1"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 userDrawn="1"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 userDrawn="1"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" name="Rectangle 7"/>
          <p:cNvSpPr/>
          <p:nvPr userDrawn="1"/>
        </p:nvSpPr>
        <p:spPr>
          <a:xfrm>
            <a:off x="5760160" y="647735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6203" y="5511530"/>
            <a:ext cx="914400" cy="9144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32" y="59293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2628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0106" y="22192"/>
            <a:ext cx="967390" cy="938279"/>
          </a:xfrm>
          <a:prstGeom prst="rect">
            <a:avLst/>
          </a:prstGeom>
        </p:spPr>
      </p:pic>
      <p:sp>
        <p:nvSpPr>
          <p:cNvPr id="8" name="Rectangle 7">
            <a:hlinkClick r:id="rId5"/>
          </p:cNvPr>
          <p:cNvSpPr/>
          <p:nvPr userDrawn="1"/>
        </p:nvSpPr>
        <p:spPr>
          <a:xfrm>
            <a:off x="-285784" y="6457984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2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eg"/><Relationship Id="rId3" Type="http://schemas.openxmlformats.org/officeDocument/2006/relationships/hyperlink" Target="https://pixabay.com/vectors/fraction-variables-math-division-27885/" TargetMode="External"/><Relationship Id="rId7" Type="http://schemas.openxmlformats.org/officeDocument/2006/relationships/image" Target="../media/image9.png"/><Relationship Id="rId2" Type="http://schemas.openxmlformats.org/officeDocument/2006/relationships/hyperlink" Target="https://pixabay.com/photos/digits-counting-mathematics-4014181/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jpeg"/><Relationship Id="rId4" Type="http://schemas.openxmlformats.org/officeDocument/2006/relationships/hyperlink" Target="https://pixabay.com/vectors/fraction-symbol-icon-27235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1000100" y="3429000"/>
            <a:ext cx="7086600" cy="1000132"/>
          </a:xfrm>
          <a:prstGeom prst="rect">
            <a:avLst/>
          </a:prstGeom>
        </p:spPr>
        <p:txBody>
          <a:bodyPr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54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 pitchFamily="34" charset="0"/>
                <a:ea typeface="+mj-ea"/>
                <a:cs typeface="+mj-cs"/>
              </a:rPr>
              <a:t>RATIONAL NUMBERS</a:t>
            </a:r>
            <a:endParaRPr kumimoji="0" lang="en-IN" sz="54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00100" y="2571744"/>
            <a:ext cx="70866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TO </a:t>
            </a:r>
          </a:p>
        </p:txBody>
      </p:sp>
      <p:sp>
        <p:nvSpPr>
          <p:cNvPr id="4" name="Rectangle 3"/>
          <p:cNvSpPr/>
          <p:nvPr/>
        </p:nvSpPr>
        <p:spPr>
          <a:xfrm>
            <a:off x="500034" y="1714488"/>
            <a:ext cx="8072494" cy="3500462"/>
          </a:xfrm>
          <a:prstGeom prst="rect">
            <a:avLst/>
          </a:prstGeom>
          <a:noFill/>
          <a:ln w="762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00110" y="1090602"/>
            <a:ext cx="7086600" cy="83820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IN" sz="3200" b="1" dirty="0">
                <a:solidFill>
                  <a:srgbClr val="C00000"/>
                </a:solidFill>
              </a:rPr>
              <a:t>Rational Numbers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57224" y="1785926"/>
            <a:ext cx="757242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number system consists of </a:t>
            </a:r>
            <a:endParaRPr lang="en-IN" sz="2800" dirty="0"/>
          </a:p>
          <a:p>
            <a:pPr lvl="3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Natural numbers N (1,2,3,….)</a:t>
            </a:r>
            <a:endParaRPr lang="en-IN" sz="2800" b="1" dirty="0">
              <a:solidFill>
                <a:srgbClr val="002060"/>
              </a:solidFill>
            </a:endParaRPr>
          </a:p>
          <a:p>
            <a:pPr lvl="3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Whole numbers W (0,1,2,3,…)</a:t>
            </a:r>
            <a:endParaRPr lang="en-IN" sz="2800" b="1" dirty="0">
              <a:solidFill>
                <a:srgbClr val="002060"/>
              </a:solidFill>
            </a:endParaRPr>
          </a:p>
          <a:p>
            <a:pPr lvl="3">
              <a:buFont typeface="Arial" pitchFamily="34" charset="0"/>
              <a:buChar char="•"/>
            </a:pPr>
            <a:r>
              <a:rPr lang="en-US" sz="2800" b="1" dirty="0">
                <a:solidFill>
                  <a:srgbClr val="002060"/>
                </a:solidFill>
              </a:rPr>
              <a:t>Integers Z (….,-2,-1,0,1,2,…)</a:t>
            </a:r>
            <a:endParaRPr lang="en-IN" sz="2800" b="1" dirty="0">
              <a:solidFill>
                <a:srgbClr val="002060"/>
              </a:solidFill>
            </a:endParaRPr>
          </a:p>
          <a:p>
            <a:r>
              <a:rPr lang="en-US" sz="2800" dirty="0"/>
              <a:t>All the above set of numbers can be located on a number line.</a:t>
            </a:r>
            <a:endParaRPr lang="en-IN" sz="2800" dirty="0"/>
          </a:p>
        </p:txBody>
      </p:sp>
      <p:pic>
        <p:nvPicPr>
          <p:cNvPr id="1040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/>
          <a:stretch>
            <a:fillRect/>
          </a:stretch>
        </p:blipFill>
        <p:spPr bwMode="auto">
          <a:xfrm>
            <a:off x="571472" y="4643446"/>
            <a:ext cx="7929618" cy="1428542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714348" y="1090618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algn="l"/>
            <a:r>
              <a:rPr lang="en-IN" sz="3200" b="1" dirty="0">
                <a:solidFill>
                  <a:srgbClr val="C00000"/>
                </a:solidFill>
              </a:rPr>
              <a:t>Integers</a:t>
            </a:r>
            <a:endParaRPr lang="en-IN" sz="3200" dirty="0">
              <a:solidFill>
                <a:srgbClr val="C0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71538" y="1760513"/>
            <a:ext cx="73581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sz="2800" dirty="0"/>
              <a:t>An </a:t>
            </a:r>
            <a:r>
              <a:rPr lang="en-IN" sz="2800" b="1" dirty="0">
                <a:solidFill>
                  <a:srgbClr val="C00000"/>
                </a:solidFill>
              </a:rPr>
              <a:t>Integer</a:t>
            </a:r>
            <a:r>
              <a:rPr lang="en-IN" sz="2800" b="1" dirty="0"/>
              <a:t> </a:t>
            </a:r>
            <a:r>
              <a:rPr lang="en-IN" sz="2800" dirty="0"/>
              <a:t>is a whole number (not a fractional number) that can be positive, negative, or zero.</a:t>
            </a:r>
          </a:p>
        </p:txBody>
      </p:sp>
      <p:pic>
        <p:nvPicPr>
          <p:cNvPr id="5" name="Picture 4" descr="digits-4014181_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0232" y="3000372"/>
            <a:ext cx="4929222" cy="328101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571528" y="1928802"/>
            <a:ext cx="8001000" cy="1000132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2800" dirty="0"/>
              <a:t>We know that operations on integers are closed</a:t>
            </a:r>
          </a:p>
          <a:p>
            <a:pPr algn="ctr">
              <a:buNone/>
            </a:pPr>
            <a:r>
              <a:rPr lang="en-US" sz="2800" dirty="0"/>
              <a:t>under </a:t>
            </a:r>
            <a:r>
              <a:rPr lang="en-US" sz="2800" b="1" dirty="0" err="1">
                <a:solidFill>
                  <a:srgbClr val="C00000"/>
                </a:solidFill>
              </a:rPr>
              <a:t>Addition,Subtraction</a:t>
            </a:r>
            <a:r>
              <a:rPr lang="en-US" sz="2800" b="1" dirty="0">
                <a:solidFill>
                  <a:srgbClr val="C00000"/>
                </a:solidFill>
              </a:rPr>
              <a:t> and Multiplication</a:t>
            </a:r>
            <a:r>
              <a:rPr lang="en-US" sz="2800" dirty="0"/>
              <a:t>.</a:t>
            </a:r>
            <a:endParaRPr lang="en-IN" sz="2800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71538" y="3117835"/>
            <a:ext cx="721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Addition of integers results in an integer.</a:t>
            </a:r>
            <a:endParaRPr lang="en-IN" sz="2800" dirty="0"/>
          </a:p>
          <a:p>
            <a:pPr>
              <a:buNone/>
            </a:pPr>
            <a:r>
              <a:rPr lang="en-US" sz="2800" b="1" dirty="0">
                <a:solidFill>
                  <a:srgbClr val="7030A0"/>
                </a:solidFill>
              </a:rPr>
              <a:t>				</a:t>
            </a:r>
            <a:r>
              <a:rPr lang="en-US" sz="2800" b="1" dirty="0">
                <a:solidFill>
                  <a:srgbClr val="C00000"/>
                </a:solidFill>
              </a:rPr>
              <a:t>-1 + (-2) = -3 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071538" y="4189405"/>
            <a:ext cx="721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Subtraction of integers results in an integer.</a:t>
            </a:r>
            <a:endParaRPr lang="en-IN" sz="2800" dirty="0"/>
          </a:p>
          <a:p>
            <a:pPr lvl="4">
              <a:buNone/>
            </a:pPr>
            <a:r>
              <a:rPr lang="en-US" sz="2800" b="1" dirty="0">
                <a:solidFill>
                  <a:srgbClr val="7030A0"/>
                </a:solidFill>
              </a:rPr>
              <a:t>		</a:t>
            </a:r>
            <a:r>
              <a:rPr lang="en-US" sz="2800" b="1" dirty="0">
                <a:solidFill>
                  <a:srgbClr val="C00000"/>
                </a:solidFill>
              </a:rPr>
              <a:t>-5 - (-3) = -5 + 3 = -2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71538" y="5403851"/>
            <a:ext cx="72152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en-US" sz="2800" dirty="0"/>
              <a:t>Multiplication  of integers results in an integer.</a:t>
            </a:r>
            <a:endParaRPr lang="en-IN" sz="2800" dirty="0"/>
          </a:p>
          <a:p>
            <a:pPr>
              <a:buNone/>
            </a:pPr>
            <a:r>
              <a:rPr lang="en-US" sz="2800" b="1" dirty="0">
                <a:solidFill>
                  <a:srgbClr val="7030A0"/>
                </a:solidFill>
              </a:rPr>
              <a:t>				</a:t>
            </a:r>
            <a:r>
              <a:rPr lang="en-US" sz="2800" b="1" dirty="0">
                <a:solidFill>
                  <a:srgbClr val="C00000"/>
                </a:solidFill>
              </a:rPr>
              <a:t>4 x -2 = -8</a:t>
            </a: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714348" y="1090618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Integers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 build="allAtOnce"/>
      <p:bldP spid="11" grpId="0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642966" y="2000240"/>
            <a:ext cx="8001000" cy="1500198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/>
              <a:t>Consider the operation division of integers</a:t>
            </a:r>
            <a:endParaRPr lang="en-IN" sz="2800" dirty="0"/>
          </a:p>
          <a:p>
            <a:pPr>
              <a:buNone/>
            </a:pPr>
            <a:r>
              <a:rPr lang="en-US" sz="2800" dirty="0"/>
              <a:t>		    </a:t>
            </a:r>
            <a:r>
              <a:rPr lang="en-US" sz="2800" b="1" dirty="0">
                <a:solidFill>
                  <a:srgbClr val="C00000"/>
                </a:solidFill>
              </a:rPr>
              <a:t>48/6 = 8 , 39/13 = 3,  -25/5 = -5</a:t>
            </a:r>
            <a:r>
              <a:rPr lang="en-US" sz="2800" dirty="0"/>
              <a:t> are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Integers</a:t>
            </a:r>
            <a:r>
              <a:rPr lang="en-US" sz="2800" dirty="0"/>
              <a:t>.</a:t>
            </a:r>
          </a:p>
          <a:p>
            <a:pPr>
              <a:buNone/>
            </a:pPr>
            <a:endParaRPr lang="en-US" sz="2800" b="1" dirty="0"/>
          </a:p>
          <a:p>
            <a:pPr algn="ctr"/>
            <a:endParaRPr lang="en-US" sz="2800" b="1" dirty="0"/>
          </a:p>
          <a:p>
            <a:pPr algn="ctr"/>
            <a:endParaRPr lang="en-US" sz="28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42910" y="3429000"/>
            <a:ext cx="800105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However consider the following cases.</a:t>
            </a:r>
            <a:endParaRPr lang="en-IN" sz="2800" dirty="0"/>
          </a:p>
          <a:p>
            <a:r>
              <a:rPr lang="en-US" sz="2800" b="1" dirty="0">
                <a:solidFill>
                  <a:srgbClr val="7030A0"/>
                </a:solidFill>
              </a:rPr>
              <a:t> 	   </a:t>
            </a:r>
            <a:r>
              <a:rPr lang="en-US" sz="2800" b="1" dirty="0">
                <a:solidFill>
                  <a:srgbClr val="C00000"/>
                </a:solidFill>
              </a:rPr>
              <a:t>-5/2 = ? ,-9/13 = ?,3/2 = ?.....</a:t>
            </a:r>
            <a:endParaRPr lang="en-IN" sz="2800" b="1" dirty="0">
              <a:solidFill>
                <a:srgbClr val="C0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42910" y="4684952"/>
            <a:ext cx="778674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The answer to the above division is </a:t>
            </a:r>
            <a:r>
              <a:rPr lang="en-US" sz="2800" b="1" dirty="0">
                <a:solidFill>
                  <a:srgbClr val="C00000"/>
                </a:solidFill>
              </a:rPr>
              <a:t>not in the set of integers.</a:t>
            </a:r>
          </a:p>
          <a:p>
            <a:endParaRPr lang="en-IN" sz="1600" b="1" dirty="0">
              <a:solidFill>
                <a:srgbClr val="7030A0"/>
              </a:solidFill>
            </a:endParaRPr>
          </a:p>
          <a:p>
            <a:pPr algn="ctr"/>
            <a:r>
              <a:rPr lang="en-US" sz="2800" dirty="0"/>
              <a:t>(i.e.)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the quotient is not an integer</a:t>
            </a:r>
            <a:r>
              <a:rPr lang="en-US" sz="2800" dirty="0"/>
              <a:t>.</a:t>
            </a:r>
            <a:endParaRPr lang="en-IN" sz="2800" dirty="0"/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714348" y="1090618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Integers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allAtOnce"/>
      <p:bldP spid="10" grpId="0" uiExpand="1" build="allAtOnce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/>
          <p:cNvSpPr txBox="1"/>
          <p:nvPr/>
        </p:nvSpPr>
        <p:spPr>
          <a:xfrm>
            <a:off x="785786" y="2071678"/>
            <a:ext cx="800105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rgbClr val="C00000"/>
                </a:solidFill>
              </a:rPr>
              <a:t>Location of  3/2 on  number line</a:t>
            </a:r>
            <a:endParaRPr lang="en-US" sz="2400" dirty="0">
              <a:solidFill>
                <a:srgbClr val="C00000"/>
              </a:solidFill>
            </a:endParaRPr>
          </a:p>
          <a:p>
            <a:pPr lvl="0">
              <a:buFont typeface="Arial" pitchFamily="34" charset="0"/>
              <a:buChar char="•"/>
            </a:pPr>
            <a:r>
              <a:rPr lang="en-US" sz="2400" dirty="0"/>
              <a:t>Consider a line segment 3 units long extending from 0 to 3.</a:t>
            </a:r>
            <a:endParaRPr lang="en-IN" sz="2400" dirty="0"/>
          </a:p>
          <a:p>
            <a:pPr lvl="0">
              <a:buFont typeface="Arial" pitchFamily="34" charset="0"/>
              <a:buChar char="•"/>
            </a:pPr>
            <a:r>
              <a:rPr lang="en-US" sz="2400" dirty="0"/>
              <a:t>3/2 means that it is exactly half the distance from 0 to 3. </a:t>
            </a:r>
            <a:endParaRPr lang="en-IN" sz="2400" dirty="0"/>
          </a:p>
          <a:p>
            <a:pPr lvl="0">
              <a:buFont typeface="Arial" pitchFamily="34" charset="0"/>
              <a:buChar char="•"/>
            </a:pPr>
            <a:r>
              <a:rPr lang="en-US" sz="2400" dirty="0"/>
              <a:t>Locate the midpoint between 0 to 3 and name the </a:t>
            </a:r>
            <a:r>
              <a:rPr lang="en-US" sz="2400" dirty="0">
                <a:solidFill>
                  <a:srgbClr val="C00000"/>
                </a:solidFill>
              </a:rPr>
              <a:t>midpoint</a:t>
            </a:r>
            <a:r>
              <a:rPr lang="en-US" sz="2400" dirty="0"/>
              <a:t> as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US" sz="2400" dirty="0"/>
              <a:t>.</a:t>
            </a:r>
            <a:endParaRPr lang="en-IN" sz="2400" dirty="0"/>
          </a:p>
          <a:p>
            <a:pPr lvl="0">
              <a:buFont typeface="Arial" pitchFamily="34" charset="0"/>
              <a:buChar char="•"/>
            </a:pPr>
            <a:r>
              <a:rPr lang="en-US" sz="2400" dirty="0"/>
              <a:t>Point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A</a:t>
            </a:r>
            <a:r>
              <a:rPr lang="en-US" sz="2400" dirty="0"/>
              <a:t> represents </a:t>
            </a:r>
            <a:r>
              <a:rPr lang="en-US" sz="2400" b="1" dirty="0">
                <a:solidFill>
                  <a:schemeClr val="accent6">
                    <a:lumMod val="50000"/>
                  </a:schemeClr>
                </a:solidFill>
              </a:rPr>
              <a:t>the number 3/2 </a:t>
            </a:r>
            <a:r>
              <a:rPr lang="en-US" sz="2400" dirty="0"/>
              <a:t>on the number line.</a:t>
            </a:r>
            <a:endParaRPr lang="en-IN" sz="2400" dirty="0"/>
          </a:p>
        </p:txBody>
      </p:sp>
      <p:sp>
        <p:nvSpPr>
          <p:cNvPr id="13" name="Title 1"/>
          <p:cNvSpPr txBox="1">
            <a:spLocks/>
          </p:cNvSpPr>
          <p:nvPr/>
        </p:nvSpPr>
        <p:spPr>
          <a:xfrm>
            <a:off x="714348" y="1090618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Integers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  <p:pic>
        <p:nvPicPr>
          <p:cNvPr id="16" name="Picture 16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lum bright="-30000" contrast="56000"/>
          </a:blip>
          <a:srcRect/>
          <a:stretch>
            <a:fillRect/>
          </a:stretch>
        </p:blipFill>
        <p:spPr bwMode="auto">
          <a:xfrm>
            <a:off x="642910" y="4572008"/>
            <a:ext cx="7929618" cy="1428542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4357686" y="4572008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  <a:sym typeface="Wingdings" pitchFamily="2" charset="2"/>
              </a:rPr>
              <a:t>     3 units      </a:t>
            </a:r>
            <a:endParaRPr lang="en-IN" b="1" dirty="0">
              <a:solidFill>
                <a:srgbClr val="FF0000"/>
              </a:solidFill>
            </a:endParaRPr>
          </a:p>
        </p:txBody>
      </p:sp>
      <p:sp>
        <p:nvSpPr>
          <p:cNvPr id="12" name="Flowchart: Connector 11"/>
          <p:cNvSpPr/>
          <p:nvPr/>
        </p:nvSpPr>
        <p:spPr>
          <a:xfrm>
            <a:off x="5286380" y="5286388"/>
            <a:ext cx="71438" cy="71438"/>
          </a:xfrm>
          <a:prstGeom prst="flowChartConnector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15" name="Straight Arrow Connector 14"/>
          <p:cNvCxnSpPr/>
          <p:nvPr/>
        </p:nvCxnSpPr>
        <p:spPr>
          <a:xfrm rot="5400000" flipH="1" flipV="1">
            <a:off x="5108579" y="5536421"/>
            <a:ext cx="357190" cy="1588"/>
          </a:xfrm>
          <a:prstGeom prst="straightConnector1">
            <a:avLst/>
          </a:prstGeom>
          <a:ln w="2222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4929190" y="5786454"/>
            <a:ext cx="7858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FF0000"/>
                </a:solidFill>
              </a:rPr>
              <a:t>A (3/2)</a:t>
            </a:r>
            <a:endParaRPr lang="en-IN" b="1" dirty="0">
              <a:solidFill>
                <a:srgbClr val="FF000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5357818" y="5715016"/>
            <a:ext cx="714380" cy="1588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4500562" y="5715016"/>
            <a:ext cx="714380" cy="1588"/>
          </a:xfrm>
          <a:prstGeom prst="straightConnector1">
            <a:avLst/>
          </a:prstGeom>
          <a:ln w="22225">
            <a:solidFill>
              <a:srgbClr val="FF0000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 animBg="1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4294967295"/>
          </p:nvPr>
        </p:nvSpPr>
        <p:spPr>
          <a:xfrm>
            <a:off x="714348" y="5572140"/>
            <a:ext cx="8001000" cy="1071570"/>
          </a:xfrm>
          <a:prstGeom prst="rect">
            <a:avLst/>
          </a:prstGeom>
          <a:noFill/>
        </p:spPr>
        <p:txBody>
          <a:bodyPr>
            <a:noAutofit/>
          </a:bodyPr>
          <a:lstStyle/>
          <a:p>
            <a:r>
              <a:rPr lang="en-US" sz="2800" dirty="0"/>
              <a:t>We extend the number system by introducing quotient of integers called </a:t>
            </a:r>
            <a:r>
              <a:rPr lang="en-US" sz="2800" b="1" dirty="0">
                <a:solidFill>
                  <a:srgbClr val="FF0000"/>
                </a:solidFill>
              </a:rPr>
              <a:t>Rational numbers</a:t>
            </a:r>
            <a:r>
              <a:rPr lang="en-US" sz="2800" dirty="0"/>
              <a:t>.</a:t>
            </a:r>
            <a:endParaRPr lang="en-US" sz="2800" b="1" dirty="0"/>
          </a:p>
          <a:p>
            <a:pPr algn="ctr"/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14348" y="3786190"/>
            <a:ext cx="80010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Arial" pitchFamily="34" charset="0"/>
              <a:buChar char="•"/>
            </a:pPr>
            <a:r>
              <a:rPr lang="en-US" sz="2800" dirty="0"/>
              <a:t>  </a:t>
            </a:r>
            <a:r>
              <a:rPr lang="en-US" sz="2800" b="1" dirty="0">
                <a:solidFill>
                  <a:srgbClr val="7030A0"/>
                </a:solidFill>
              </a:rPr>
              <a:t>Clearly</a:t>
            </a:r>
            <a:r>
              <a:rPr lang="en-US" sz="2800" dirty="0"/>
              <a:t>, Point A is </a:t>
            </a:r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not an element in the set of integers</a:t>
            </a:r>
            <a:r>
              <a:rPr lang="en-US" sz="2800" dirty="0"/>
              <a:t>.</a:t>
            </a:r>
            <a:endParaRPr lang="en-IN" sz="2800" dirty="0"/>
          </a:p>
          <a:p>
            <a:pPr lvl="0">
              <a:buFont typeface="Arial" pitchFamily="34" charset="0"/>
              <a:buChar char="•"/>
            </a:pPr>
            <a:r>
              <a:rPr lang="en-IN" sz="2800" dirty="0"/>
              <a:t>  </a:t>
            </a:r>
            <a:r>
              <a:rPr lang="en-US" sz="2800" dirty="0"/>
              <a:t>Hence a new system of numbers is to be introduced in order to name the numbers such as </a:t>
            </a:r>
            <a:r>
              <a:rPr lang="en-US" sz="2800" b="1" dirty="0">
                <a:solidFill>
                  <a:srgbClr val="7030A0"/>
                </a:solidFill>
              </a:rPr>
              <a:t>3/2, -4/5….etc</a:t>
            </a:r>
            <a:r>
              <a:rPr lang="en-US" sz="2800" dirty="0"/>
              <a:t>.</a:t>
            </a:r>
          </a:p>
        </p:txBody>
      </p:sp>
      <p:sp>
        <p:nvSpPr>
          <p:cNvPr id="16" name="Title 1"/>
          <p:cNvSpPr txBox="1">
            <a:spLocks/>
          </p:cNvSpPr>
          <p:nvPr/>
        </p:nvSpPr>
        <p:spPr>
          <a:xfrm>
            <a:off x="714348" y="1090618"/>
            <a:ext cx="2185978" cy="623870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Integers</a:t>
            </a:r>
            <a:endParaRPr kumimoji="0" lang="en-IN" sz="3200" b="0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pSp>
        <p:nvGrpSpPr>
          <p:cNvPr id="24" name="Group 23"/>
          <p:cNvGrpSpPr/>
          <p:nvPr/>
        </p:nvGrpSpPr>
        <p:grpSpPr>
          <a:xfrm>
            <a:off x="642910" y="1857364"/>
            <a:ext cx="7929618" cy="1860777"/>
            <a:chOff x="642910" y="4572008"/>
            <a:chExt cx="7929618" cy="1860777"/>
          </a:xfrm>
        </p:grpSpPr>
        <p:pic>
          <p:nvPicPr>
            <p:cNvPr id="17" name="Picture 16" descr="C:\Users\Win\AppData\Local\Microsoft\Windows\Temporary Internet Files\Content.IE5\QYA8LDDJ\Numberline[2].jpg"/>
            <p:cNvPicPr>
              <a:picLocks noChangeAspect="1" noChangeArrowheads="1"/>
            </p:cNvPicPr>
            <p:nvPr/>
          </p:nvPicPr>
          <p:blipFill>
            <a:blip r:embed="rId3">
              <a:duotone>
                <a:schemeClr val="accent5">
                  <a:shade val="45000"/>
                  <a:satMod val="135000"/>
                </a:schemeClr>
                <a:prstClr val="white"/>
              </a:duotone>
              <a:lum bright="-30000" contrast="56000"/>
            </a:blip>
            <a:srcRect/>
            <a:stretch>
              <a:fillRect/>
            </a:stretch>
          </p:blipFill>
          <p:spPr bwMode="auto">
            <a:xfrm>
              <a:off x="642910" y="4572008"/>
              <a:ext cx="7929618" cy="1428542"/>
            </a:xfrm>
            <a:prstGeom prst="rect">
              <a:avLst/>
            </a:prstGeom>
            <a:noFill/>
          </p:spPr>
        </p:pic>
        <p:sp>
          <p:nvSpPr>
            <p:cNvPr id="18" name="TextBox 17"/>
            <p:cNvSpPr txBox="1"/>
            <p:nvPr/>
          </p:nvSpPr>
          <p:spPr>
            <a:xfrm>
              <a:off x="4357686" y="4572008"/>
              <a:ext cx="185738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  <a:sym typeface="Wingdings" pitchFamily="2" charset="2"/>
                </a:rPr>
                <a:t>     3 units      </a:t>
              </a:r>
              <a:endParaRPr lang="en-IN" b="1" dirty="0">
                <a:solidFill>
                  <a:srgbClr val="FF0000"/>
                </a:solidFill>
              </a:endParaRPr>
            </a:p>
          </p:txBody>
        </p:sp>
        <p:sp>
          <p:nvSpPr>
            <p:cNvPr id="19" name="Flowchart: Connector 18"/>
            <p:cNvSpPr/>
            <p:nvPr/>
          </p:nvSpPr>
          <p:spPr>
            <a:xfrm>
              <a:off x="5286380" y="5286388"/>
              <a:ext cx="71438" cy="71438"/>
            </a:xfrm>
            <a:prstGeom prst="flowChartConnector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IN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rot="5400000" flipH="1" flipV="1">
              <a:off x="5108579" y="5536421"/>
              <a:ext cx="357190" cy="1588"/>
            </a:xfrm>
            <a:prstGeom prst="straightConnector1">
              <a:avLst/>
            </a:prstGeom>
            <a:ln w="22225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/>
            <p:cNvSpPr txBox="1"/>
            <p:nvPr/>
          </p:nvSpPr>
          <p:spPr>
            <a:xfrm>
              <a:off x="4929190" y="5786454"/>
              <a:ext cx="785818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b="1" dirty="0">
                  <a:solidFill>
                    <a:srgbClr val="FF0000"/>
                  </a:solidFill>
                </a:rPr>
                <a:t>A (3/2)</a:t>
              </a:r>
              <a:endParaRPr lang="en-IN" b="1" dirty="0">
                <a:solidFill>
                  <a:srgbClr val="FF0000"/>
                </a:solidFill>
              </a:endParaRPr>
            </a:p>
          </p:txBody>
        </p:sp>
        <p:cxnSp>
          <p:nvCxnSpPr>
            <p:cNvPr id="22" name="Straight Arrow Connector 21"/>
            <p:cNvCxnSpPr/>
            <p:nvPr/>
          </p:nvCxnSpPr>
          <p:spPr>
            <a:xfrm>
              <a:off x="5357818" y="5715016"/>
              <a:ext cx="714380" cy="1588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Arrow Connector 22"/>
            <p:cNvCxnSpPr/>
            <p:nvPr/>
          </p:nvCxnSpPr>
          <p:spPr>
            <a:xfrm rot="10800000">
              <a:off x="4500562" y="5715016"/>
              <a:ext cx="714380" cy="1588"/>
            </a:xfrm>
            <a:prstGeom prst="straightConnector1">
              <a:avLst/>
            </a:prstGeom>
            <a:ln w="22225">
              <a:solidFill>
                <a:srgbClr val="FF0000"/>
              </a:solidFill>
              <a:headEnd type="arrow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9471472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" name="Content Placeholder 4" descr="fraction-27885_6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348" y="1928802"/>
            <a:ext cx="3233172" cy="347186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286248" y="1613118"/>
            <a:ext cx="4500594" cy="1815882"/>
          </a:xfrm>
          <a:prstGeom prst="rect">
            <a:avLst/>
          </a:prstGeom>
          <a:solidFill>
            <a:srgbClr val="FFF8F3"/>
          </a:solidFill>
        </p:spPr>
        <p:txBody>
          <a:bodyPr wrap="square" rtlCol="0">
            <a:spAutoFit/>
          </a:bodyPr>
          <a:lstStyle/>
          <a:p>
            <a:r>
              <a:rPr lang="en-IN" sz="2800" dirty="0"/>
              <a:t>A number is considered a </a:t>
            </a:r>
            <a:r>
              <a:rPr lang="en-IN" sz="2800" b="1" dirty="0">
                <a:solidFill>
                  <a:srgbClr val="7030A0"/>
                </a:solidFill>
              </a:rPr>
              <a:t>Rational number</a:t>
            </a:r>
            <a:r>
              <a:rPr lang="en-IN" sz="2800" dirty="0"/>
              <a:t> if it can be written as one integer divided by another integer.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286248" y="3714752"/>
            <a:ext cx="4500594" cy="1815882"/>
          </a:xfrm>
          <a:prstGeom prst="rect">
            <a:avLst/>
          </a:prstGeom>
          <a:solidFill>
            <a:srgbClr val="F3F9FB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chemeClr val="accent6">
                    <a:lumMod val="50000"/>
                  </a:schemeClr>
                </a:solidFill>
              </a:rPr>
              <a:t>Rational number </a:t>
            </a:r>
            <a:r>
              <a:rPr lang="en-US" sz="2800" b="1" dirty="0"/>
              <a:t>is a number of the form </a:t>
            </a:r>
            <a:r>
              <a:rPr lang="en-US" sz="2800" b="1" dirty="0">
                <a:solidFill>
                  <a:srgbClr val="7030A0"/>
                </a:solidFill>
              </a:rPr>
              <a:t>x/y</a:t>
            </a:r>
            <a:r>
              <a:rPr lang="en-US" sz="2800" b="1" dirty="0"/>
              <a:t> where </a:t>
            </a:r>
            <a:r>
              <a:rPr lang="en-US" sz="2800" b="1" dirty="0">
                <a:solidFill>
                  <a:srgbClr val="7030A0"/>
                </a:solidFill>
              </a:rPr>
              <a:t>x and y are integers and y≠0</a:t>
            </a:r>
            <a:r>
              <a:rPr lang="en-US" sz="2800" b="1" dirty="0"/>
              <a:t>.</a:t>
            </a:r>
          </a:p>
          <a:p>
            <a:r>
              <a:rPr lang="en-US" sz="2800" dirty="0"/>
              <a:t>Examples: -2/5, 4/7, 3/-8,…..</a:t>
            </a:r>
            <a:endParaRPr lang="en-IN" sz="2800" dirty="0"/>
          </a:p>
        </p:txBody>
      </p:sp>
      <p:sp>
        <p:nvSpPr>
          <p:cNvPr id="6" name="TextBox 5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57686" y="2401195"/>
            <a:ext cx="4000528" cy="1384995"/>
          </a:xfrm>
          <a:prstGeom prst="rect">
            <a:avLst/>
          </a:prstGeom>
          <a:solidFill>
            <a:srgbClr val="FFF8F3"/>
          </a:solidFill>
        </p:spPr>
        <p:txBody>
          <a:bodyPr wrap="square" rtlCol="0">
            <a:spAutoFit/>
          </a:bodyPr>
          <a:lstStyle/>
          <a:p>
            <a:r>
              <a:rPr lang="en-US" sz="2800" dirty="0"/>
              <a:t>Rational numbers gets its name from the root word ‘</a:t>
            </a:r>
            <a:r>
              <a:rPr lang="en-US" sz="2800" b="1" dirty="0">
                <a:solidFill>
                  <a:srgbClr val="7030A0"/>
                </a:solidFill>
              </a:rPr>
              <a:t>Ratios</a:t>
            </a:r>
            <a:r>
              <a:rPr lang="en-US" sz="2800" dirty="0"/>
              <a:t>’.</a:t>
            </a:r>
            <a:endParaRPr lang="en-IN" sz="2800" dirty="0"/>
          </a:p>
        </p:txBody>
      </p:sp>
      <p:sp>
        <p:nvSpPr>
          <p:cNvPr id="3" name="TextBox 2"/>
          <p:cNvSpPr txBox="1"/>
          <p:nvPr/>
        </p:nvSpPr>
        <p:spPr>
          <a:xfrm>
            <a:off x="714348" y="4929198"/>
            <a:ext cx="7786742" cy="1384995"/>
          </a:xfrm>
          <a:prstGeom prst="rect">
            <a:avLst/>
          </a:prstGeom>
          <a:solidFill>
            <a:srgbClr val="F3F9FB"/>
          </a:solidFill>
        </p:spPr>
        <p:txBody>
          <a:bodyPr wrap="square" rtlCol="0">
            <a:spAutoFit/>
          </a:bodyPr>
          <a:lstStyle/>
          <a:p>
            <a:r>
              <a:rPr lang="en-US" sz="2800" b="1" dirty="0"/>
              <a:t>Set of Rational numbers is denoted by letter ‘Q’.</a:t>
            </a:r>
          </a:p>
          <a:p>
            <a:r>
              <a:rPr lang="en-US" sz="2800" dirty="0"/>
              <a:t>Let us see a chart which clearly explains the number system including rational numbers.</a:t>
            </a:r>
            <a:endParaRPr lang="en-IN" sz="2800" dirty="0"/>
          </a:p>
        </p:txBody>
      </p:sp>
      <p:pic>
        <p:nvPicPr>
          <p:cNvPr id="4" name="Content Placeholder 4" descr="fraction-27885_64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5852" y="1714488"/>
            <a:ext cx="2786082" cy="2991767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857784" y="1523607"/>
            <a:ext cx="4143372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buFont typeface="Wingdings" pitchFamily="2" charset="2"/>
              <a:buChar char="ü"/>
            </a:pPr>
            <a:r>
              <a:rPr lang="en-US" sz="2400" dirty="0"/>
              <a:t>Every </a:t>
            </a:r>
            <a:r>
              <a:rPr lang="en-US" sz="2400" dirty="0">
                <a:solidFill>
                  <a:srgbClr val="FF0000"/>
                </a:solidFill>
              </a:rPr>
              <a:t>natural number n</a:t>
            </a:r>
            <a:r>
              <a:rPr lang="en-US" sz="2400" dirty="0"/>
              <a:t> is a rational number as it can be expressed as n/1 .</a:t>
            </a:r>
            <a:r>
              <a:rPr lang="en-US" sz="2400" b="1" dirty="0">
                <a:solidFill>
                  <a:srgbClr val="7030A0"/>
                </a:solidFill>
              </a:rPr>
              <a:t>Example  3=3/1 is of the form p/q</a:t>
            </a:r>
          </a:p>
          <a:p>
            <a:pPr lvl="0"/>
            <a:endParaRPr lang="en-IN" sz="2400" b="1" dirty="0">
              <a:solidFill>
                <a:srgbClr val="7030A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400" dirty="0"/>
              <a:t>Every </a:t>
            </a:r>
            <a:r>
              <a:rPr lang="en-US" sz="2400" dirty="0">
                <a:solidFill>
                  <a:srgbClr val="FF0000"/>
                </a:solidFill>
              </a:rPr>
              <a:t>whole number w</a:t>
            </a:r>
            <a:r>
              <a:rPr lang="en-US" sz="2400" dirty="0"/>
              <a:t> is a rational number as it can be expressed as w/1 .</a:t>
            </a:r>
            <a:r>
              <a:rPr lang="en-US" sz="2400" b="1" dirty="0">
                <a:solidFill>
                  <a:srgbClr val="7030A0"/>
                </a:solidFill>
              </a:rPr>
              <a:t>Example  0=0/1 is of the form p/q</a:t>
            </a:r>
          </a:p>
          <a:p>
            <a:pPr lvl="0"/>
            <a:endParaRPr lang="en-IN" sz="2400" b="1" dirty="0">
              <a:solidFill>
                <a:srgbClr val="7030A0"/>
              </a:solidFill>
            </a:endParaRPr>
          </a:p>
          <a:p>
            <a:pPr lvl="0">
              <a:buFont typeface="Wingdings" pitchFamily="2" charset="2"/>
              <a:buChar char="ü"/>
            </a:pPr>
            <a:r>
              <a:rPr lang="en-US" sz="2400" dirty="0"/>
              <a:t>Every </a:t>
            </a:r>
            <a:r>
              <a:rPr lang="en-US" sz="2400" dirty="0">
                <a:solidFill>
                  <a:srgbClr val="FF0000"/>
                </a:solidFill>
              </a:rPr>
              <a:t>integer z</a:t>
            </a:r>
            <a:r>
              <a:rPr lang="en-US" sz="2400" dirty="0"/>
              <a:t> is a rational number as it can be expressed as z/1 .</a:t>
            </a:r>
            <a:r>
              <a:rPr lang="en-US" sz="2400" b="1" dirty="0">
                <a:solidFill>
                  <a:srgbClr val="7030A0"/>
                </a:solidFill>
              </a:rPr>
              <a:t>Example  7=-7/1 is of the form p/q</a:t>
            </a:r>
            <a:endParaRPr lang="en-IN" sz="24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29124" y="1071546"/>
            <a:ext cx="47863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50000"/>
                  </a:schemeClr>
                </a:solidFill>
              </a:rPr>
              <a:t>FROM THIS CHART IT IS CLEAR THAT</a:t>
            </a:r>
            <a:endParaRPr lang="en-IN" sz="2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42844" y="1785926"/>
            <a:ext cx="4572032" cy="4714908"/>
          </a:xfrm>
          <a:prstGeom prst="rect">
            <a:avLst/>
          </a:prstGeom>
          <a:solidFill>
            <a:srgbClr val="F0F8F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142844" y="1785926"/>
            <a:ext cx="36739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RATIONAL NUMBERS(Q)</a:t>
            </a:r>
            <a:endParaRPr lang="en-IN" b="1" dirty="0"/>
          </a:p>
        </p:txBody>
      </p:sp>
      <p:sp>
        <p:nvSpPr>
          <p:cNvPr id="6" name="Rectangle 5"/>
          <p:cNvSpPr/>
          <p:nvPr/>
        </p:nvSpPr>
        <p:spPr>
          <a:xfrm>
            <a:off x="428595" y="2214554"/>
            <a:ext cx="3918885" cy="3857652"/>
          </a:xfrm>
          <a:prstGeom prst="rect">
            <a:avLst/>
          </a:prstGeom>
          <a:solidFill>
            <a:srgbClr val="FEF4E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428596" y="2214554"/>
            <a:ext cx="26125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INTEGERS (I)</a:t>
            </a:r>
          </a:p>
        </p:txBody>
      </p:sp>
      <p:sp>
        <p:nvSpPr>
          <p:cNvPr id="8" name="Rectangle 7"/>
          <p:cNvSpPr/>
          <p:nvPr/>
        </p:nvSpPr>
        <p:spPr>
          <a:xfrm>
            <a:off x="714347" y="2643182"/>
            <a:ext cx="3265737" cy="2914670"/>
          </a:xfrm>
          <a:prstGeom prst="rect">
            <a:avLst/>
          </a:prstGeom>
          <a:solidFill>
            <a:srgbClr val="F5F3F7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714348" y="2643182"/>
            <a:ext cx="27758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WHOLE NUMBERS(W)</a:t>
            </a:r>
            <a:endParaRPr lang="en-IN" b="1" dirty="0"/>
          </a:p>
        </p:txBody>
      </p:sp>
      <p:sp>
        <p:nvSpPr>
          <p:cNvPr id="10" name="Rectangle 9"/>
          <p:cNvSpPr/>
          <p:nvPr/>
        </p:nvSpPr>
        <p:spPr>
          <a:xfrm>
            <a:off x="1071537" y="3143247"/>
            <a:ext cx="2449303" cy="1971689"/>
          </a:xfrm>
          <a:prstGeom prst="rect">
            <a:avLst/>
          </a:prstGeom>
          <a:solidFill>
            <a:srgbClr val="F3F2E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1" name="TextBox 10"/>
          <p:cNvSpPr txBox="1"/>
          <p:nvPr/>
        </p:nvSpPr>
        <p:spPr>
          <a:xfrm>
            <a:off x="1071538" y="3143248"/>
            <a:ext cx="20410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NATURAL NUMBERS (N)</a:t>
            </a:r>
            <a:endParaRPr lang="en-IN" b="1" dirty="0"/>
          </a:p>
        </p:txBody>
      </p:sp>
      <p:sp>
        <p:nvSpPr>
          <p:cNvPr id="12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 build="allAtOnce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71604" y="1571612"/>
            <a:ext cx="6000792" cy="435771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" name="TextBox 2"/>
          <p:cNvSpPr txBox="1"/>
          <p:nvPr/>
        </p:nvSpPr>
        <p:spPr>
          <a:xfrm>
            <a:off x="1571709" y="1571612"/>
            <a:ext cx="61435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RATIONAL NUMBERS(Q)</a:t>
            </a:r>
            <a:endParaRPr lang="en-IN" b="1" dirty="0"/>
          </a:p>
        </p:txBody>
      </p:sp>
      <p:sp>
        <p:nvSpPr>
          <p:cNvPr id="4" name="Rectangle 3"/>
          <p:cNvSpPr/>
          <p:nvPr/>
        </p:nvSpPr>
        <p:spPr>
          <a:xfrm>
            <a:off x="2000232" y="2000239"/>
            <a:ext cx="5143536" cy="36433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5" name="TextBox 4"/>
          <p:cNvSpPr txBox="1"/>
          <p:nvPr/>
        </p:nvSpPr>
        <p:spPr>
          <a:xfrm>
            <a:off x="2143108" y="2000240"/>
            <a:ext cx="43687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INTEGERS (I)</a:t>
            </a:r>
          </a:p>
        </p:txBody>
      </p:sp>
      <p:sp>
        <p:nvSpPr>
          <p:cNvPr id="6" name="Rectangle 5"/>
          <p:cNvSpPr/>
          <p:nvPr/>
        </p:nvSpPr>
        <p:spPr>
          <a:xfrm>
            <a:off x="2357421" y="2428868"/>
            <a:ext cx="4357719" cy="283284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7" name="TextBox 6"/>
          <p:cNvSpPr txBox="1"/>
          <p:nvPr/>
        </p:nvSpPr>
        <p:spPr>
          <a:xfrm>
            <a:off x="2357422" y="2416726"/>
            <a:ext cx="4641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WHOLE NUMBERS(W)</a:t>
            </a:r>
            <a:endParaRPr lang="en-IN" b="1" dirty="0"/>
          </a:p>
        </p:txBody>
      </p:sp>
      <p:sp>
        <p:nvSpPr>
          <p:cNvPr id="8" name="Rectangle 7"/>
          <p:cNvSpPr/>
          <p:nvPr/>
        </p:nvSpPr>
        <p:spPr>
          <a:xfrm>
            <a:off x="2714613" y="2857496"/>
            <a:ext cx="3621470" cy="2061312"/>
          </a:xfrm>
          <a:prstGeom prst="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9" name="TextBox 8"/>
          <p:cNvSpPr txBox="1"/>
          <p:nvPr/>
        </p:nvSpPr>
        <p:spPr>
          <a:xfrm>
            <a:off x="2714612" y="2857496"/>
            <a:ext cx="34130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NATURAL NUMBERS (N)</a:t>
            </a:r>
            <a:endParaRPr lang="en-IN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0" y="5884151"/>
            <a:ext cx="90011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However all rational numbers are not </a:t>
            </a:r>
          </a:p>
          <a:p>
            <a:pPr algn="ctr"/>
            <a:r>
              <a:rPr lang="en-US" sz="2400" b="1" dirty="0">
                <a:solidFill>
                  <a:srgbClr val="C00000"/>
                </a:solidFill>
              </a:rPr>
              <a:t>Natural numbers or Whole Numbers or Integers</a:t>
            </a:r>
            <a:r>
              <a:rPr lang="en-US" sz="2400" dirty="0">
                <a:solidFill>
                  <a:srgbClr val="C00000"/>
                </a:solidFill>
              </a:rPr>
              <a:t>.</a:t>
            </a:r>
            <a:endParaRPr lang="en-IN" sz="2400" dirty="0">
              <a:solidFill>
                <a:srgbClr val="C00000"/>
              </a:solidFill>
            </a:endParaRP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4572008"/>
            <a:ext cx="7715304" cy="1815882"/>
          </a:xfrm>
          <a:prstGeom prst="rect">
            <a:avLst/>
          </a:prstGeom>
          <a:solidFill>
            <a:srgbClr val="F3F9FB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Note that </a:t>
            </a:r>
            <a:r>
              <a:rPr lang="en-US" sz="2800" dirty="0"/>
              <a:t>all fractions are of the form p/q.</a:t>
            </a:r>
          </a:p>
          <a:p>
            <a:endParaRPr lang="en-US" sz="2800" dirty="0"/>
          </a:p>
          <a:p>
            <a:r>
              <a:rPr lang="en-US" sz="2800" dirty="0"/>
              <a:t>Hence all fractions are rational numbers but all rational numbers need not be </a:t>
            </a:r>
            <a:r>
              <a:rPr lang="en-US" sz="2800" b="1" dirty="0">
                <a:solidFill>
                  <a:srgbClr val="7030A0"/>
                </a:solidFill>
              </a:rPr>
              <a:t>fractions.</a:t>
            </a:r>
            <a:endParaRPr lang="en-IN" sz="2800" b="1" dirty="0">
              <a:solidFill>
                <a:srgbClr val="7030A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571868" y="2329757"/>
            <a:ext cx="5429256" cy="1384995"/>
          </a:xfrm>
          <a:prstGeom prst="rect">
            <a:avLst/>
          </a:prstGeom>
          <a:solidFill>
            <a:srgbClr val="FFF8F3"/>
          </a:solidFill>
        </p:spPr>
        <p:txBody>
          <a:bodyPr wrap="square" rtlCol="0"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</a:rPr>
              <a:t>Fractions</a:t>
            </a:r>
            <a:r>
              <a:rPr lang="en-US" sz="2800" dirty="0"/>
              <a:t> are ratios of the form a/b where a and b are natural numbers .Examples are </a:t>
            </a:r>
            <a:r>
              <a:rPr lang="en-US" sz="2800" dirty="0">
                <a:solidFill>
                  <a:srgbClr val="7030A0"/>
                </a:solidFill>
              </a:rPr>
              <a:t>3/4, 9/5, 1/7</a:t>
            </a:r>
            <a:r>
              <a:rPr lang="en-US" sz="2800" dirty="0"/>
              <a:t>…etc.</a:t>
            </a:r>
            <a:endParaRPr lang="en-IN" sz="2800" dirty="0"/>
          </a:p>
        </p:txBody>
      </p:sp>
      <p:grpSp>
        <p:nvGrpSpPr>
          <p:cNvPr id="4" name="Group 3"/>
          <p:cNvGrpSpPr/>
          <p:nvPr/>
        </p:nvGrpSpPr>
        <p:grpSpPr>
          <a:xfrm>
            <a:off x="928662" y="1785926"/>
            <a:ext cx="2500330" cy="2488610"/>
            <a:chOff x="1857356" y="2251336"/>
            <a:chExt cx="2500330" cy="2488610"/>
          </a:xfrm>
        </p:grpSpPr>
        <p:pic>
          <p:nvPicPr>
            <p:cNvPr id="5" name="Picture 4" descr="fraction-27235_640.png"/>
            <p:cNvPicPr>
              <a:picLocks noChangeAspect="1"/>
            </p:cNvPicPr>
            <p:nvPr/>
          </p:nvPicPr>
          <p:blipFill>
            <a:blip r:embed="rId2" cstate="print">
              <a:lum bright="20000"/>
            </a:blip>
            <a:stretch>
              <a:fillRect/>
            </a:stretch>
          </p:blipFill>
          <p:spPr>
            <a:xfrm>
              <a:off x="1857356" y="2251336"/>
              <a:ext cx="2500330" cy="2488610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838350" y="2251336"/>
              <a:ext cx="7143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5400" b="1" dirty="0">
                  <a:solidFill>
                    <a:srgbClr val="C00000"/>
                  </a:solidFill>
                </a:rPr>
                <a:t>a</a:t>
              </a:r>
              <a:endParaRPr lang="en-IN" sz="5400" b="1" dirty="0">
                <a:solidFill>
                  <a:srgbClr val="C00000"/>
                </a:solidFill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733662" y="3751534"/>
              <a:ext cx="714380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5400" b="1" dirty="0">
                  <a:solidFill>
                    <a:srgbClr val="FFFF00"/>
                  </a:solidFill>
                </a:rPr>
                <a:t>b</a:t>
              </a:r>
              <a:endParaRPr lang="en-IN" sz="5400" b="1" dirty="0">
                <a:solidFill>
                  <a:srgbClr val="FFFF00"/>
                </a:solidFill>
              </a:endParaRPr>
            </a:p>
          </p:txBody>
        </p:sp>
      </p:grpSp>
      <p:sp>
        <p:nvSpPr>
          <p:cNvPr id="8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rgbClr val="C00000"/>
                </a:solidFill>
              </a:rPr>
              <a:t>Fraction</a:t>
            </a:r>
            <a:endParaRPr lang="en-IN" sz="3200" b="1" dirty="0">
              <a:solidFill>
                <a:srgbClr val="C00000"/>
              </a:solidFill>
              <a:latin typeface="+mj-lt"/>
              <a:ea typeface="+mj-ea"/>
              <a:cs typeface="+mj-cs"/>
            </a:endParaRPr>
          </a:p>
          <a:p>
            <a:pPr>
              <a:spcBef>
                <a:spcPct val="0"/>
              </a:spcBef>
            </a:pPr>
            <a:endParaRPr kumimoji="0" lang="en-IN" sz="3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71472" y="1285860"/>
            <a:ext cx="7429552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600" b="1" dirty="0"/>
              <a:t>Types of rational numbers</a:t>
            </a:r>
            <a:endParaRPr lang="en-IN" sz="2600" dirty="0"/>
          </a:p>
          <a:p>
            <a:r>
              <a:rPr lang="en-US" sz="2600" dirty="0"/>
              <a:t>The rational numbers are either positive or negative.</a:t>
            </a:r>
            <a:endParaRPr lang="en-IN" sz="26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71472" y="2203154"/>
          <a:ext cx="7929618" cy="4297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96480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9648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8628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POSITIVE</a:t>
                      </a:r>
                      <a:r>
                        <a:rPr lang="en-US" sz="2400" baseline="0" dirty="0"/>
                        <a:t> RATIONAL NUMBER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NEGATIVE RATIONAL NUMBER</a:t>
                      </a:r>
                      <a:endParaRPr lang="en-IN" sz="2400" b="1" dirty="0">
                        <a:solidFill>
                          <a:srgbClr val="FF0000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16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/>
                        <a:t>A rational number p/q is said to be positive if both p and q are positive integers or both are negative integers.</a:t>
                      </a:r>
                      <a:endParaRPr lang="en-IN" sz="2400" kern="1200" dirty="0"/>
                    </a:p>
                    <a:p>
                      <a:pPr algn="ctr"/>
                      <a:endParaRPr lang="en-IN" sz="2400" b="1" dirty="0">
                        <a:solidFill>
                          <a:schemeClr val="tx2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/>
                        <a:t>A rational number p/q is said to be negative if its numerator and denominator are of opposite signs such that one of them is a positive integer and other is a negative integer.</a:t>
                      </a:r>
                      <a:endParaRPr lang="en-IN" sz="2400" b="1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8462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/>
                        <a:t>Examples are  ¼, -2/-3, -6/-7, 3/8….etc</a:t>
                      </a:r>
                      <a:endParaRPr lang="en-IN" sz="2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kern="1200" dirty="0"/>
                        <a:t>Examples are -5/3, 1/-2, -4/7,-3/4….etc</a:t>
                      </a:r>
                      <a:endParaRPr lang="en-IN" sz="2400" kern="1200" dirty="0">
                        <a:solidFill>
                          <a:schemeClr val="tx2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714348" y="857232"/>
            <a:ext cx="7086600" cy="571504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2000240"/>
            <a:ext cx="792961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Observe that a rational number is positive if both numerator and denominator are of the same sign.</a:t>
            </a:r>
            <a:endParaRPr lang="en-IN" sz="2800" dirty="0"/>
          </a:p>
          <a:p>
            <a:endParaRPr lang="en-US" sz="2800" dirty="0">
              <a:solidFill>
                <a:srgbClr val="FF0000"/>
              </a:solidFill>
            </a:endParaRPr>
          </a:p>
          <a:p>
            <a:r>
              <a:rPr lang="en-US" sz="2800" dirty="0">
                <a:solidFill>
                  <a:srgbClr val="C00000"/>
                </a:solidFill>
              </a:rPr>
              <a:t>Note:</a:t>
            </a:r>
            <a:endParaRPr lang="en-IN" sz="2800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Every </a:t>
            </a:r>
            <a:r>
              <a:rPr lang="en-US" sz="2800" dirty="0">
                <a:solidFill>
                  <a:srgbClr val="C00000"/>
                </a:solidFill>
              </a:rPr>
              <a:t>natural number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is a positive rational number.</a:t>
            </a:r>
            <a:endParaRPr lang="en-IN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Every </a:t>
            </a:r>
            <a:r>
              <a:rPr lang="en-US" sz="2800" dirty="0">
                <a:solidFill>
                  <a:srgbClr val="C00000"/>
                </a:solidFill>
              </a:rPr>
              <a:t>whole number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is a positive rational number </a:t>
            </a:r>
            <a:r>
              <a:rPr lang="en-US" sz="2800" dirty="0">
                <a:solidFill>
                  <a:srgbClr val="C00000"/>
                </a:solidFill>
              </a:rPr>
              <a:t>except 0</a:t>
            </a:r>
            <a:r>
              <a:rPr lang="en-US" sz="2800" dirty="0"/>
              <a:t>  which is neither positive nor negative.</a:t>
            </a:r>
            <a:endParaRPr lang="en-IN" sz="2800" dirty="0"/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Every </a:t>
            </a:r>
            <a:r>
              <a:rPr lang="en-US" sz="2800" dirty="0">
                <a:solidFill>
                  <a:srgbClr val="C00000"/>
                </a:solidFill>
              </a:rPr>
              <a:t>positive integer</a:t>
            </a:r>
            <a:r>
              <a:rPr lang="en-US" sz="2800" dirty="0">
                <a:solidFill>
                  <a:srgbClr val="7030A0"/>
                </a:solidFill>
              </a:rPr>
              <a:t> </a:t>
            </a:r>
            <a:r>
              <a:rPr lang="en-US" sz="2800" dirty="0"/>
              <a:t>is a positive rational number.</a:t>
            </a:r>
            <a:endParaRPr lang="en-IN" sz="280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14348" y="1071546"/>
            <a:ext cx="7086600" cy="571504"/>
          </a:xfrm>
          <a:prstGeom prst="rect">
            <a:avLst/>
          </a:prstGeom>
        </p:spPr>
        <p:txBody>
          <a:bodyPr/>
          <a:lstStyle/>
          <a:p>
            <a:pPr>
              <a:spcBef>
                <a:spcPct val="0"/>
              </a:spcBef>
            </a:pPr>
            <a:r>
              <a:rPr lang="en-US" sz="3200" b="1" dirty="0">
                <a:solidFill>
                  <a:srgbClr val="C00000"/>
                </a:solidFill>
              </a:rPr>
              <a:t>Positive </a:t>
            </a:r>
            <a:r>
              <a:rPr kumimoji="0" lang="en-US" sz="3200" b="1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Rational Number</a:t>
            </a:r>
            <a:endParaRPr kumimoji="0" lang="en-IN" sz="3200" b="1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00100" y="210901"/>
            <a:ext cx="7086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>
                <a:solidFill>
                  <a:srgbClr val="002060"/>
                </a:solidFill>
              </a:rPr>
              <a:t>Introduction To </a:t>
            </a:r>
            <a:r>
              <a:rPr lang="en-IN" sz="3600" b="1" dirty="0">
                <a:solidFill>
                  <a:srgbClr val="C00000"/>
                </a:solidFill>
                <a:latin typeface="Calibri" panose="020F0502020204030204" pitchFamily="34" charset="0"/>
              </a:rPr>
              <a:t>Rational Numbers</a:t>
            </a:r>
            <a:r>
              <a:rPr lang="en-US" sz="3600" b="1" dirty="0">
                <a:solidFill>
                  <a:srgbClr val="002060"/>
                </a:solidFill>
              </a:rPr>
              <a:t> </a:t>
            </a: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700110" y="1071546"/>
            <a:ext cx="7086600" cy="571504"/>
          </a:xfrm>
          <a:prstGeom prst="rect">
            <a:avLst/>
          </a:prstGeom>
        </p:spPr>
        <p:txBody>
          <a:bodyPr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Negative Rational Number</a:t>
            </a:r>
            <a:endParaRPr kumimoji="0" lang="en-IN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4348" y="2108666"/>
            <a:ext cx="7715304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Observe that a rational number is negative if </a:t>
            </a:r>
            <a:r>
              <a:rPr lang="en-US" sz="2800" dirty="0">
                <a:solidFill>
                  <a:srgbClr val="C00000"/>
                </a:solidFill>
              </a:rPr>
              <a:t>numerator and denominator </a:t>
            </a:r>
            <a:r>
              <a:rPr lang="en-US" sz="2800" dirty="0"/>
              <a:t>are of opposite signs.</a:t>
            </a:r>
          </a:p>
          <a:p>
            <a:endParaRPr lang="en-IN" sz="2800" dirty="0"/>
          </a:p>
          <a:p>
            <a:r>
              <a:rPr lang="en-US" sz="2800" dirty="0">
                <a:solidFill>
                  <a:srgbClr val="C00000"/>
                </a:solidFill>
              </a:rPr>
              <a:t>Note:</a:t>
            </a:r>
            <a:endParaRPr lang="en-IN" sz="2800" dirty="0">
              <a:solidFill>
                <a:srgbClr val="C0000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sz="2800" dirty="0"/>
              <a:t>Every negative integer is a negative rational number.</a:t>
            </a:r>
            <a:endParaRPr lang="en-IN" sz="28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 txBox="1">
            <a:spLocks/>
          </p:cNvSpPr>
          <p:nvPr/>
        </p:nvSpPr>
        <p:spPr>
          <a:xfrm>
            <a:off x="228600" y="228600"/>
            <a:ext cx="8229600" cy="639762"/>
          </a:xfrm>
          <a:prstGeom prst="rect">
            <a:avLst/>
          </a:prstGeom>
        </p:spPr>
        <p:txBody>
          <a:bodyPr>
            <a:normAutofit fontScale="97500"/>
          </a:bodyPr>
          <a:lstStyle>
            <a:lvl1pPr>
              <a:defRPr sz="3600" baseline="0"/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MM Index</a:t>
            </a:r>
            <a:endParaRPr kumimoji="0" lang="en-IN" sz="3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80542597"/>
              </p:ext>
            </p:extLst>
          </p:nvPr>
        </p:nvGraphicFramePr>
        <p:xfrm>
          <a:off x="609600" y="1474586"/>
          <a:ext cx="8034366" cy="33117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1155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796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4317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3897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38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2, 6 &amp; 7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dirty="0"/>
                        <a:t>Clip</a:t>
                      </a:r>
                      <a:r>
                        <a:rPr lang="en-US" sz="1400" baseline="0" dirty="0"/>
                        <a:t> Art and power point tools</a:t>
                      </a:r>
                      <a:endParaRPr lang="en-IN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93041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hlinkClick r:id="rId2"/>
                        </a:rPr>
                        <a:t>https://pixabay.com/photos/digits-counting-mathematics-4014181/</a:t>
                      </a:r>
                      <a:endParaRPr lang="en-IN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8 &amp; 9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US" sz="1400" b="0" i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n-IN" sz="1400" dirty="0">
                          <a:hlinkClick r:id="rId3"/>
                        </a:rPr>
                        <a:t>https://pixabay.com/vectors/fraction-variables-math-division-27885/</a:t>
                      </a:r>
                      <a:endParaRPr lang="en-IN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42942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12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r>
                        <a:rPr lang="en-IN" sz="1400" dirty="0">
                          <a:hlinkClick r:id="rId4"/>
                        </a:rPr>
                        <a:t>https://pixabay.com/vectors/fraction-symbol-icon-27235/</a:t>
                      </a:r>
                      <a:endParaRPr lang="en-IN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4" name="Picture 3" descr="digits-4014181_640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785918" y="3071810"/>
            <a:ext cx="528909" cy="352055"/>
          </a:xfrm>
          <a:prstGeom prst="rect">
            <a:avLst/>
          </a:prstGeom>
        </p:spPr>
      </p:pic>
      <p:pic>
        <p:nvPicPr>
          <p:cNvPr id="5" name="Content Placeholder 4" descr="fraction-27885_64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804968" y="3576638"/>
            <a:ext cx="465686" cy="500066"/>
          </a:xfrm>
          <a:prstGeom prst="rect">
            <a:avLst/>
          </a:prstGeom>
        </p:spPr>
      </p:pic>
      <p:pic>
        <p:nvPicPr>
          <p:cNvPr id="6" name="Picture 5" descr="fraction-27235_64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785918" y="4248156"/>
            <a:ext cx="475559" cy="473330"/>
          </a:xfrm>
          <a:prstGeom prst="rect">
            <a:avLst/>
          </a:prstGeom>
        </p:spPr>
      </p:pic>
      <p:pic>
        <p:nvPicPr>
          <p:cNvPr id="7" name="Picture 3" descr="C:\Users\Win\AppData\Local\Microsoft\Windows\Temporary Internet Files\Content.IE5\QYA8LDDJ\Numberline[2]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571604" y="2500306"/>
            <a:ext cx="966440" cy="17410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467</TotalTime>
  <Words>1069</Words>
  <Application>Microsoft Office PowerPoint</Application>
  <PresentationFormat>On-screen Show (4:3)</PresentationFormat>
  <Paragraphs>139</Paragraphs>
  <Slides>16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Wingdings</vt:lpstr>
      <vt:lpstr>Office Theme</vt:lpstr>
      <vt:lpstr>PowerPoint Presentation</vt:lpstr>
      <vt:lpstr>Rational Numbers</vt:lpstr>
      <vt:lpstr>Integers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Win</dc:creator>
  <cp:lastModifiedBy>GIRIDHAR BALACHANDRAN 170905056</cp:lastModifiedBy>
  <cp:revision>116</cp:revision>
  <dcterms:created xsi:type="dcterms:W3CDTF">2019-06-25T12:38:56Z</dcterms:created>
  <dcterms:modified xsi:type="dcterms:W3CDTF">2021-03-07T06:12:59Z</dcterms:modified>
</cp:coreProperties>
</file>