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81" r:id="rId3"/>
    <p:sldId id="282" r:id="rId4"/>
    <p:sldId id="283" r:id="rId5"/>
    <p:sldId id="284" r:id="rId6"/>
    <p:sldId id="285" r:id="rId7"/>
    <p:sldId id="286" r:id="rId8"/>
    <p:sldId id="28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  <a:srgbClr val="FF3399"/>
    <a:srgbClr val="D60093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9600" autoAdjust="0"/>
  </p:normalViewPr>
  <p:slideViewPr>
    <p:cSldViewPr>
      <p:cViewPr>
        <p:scale>
          <a:sx n="69" d="100"/>
          <a:sy n="69" d="100"/>
        </p:scale>
        <p:origin x="-1124" y="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en-IN"/>
              <a:t>Click to edit the notes format</a:t>
            </a:r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en-IN"/>
              <a:t>&lt;header&gt;</a:t>
            </a:r>
            <a:endParaRPr/>
          </a:p>
        </p:txBody>
      </p:sp>
      <p:sp>
        <p:nvSpPr>
          <p:cNvPr id="6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r>
              <a:rPr lang="en-IN"/>
              <a:t>&lt;date/time&gt;</a:t>
            </a:r>
            <a:endParaRPr/>
          </a:p>
        </p:txBody>
      </p:sp>
      <p:sp>
        <p:nvSpPr>
          <p:cNvPr id="7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wrap="none" lIns="0" tIns="0" rIns="0" bIns="0" anchor="b"/>
          <a:lstStyle/>
          <a:p>
            <a:r>
              <a:rPr lang="en-IN"/>
              <a:t>&lt;footer&gt;</a:t>
            </a:r>
            <a:endParaRPr/>
          </a:p>
        </p:txBody>
      </p:sp>
      <p:sp>
        <p:nvSpPr>
          <p:cNvPr id="8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wrap="none" lIns="0" tIns="0" rIns="0" bIns="0" anchor="b"/>
          <a:lstStyle/>
          <a:p>
            <a:pPr algn="r"/>
            <a:fld id="{E161A161-71B1-41E1-9181-412161715121}" type="slidenum">
              <a:rPr lang="en-IN"/>
              <a:pPr algn="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2089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fraction-variables-math-division-27885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statue-pythagoras-math-village-3754825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lIns="90000" tIns="45000" rIns="90000" bIns="45000"/>
          <a:lstStyle/>
          <a:p>
            <a:endParaRPr dirty="0"/>
          </a:p>
        </p:txBody>
      </p:sp>
      <p:sp>
        <p:nvSpPr>
          <p:cNvPr id="10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lIns="90000" tIns="45000" rIns="90000" bIns="45000"/>
          <a:lstStyle/>
          <a:p>
            <a:fld id="{31519171-9171-41E1-A161-41A1F151F1C1}" type="slidenum">
              <a:rPr lang="en-IN">
                <a:solidFill>
                  <a:srgbClr val="000000"/>
                </a:solidFill>
                <a:latin typeface="+mn-lt"/>
                <a:ea typeface="+mn-ea"/>
              </a:rPr>
              <a:pPr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394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</a:t>
            </a:r>
            <a:r>
              <a:rPr lang="en-IN" dirty="0" smtClean="0">
                <a:hlinkClick r:id="rId3"/>
              </a:rPr>
              <a:t>https://pixabay.com/vectors/fraction-variables-math-division-27885/</a:t>
            </a:r>
            <a:endParaRPr lang="en-US" sz="1200" b="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E161A161-71B1-41E1-9181-412161715121}" type="slidenum">
              <a:rPr lang="en-IN" smtClean="0"/>
              <a:pPr algn="r"/>
              <a:t>2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 smtClean="0"/>
              <a:t>https://pixabay.com/photos/wave-samos-kokk%C3%A1ri-surf-summer-849275/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E161A161-71B1-41E1-9181-412161715121}" type="slidenum">
              <a:rPr lang="en-IN" smtClean="0"/>
              <a:pPr algn="r"/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SG" dirty="0" smtClean="0"/>
              <a:t>https://pixabay.com/vectors/pythagoras-greek-mathematician-5649998/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E161A161-71B1-41E1-9181-412161715121}" type="slidenum">
              <a:rPr lang="en-IN" smtClean="0"/>
              <a:pPr algn="r"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https://pixabay.com/vectors/pythagoras-portrait-line-art-greek-5652846/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E161A161-71B1-41E1-9181-412161715121}" type="slidenum">
              <a:rPr lang="en-IN" smtClean="0"/>
              <a:pPr algn="r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285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dirty="0" smtClean="0"/>
              <a:t>https://pixabay.com/vectors/rectangular-perpendicular-pythagoras-153525/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E161A161-71B1-41E1-9181-412161715121}" type="slidenum">
              <a:rPr lang="en-IN" smtClean="0"/>
              <a:pPr algn="r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05204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</a:t>
            </a:r>
            <a:r>
              <a:rPr lang="en-IN" dirty="0" smtClean="0">
                <a:hlinkClick r:id="rId3"/>
              </a:rPr>
              <a:t>https://pixabay.com/photos/statue-pythagoras-math-village-3754825/</a:t>
            </a:r>
            <a:endParaRPr lang="en-US" sz="1200" b="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E161A161-71B1-41E1-9181-412161715121}" type="slidenum">
              <a:rPr lang="en-IN" smtClean="0"/>
              <a:pPr algn="r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0067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2"/>
          </p:cNvPr>
          <p:cNvSpPr/>
          <p:nvPr userDrawn="1"/>
        </p:nvSpPr>
        <p:spPr>
          <a:xfrm>
            <a:off x="-304800" y="6480175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 smtClean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  <a:p>
            <a:pPr lvl="1"/>
            <a:r>
              <a:rPr lang="en-US" dirty="0" smtClean="0"/>
              <a:t>Second level (Size 28)</a:t>
            </a:r>
          </a:p>
          <a:p>
            <a:pPr lvl="2"/>
            <a:r>
              <a:rPr lang="en-US" dirty="0" smtClean="0"/>
              <a:t>Third level (Size 24)</a:t>
            </a:r>
          </a:p>
        </p:txBody>
      </p:sp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4" cstate="email"/>
          <a:stretch>
            <a:fillRect/>
          </a:stretch>
        </p:blipFill>
        <p:spPr>
          <a:xfrm>
            <a:off x="8130960" y="52200"/>
            <a:ext cx="966960" cy="937800"/>
          </a:xfrm>
          <a:prstGeom prst="rect">
            <a:avLst/>
          </a:prstGeom>
        </p:spPr>
      </p:pic>
      <p:pic>
        <p:nvPicPr>
          <p:cNvPr id="5" name="Picture 2"/>
          <p:cNvPicPr/>
          <p:nvPr/>
        </p:nvPicPr>
        <p:blipFill>
          <a:blip r:embed="rId5" cstate="email"/>
          <a:stretch>
            <a:fillRect/>
          </a:stretch>
        </p:blipFill>
        <p:spPr>
          <a:xfrm>
            <a:off x="8167905" y="5638800"/>
            <a:ext cx="823695" cy="806598"/>
          </a:xfrm>
          <a:prstGeom prst="rect">
            <a:avLst/>
          </a:prstGeom>
        </p:spPr>
      </p:pic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r>
              <a:rPr lang="en-IN"/>
              <a:t>Click to edit the title text format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IN"/>
              <a:t>Click to edit the outline text format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Second Outline Level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en-IN"/>
              <a:t>Third Outline Level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en-IN"/>
              <a:t>Fourth Outline Level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en-IN"/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IN"/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IN"/>
              <a:t>Seventh Outline Level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en-IN"/>
              <a:t>Eighth Outline Level</a:t>
            </a:r>
            <a:endParaRPr/>
          </a:p>
          <a:p>
            <a:pPr lvl="8">
              <a:buSzPct val="45000"/>
              <a:buFont typeface="StarSymbol"/>
              <a:buChar char=""/>
            </a:pPr>
            <a:r>
              <a:rPr lang="en-IN"/>
              <a:t>Ninth Outline Level</a:t>
            </a:r>
            <a:endParaRPr/>
          </a:p>
        </p:txBody>
      </p:sp>
      <p:sp>
        <p:nvSpPr>
          <p:cNvPr id="7" name="Rectangle 6">
            <a:hlinkClick r:id="rId6"/>
          </p:cNvPr>
          <p:cNvSpPr/>
          <p:nvPr userDrawn="1"/>
        </p:nvSpPr>
        <p:spPr>
          <a:xfrm>
            <a:off x="-304800" y="6480175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https://pixabay.com/photos/statue-pythagoras-math-village-3754825/" TargetMode="External"/><Relationship Id="rId7" Type="http://schemas.openxmlformats.org/officeDocument/2006/relationships/image" Target="../media/image11.png"/><Relationship Id="rId2" Type="http://schemas.openxmlformats.org/officeDocument/2006/relationships/hyperlink" Target="https://pixabay.com/vectors/fraction-variables-math-division-27885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3"/>
          <p:cNvSpPr txBox="1">
            <a:spLocks/>
          </p:cNvSpPr>
          <p:nvPr/>
        </p:nvSpPr>
        <p:spPr>
          <a:xfrm>
            <a:off x="1302327" y="1981200"/>
            <a:ext cx="6493164" cy="23622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en-US" sz="5400" b="1" kern="0" dirty="0" smtClean="0">
                <a:solidFill>
                  <a:schemeClr val="tx2"/>
                </a:solidFill>
                <a:latin typeface="Calibri" panose="020F0502020204030204" pitchFamily="34" charset="0"/>
              </a:rPr>
              <a:t>DISCOVERY OF RATIONAL NUMBERS</a:t>
            </a:r>
            <a:endParaRPr lang="en-IN" sz="5400" b="1" kern="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410200" y="6445398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08482B"/>
                </a:solidFill>
              </a:rPr>
              <a:t>Integral Education</a:t>
            </a:r>
            <a:r>
              <a:rPr lang="en-US" sz="1200" dirty="0">
                <a:solidFill>
                  <a:srgbClr val="08482B"/>
                </a:solidFill>
              </a:rPr>
              <a:t> </a:t>
            </a:r>
            <a:r>
              <a:rPr lang="en-US" sz="1200" b="1" dirty="0">
                <a:solidFill>
                  <a:srgbClr val="002060"/>
                </a:solidFill>
              </a:rPr>
              <a:t>FOR  </a:t>
            </a:r>
            <a:r>
              <a:rPr lang="en-US" sz="1200" b="1" dirty="0">
                <a:solidFill>
                  <a:srgbClr val="C00000"/>
                </a:solidFill>
              </a:rPr>
              <a:t>ALL, </a:t>
            </a:r>
            <a:r>
              <a:rPr lang="en-US" sz="1200" b="1" dirty="0">
                <a:solidFill>
                  <a:srgbClr val="002060"/>
                </a:solidFill>
              </a:rPr>
              <a:t>BY</a:t>
            </a:r>
            <a:r>
              <a:rPr lang="en-US" sz="1200" b="1" dirty="0">
                <a:solidFill>
                  <a:srgbClr val="C00000"/>
                </a:solidFill>
              </a:rPr>
              <a:t> ALL</a:t>
            </a:r>
          </a:p>
        </p:txBody>
      </p:sp>
      <p:grpSp>
        <p:nvGrpSpPr>
          <p:cNvPr id="19" name="Group 14"/>
          <p:cNvGrpSpPr>
            <a:grpSpLocks/>
          </p:cNvGrpSpPr>
          <p:nvPr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20" name="Round Diagonal Corner Rectangle 19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21" name="Round Diagonal Corner Rectangle 20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22" name="Round Diagonal Corner Rectangle 21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23" name="Round Diagonal Corner Rectangle 22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2476500" y="76200"/>
            <a:ext cx="4953000" cy="8382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600" b="1" kern="0" dirty="0" smtClean="0">
                <a:solidFill>
                  <a:schemeClr val="tx2"/>
                </a:solidFill>
                <a:latin typeface="Calibri" panose="020F0502020204030204" pitchFamily="34" charset="0"/>
              </a:rPr>
              <a:t>RATIONAL NUMBER</a:t>
            </a:r>
            <a:endParaRPr lang="en-IN" sz="3600" b="1" kern="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Content Placeholder 4" descr="fraction-27885_6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371600"/>
            <a:ext cx="3233172" cy="347186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62000" y="5437042"/>
            <a:ext cx="807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 smtClean="0">
                <a:latin typeface="Calibri" panose="020F0502020204030204" pitchFamily="34" charset="0"/>
              </a:rPr>
              <a:t>Pythagoras discovered </a:t>
            </a:r>
            <a:r>
              <a:rPr lang="en-IN" sz="3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Rational numbers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53000" y="1371600"/>
            <a:ext cx="3581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latin typeface="Calibri" panose="020F0502020204030204" pitchFamily="34" charset="0"/>
              </a:rPr>
              <a:t>A number is considered a rational number if it can be written as one integer divided by another integer.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2895600" y="106050"/>
            <a:ext cx="4343399" cy="614386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600" b="1" kern="0" dirty="0" smtClean="0">
                <a:solidFill>
                  <a:schemeClr val="tx2"/>
                </a:solidFill>
                <a:latin typeface="Calibri" panose="020F0502020204030204" pitchFamily="34" charset="0"/>
              </a:rPr>
              <a:t>PYTHAGORAS</a:t>
            </a:r>
            <a:endParaRPr lang="en-IN" sz="3600" b="1" kern="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1560" y="4005064"/>
            <a:ext cx="76328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SG" sz="3200" b="1" dirty="0">
                <a:solidFill>
                  <a:srgbClr val="C00000"/>
                </a:solidFill>
                <a:latin typeface="Calibri" panose="020F0502020204030204" pitchFamily="34" charset="0"/>
              </a:rPr>
              <a:t>Pythagoras (580 – 500 BC) </a:t>
            </a:r>
            <a:r>
              <a:rPr lang="en-SG" sz="3200" dirty="0">
                <a:latin typeface="Calibri" panose="020F0502020204030204" pitchFamily="34" charset="0"/>
              </a:rPr>
              <a:t>was born in a Greek island in the eastern Aegean Sea called </a:t>
            </a:r>
            <a:r>
              <a:rPr lang="en-SG" sz="3200" b="1" dirty="0">
                <a:solidFill>
                  <a:srgbClr val="00B050"/>
                </a:solidFill>
                <a:latin typeface="Calibri" panose="020F0502020204030204" pitchFamily="34" charset="0"/>
              </a:rPr>
              <a:t>Samos</a:t>
            </a:r>
            <a:r>
              <a:rPr lang="en-SG" sz="3200" dirty="0" smtClean="0">
                <a:latin typeface="Calibri" panose="020F0502020204030204" pitchFamily="34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SG" sz="3200" dirty="0" smtClean="0">
                <a:latin typeface="Calibri" panose="020F0502020204030204" pitchFamily="34" charset="0"/>
              </a:rPr>
              <a:t>Due to conflicts </a:t>
            </a:r>
            <a:r>
              <a:rPr lang="en-SG" sz="3200" dirty="0">
                <a:latin typeface="Calibri" panose="020F0502020204030204" pitchFamily="34" charset="0"/>
              </a:rPr>
              <a:t>in </a:t>
            </a:r>
            <a:r>
              <a:rPr lang="en-SG" sz="3200" dirty="0" smtClean="0">
                <a:latin typeface="Calibri" panose="020F0502020204030204" pitchFamily="34" charset="0"/>
              </a:rPr>
              <a:t>Samos</a:t>
            </a:r>
            <a:r>
              <a:rPr lang="en-SG" sz="3200" dirty="0">
                <a:latin typeface="Calibri" panose="020F0502020204030204" pitchFamily="34" charset="0"/>
              </a:rPr>
              <a:t>, he moved to a peaceful place called </a:t>
            </a:r>
            <a:r>
              <a:rPr lang="en-SG" sz="32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Croton. </a:t>
            </a:r>
            <a:endParaRPr lang="en-SG" sz="3200" dirty="0">
              <a:latin typeface="Calibri" panose="020F050202020403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95" y="908720"/>
            <a:ext cx="6892289" cy="29272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2895600" y="152400"/>
            <a:ext cx="3810000" cy="571500"/>
          </a:xfrm>
          <a:prstGeom prst="rect">
            <a:avLst/>
          </a:prstGeom>
        </p:spPr>
        <p:txBody>
          <a:bodyPr/>
          <a:lstStyle/>
          <a:p>
            <a:r>
              <a:rPr lang="en-US" sz="3600" b="1" kern="0" dirty="0" smtClean="0">
                <a:solidFill>
                  <a:schemeClr val="tx2"/>
                </a:solidFill>
                <a:latin typeface="Calibri" panose="020F0502020204030204" pitchFamily="34" charset="0"/>
              </a:rPr>
              <a:t>PYTHAGORAS</a:t>
            </a:r>
            <a:endParaRPr lang="en-SG" sz="3600" kern="0" dirty="0" smtClean="0">
              <a:solidFill>
                <a:sysClr val="windowText" lastClr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295400"/>
            <a:ext cx="3060700" cy="4064000"/>
          </a:xfrm>
          <a:prstGeom prst="rect">
            <a:avLst/>
          </a:prstGeom>
          <a:ln w="38100">
            <a:solidFill>
              <a:schemeClr val="accent2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12" name="Rectangle 11"/>
          <p:cNvSpPr/>
          <p:nvPr/>
        </p:nvSpPr>
        <p:spPr>
          <a:xfrm>
            <a:off x="574018" y="1066800"/>
            <a:ext cx="479006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SG" sz="3200" dirty="0">
                <a:latin typeface="Calibri" panose="020F0502020204030204" pitchFamily="34" charset="0"/>
              </a:rPr>
              <a:t>He formed </a:t>
            </a:r>
            <a:r>
              <a:rPr lang="en-SG" sz="3200" b="1" dirty="0">
                <a:solidFill>
                  <a:srgbClr val="00B050"/>
                </a:solidFill>
                <a:latin typeface="Calibri" panose="020F0502020204030204" pitchFamily="34" charset="0"/>
              </a:rPr>
              <a:t>Pythagorean </a:t>
            </a:r>
            <a:r>
              <a:rPr lang="en-SG" sz="32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School </a:t>
            </a:r>
            <a:r>
              <a:rPr lang="en-SG" sz="3200" dirty="0" smtClean="0">
                <a:latin typeface="Calibri" panose="020F0502020204030204" pitchFamily="34" charset="0"/>
              </a:rPr>
              <a:t>for </a:t>
            </a:r>
            <a:r>
              <a:rPr lang="en-SG" sz="3200" dirty="0">
                <a:latin typeface="Calibri" panose="020F0502020204030204" pitchFamily="34" charset="0"/>
              </a:rPr>
              <a:t>ethical and religious purposes</a:t>
            </a:r>
            <a:r>
              <a:rPr lang="en-SG" sz="3200" dirty="0" smtClean="0">
                <a:latin typeface="Calibri" panose="020F0502020204030204" pitchFamily="34" charset="0"/>
              </a:rPr>
              <a:t>.</a:t>
            </a:r>
            <a:endParaRPr lang="en-SG" sz="3200" dirty="0">
              <a:latin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SG" sz="3200" dirty="0" smtClean="0">
                <a:latin typeface="Calibri" panose="020F0502020204030204" pitchFamily="34" charset="0"/>
              </a:rPr>
              <a:t>It was </a:t>
            </a:r>
            <a:r>
              <a:rPr lang="en-SG" sz="3200" dirty="0">
                <a:latin typeface="Calibri" panose="020F0502020204030204" pitchFamily="34" charset="0"/>
              </a:rPr>
              <a:t>a </a:t>
            </a:r>
            <a:r>
              <a:rPr lang="en-SG" sz="3200" b="1" dirty="0">
                <a:solidFill>
                  <a:srgbClr val="C00000"/>
                </a:solidFill>
                <a:latin typeface="Calibri" panose="020F0502020204030204" pitchFamily="34" charset="0"/>
              </a:rPr>
              <a:t>strict </a:t>
            </a:r>
            <a:r>
              <a:rPr lang="en-SG" sz="3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society </a:t>
            </a:r>
            <a:r>
              <a:rPr lang="en-SG" sz="3200" dirty="0" smtClean="0">
                <a:latin typeface="Calibri" panose="020F0502020204030204" pitchFamily="34" charset="0"/>
              </a:rPr>
              <a:t>governed </a:t>
            </a:r>
            <a:r>
              <a:rPr lang="en-SG" sz="3200" dirty="0">
                <a:latin typeface="Calibri" panose="020F0502020204030204" pitchFamily="34" charset="0"/>
              </a:rPr>
              <a:t>by a set of rules</a:t>
            </a:r>
            <a:r>
              <a:rPr lang="en-SG" sz="3200" dirty="0" smtClean="0">
                <a:latin typeface="Calibri" panose="020F0502020204030204" pitchFamily="34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SG" sz="3200" dirty="0">
                <a:latin typeface="Calibri" panose="020F0502020204030204" pitchFamily="34" charset="0"/>
              </a:rPr>
              <a:t>The members recognized one another by means of </a:t>
            </a:r>
            <a:r>
              <a:rPr lang="en-SG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secret signs</a:t>
            </a:r>
            <a:r>
              <a:rPr lang="en-SG" sz="3200" dirty="0">
                <a:latin typeface="Calibri" panose="020F0502020204030204" pitchFamily="34" charset="0"/>
              </a:rPr>
              <a:t>.  </a:t>
            </a:r>
            <a:endParaRPr lang="en-IN" sz="3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28800" y="0"/>
            <a:ext cx="6019800" cy="928694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PYTHAGOREAN SCHOOL</a:t>
            </a:r>
            <a:endParaRPr lang="en-IN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20" y="1160816"/>
            <a:ext cx="489588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SG" sz="3200" dirty="0" smtClean="0">
                <a:latin typeface="Calibri" panose="020F0502020204030204" pitchFamily="34" charset="0"/>
              </a:rPr>
              <a:t>Their </a:t>
            </a:r>
            <a:r>
              <a:rPr lang="en-SG" sz="32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attire</a:t>
            </a:r>
            <a:r>
              <a:rPr lang="en-SG" sz="3200" dirty="0" smtClean="0">
                <a:latin typeface="Calibri" panose="020F0502020204030204" pitchFamily="34" charset="0"/>
              </a:rPr>
              <a:t> was simple.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anose="020F0502020204030204" pitchFamily="34" charset="0"/>
              </a:rPr>
              <a:t>They had a </a:t>
            </a:r>
            <a:r>
              <a:rPr lang="en-US" sz="32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restricted diet</a:t>
            </a:r>
            <a:r>
              <a:rPr lang="en-US" sz="3200" dirty="0" smtClean="0">
                <a:latin typeface="Calibri" panose="020F0502020204030204" pitchFamily="34" charset="0"/>
              </a:rPr>
              <a:t>.</a:t>
            </a:r>
            <a:endParaRPr lang="en-SG" sz="3200" dirty="0">
              <a:latin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SG" sz="3200" dirty="0" smtClean="0">
                <a:latin typeface="Calibri" panose="020F0502020204030204" pitchFamily="34" charset="0"/>
              </a:rPr>
              <a:t>They considered that </a:t>
            </a:r>
            <a:r>
              <a:rPr lang="en-SG" sz="3200" dirty="0">
                <a:latin typeface="Calibri" panose="020F0502020204030204" pitchFamily="34" charset="0"/>
              </a:rPr>
              <a:t>all quantities could be explained by whole numbers and their ratios (</a:t>
            </a:r>
            <a:r>
              <a:rPr lang="en-SG" sz="3200" b="1" dirty="0">
                <a:solidFill>
                  <a:srgbClr val="C00000"/>
                </a:solidFill>
                <a:latin typeface="Calibri" panose="020F0502020204030204" pitchFamily="34" charset="0"/>
              </a:rPr>
              <a:t>rational numbers</a:t>
            </a:r>
            <a:r>
              <a:rPr lang="en-SG" sz="3200" dirty="0" smtClean="0">
                <a:latin typeface="Calibri" panose="020F0502020204030204" pitchFamily="34" charset="0"/>
              </a:rPr>
              <a:t>).</a:t>
            </a:r>
            <a:endParaRPr lang="en-SG" sz="3200" dirty="0"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447800"/>
            <a:ext cx="3550583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600200" y="18473"/>
            <a:ext cx="6172200" cy="917596"/>
          </a:xfrm>
          <a:prstGeom prst="rect">
            <a:avLst/>
          </a:prstGeom>
        </p:spPr>
        <p:txBody>
          <a:bodyPr wrap="none" lIns="0" tIns="0" rIns="0" bIns="0" anchor="ctr">
            <a:normAutofit/>
          </a:bodyPr>
          <a:lstStyle>
            <a:lvl1pPr>
              <a:defRPr sz="3600" baseline="0"/>
            </a:lvl1pPr>
          </a:lstStyle>
          <a:p>
            <a:r>
              <a:rPr lang="en-US" b="1" kern="0" dirty="0" smtClean="0">
                <a:solidFill>
                  <a:schemeClr val="tx2"/>
                </a:solidFill>
                <a:latin typeface="Calibri" panose="020F0502020204030204" pitchFamily="34" charset="0"/>
              </a:rPr>
              <a:t>PYTHAGOREAN SCHOOL</a:t>
            </a:r>
            <a:endParaRPr lang="en-IN" b="1" kern="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64" y="1948873"/>
            <a:ext cx="3145762" cy="33723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5244" y="1196837"/>
            <a:ext cx="564835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Wingdings" pitchFamily="2" charset="2"/>
              <a:buChar char="Ø"/>
            </a:pPr>
            <a:r>
              <a:rPr lang="en-IN" sz="3200" dirty="0" smtClean="0">
                <a:latin typeface="Calibri" panose="020F0502020204030204" pitchFamily="34" charset="0"/>
              </a:rPr>
              <a:t>The Pythagorean School became </a:t>
            </a:r>
            <a:r>
              <a:rPr lang="en-IN" sz="3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politically active </a:t>
            </a:r>
            <a:r>
              <a:rPr lang="en-IN" sz="3200" dirty="0" smtClean="0">
                <a:latin typeface="Calibri" panose="020F0502020204030204" pitchFamily="34" charset="0"/>
              </a:rPr>
              <a:t>on</a:t>
            </a:r>
          </a:p>
          <a:p>
            <a:pPr indent="360363"/>
            <a:r>
              <a:rPr lang="en-IN" sz="3200" dirty="0" smtClean="0">
                <a:latin typeface="Calibri" panose="020F0502020204030204" pitchFamily="34" charset="0"/>
              </a:rPr>
              <a:t>the side of </a:t>
            </a:r>
            <a:r>
              <a:rPr lang="en-IN" sz="32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aristocracy</a:t>
            </a:r>
            <a:r>
              <a:rPr lang="en-IN" sz="3200" dirty="0" smtClean="0">
                <a:latin typeface="Calibri" panose="020F0502020204030204" pitchFamily="34" charset="0"/>
              </a:rPr>
              <a:t>.</a:t>
            </a:r>
          </a:p>
          <a:p>
            <a:pPr marL="360363" indent="-360363">
              <a:buFont typeface="Wingdings" pitchFamily="2" charset="2"/>
              <a:buChar char="Ø"/>
            </a:pPr>
            <a:r>
              <a:rPr lang="en-IN" sz="3200" dirty="0" smtClean="0">
                <a:latin typeface="Calibri" panose="020F0502020204030204" pitchFamily="34" charset="0"/>
              </a:rPr>
              <a:t>The citizens turned against him and his followers </a:t>
            </a:r>
            <a:r>
              <a:rPr lang="en-IN" sz="32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burning his house.</a:t>
            </a:r>
            <a:endParaRPr lang="en-IN" sz="3200" dirty="0" smtClean="0">
              <a:latin typeface="Calibri" panose="020F0502020204030204" pitchFamily="34" charset="0"/>
            </a:endParaRPr>
          </a:p>
          <a:p>
            <a:pPr marL="360363" indent="-360363">
              <a:buFont typeface="Wingdings" pitchFamily="2" charset="2"/>
              <a:buChar char="Ø"/>
            </a:pPr>
            <a:r>
              <a:rPr lang="en-IN" sz="3200" dirty="0" smtClean="0">
                <a:latin typeface="Calibri" panose="020F0502020204030204" pitchFamily="34" charset="0"/>
              </a:rPr>
              <a:t>Unfortunately, very little is known about Pythagoreans due to their very </a:t>
            </a:r>
            <a:r>
              <a:rPr lang="en-IN" sz="32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secretive ways</a:t>
            </a:r>
            <a:r>
              <a:rPr lang="en-IN" sz="3200" dirty="0" smtClean="0"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712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81405" y="0"/>
            <a:ext cx="6248400" cy="917596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PYTHAGOREAN SCHOOL</a:t>
            </a:r>
            <a:endParaRPr lang="en-IN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00600" y="1066800"/>
            <a:ext cx="38576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Wingdings" pitchFamily="2" charset="2"/>
              <a:buChar char="Ø"/>
            </a:pPr>
            <a:r>
              <a:rPr lang="en-IN" sz="3000" dirty="0" smtClean="0">
                <a:latin typeface="Calibri" panose="020F0502020204030204" pitchFamily="34" charset="0"/>
              </a:rPr>
              <a:t>As a result he moved to Southern Italy and there </a:t>
            </a:r>
            <a:r>
              <a:rPr lang="en-IN" sz="30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he died at the age of eighty</a:t>
            </a:r>
            <a:r>
              <a:rPr lang="en-IN" sz="30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.</a:t>
            </a:r>
          </a:p>
          <a:p>
            <a:endParaRPr lang="en-IN" sz="3000" dirty="0" smtClean="0">
              <a:latin typeface="Calibri" panose="020F0502020204030204" pitchFamily="34" charset="0"/>
            </a:endParaRPr>
          </a:p>
          <a:p>
            <a:pPr marL="360363" indent="-360363">
              <a:buFont typeface="Wingdings" pitchFamily="2" charset="2"/>
              <a:buChar char="Ø"/>
            </a:pPr>
            <a:r>
              <a:rPr lang="en-IN" sz="3000" dirty="0" smtClean="0">
                <a:latin typeface="Calibri" panose="020F0502020204030204" pitchFamily="34" charset="0"/>
              </a:rPr>
              <a:t>Pythagoras left no written works, but his </a:t>
            </a:r>
            <a:r>
              <a:rPr lang="en-IN" sz="30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ideas were carried on by his eager disciples</a:t>
            </a:r>
            <a:r>
              <a:rPr lang="en-IN" sz="3000" dirty="0" smtClean="0">
                <a:solidFill>
                  <a:srgbClr val="00B050"/>
                </a:solidFill>
                <a:latin typeface="Calibri" panose="020F0502020204030204" pitchFamily="34" charset="0"/>
              </a:rPr>
              <a:t>.</a:t>
            </a:r>
            <a:endParaRPr lang="en-IN" sz="3000" b="1" dirty="0" smtClean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Picture 5" descr="statue-3754825_640.jpg"/>
          <p:cNvPicPr>
            <a:picLocks noChangeAspect="1"/>
          </p:cNvPicPr>
          <p:nvPr/>
        </p:nvPicPr>
        <p:blipFill>
          <a:blip r:embed="rId3"/>
          <a:srcRect l="34613"/>
          <a:stretch>
            <a:fillRect/>
          </a:stretch>
        </p:blipFill>
        <p:spPr>
          <a:xfrm>
            <a:off x="293831" y="1295400"/>
            <a:ext cx="4411774" cy="4491054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30574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85799" y="30019"/>
            <a:ext cx="7904905" cy="923432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 smtClean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341020"/>
              </p:ext>
            </p:extLst>
          </p:nvPr>
        </p:nvGraphicFramePr>
        <p:xfrm>
          <a:off x="685800" y="1279169"/>
          <a:ext cx="8001001" cy="4303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/>
                <a:gridCol w="1259417"/>
                <a:gridCol w="5852584"/>
              </a:tblGrid>
              <a:tr h="79017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1459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N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200" dirty="0" smtClean="0">
                          <a:solidFill>
                            <a:schemeClr val="tx1"/>
                          </a:solidFill>
                          <a:hlinkClick r:id="rId2"/>
                        </a:rPr>
                        <a:t>https://pixabay.com/vectors/fraction-variables-math-division-27885/</a:t>
                      </a:r>
                      <a:endParaRPr lang="en-US" sz="1200" b="0" i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IN" sz="1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IN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 smtClean="0">
                          <a:solidFill>
                            <a:schemeClr val="tx1"/>
                          </a:solidFill>
                        </a:rPr>
                        <a:t>https://pixabay.com/photos/wave-samos-kokk%C3%A1ri-surf-summer-849275/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IN" sz="1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IN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SG" sz="1200" dirty="0" smtClean="0">
                          <a:solidFill>
                            <a:schemeClr val="tx1"/>
                          </a:solidFill>
                        </a:rPr>
                        <a:t>https://pixabay.com/vectors/pythagoras-greek-mathematician-5649998/</a:t>
                      </a:r>
                      <a:endParaRPr lang="en-SG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6419">
                <a:tc>
                  <a:txBody>
                    <a:bodyPr/>
                    <a:lstStyle/>
                    <a:p>
                      <a:r>
                        <a:rPr lang="en-IN" sz="1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IN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https://pixabay.com/vectors/pythagoras-portrait-line-art-greek-5652846/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6419">
                <a:tc>
                  <a:txBody>
                    <a:bodyPr/>
                    <a:lstStyle/>
                    <a:p>
                      <a:r>
                        <a:rPr lang="en-IN" sz="1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IN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 smtClean="0">
                          <a:solidFill>
                            <a:schemeClr val="tx1"/>
                          </a:solidFill>
                        </a:rPr>
                        <a:t>https://pixabay.com/vectors/rectangular-perpendicular-pythagoras-153525/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6419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IN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 smtClean="0">
                          <a:solidFill>
                            <a:schemeClr val="tx1"/>
                          </a:solidFill>
                          <a:hlinkClick r:id="rId3"/>
                        </a:rPr>
                        <a:t>https://pixabay.com/photos/statue-pythagoras-math-village-3754825/</a:t>
                      </a:r>
                      <a:endParaRPr lang="en-US" sz="1200" b="0" i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" name="Content Placeholder 4" descr="fraction-27885_64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2133601"/>
            <a:ext cx="381000" cy="4091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11" y="2797044"/>
            <a:ext cx="464105" cy="197111"/>
          </a:xfrm>
          <a:prstGeom prst="rect">
            <a:avLst/>
          </a:prstGeom>
        </p:spPr>
      </p:pic>
      <p:pic>
        <p:nvPicPr>
          <p:cNvPr id="8" name="Content Placeholder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598" y="3206288"/>
            <a:ext cx="296729" cy="393997"/>
          </a:xfrm>
          <a:prstGeom prst="rect">
            <a:avLst/>
          </a:prstGeom>
          <a:ln w="38100"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855" y="3810000"/>
            <a:ext cx="460075" cy="457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955" y="4375610"/>
            <a:ext cx="441036" cy="472802"/>
          </a:xfrm>
          <a:prstGeom prst="rect">
            <a:avLst/>
          </a:prstGeom>
        </p:spPr>
      </p:pic>
      <p:pic>
        <p:nvPicPr>
          <p:cNvPr id="11" name="Picture 10" descr="statue-3754825_640.jpg"/>
          <p:cNvPicPr>
            <a:picLocks noChangeAspect="1"/>
          </p:cNvPicPr>
          <p:nvPr/>
        </p:nvPicPr>
        <p:blipFill>
          <a:blip r:embed="rId9"/>
          <a:srcRect l="34613"/>
          <a:stretch>
            <a:fillRect/>
          </a:stretch>
        </p:blipFill>
        <p:spPr>
          <a:xfrm>
            <a:off x="1906342" y="5105400"/>
            <a:ext cx="369612" cy="376254"/>
          </a:xfrm>
          <a:prstGeom prst="rect">
            <a:avLst/>
          </a:prstGeom>
          <a:ln w="57150">
            <a:noFill/>
          </a:ln>
        </p:spPr>
      </p:pic>
    </p:spTree>
    <p:extLst>
      <p:ext uri="{BB962C8B-B14F-4D97-AF65-F5344CB8AC3E}">
        <p14:creationId xmlns:p14="http://schemas.microsoft.com/office/powerpoint/2010/main" val="42729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3174</TotalTime>
  <Words>296</Words>
  <Application>Microsoft Office PowerPoint</Application>
  <PresentationFormat>On-screen Show (4:3)</PresentationFormat>
  <Paragraphs>61</Paragraphs>
  <Slides>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PYTHAGOREAN SCHOOL</vt:lpstr>
      <vt:lpstr>PowerPoint Presentation</vt:lpstr>
      <vt:lpstr>PYTHAGOREAN SCHOOL</vt:lpstr>
      <vt:lpstr>MM Index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Samir Bhattacharjee</dc:creator>
  <cp:lastModifiedBy>Sri</cp:lastModifiedBy>
  <cp:revision>73</cp:revision>
  <dcterms:modified xsi:type="dcterms:W3CDTF">2021-02-26T14:15:51Z</dcterms:modified>
</cp:coreProperties>
</file>