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20D0"/>
    <a:srgbClr val="5E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5EA6B-C1EF-417E-9298-AA7B74C590FC}" type="datetimeFigureOut">
              <a:rPr lang="en-US" smtClean="0"/>
              <a:pPr/>
              <a:t>3/7/2021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E59A5-789C-4926-B68B-60C49AF3D47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fraction-math-mathematics-algebra-27242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ake-pie-sweet-food-tasty-2064637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chocolate-white-chocolate-3422325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woman-girl-percent-prices-shopping-1169324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icon-survey-check-form-mark-test-2967800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board-school-uni-learn-work-test-361516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hand-finger-show-touch-success-577356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kitchen-scale-horizontal-1636489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th-blackboard-education-classroom-1547018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https://pixabay.com/vectors/fraction-math-mathematics-algebra-27242/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https://pixabay.com/photos/cake-pie-sweet-food-tasty-2064637/</a:t>
            </a:r>
            <a:endParaRPr lang="en-IN" dirty="0"/>
          </a:p>
          <a:p>
            <a:r>
              <a:rPr lang="en-IN" dirty="0">
                <a:hlinkClick r:id="rId4"/>
              </a:rPr>
              <a:t>https://pixabay.com/photos/chocolate-white-chocolate-3422325/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https://pixabay.com/illustrations/woman-girl-percent-prices-shopping-1169324/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https://pixabay.com/illustrations/icon-survey-check-form-mark-test-2967800/</a:t>
            </a:r>
            <a:endParaRPr lang="en-IN" dirty="0"/>
          </a:p>
          <a:p>
            <a:r>
              <a:rPr lang="en-IN" dirty="0">
                <a:hlinkClick r:id="rId4"/>
              </a:rPr>
              <a:t>https://pixabay.com/illustrations/board-school-uni-learn-work-test-361516/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5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https://pixabay.com/illustrations/hand-finger-show-touch-success-577356/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6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https://pixabay.com/photos/kitchen-scale-horizontal-1636489/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7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slide:</a:t>
            </a:r>
          </a:p>
          <a:p>
            <a:r>
              <a:rPr lang="en-IN" dirty="0">
                <a:hlinkClick r:id="rId3"/>
              </a:rPr>
              <a:t>https://pixabay.com/photos/math-blackboard-education-classroom-1547018/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8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479569"/>
            <a:ext cx="914400" cy="914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7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7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04" y="22192"/>
            <a:ext cx="967390" cy="938279"/>
          </a:xfrm>
          <a:prstGeom prst="rect">
            <a:avLst/>
          </a:prstGeom>
        </p:spPr>
      </p:pic>
      <p:sp>
        <p:nvSpPr>
          <p:cNvPr id="8" name="Rectangle 7">
            <a:hlinkClick r:id="rId6"/>
          </p:cNvPr>
          <p:cNvSpPr/>
          <p:nvPr userDrawn="1"/>
        </p:nvSpPr>
        <p:spPr>
          <a:xfrm>
            <a:off x="-330686" y="6457984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hand-finger-show-touch-success-577356/" TargetMode="External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hyperlink" Target="https://pixabay.com/photos/cake-pie-sweet-food-tasty-2064637/" TargetMode="External"/><Relationship Id="rId7" Type="http://schemas.openxmlformats.org/officeDocument/2006/relationships/hyperlink" Target="https://pixabay.com/illustrations/board-school-uni-learn-work-test-361516/" TargetMode="External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hyperlink" Target="https://pixabay.com/vectors/fraction-math-mathematics-algebra-27242/" TargetMode="Externa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illustrations/icon-survey-check-form-mark-test-2967800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pixabay.com/illustrations/woman-girl-percent-prices-shopping-1169324/" TargetMode="External"/><Relationship Id="rId15" Type="http://schemas.openxmlformats.org/officeDocument/2006/relationships/image" Target="../media/image18.png"/><Relationship Id="rId10" Type="http://schemas.openxmlformats.org/officeDocument/2006/relationships/hyperlink" Target="https://pixabay.com/photos/math-blackboard-education-classroom-1547018/" TargetMode="External"/><Relationship Id="rId19" Type="http://schemas.openxmlformats.org/officeDocument/2006/relationships/image" Target="../media/image22.jpeg"/><Relationship Id="rId4" Type="http://schemas.openxmlformats.org/officeDocument/2006/relationships/hyperlink" Target="https://pixabay.com/photos/chocolate-white-chocolate-3422325/" TargetMode="External"/><Relationship Id="rId9" Type="http://schemas.openxmlformats.org/officeDocument/2006/relationships/hyperlink" Target="https://pixabay.com/photos/kitchen-scale-horizontal-1636489/" TargetMode="External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2143116"/>
            <a:ext cx="42862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+mj-lt"/>
              </a:rPr>
              <a:t>RATIONAL NUMBERS IN DAILY LIFE</a:t>
            </a:r>
            <a:endParaRPr lang="en-IN" sz="5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6775" y="1568327"/>
            <a:ext cx="4648200" cy="372770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fraction-27242_640.pn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100000"/>
          </a:blip>
          <a:stretch>
            <a:fillRect/>
          </a:stretch>
        </p:blipFill>
        <p:spPr>
          <a:xfrm>
            <a:off x="5600268" y="1538274"/>
            <a:ext cx="2671941" cy="3794760"/>
          </a:xfrm>
          <a:prstGeom prst="rect">
            <a:avLst/>
          </a:prstGeom>
          <a:solidFill>
            <a:srgbClr val="00B0F0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2040" y="2420888"/>
            <a:ext cx="36433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We observe that rational numbers are used extensively in many real life situations.</a:t>
            </a:r>
            <a:endParaRPr lang="en-IN" sz="3200" b="1" dirty="0">
              <a:solidFill>
                <a:srgbClr val="002060"/>
              </a:solidFill>
            </a:endParaRPr>
          </a:p>
        </p:txBody>
      </p:sp>
      <p:pic>
        <p:nvPicPr>
          <p:cNvPr id="6" name="Picture 5" descr="fraction-27242_6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892" y="1920822"/>
            <a:ext cx="2634276" cy="3571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32040" y="1484784"/>
            <a:ext cx="37862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1) </a:t>
            </a:r>
            <a:r>
              <a:rPr lang="en-US" sz="2400" dirty="0"/>
              <a:t>Whenever a bar of chocolate  or a cake or fruit is to be shared amongst  people, rational numbers are involved.</a:t>
            </a:r>
          </a:p>
          <a:p>
            <a:endParaRPr lang="en-IN" sz="2400" dirty="0"/>
          </a:p>
          <a:p>
            <a:r>
              <a:rPr lang="en-US" sz="2400" dirty="0">
                <a:solidFill>
                  <a:srgbClr val="C00000"/>
                </a:solidFill>
              </a:rPr>
              <a:t>Example</a:t>
            </a:r>
            <a:endParaRPr lang="en-IN" sz="2400" dirty="0">
              <a:solidFill>
                <a:srgbClr val="C00000"/>
              </a:solidFill>
            </a:endParaRPr>
          </a:p>
          <a:p>
            <a:r>
              <a:rPr lang="en-US" sz="2400" dirty="0"/>
              <a:t>When a bar of chocolate is divided amongst four friends, each one gets  ¼th of the chocolate. 1/4 is a rational number.</a:t>
            </a:r>
            <a:endParaRPr lang="en-IN" sz="2400" dirty="0"/>
          </a:p>
        </p:txBody>
      </p:sp>
      <p:pic>
        <p:nvPicPr>
          <p:cNvPr id="5" name="Picture 4" descr="cake-2064637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75" y="1056156"/>
            <a:ext cx="3786213" cy="2520197"/>
          </a:xfrm>
          <a:prstGeom prst="rect">
            <a:avLst/>
          </a:prstGeom>
        </p:spPr>
      </p:pic>
      <p:pic>
        <p:nvPicPr>
          <p:cNvPr id="7" name="Picture 6" descr="chocolate-3422325_6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74" y="3627924"/>
            <a:ext cx="3786214" cy="25261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1333577"/>
            <a:ext cx="392909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2) </a:t>
            </a:r>
            <a:r>
              <a:rPr lang="en-US" sz="2400" b="1" dirty="0">
                <a:solidFill>
                  <a:srgbClr val="C00000"/>
                </a:solidFill>
              </a:rPr>
              <a:t>Rational numbers </a:t>
            </a:r>
            <a:r>
              <a:rPr lang="en-US" sz="2400" dirty="0"/>
              <a:t>are involved in Banking  Transactions. Interest rates on loans or deposits in banks are expressed in percentage.</a:t>
            </a:r>
          </a:p>
          <a:p>
            <a:endParaRPr lang="en-IN" sz="2400" dirty="0"/>
          </a:p>
          <a:p>
            <a:r>
              <a:rPr lang="en-US" sz="2400" dirty="0">
                <a:solidFill>
                  <a:srgbClr val="C00000"/>
                </a:solidFill>
              </a:rPr>
              <a:t>Example</a:t>
            </a:r>
            <a:endParaRPr lang="en-IN" sz="2400" dirty="0">
              <a:solidFill>
                <a:srgbClr val="C00000"/>
              </a:solidFill>
            </a:endParaRPr>
          </a:p>
          <a:p>
            <a:r>
              <a:rPr lang="en-US" sz="2400" dirty="0"/>
              <a:t>The rate of interest on a loan could be 7 percent </a:t>
            </a:r>
          </a:p>
          <a:p>
            <a:r>
              <a:rPr lang="en-US" sz="2400" dirty="0"/>
              <a:t>i.e. 7/100 which is a rational number.</a:t>
            </a:r>
            <a:endParaRPr lang="en-IN" sz="2400" dirty="0"/>
          </a:p>
        </p:txBody>
      </p:sp>
      <p:pic>
        <p:nvPicPr>
          <p:cNvPr id="6" name="Picture 5" descr="woman-1169324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5" y="2143116"/>
            <a:ext cx="4055018" cy="2857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4926000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3) </a:t>
            </a:r>
            <a:r>
              <a:rPr lang="en-US" sz="2400" dirty="0"/>
              <a:t>Test scores in exams are expressed as rational numbers.</a:t>
            </a:r>
            <a:endParaRPr lang="en-IN" sz="2400" dirty="0"/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Example </a:t>
            </a:r>
            <a:endParaRPr lang="en-IN" sz="2400" dirty="0">
              <a:solidFill>
                <a:srgbClr val="C00000"/>
              </a:solidFill>
            </a:endParaRPr>
          </a:p>
          <a:p>
            <a:r>
              <a:rPr lang="en-US" sz="2400" dirty="0"/>
              <a:t>Mohan scored </a:t>
            </a:r>
            <a:r>
              <a:rPr lang="en-US" sz="2400" dirty="0">
                <a:solidFill>
                  <a:srgbClr val="C00000"/>
                </a:solidFill>
              </a:rPr>
              <a:t>17/20</a:t>
            </a:r>
            <a:r>
              <a:rPr lang="en-US" sz="2400" dirty="0"/>
              <a:t> in </a:t>
            </a:r>
            <a:r>
              <a:rPr lang="en-US" sz="2400" dirty="0" err="1"/>
              <a:t>Maths</a:t>
            </a:r>
            <a:r>
              <a:rPr lang="en-US" sz="2400" dirty="0"/>
              <a:t> unit test.</a:t>
            </a:r>
            <a:endParaRPr lang="en-IN" sz="2400" dirty="0"/>
          </a:p>
        </p:txBody>
      </p:sp>
      <p:pic>
        <p:nvPicPr>
          <p:cNvPr id="32" name="Picture 31" descr="icon-2967800_6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071546"/>
            <a:ext cx="3657600" cy="3657600"/>
          </a:xfrm>
          <a:prstGeom prst="rect">
            <a:avLst/>
          </a:prstGeom>
        </p:spPr>
      </p:pic>
      <p:pic>
        <p:nvPicPr>
          <p:cNvPr id="33" name="Picture 32" descr="board-361516_6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4" y="1085194"/>
            <a:ext cx="3657600" cy="3643338"/>
          </a:xfrm>
          <a:prstGeom prst="round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857884" y="3691598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17/20</a:t>
            </a:r>
            <a:endParaRPr lang="en-IN" sz="28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24" y="4143380"/>
            <a:ext cx="82438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4) </a:t>
            </a:r>
            <a:r>
              <a:rPr lang="en-US" sz="2400" dirty="0"/>
              <a:t>Reporting of statistics involves use of rational numbers.</a:t>
            </a:r>
            <a:endParaRPr lang="en-IN" sz="2400" dirty="0"/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Examples </a:t>
            </a:r>
            <a:endParaRPr lang="en-IN" sz="2400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 3/4 of the total class strength consists of boys.</a:t>
            </a:r>
            <a:endParaRPr lang="en-IN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 2/3 of the population of the constituency cast their votes on election day.</a:t>
            </a:r>
            <a:endParaRPr lang="en-IN" sz="2400" dirty="0"/>
          </a:p>
        </p:txBody>
      </p:sp>
      <p:pic>
        <p:nvPicPr>
          <p:cNvPr id="11" name="Picture 10" descr="hand-577356_6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1142984"/>
            <a:ext cx="5072098" cy="30115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1249997"/>
            <a:ext cx="39290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5) </a:t>
            </a:r>
            <a:r>
              <a:rPr lang="en-US" sz="2400" dirty="0"/>
              <a:t>In purchase of fruits, vegetables, grocery in daily life we take the help of rational numbers.</a:t>
            </a:r>
          </a:p>
          <a:p>
            <a:endParaRPr lang="en-IN" sz="2400" dirty="0"/>
          </a:p>
          <a:p>
            <a:r>
              <a:rPr lang="en-US" sz="2400" dirty="0">
                <a:solidFill>
                  <a:srgbClr val="C00000"/>
                </a:solidFill>
              </a:rPr>
              <a:t>Examples</a:t>
            </a:r>
            <a:endParaRPr lang="en-IN" sz="24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price of ½ kg of potatoes is 10rupees.</a:t>
            </a:r>
          </a:p>
          <a:p>
            <a:pPr marL="457200" indent="-457200">
              <a:buAutoNum type="alphaLcParenR"/>
            </a:pPr>
            <a:r>
              <a:rPr lang="en-US" sz="2400" dirty="0"/>
              <a:t>Ram purchased ¼ kilo of apples at the stall.</a:t>
            </a:r>
            <a:endParaRPr lang="en-IN" sz="2400" dirty="0"/>
          </a:p>
          <a:p>
            <a:pPr marL="457200" indent="-457200">
              <a:buAutoNum type="alphaLcParenR"/>
            </a:pPr>
            <a:r>
              <a:rPr lang="en-US" sz="2400" dirty="0" err="1"/>
              <a:t>Sita</a:t>
            </a:r>
            <a:r>
              <a:rPr lang="en-US" sz="2400" dirty="0"/>
              <a:t> bought 3 and half kilo of wheat at the grocery shop.</a:t>
            </a:r>
            <a:endParaRPr lang="en-IN" sz="2400" dirty="0"/>
          </a:p>
        </p:txBody>
      </p:sp>
      <p:pic>
        <p:nvPicPr>
          <p:cNvPr id="6" name="Picture 5" descr="kitchen-scale-1636489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60" y="1214422"/>
            <a:ext cx="3185912" cy="47863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0" name="Group 9"/>
          <p:cNvGrpSpPr/>
          <p:nvPr/>
        </p:nvGrpSpPr>
        <p:grpSpPr>
          <a:xfrm>
            <a:off x="828700" y="4347528"/>
            <a:ext cx="7600952" cy="1938992"/>
            <a:chOff x="685824" y="775628"/>
            <a:chExt cx="7600952" cy="1938992"/>
          </a:xfrm>
        </p:grpSpPr>
        <p:sp>
          <p:nvSpPr>
            <p:cNvPr id="4" name="Rectangle 3"/>
            <p:cNvSpPr/>
            <p:nvPr/>
          </p:nvSpPr>
          <p:spPr>
            <a:xfrm>
              <a:off x="685824" y="775628"/>
              <a:ext cx="760095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6) </a:t>
              </a:r>
              <a:r>
                <a:rPr lang="en-US" sz="2400" dirty="0"/>
                <a:t>Mathematical Formulae  also contain rational numbers.</a:t>
              </a:r>
              <a:endParaRPr lang="en-IN" sz="2400" dirty="0"/>
            </a:p>
            <a:p>
              <a:endParaRPr lang="en-US" sz="2400" dirty="0">
                <a:solidFill>
                  <a:srgbClr val="C00000"/>
                </a:solidFill>
              </a:endParaRPr>
            </a:p>
            <a:p>
              <a:r>
                <a:rPr lang="en-US" sz="2400" dirty="0">
                  <a:solidFill>
                    <a:srgbClr val="C00000"/>
                  </a:solidFill>
                </a:rPr>
                <a:t>Examples</a:t>
              </a:r>
              <a:endParaRPr lang="en-IN" sz="2400" dirty="0">
                <a:solidFill>
                  <a:srgbClr val="C00000"/>
                </a:solidFill>
              </a:endParaRPr>
            </a:p>
            <a:p>
              <a:r>
                <a:rPr lang="en-US" sz="2400" dirty="0"/>
                <a:t>Area of semicircle=(1/2)</a:t>
              </a:r>
              <a:endParaRPr lang="en-IN" sz="2400" dirty="0"/>
            </a:p>
            <a:p>
              <a:r>
                <a:rPr lang="en-US" sz="2400" dirty="0"/>
                <a:t>Volume of cone=(1/3)h</a:t>
              </a:r>
              <a:endParaRPr lang="en-IN" sz="2400" dirty="0"/>
            </a:p>
          </p:txBody>
        </p:sp>
        <p:pic>
          <p:nvPicPr>
            <p:cNvPr id="4097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86182" y="1928802"/>
              <a:ext cx="361950" cy="357190"/>
            </a:xfrm>
            <a:prstGeom prst="rect">
              <a:avLst/>
            </a:prstGeom>
            <a:noFill/>
          </p:spPr>
        </p:pic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9984" y="2285992"/>
              <a:ext cx="434340" cy="428628"/>
            </a:xfrm>
            <a:prstGeom prst="rect">
              <a:avLst/>
            </a:prstGeom>
            <a:noFill/>
          </p:spPr>
        </p:pic>
      </p:grpSp>
      <p:pic>
        <p:nvPicPr>
          <p:cNvPr id="8" name="Picture 7" descr="math-1547018_6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28" y="1048999"/>
            <a:ext cx="6215106" cy="316581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99327" y="272457"/>
            <a:ext cx="5315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Rational Numbers In Daily Life</a:t>
            </a:r>
          </a:p>
        </p:txBody>
      </p:sp>
    </p:spTree>
    <p:extLst>
      <p:ext uri="{BB962C8B-B14F-4D97-AF65-F5344CB8AC3E}">
        <p14:creationId xmlns:p14="http://schemas.microsoft.com/office/powerpoint/2010/main" val="182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28597" y="1071547"/>
          <a:ext cx="7929618" cy="4862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2"/>
                        </a:rPr>
                        <a:t>https://pixabay.com/vectors/fraction-math-mathematics-algebra-27242/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hlinkClick r:id="rId3"/>
                        </a:rPr>
                        <a:t>https://pixabay.com/photos/cake-pie-sweet-food-tasty-2064637/</a:t>
                      </a:r>
                      <a:endParaRPr lang="en-IN" sz="1200" dirty="0"/>
                    </a:p>
                    <a:p>
                      <a:r>
                        <a:rPr lang="en-IN" sz="1200" dirty="0">
                          <a:hlinkClick r:id="rId4"/>
                        </a:rPr>
                        <a:t>https://pixabay.com/photos/chocolate-white-chocolate-3422325/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5"/>
                        </a:rPr>
                        <a:t>https://pixabay.com/illustrations/woman-girl-percent-prices-shopping-1169324/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hlinkClick r:id="rId6"/>
                        </a:rPr>
                        <a:t>https://pixabay.com/illustrations/icon-survey-check-form-mark-test-2967800/</a:t>
                      </a:r>
                      <a:endParaRPr lang="en-IN" sz="1200" dirty="0"/>
                    </a:p>
                    <a:p>
                      <a:r>
                        <a:rPr lang="en-IN" sz="1200" dirty="0">
                          <a:hlinkClick r:id="rId7"/>
                        </a:rPr>
                        <a:t>https://pixabay.com/illustrations/board-school-uni-learn-work-test-361516/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8"/>
                        </a:rPr>
                        <a:t>https://pixabay.com/illustrations/hand-finger-show-touch-success-577356/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9"/>
                        </a:rPr>
                        <a:t>https://pixabay.com/photos/kitchen-scale-horizontal-1636489/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>
                          <a:hlinkClick r:id="rId10"/>
                        </a:rPr>
                        <a:t>https://pixabay.com/photos/math-blackboard-education-classroom-1547018/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" name="Picture 13" descr="fraction-27242_64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643042" y="1752588"/>
            <a:ext cx="357189" cy="484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math-1547018_64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00166" y="5429264"/>
            <a:ext cx="857256" cy="436665"/>
          </a:xfrm>
          <a:prstGeom prst="rect">
            <a:avLst/>
          </a:prstGeom>
        </p:spPr>
      </p:pic>
      <p:pic>
        <p:nvPicPr>
          <p:cNvPr id="16" name="Picture 15" descr="kitchen-scale-1636489_64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14480" y="4786322"/>
            <a:ext cx="281063" cy="422255"/>
          </a:xfrm>
          <a:prstGeom prst="rect">
            <a:avLst/>
          </a:prstGeom>
        </p:spPr>
      </p:pic>
      <p:pic>
        <p:nvPicPr>
          <p:cNvPr id="17" name="Picture 16" descr="hand-577356_640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00166" y="4214818"/>
            <a:ext cx="677520" cy="39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icon-2967800_640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28794" y="3605214"/>
            <a:ext cx="466828" cy="466828"/>
          </a:xfrm>
          <a:prstGeom prst="rect">
            <a:avLst/>
          </a:prstGeom>
        </p:spPr>
      </p:pic>
      <p:pic>
        <p:nvPicPr>
          <p:cNvPr id="19" name="Picture 18" descr="board-361516_640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357290" y="3643314"/>
            <a:ext cx="471343" cy="357190"/>
          </a:xfrm>
          <a:prstGeom prst="rect">
            <a:avLst/>
          </a:prstGeom>
        </p:spPr>
      </p:pic>
      <p:pic>
        <p:nvPicPr>
          <p:cNvPr id="21" name="Picture 20" descr="woman-1169324_640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571604" y="3000372"/>
            <a:ext cx="532015" cy="428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cake-2064637_640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28728" y="2357430"/>
            <a:ext cx="500066" cy="332856"/>
          </a:xfrm>
          <a:prstGeom prst="rect">
            <a:avLst/>
          </a:prstGeom>
        </p:spPr>
      </p:pic>
      <p:pic>
        <p:nvPicPr>
          <p:cNvPr id="23" name="Picture 22" descr="chocolate-3422325_640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000232" y="2357430"/>
            <a:ext cx="423785" cy="2827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547</Words>
  <Application>Microsoft Office PowerPoint</Application>
  <PresentationFormat>On-screen Show (4:3)</PresentationFormat>
  <Paragraphs>82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Aharoni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GIRIDHAR BALACHANDRAN 170905056</cp:lastModifiedBy>
  <cp:revision>61</cp:revision>
  <dcterms:created xsi:type="dcterms:W3CDTF">2019-07-04T05:11:59Z</dcterms:created>
  <dcterms:modified xsi:type="dcterms:W3CDTF">2021-03-07T06:24:00Z</dcterms:modified>
</cp:coreProperties>
</file>