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9" r:id="rId3"/>
    <p:sldId id="260" r:id="rId4"/>
    <p:sldId id="280" r:id="rId5"/>
    <p:sldId id="266" r:id="rId6"/>
    <p:sldId id="262" r:id="rId7"/>
    <p:sldId id="267" r:id="rId8"/>
    <p:sldId id="281" r:id="rId9"/>
    <p:sldId id="268" r:id="rId10"/>
    <p:sldId id="269" r:id="rId11"/>
    <p:sldId id="276" r:id="rId12"/>
    <p:sldId id="271" r:id="rId13"/>
    <p:sldId id="277" r:id="rId14"/>
    <p:sldId id="274" r:id="rId15"/>
    <p:sldId id="278" r:id="rId16"/>
    <p:sldId id="279" r:id="rId17"/>
    <p:sldId id="25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5408"/>
    <a:srgbClr val="F57E1B"/>
    <a:srgbClr val="CC3300"/>
    <a:srgbClr val="C88F50"/>
    <a:srgbClr val="ECFA32"/>
    <a:srgbClr val="FFCC99"/>
    <a:srgbClr val="FFFF99"/>
    <a:srgbClr val="CC9900"/>
    <a:srgbClr val="EFF505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761" autoAdjust="0"/>
  </p:normalViewPr>
  <p:slideViewPr>
    <p:cSldViewPr>
      <p:cViewPr varScale="1">
        <p:scale>
          <a:sx n="59" d="100"/>
          <a:sy n="59" d="100"/>
        </p:scale>
        <p:origin x="15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07-03-2021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Dyadic_rational.svg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student-school-learn-education-411947/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csearch.creativecommons.org/photos/155c99de-321b-43c7-9c46-2109eecacbd4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csearch.creativecommons.org/photos/155c99de-321b-43c7-9c46-2109eecacbd4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hooray-joy-happy-joyful-yay-jump-25568/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illustrations/thumbs-up-smiley-face-emoji-happy-4007573/" TargetMode="Externa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dirty="0">
                <a:hlinkClick r:id="rId3"/>
              </a:rPr>
              <a:t>https://commons.wikimedia.org/wiki/File:Dyadic_rational.svg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I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8409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I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33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I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3543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I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6289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I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43322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I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82893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I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1124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I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37684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45800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26158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35818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Font typeface="+mj-lt"/>
              <a:buNone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0" indent="0">
              <a:buFont typeface="+mj-lt"/>
              <a:buNone/>
            </a:pPr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  <a:hlinkClick r:id="rId3"/>
            </a:endParaRPr>
          </a:p>
          <a:p>
            <a:pPr marL="0" indent="0">
              <a:buFont typeface="+mj-lt"/>
              <a:buNone/>
            </a:pPr>
            <a:r>
              <a:rPr lang="en-SG" dirty="0">
                <a:hlinkClick r:id="rId3"/>
              </a:rPr>
              <a:t>https://pixabay.com/photos/student-school-learn-education-411947/</a:t>
            </a:r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53303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Font typeface="+mj-lt"/>
              <a:buNone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0" indent="0">
              <a:buFont typeface="+mj-lt"/>
              <a:buNone/>
            </a:pP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 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>
                <a:hlinkClick r:id="rId3"/>
              </a:rPr>
              <a:t>https://ccsearch.creativecommons.org/photos/155c99de-321b-43c7-9c46-2109eecacbd4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15990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–</a:t>
            </a:r>
          </a:p>
          <a:p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dirty="0">
                <a:hlinkClick r:id="rId3"/>
              </a:rPr>
              <a:t>https://ccsearch.creativecommons.org/photos/155c99de-321b-43c7-9c46-2109eecacbd4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33848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–</a:t>
            </a: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marL="228600" indent="-228600">
              <a:buFont typeface="+mj-lt"/>
              <a:buAutoNum type="arabicPeriod"/>
            </a:pPr>
            <a:r>
              <a:rPr lang="en-SG" dirty="0">
                <a:hlinkClick r:id="rId3"/>
              </a:rPr>
              <a:t>https://pixabay.com/vectors/hooray-joy-happy-joyful-yay-jump-25568/</a:t>
            </a:r>
            <a:endParaRPr lang="en-SG" dirty="0"/>
          </a:p>
          <a:p>
            <a:pPr marL="228600" indent="-228600">
              <a:buFont typeface="+mj-lt"/>
              <a:buAutoNum type="arabicPeriod"/>
            </a:pPr>
            <a:r>
              <a:rPr lang="en-SG" dirty="0">
                <a:hlinkClick r:id="rId4"/>
              </a:rPr>
              <a:t>https://pixabay.com/illustrations/thumbs-up-smiley-face-emoji-happy-4007573/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50881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8994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18.jpe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2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2.jpe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3.jpeg"/><Relationship Id="rId4" Type="http://schemas.openxmlformats.org/officeDocument/2006/relationships/image" Target="../media/image42.png"/><Relationship Id="rId9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hyperlink" Target="https://pixabay.com/photos/student-school-learn-education-411947/" TargetMode="External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illustrations/thumbs-up-smiley-face-emoji-happy-4007573/" TargetMode="External"/><Relationship Id="rId5" Type="http://schemas.openxmlformats.org/officeDocument/2006/relationships/image" Target="../media/image25.jpeg"/><Relationship Id="rId4" Type="http://schemas.openxmlformats.org/officeDocument/2006/relationships/hyperlink" Target="https://pixabay.com/vectors/hooray-joy-happy-joyful-yay-jump-25568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99677" y="2276872"/>
            <a:ext cx="5228675" cy="2585323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Addition</a:t>
            </a:r>
          </a:p>
          <a:p>
            <a:pPr algn="ctr"/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of </a:t>
            </a:r>
          </a:p>
          <a:p>
            <a:pPr algn="ctr"/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Rational Numbers</a:t>
            </a: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838200"/>
            <a:ext cx="1752600" cy="4572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Introduction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905539" y="1676400"/>
            <a:ext cx="7383426" cy="7620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Addition of rational numbers is similar to addition of </a:t>
            </a:r>
            <a:r>
              <a:rPr lang="en-US" sz="24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integers 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fractions</a:t>
            </a:r>
            <a:endParaRPr lang="en-US" sz="2400" b="1" dirty="0">
              <a:solidFill>
                <a:schemeClr val="bg1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94906" y="2667000"/>
            <a:ext cx="7394059" cy="7620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We add the </a:t>
            </a:r>
            <a:r>
              <a:rPr lang="en-US" sz="2400" dirty="0">
                <a:solidFill>
                  <a:srgbClr val="CCFFF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numerators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to find the sum for fractions with same denominator</a:t>
            </a:r>
          </a:p>
        </p:txBody>
      </p:sp>
      <p:sp>
        <p:nvSpPr>
          <p:cNvPr id="6" name="Rectangle 5"/>
          <p:cNvSpPr/>
          <p:nvPr/>
        </p:nvSpPr>
        <p:spPr>
          <a:xfrm>
            <a:off x="871869" y="3657600"/>
            <a:ext cx="7399375" cy="76200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LCM of the denominators is determined 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for fractions having different denominators</a:t>
            </a:r>
            <a:endParaRPr lang="en-US" sz="2400" b="1" dirty="0">
              <a:solidFill>
                <a:schemeClr val="bg1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21931" y="4648200"/>
            <a:ext cx="7415769" cy="68580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Equivalent fractions 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are found with LCM as the denominator</a:t>
            </a:r>
            <a:endParaRPr lang="en-US" sz="2400" dirty="0">
              <a:solidFill>
                <a:schemeClr val="accent2">
                  <a:lumMod val="20000"/>
                  <a:lumOff val="80000"/>
                </a:schemeClr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8259" y="5562600"/>
            <a:ext cx="7379442" cy="6858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The fractions now have same denominator and hence  their sum is found by </a:t>
            </a:r>
            <a:r>
              <a:rPr lang="en-US" sz="24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adding up the numerators</a:t>
            </a:r>
            <a:endParaRPr lang="en-US" sz="2400" b="1" dirty="0">
              <a:solidFill>
                <a:schemeClr val="bg1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14371" y="42532"/>
            <a:ext cx="59006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Addition of Rational Numbers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275576" y="1844824"/>
                <a:ext cx="6377136" cy="1109807"/>
              </a:xfrm>
              <a:prstGeom prst="flowChartAlternateProcess">
                <a:avLst/>
              </a:prstGeom>
              <a:solidFill>
                <a:schemeClr val="bg2">
                  <a:lumMod val="9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169863" lvl="0" algn="ctr"/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𝑎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𝑐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and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b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c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itchFamily="34" charset="0"/>
                    <a:ea typeface="Calibri" pitchFamily="34" charset="0"/>
                    <a:cs typeface="Times New Roman" pitchFamily="18" charset="0"/>
                  </a:rPr>
                  <a:t>are two rational numbers where a,b,c are integers and c≠0 then</a:t>
                </a:r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5576" y="1844824"/>
                <a:ext cx="6377136" cy="1109807"/>
              </a:xfrm>
              <a:prstGeom prst="flowChartAlternateProcess">
                <a:avLst/>
              </a:prstGeom>
              <a:blipFill rotWithShape="1">
                <a:blip r:embed="rId3" cstate="print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ounded Rectangle 3"/>
          <p:cNvSpPr/>
          <p:nvPr/>
        </p:nvSpPr>
        <p:spPr>
          <a:xfrm>
            <a:off x="878584" y="4797151"/>
            <a:ext cx="7729491" cy="1328023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When the denominators are the same, the sum of two rational numbers is obtained by adding up the numerators</a:t>
            </a:r>
            <a:endParaRPr lang="en-U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153109" y="3143245"/>
            <a:ext cx="2857500" cy="1382765"/>
            <a:chOff x="3143240" y="3143248"/>
            <a:chExt cx="2857500" cy="1382765"/>
          </a:xfr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>
                  <a:lumMod val="60000"/>
                  <a:lumOff val="40000"/>
                  <a:shade val="100000"/>
                  <a:satMod val="115000"/>
                </a:schemeClr>
              </a:gs>
            </a:gsLst>
            <a:lin ang="10800000" scaled="1"/>
            <a:tileRect/>
          </a:gradFill>
        </p:grpSpPr>
        <p:sp>
          <p:nvSpPr>
            <p:cNvPr id="5" name="Cloud 4"/>
            <p:cNvSpPr/>
            <p:nvPr/>
          </p:nvSpPr>
          <p:spPr>
            <a:xfrm>
              <a:off x="3143240" y="3143248"/>
              <a:ext cx="2857500" cy="1382765"/>
            </a:xfrm>
            <a:prstGeom prst="cloud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/>
                <p:cNvSpPr txBox="1"/>
                <p:nvPr/>
              </p:nvSpPr>
              <p:spPr>
                <a:xfrm>
                  <a:off x="3611729" y="3491888"/>
                  <a:ext cx="2184834" cy="647357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𝑐</m:t>
                          </m:r>
                        </m:den>
                      </m:f>
                    </m:oMath>
                  </a14:m>
                  <a:r>
                    <a:rPr lang="en-US" sz="24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 +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𝑏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𝑐</m:t>
                          </m:r>
                        </m:den>
                      </m:f>
                    </m:oMath>
                  </a14:m>
                  <a:r>
                    <a:rPr lang="en-US" sz="24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alibri" pitchFamily="34" charset="0"/>
                      <a:cs typeface="Calibri" pitchFamily="34" charset="0"/>
                    </a:rPr>
                    <a:t>=</a:t>
                  </a:r>
                  <a14:m>
                    <m:oMath xmlns:m="http://schemas.openxmlformats.org/officeDocument/2006/math">
                      <m:r>
                        <a:rPr lang="en-US" sz="2400" b="0" i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</a:rPr>
                        <m:t>  </m:t>
                      </m:r>
                      <m:f>
                        <m:fPr>
                          <m:ctrlPr>
                            <a:rPr lang="en-US" sz="2400" i="1" dirty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US" sz="2400" b="0" i="1" dirty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𝑎</m:t>
                          </m:r>
                          <m:r>
                            <a:rPr lang="en-US" sz="2400" b="0" i="1" dirty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sz="2400" b="0" i="1" dirty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𝑏</m:t>
                          </m:r>
                          <m:r>
                            <a:rPr lang="en-US" sz="2400" b="0" i="1" dirty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2400" b="0" i="1" dirty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𝑐</m:t>
                          </m:r>
                        </m:den>
                      </m:f>
                    </m:oMath>
                  </a14:m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</mc:Choice>
          <mc:Fallback xmlns="">
            <p:sp>
              <p:nvSpPr>
                <p:cNvPr id="3" name="Text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11729" y="3491888"/>
                  <a:ext cx="2184834" cy="647357"/>
                </a:xfrm>
                <a:prstGeom prst="rect">
                  <a:avLst/>
                </a:prstGeom>
                <a:blipFill rotWithShape="1">
                  <a:blip r:embed="rId4" cstate="print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" name="Rectangle 6"/>
          <p:cNvSpPr/>
          <p:nvPr/>
        </p:nvSpPr>
        <p:spPr>
          <a:xfrm>
            <a:off x="1115616" y="1011060"/>
            <a:ext cx="73888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Addition of rational numbers having same denominator</a:t>
            </a:r>
          </a:p>
        </p:txBody>
      </p:sp>
      <p:sp>
        <p:nvSpPr>
          <p:cNvPr id="9" name="Rectangle 8"/>
          <p:cNvSpPr/>
          <p:nvPr/>
        </p:nvSpPr>
        <p:spPr>
          <a:xfrm>
            <a:off x="1646270" y="42532"/>
            <a:ext cx="59006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Addition of Rational Numbers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201266" y="1196752"/>
            <a:ext cx="1714550" cy="670403"/>
            <a:chOff x="1201266" y="1196752"/>
            <a:chExt cx="1714550" cy="670403"/>
          </a:xfrm>
          <a:solidFill>
            <a:schemeClr val="accent2">
              <a:lumMod val="50000"/>
            </a:schemeClr>
          </a:solidFill>
        </p:grpSpPr>
        <p:sp>
          <p:nvSpPr>
            <p:cNvPr id="4" name="Dodecagon 3"/>
            <p:cNvSpPr/>
            <p:nvPr/>
          </p:nvSpPr>
          <p:spPr>
            <a:xfrm>
              <a:off x="1201266" y="1196752"/>
              <a:ext cx="1714550" cy="670403"/>
            </a:xfrm>
            <a:prstGeom prst="dodecagon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547664" y="1340768"/>
              <a:ext cx="1368152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Example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627784" y="2276872"/>
            <a:ext cx="4896544" cy="3744416"/>
            <a:chOff x="2627784" y="2276872"/>
            <a:chExt cx="4824536" cy="3240360"/>
          </a:xfrm>
          <a:solidFill>
            <a:schemeClr val="bg1">
              <a:lumMod val="95000"/>
            </a:schemeClr>
          </a:solidFill>
        </p:grpSpPr>
        <p:sp>
          <p:nvSpPr>
            <p:cNvPr id="7" name="Vertical Scroll 6"/>
            <p:cNvSpPr/>
            <p:nvPr/>
          </p:nvSpPr>
          <p:spPr>
            <a:xfrm>
              <a:off x="2627784" y="2276872"/>
              <a:ext cx="4824536" cy="3240360"/>
            </a:xfrm>
            <a:prstGeom prst="verticalScroll">
              <a:avLst>
                <a:gd name="adj" fmla="val 3311"/>
              </a:avLst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3491880" y="2492896"/>
                  <a:ext cx="2448272" cy="614848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>
                      <a:latin typeface="Calibri" pitchFamily="34" charset="0"/>
                      <a:cs typeface="Calibri" pitchFamily="34" charset="0"/>
                    </a:rPr>
                    <a:t>Add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0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US" sz="2400" b="0" i="0" smtClean="0">
                              <a:latin typeface="Cambria Math"/>
                            </a:rPr>
                            <m:t>15</m:t>
                          </m:r>
                        </m:den>
                      </m:f>
                    </m:oMath>
                  </a14:m>
                  <a:r>
                    <a:rPr lang="en-US" sz="2400" dirty="0">
                      <a:latin typeface="Calibri" pitchFamily="34" charset="0"/>
                      <a:cs typeface="Calibri" pitchFamily="34" charset="0"/>
                    </a:rPr>
                    <a:t>   and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0" smtClean="0">
                              <a:latin typeface="Cambria Math"/>
                            </a:rPr>
                            <m:t>−11 </m:t>
                          </m:r>
                        </m:num>
                        <m:den>
                          <m:r>
                            <a:rPr lang="en-US" sz="2400" b="0" i="0" smtClean="0">
                              <a:latin typeface="Cambria Math"/>
                            </a:rPr>
                            <m:t>  15</m:t>
                          </m:r>
                        </m:den>
                      </m:f>
                    </m:oMath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91880" y="2492896"/>
                  <a:ext cx="2448272" cy="614848"/>
                </a:xfrm>
                <a:prstGeom prst="rect">
                  <a:avLst/>
                </a:prstGeom>
                <a:blipFill rotWithShape="1">
                  <a:blip r:embed="rId3" cstate="print"/>
                  <a:stretch>
                    <a:fillRect l="-39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83968" y="4170041"/>
                <a:ext cx="1750627" cy="616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15</m:t>
                        </m:r>
                      </m:den>
                    </m:f>
                  </m:oMath>
                </a14:m>
                <a:r>
                  <a:rPr lang="en-US" sz="2400" dirty="0"/>
                  <a:t>   +  (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−11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   15</m:t>
                        </m:r>
                      </m:den>
                    </m:f>
                  </m:oMath>
                </a14:m>
                <a:r>
                  <a:rPr lang="en-US" sz="2400" dirty="0"/>
                  <a:t> )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4170041"/>
                <a:ext cx="1750627" cy="616194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r="-697" b="-9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283968" y="3280858"/>
                <a:ext cx="1404156" cy="616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15</m:t>
                        </m:r>
                      </m:den>
                    </m:f>
                  </m:oMath>
                </a14:m>
                <a:r>
                  <a:rPr lang="en-US" sz="2400" dirty="0"/>
                  <a:t>   +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−11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   15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3280858"/>
                <a:ext cx="1404156" cy="616194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b="-9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584144" y="5085184"/>
                <a:ext cx="803804" cy="6154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−4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   15</m:t>
                          </m:r>
                        </m:den>
                      </m:f>
                      <m:r>
                        <a:rPr lang="en-US" sz="2400" b="0" i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4144" y="5085184"/>
                <a:ext cx="803804" cy="615425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1614371" y="42532"/>
            <a:ext cx="59006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Addition of Rational Numbers</a:t>
            </a:r>
          </a:p>
        </p:txBody>
      </p:sp>
    </p:spTree>
    <p:extLst>
      <p:ext uri="{BB962C8B-B14F-4D97-AF65-F5344CB8AC3E}">
        <p14:creationId xmlns:p14="http://schemas.microsoft.com/office/powerpoint/2010/main" val="2411035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44526" y="2743200"/>
            <a:ext cx="7543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When two rational numbers have different denominators then the LCM of the denominators is taken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Equivalent fractions of both the rational numbers with same denominator are obtained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The two rational numbers are added as in case-1</a:t>
            </a:r>
          </a:p>
        </p:txBody>
      </p:sp>
      <p:sp>
        <p:nvSpPr>
          <p:cNvPr id="7" name="Snip Diagonal Corner Rectangle 6"/>
          <p:cNvSpPr/>
          <p:nvPr/>
        </p:nvSpPr>
        <p:spPr>
          <a:xfrm>
            <a:off x="1143000" y="1447800"/>
            <a:ext cx="6934200" cy="762000"/>
          </a:xfrm>
          <a:prstGeom prst="snip2DiagRect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Case – 2 : Addition of rational numbers having different denominators</a:t>
            </a:r>
          </a:p>
        </p:txBody>
      </p:sp>
      <p:sp>
        <p:nvSpPr>
          <p:cNvPr id="6" name="Rectangle 5"/>
          <p:cNvSpPr/>
          <p:nvPr/>
        </p:nvSpPr>
        <p:spPr>
          <a:xfrm>
            <a:off x="1614371" y="42532"/>
            <a:ext cx="59006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Addition of Rational Numbers</a:t>
            </a:r>
          </a:p>
        </p:txBody>
      </p:sp>
    </p:spTree>
    <p:extLst>
      <p:ext uri="{BB962C8B-B14F-4D97-AF65-F5344CB8AC3E}">
        <p14:creationId xmlns:p14="http://schemas.microsoft.com/office/powerpoint/2010/main" val="348398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295400" y="1219200"/>
                <a:ext cx="2667000" cy="619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accent2">
                        <a:lumMod val="50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Add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</a:rPr>
                          <m:t>12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accent2">
                        <a:lumMod val="50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  and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</a:rPr>
                          <m:t>18</m:t>
                        </m:r>
                      </m:den>
                    </m:f>
                  </m:oMath>
                </a14:m>
                <a:endParaRPr lang="en-US" sz="2400" dirty="0">
                  <a:solidFill>
                    <a:schemeClr val="accent2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1219200"/>
                <a:ext cx="2667000" cy="619913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3661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371600" y="2057400"/>
            <a:ext cx="1257300" cy="46166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Step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2614" y="3301248"/>
            <a:ext cx="6629400" cy="193899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tint val="66000"/>
                  <a:satMod val="16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Find the LCM of the denominators 12 and 18</a:t>
            </a:r>
          </a:p>
          <a:p>
            <a:pPr algn="ctr"/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   </a:t>
            </a:r>
          </a:p>
          <a:p>
            <a:pPr algn="ctr"/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LCM  =  (12, 18)</a:t>
            </a:r>
          </a:p>
          <a:p>
            <a:pPr algn="ctr"/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endParaRPr lang="en-US" sz="24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283968" y="4536821"/>
            <a:ext cx="12009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=       36</a:t>
            </a:r>
          </a:p>
        </p:txBody>
      </p:sp>
      <p:sp>
        <p:nvSpPr>
          <p:cNvPr id="8" name="Rectangle 7"/>
          <p:cNvSpPr/>
          <p:nvPr/>
        </p:nvSpPr>
        <p:spPr>
          <a:xfrm>
            <a:off x="1614371" y="42532"/>
            <a:ext cx="59006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Addition of Rational Numbers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uild="allAtOnce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033033" y="1700808"/>
            <a:ext cx="1257300" cy="46166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Step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33033" y="959411"/>
                <a:ext cx="2667000" cy="619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accent2">
                        <a:lumMod val="50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Add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</a:rPr>
                          <m:t>12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accent2">
                        <a:lumMod val="50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  and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</a:rPr>
                          <m:t>18</m:t>
                        </m:r>
                      </m:den>
                    </m:f>
                  </m:oMath>
                </a14:m>
                <a:endParaRPr lang="en-US" sz="2400" dirty="0">
                  <a:solidFill>
                    <a:schemeClr val="accent2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3033" y="959411"/>
                <a:ext cx="2667000" cy="619913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3425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2113905" y="3535011"/>
            <a:ext cx="4896543" cy="2884253"/>
            <a:chOff x="5964439" y="3645024"/>
            <a:chExt cx="4896543" cy="2884253"/>
          </a:xfrm>
        </p:grpSpPr>
        <p:sp>
          <p:nvSpPr>
            <p:cNvPr id="2" name="Octagon 1"/>
            <p:cNvSpPr/>
            <p:nvPr/>
          </p:nvSpPr>
          <p:spPr>
            <a:xfrm>
              <a:off x="5964439" y="3645024"/>
              <a:ext cx="4896543" cy="2884253"/>
            </a:xfrm>
            <a:prstGeom prst="octagon">
              <a:avLst/>
            </a:prstGeom>
            <a:blipFill>
              <a:blip r:embed="rId4" cstate="print"/>
              <a:tile tx="0" ty="0" sx="100000" sy="100000" flip="none" algn="tl"/>
            </a:blip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7404153" y="3823043"/>
                  <a:ext cx="2088232" cy="6199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US" sz="240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a14:m>
                  <a:r>
                    <a:rPr lang="en-US" sz="2400" dirty="0">
                      <a:latin typeface="Calibri" pitchFamily="34" charset="0"/>
                      <a:cs typeface="Calibri" pitchFamily="34" charset="0"/>
                    </a:rPr>
                    <a:t>and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18</m:t>
                          </m:r>
                        </m:den>
                      </m:f>
                    </m:oMath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04153" y="3823043"/>
                  <a:ext cx="2088232" cy="619913"/>
                </a:xfrm>
                <a:prstGeom prst="rect">
                  <a:avLst/>
                </a:prstGeom>
                <a:blipFill rotWithShape="1">
                  <a:blip r:embed="rId5" cstate="print"/>
                  <a:stretch>
                    <a:fillRect b="-882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994846" y="4531375"/>
                <a:ext cx="1567329" cy="18878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12</m:t>
                        </m:r>
                      </m:den>
                    </m:f>
                  </m:oMath>
                </a14:m>
                <a:r>
                  <a:rPr lang="en-US" sz="2400" dirty="0">
                    <a:latin typeface="Calibri" pitchFamily="34" charset="0"/>
                    <a:cs typeface="Calibri" pitchFamily="34" charset="0"/>
                  </a:rPr>
                  <a:t>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en-US" sz="2400" dirty="0">
                  <a:latin typeface="Calibri" pitchFamily="34" charset="0"/>
                  <a:cs typeface="Calibri" pitchFamily="34" charset="0"/>
                </a:endParaRPr>
              </a:p>
              <a:p>
                <a:endParaRPr lang="en-US" sz="2400" dirty="0">
                  <a:latin typeface="Calibri" pitchFamily="34" charset="0"/>
                  <a:cs typeface="Calibri" pitchFamily="34" charset="0"/>
                </a:endParaRPr>
              </a:p>
              <a:p>
                <a:r>
                  <a:rPr lang="en-US" sz="2400" dirty="0">
                    <a:latin typeface="Calibri" pitchFamily="34" charset="0"/>
                    <a:cs typeface="Calibri" pitchFamily="34" charset="0"/>
                  </a:rPr>
                  <a:t>=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>
                            <a:latin typeface="Cambria Math" panose="02040503050406030204" pitchFamily="18" charset="0"/>
                            <a:cs typeface="Calibri" pitchFamily="34" charset="0"/>
                          </a:rPr>
                        </m:ctrlPr>
                      </m:fPr>
                      <m:num>
                        <m:r>
                          <a:rPr lang="en-US" sz="2400" dirty="0">
                            <a:latin typeface="Cambria Math"/>
                            <a:cs typeface="Calibri" pitchFamily="34" charset="0"/>
                          </a:rPr>
                          <m:t>15</m:t>
                        </m:r>
                      </m:num>
                      <m:den>
                        <m:r>
                          <a:rPr lang="en-US" sz="2400" b="1" i="1" dirty="0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  <a:cs typeface="Calibri" pitchFamily="34" charset="0"/>
                          </a:rPr>
                          <m:t>𝟑𝟔</m:t>
                        </m:r>
                      </m:den>
                    </m:f>
                  </m:oMath>
                </a14:m>
                <a:endParaRPr lang="en-US" sz="2400" dirty="0">
                  <a:latin typeface="Calibri" pitchFamily="34" charset="0"/>
                  <a:cs typeface="Calibri" pitchFamily="34" charset="0"/>
                </a:endParaRPr>
              </a:p>
              <a:p>
                <a:endParaRPr lang="en-US" sz="2400" dirty="0"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4846" y="4531375"/>
                <a:ext cx="1567329" cy="1887889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l="-583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562177" y="4531375"/>
                <a:ext cx="2301936" cy="15082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18</m:t>
                        </m:r>
                      </m:den>
                    </m:f>
                  </m:oMath>
                </a14:m>
                <a:r>
                  <a:rPr lang="en-US" sz="2400" dirty="0">
                    <a:latin typeface="Calibri" pitchFamily="34" charset="0"/>
                    <a:cs typeface="Calibri" pitchFamily="34" charset="0"/>
                  </a:rPr>
                  <a:t>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US" sz="2400" dirty="0">
                  <a:latin typeface="Calibri" pitchFamily="34" charset="0"/>
                  <a:cs typeface="Calibri" pitchFamily="34" charset="0"/>
                </a:endParaRPr>
              </a:p>
              <a:p>
                <a:endParaRPr lang="en-US" sz="2400" dirty="0">
                  <a:latin typeface="Calibri" pitchFamily="34" charset="0"/>
                  <a:cs typeface="Calibri" pitchFamily="34" charset="0"/>
                </a:endParaRPr>
              </a:p>
              <a:p>
                <a:r>
                  <a:rPr lang="en-US" sz="2400" dirty="0">
                    <a:latin typeface="Calibri" pitchFamily="34" charset="0"/>
                    <a:cs typeface="Calibri" pitchFamily="34" charset="0"/>
                  </a:rPr>
                  <a:t>=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 panose="02040503050406030204" pitchFamily="18" charset="0"/>
                            <a:cs typeface="Calibri" pitchFamily="34" charset="0"/>
                          </a:rPr>
                        </m:ctrlPr>
                      </m:fPr>
                      <m:num>
                        <m:r>
                          <a:rPr lang="en-US" sz="2400" b="0" i="0" dirty="0" smtClean="0">
                            <a:latin typeface="Cambria Math"/>
                            <a:cs typeface="Calibri" pitchFamily="34" charset="0"/>
                          </a:rPr>
                          <m:t>14</m:t>
                        </m:r>
                      </m:num>
                      <m:den>
                        <m:r>
                          <a:rPr lang="en-US" sz="2400" b="1" i="0" dirty="0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  <a:cs typeface="Calibri" pitchFamily="34" charset="0"/>
                          </a:rPr>
                          <m:t>𝟑𝟔</m:t>
                        </m:r>
                      </m:den>
                    </m:f>
                  </m:oMath>
                </a14:m>
                <a:endParaRPr lang="en-US" sz="2400" dirty="0"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2177" y="4531375"/>
                <a:ext cx="2301936" cy="1508233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l="-3968"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1614371" y="42532"/>
            <a:ext cx="59006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Addition of Rational Numbers</a:t>
            </a: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19" name="Group 18"/>
          <p:cNvGrpSpPr/>
          <p:nvPr/>
        </p:nvGrpSpPr>
        <p:grpSpPr>
          <a:xfrm>
            <a:off x="762000" y="2286000"/>
            <a:ext cx="7162800" cy="838200"/>
            <a:chOff x="914400" y="2362200"/>
            <a:chExt cx="6400800" cy="1015663"/>
          </a:xfrm>
          <a:solidFill>
            <a:schemeClr val="accent2">
              <a:lumMod val="50000"/>
            </a:schemeClr>
          </a:solidFill>
        </p:grpSpPr>
        <p:sp>
          <p:nvSpPr>
            <p:cNvPr id="18" name="TextBox 17"/>
            <p:cNvSpPr txBox="1"/>
            <p:nvPr/>
          </p:nvSpPr>
          <p:spPr>
            <a:xfrm>
              <a:off x="914400" y="2362200"/>
              <a:ext cx="6400800" cy="101566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</a:rPr>
                <a:t>The equivalent fractions of               is obtained such that their common denominator is 36</a:t>
              </a:r>
              <a:endParaRPr lang="en-IN" sz="2400" dirty="0">
                <a:latin typeface="Calibri" pitchFamily="34" charset="0"/>
              </a:endParaRPr>
            </a:p>
          </p:txBody>
        </p:sp>
        <p:pic>
          <p:nvPicPr>
            <p:cNvPr id="22533" name="Picture 5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978613" y="2362200"/>
              <a:ext cx="1102571" cy="541014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</p:pic>
      </p:grpSp>
    </p:spTree>
    <p:extLst>
      <p:ext uri="{BB962C8B-B14F-4D97-AF65-F5344CB8AC3E}">
        <p14:creationId xmlns:p14="http://schemas.microsoft.com/office/powerpoint/2010/main" val="281349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295400" y="1219200"/>
                <a:ext cx="2667000" cy="619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accent2">
                        <a:lumMod val="50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Add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</a:rPr>
                          <m:t>12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accent2">
                        <a:lumMod val="50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  and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</a:rPr>
                          <m:t>18</m:t>
                        </m:r>
                      </m:den>
                    </m:f>
                  </m:oMath>
                </a14:m>
                <a:endParaRPr lang="en-US" sz="2400" dirty="0">
                  <a:solidFill>
                    <a:schemeClr val="accent2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1219200"/>
                <a:ext cx="2667000" cy="619913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3661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/>
          <p:cNvGrpSpPr/>
          <p:nvPr/>
        </p:nvGrpSpPr>
        <p:grpSpPr>
          <a:xfrm>
            <a:off x="990600" y="2590800"/>
            <a:ext cx="6629400" cy="1938992"/>
            <a:chOff x="990600" y="2590800"/>
            <a:chExt cx="6629400" cy="1938992"/>
          </a:xfrm>
        </p:grpSpPr>
        <p:sp>
          <p:nvSpPr>
            <p:cNvPr id="6" name="TextBox 5"/>
            <p:cNvSpPr txBox="1"/>
            <p:nvPr/>
          </p:nvSpPr>
          <p:spPr>
            <a:xfrm>
              <a:off x="990600" y="2590800"/>
              <a:ext cx="6629400" cy="1938992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cs typeface="Calibri" pitchFamily="34" charset="0"/>
                </a:rPr>
                <a:t>Find the LCM of the denominators 12 and 18</a:t>
              </a:r>
            </a:p>
            <a:p>
              <a:pPr algn="ctr"/>
              <a:r>
                <a: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cs typeface="Calibri" pitchFamily="34" charset="0"/>
                </a:rPr>
                <a:t>    </a:t>
              </a:r>
            </a:p>
            <a:p>
              <a:pPr algn="ctr"/>
              <a:r>
                <a: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cs typeface="Calibri" pitchFamily="34" charset="0"/>
                </a:rPr>
                <a:t> LCM   =  (12, 18)</a:t>
              </a:r>
            </a:p>
            <a:p>
              <a:pPr algn="ctr"/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endParaRPr>
            </a:p>
            <a:p>
              <a:endParaRPr lang="en-US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657600" y="3962400"/>
              <a:ext cx="120097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cs typeface="Calibri" pitchFamily="34" charset="0"/>
                </a:rPr>
                <a:t> =       36</a:t>
              </a:r>
            </a:p>
          </p:txBody>
        </p:sp>
      </p:grpSp>
      <p:sp>
        <p:nvSpPr>
          <p:cNvPr id="8" name="Rectangle 7"/>
          <p:cNvSpPr/>
          <p:nvPr/>
        </p:nvSpPr>
        <p:spPr>
          <a:xfrm>
            <a:off x="1614371" y="42532"/>
            <a:ext cx="59006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Addition of Rational Numbers</a:t>
            </a:r>
          </a:p>
        </p:txBody>
      </p:sp>
    </p:spTree>
    <p:extLst>
      <p:ext uri="{BB962C8B-B14F-4D97-AF65-F5344CB8AC3E}">
        <p14:creationId xmlns:p14="http://schemas.microsoft.com/office/powerpoint/2010/main" val="3685612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90600" y="2209800"/>
            <a:ext cx="1257300" cy="46166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Step 3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695977" y="3123320"/>
            <a:ext cx="5794977" cy="2664295"/>
            <a:chOff x="1627654" y="2476508"/>
            <a:chExt cx="5794977" cy="2664295"/>
          </a:xfrm>
        </p:grpSpPr>
        <p:grpSp>
          <p:nvGrpSpPr>
            <p:cNvPr id="2" name="Group 1"/>
            <p:cNvGrpSpPr/>
            <p:nvPr/>
          </p:nvGrpSpPr>
          <p:grpSpPr>
            <a:xfrm>
              <a:off x="1627654" y="2476508"/>
              <a:ext cx="5794977" cy="2664295"/>
              <a:chOff x="-3089203" y="2900027"/>
              <a:chExt cx="5357850" cy="2071702"/>
            </a:xfrm>
          </p:grpSpPr>
          <p:sp>
            <p:nvSpPr>
              <p:cNvPr id="12" name="Rounded Rectangle 11"/>
              <p:cNvSpPr/>
              <p:nvPr/>
            </p:nvSpPr>
            <p:spPr>
              <a:xfrm>
                <a:off x="-3089203" y="2900027"/>
                <a:ext cx="5357850" cy="2071702"/>
              </a:xfrm>
              <a:prstGeom prst="roundRect">
                <a:avLst/>
              </a:prstGeom>
              <a:blipFill>
                <a:blip r:embed="rId3" cstate="print"/>
                <a:tile tx="0" ty="0" sx="100000" sy="100000" flip="none" algn="tl"/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Add the two rational numbers as in case 1</a:t>
                </a:r>
                <a:endParaRPr lang="te-IN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cs typeface="Calibri" pitchFamily="34" charset="0"/>
                </a:endParaRPr>
              </a:p>
              <a:p>
                <a:endParaRPr lang="te-IN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cs typeface="Calibri" pitchFamily="34" charset="0"/>
                </a:endParaRPr>
              </a:p>
              <a:p>
                <a:endParaRPr lang="te-IN" dirty="0">
                  <a:latin typeface="Calibri" pitchFamily="34" charset="0"/>
                  <a:cs typeface="Calibri" pitchFamily="34" charset="0"/>
                </a:endParaRPr>
              </a:p>
              <a:p>
                <a:endParaRPr lang="en-US" dirty="0">
                  <a:latin typeface="Calibri" pitchFamily="34" charset="0"/>
                  <a:cs typeface="Calibri" pitchFamily="34" charset="0"/>
                </a:endParaRPr>
              </a:p>
              <a:p>
                <a:endParaRPr lang="te-IN" dirty="0">
                  <a:latin typeface="Calibri" pitchFamily="34" charset="0"/>
                  <a:cs typeface="Calibri" pitchFamily="34" charset="0"/>
                </a:endParaRPr>
              </a:p>
              <a:p>
                <a:endParaRPr lang="te-IN" dirty="0">
                  <a:latin typeface="Calibri" pitchFamily="34" charset="0"/>
                  <a:cs typeface="Calibri" pitchFamily="34" charset="0"/>
                </a:endParaRPr>
              </a:p>
              <a:p>
                <a:endParaRPr lang="te-IN" dirty="0">
                  <a:latin typeface="Calibri" pitchFamily="34" charset="0"/>
                  <a:cs typeface="Calibri" pitchFamily="34" charset="0"/>
                </a:endParaRPr>
              </a:p>
            </p:txBody>
          </p:sp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56549" y="3528682"/>
                <a:ext cx="1139825" cy="6223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56549" y="4314431"/>
                <a:ext cx="835025" cy="6159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3" name="TextBox 2"/>
            <p:cNvSpPr txBox="1"/>
            <p:nvPr/>
          </p:nvSpPr>
          <p:spPr>
            <a:xfrm>
              <a:off x="3491880" y="4509120"/>
              <a:ext cx="6584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=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274380" y="1215656"/>
                <a:ext cx="2667000" cy="619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accent2">
                        <a:lumMod val="50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Add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</a:rPr>
                          <m:t>12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accent2">
                        <a:lumMod val="50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  and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</a:rPr>
                          <m:t>18</m:t>
                        </m:r>
                      </m:den>
                    </m:f>
                  </m:oMath>
                </a14:m>
                <a:endParaRPr lang="en-US" sz="2400" dirty="0">
                  <a:solidFill>
                    <a:schemeClr val="accent2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4380" y="1215656"/>
                <a:ext cx="2667000" cy="619913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l="-3425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1614371" y="42532"/>
            <a:ext cx="59006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Addition of Rational Numbers</a:t>
            </a:r>
          </a:p>
        </p:txBody>
      </p:sp>
    </p:spTree>
    <p:extLst>
      <p:ext uri="{BB962C8B-B14F-4D97-AF65-F5344CB8AC3E}">
        <p14:creationId xmlns:p14="http://schemas.microsoft.com/office/powerpoint/2010/main" val="385922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384329" y="1382500"/>
                <a:ext cx="3369833" cy="616579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Find the sum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21</m:t>
                        </m:r>
                      </m:den>
                    </m:f>
                  </m:oMath>
                </a14:m>
                <a:endParaRPr lang="en-US" sz="24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4329" y="1382500"/>
                <a:ext cx="3369833" cy="616579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ound Same Side Corner Rectangle 1"/>
          <p:cNvSpPr/>
          <p:nvPr/>
        </p:nvSpPr>
        <p:spPr>
          <a:xfrm>
            <a:off x="2123729" y="2564904"/>
            <a:ext cx="5616624" cy="2808313"/>
          </a:xfrm>
          <a:prstGeom prst="round2SameRect">
            <a:avLst>
              <a:gd name="adj1" fmla="val 46997"/>
              <a:gd name="adj2" fmla="val 38356"/>
            </a:avLst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   </a:t>
            </a:r>
          </a:p>
          <a:p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        Step 1</a:t>
            </a:r>
          </a:p>
          <a:p>
            <a:endParaRPr lang="en-US" sz="24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LCM of the denominators  = 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7,9,21</a:t>
            </a:r>
          </a:p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                  </a:t>
            </a:r>
          </a:p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                    LCM  =  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7,9,21  </a:t>
            </a:r>
          </a:p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                              </a:t>
            </a:r>
          </a:p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                               =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  63</a:t>
            </a:r>
          </a:p>
          <a:p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 rot="21418037">
            <a:off x="512841" y="5773424"/>
            <a:ext cx="1679019" cy="541580"/>
            <a:chOff x="805503" y="5700363"/>
            <a:chExt cx="1570253" cy="781093"/>
          </a:xfrm>
        </p:grpSpPr>
        <p:sp>
          <p:nvSpPr>
            <p:cNvPr id="15" name="Flowchart: Alternate Process 14"/>
            <p:cNvSpPr/>
            <p:nvPr/>
          </p:nvSpPr>
          <p:spPr>
            <a:xfrm rot="213974">
              <a:off x="805503" y="5700363"/>
              <a:ext cx="1565732" cy="781093"/>
            </a:xfrm>
            <a:prstGeom prst="flowChartAlternateProcess">
              <a:avLst/>
            </a:prstGeom>
            <a:solidFill>
              <a:schemeClr val="accent3">
                <a:lumMod val="50000"/>
              </a:schemeClr>
            </a:solidFill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h="88900" prst="angle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     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 rot="181963">
              <a:off x="1007603" y="5708575"/>
              <a:ext cx="13681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Solution</a:t>
              </a:r>
            </a:p>
          </p:txBody>
        </p:sp>
      </p:grpSp>
      <p:sp>
        <p:nvSpPr>
          <p:cNvPr id="8" name="Rectangle 7"/>
          <p:cNvSpPr/>
          <p:nvPr/>
        </p:nvSpPr>
        <p:spPr>
          <a:xfrm>
            <a:off x="1614371" y="42532"/>
            <a:ext cx="59006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Addition of Rational Numbers</a:t>
            </a:r>
          </a:p>
        </p:txBody>
      </p:sp>
    </p:spTree>
    <p:extLst>
      <p:ext uri="{BB962C8B-B14F-4D97-AF65-F5344CB8AC3E}">
        <p14:creationId xmlns:p14="http://schemas.microsoft.com/office/powerpoint/2010/main" val="90480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4"/>
          <p:cNvSpPr/>
          <p:nvPr/>
        </p:nvSpPr>
        <p:spPr>
          <a:xfrm>
            <a:off x="1246688" y="727035"/>
            <a:ext cx="3541335" cy="173211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8900" tIns="88900" rIns="88900" bIns="88900" numCol="1" spcCol="1270" anchor="ctr" anchorCtr="0">
            <a:noAutofit/>
          </a:bodyPr>
          <a:lstStyle/>
          <a:p>
            <a:pPr lvl="0" algn="ctr" defTabSz="1555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500" kern="1200" dirty="0"/>
          </a:p>
        </p:txBody>
      </p:sp>
      <p:sp>
        <p:nvSpPr>
          <p:cNvPr id="20" name="Rounded Rectangle 4"/>
          <p:cNvSpPr/>
          <p:nvPr/>
        </p:nvSpPr>
        <p:spPr>
          <a:xfrm>
            <a:off x="1364722" y="1231467"/>
            <a:ext cx="1695427" cy="140069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8900" tIns="88900" rIns="88900" bIns="88900" numCol="1" spcCol="1270" anchor="ctr" anchorCtr="0">
            <a:noAutofit/>
          </a:bodyPr>
          <a:lstStyle/>
          <a:p>
            <a:pPr lvl="0" algn="ctr" defTabSz="1555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kern="1200" dirty="0">
              <a:latin typeface="Calibri" pitchFamily="34" charset="0"/>
              <a:cs typeface="Calibri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10-Point Star 23"/>
              <p:cNvSpPr/>
              <p:nvPr/>
            </p:nvSpPr>
            <p:spPr>
              <a:xfrm>
                <a:off x="5580112" y="3368982"/>
                <a:ext cx="2232248" cy="2114176"/>
              </a:xfrm>
              <a:prstGeom prst="star10">
                <a:avLst>
                  <a:gd name="adj" fmla="val 43710"/>
                  <a:gd name="hf" fmla="val 105146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21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21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x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2400" i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  <a:p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    =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2400" i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63</m:t>
                        </m:r>
                      </m:den>
                    </m:f>
                  </m:oMath>
                </a14:m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10-Point Star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3368982"/>
                <a:ext cx="2232248" cy="2114176"/>
              </a:xfrm>
              <a:prstGeom prst="star10">
                <a:avLst>
                  <a:gd name="adj" fmla="val 43710"/>
                  <a:gd name="hf" fmla="val 105146"/>
                </a:avLst>
              </a:prstGeom>
              <a:blipFill rotWithShape="1">
                <a:blip r:embed="rId3" cstate="print"/>
                <a:stretch>
                  <a:fillRect/>
                </a:stretch>
              </a:blip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/>
          <p:cNvGrpSpPr/>
          <p:nvPr/>
        </p:nvGrpSpPr>
        <p:grpSpPr>
          <a:xfrm>
            <a:off x="3454189" y="3167596"/>
            <a:ext cx="2030744" cy="694410"/>
            <a:chOff x="3849150" y="2721471"/>
            <a:chExt cx="2376264" cy="792088"/>
          </a:xfrm>
        </p:grpSpPr>
        <p:sp>
          <p:nvSpPr>
            <p:cNvPr id="25" name="Plaque 24"/>
            <p:cNvSpPr/>
            <p:nvPr/>
          </p:nvSpPr>
          <p:spPr>
            <a:xfrm>
              <a:off x="3849150" y="2721471"/>
              <a:ext cx="2376264" cy="792088"/>
            </a:xfrm>
            <a:prstGeom prst="plaqu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>
                <a:xfrm>
                  <a:off x="4349934" y="2781593"/>
                  <a:ext cx="1812134" cy="70330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a14:m>
                  <a:r>
                    <a:rPr lang="en-US" sz="2400" dirty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 +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a14:m>
                  <a:r>
                    <a:rPr lang="en-US" sz="2400" dirty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 +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21</m:t>
                          </m:r>
                        </m:den>
                      </m:f>
                    </m:oMath>
                  </a14:m>
                  <a:endParaRPr lang="en-US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49934" y="2781593"/>
                  <a:ext cx="1812134" cy="703309"/>
                </a:xfrm>
                <a:prstGeom prst="rect">
                  <a:avLst/>
                </a:prstGeom>
                <a:blipFill rotWithShape="1">
                  <a:blip r:embed="rId4" cstate="print"/>
                  <a:stretch>
                    <a:fillRect b="-990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" name="Group 29"/>
          <p:cNvGrpSpPr/>
          <p:nvPr/>
        </p:nvGrpSpPr>
        <p:grpSpPr>
          <a:xfrm>
            <a:off x="1118650" y="3368982"/>
            <a:ext cx="2187570" cy="2127124"/>
            <a:chOff x="3789946" y="814765"/>
            <a:chExt cx="2153564" cy="2021763"/>
          </a:xfrm>
        </p:grpSpPr>
        <p:sp>
          <p:nvSpPr>
            <p:cNvPr id="28" name="10-Point Star 27"/>
            <p:cNvSpPr/>
            <p:nvPr/>
          </p:nvSpPr>
          <p:spPr>
            <a:xfrm>
              <a:off x="3789946" y="814765"/>
              <a:ext cx="2153564" cy="2021763"/>
            </a:xfrm>
            <a:prstGeom prst="star10">
              <a:avLst/>
            </a:prstGeom>
            <a:blipFill>
              <a:blip r:embed="rId5" cstate="print"/>
              <a:tile tx="0" ty="0" sx="100000" sy="100000" flip="none" algn="tl"/>
            </a:blip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4181454" y="1017903"/>
                  <a:ext cx="1631621" cy="15831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a14:m>
                  <a:r>
                    <a:rPr lang="en-US" sz="2400" dirty="0"/>
                    <a:t>  =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a14:m>
                  <a:r>
                    <a:rPr lang="en-US" sz="2400" dirty="0"/>
                    <a:t> x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/>
                            </a:rPr>
                            <m:t>9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a14:m>
                  <a:endParaRPr lang="en-US" dirty="0"/>
                </a:p>
                <a:p>
                  <a:pPr>
                    <a:lnSpc>
                      <a:spcPct val="150000"/>
                    </a:lnSpc>
                  </a:pPr>
                  <a:r>
                    <a:rPr lang="en-US" sz="2400" dirty="0"/>
                    <a:t>    =   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/>
                            </a:rPr>
                            <m:t>36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/>
                            </a:rPr>
                            <m:t>63</m:t>
                          </m:r>
                        </m:den>
                      </m:f>
                    </m:oMath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81454" y="1017903"/>
                  <a:ext cx="1631621" cy="1583146"/>
                </a:xfrm>
                <a:prstGeom prst="rect">
                  <a:avLst/>
                </a:prstGeom>
                <a:blipFill rotWithShape="1">
                  <a:blip r:embed="rId6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1" name="Rectangle 30"/>
          <p:cNvSpPr/>
          <p:nvPr/>
        </p:nvSpPr>
        <p:spPr>
          <a:xfrm>
            <a:off x="1099728" y="1700808"/>
            <a:ext cx="7162800" cy="120032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400" dirty="0"/>
              <a:t>Step 2</a:t>
            </a:r>
          </a:p>
          <a:p>
            <a:pPr algn="ctr"/>
            <a:r>
              <a:rPr lang="en-US" sz="2400" dirty="0">
                <a:latin typeface="Calibri" pitchFamily="34" charset="0"/>
                <a:cs typeface="Calibri" pitchFamily="34" charset="0"/>
              </a:rPr>
              <a:t>Find equivalent fractions of each rational number with same denominator 63</a:t>
            </a:r>
          </a:p>
        </p:txBody>
      </p:sp>
      <p:grpSp>
        <p:nvGrpSpPr>
          <p:cNvPr id="35" name="Group 34"/>
          <p:cNvGrpSpPr/>
          <p:nvPr/>
        </p:nvGrpSpPr>
        <p:grpSpPr>
          <a:xfrm rot="21418037">
            <a:off x="512841" y="5773424"/>
            <a:ext cx="1679019" cy="541580"/>
            <a:chOff x="805503" y="5700363"/>
            <a:chExt cx="1570253" cy="781093"/>
          </a:xfrm>
        </p:grpSpPr>
        <p:sp>
          <p:nvSpPr>
            <p:cNvPr id="36" name="Flowchart: Alternate Process 35"/>
            <p:cNvSpPr/>
            <p:nvPr/>
          </p:nvSpPr>
          <p:spPr>
            <a:xfrm rot="213974">
              <a:off x="805503" y="5700363"/>
              <a:ext cx="1565732" cy="781093"/>
            </a:xfrm>
            <a:prstGeom prst="flowChartAlternateProcess">
              <a:avLst/>
            </a:prstGeom>
            <a:solidFill>
              <a:schemeClr val="accent3">
                <a:lumMod val="50000"/>
              </a:schemeClr>
            </a:solidFill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h="88900" prst="angle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     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 rot="181963">
              <a:off x="1007603" y="5708575"/>
              <a:ext cx="13681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Solution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352646" y="3899859"/>
            <a:ext cx="2122752" cy="2144483"/>
            <a:chOff x="3434532" y="3954813"/>
            <a:chExt cx="2122752" cy="2321534"/>
          </a:xfrm>
        </p:grpSpPr>
        <p:sp>
          <p:nvSpPr>
            <p:cNvPr id="8" name="Flowchart: Display 7"/>
            <p:cNvSpPr/>
            <p:nvPr/>
          </p:nvSpPr>
          <p:spPr>
            <a:xfrm rot="8892013">
              <a:off x="3434532" y="3954813"/>
              <a:ext cx="2122752" cy="2321534"/>
            </a:xfrm>
            <a:prstGeom prst="star10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>
                <a:xfrm>
                  <a:off x="3857460" y="4060018"/>
                  <a:ext cx="1516764" cy="166449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a14:m>
                  <a:r>
                    <a:rPr lang="en-US" sz="2400" dirty="0">
                      <a:latin typeface="Calibri" pitchFamily="34" charset="0"/>
                      <a:cs typeface="Calibri" pitchFamily="34" charset="0"/>
                    </a:rPr>
                    <a:t>  =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a14:m>
                  <a:r>
                    <a:rPr lang="en-US" sz="2400" dirty="0">
                      <a:latin typeface="Calibri" pitchFamily="34" charset="0"/>
                      <a:cs typeface="Calibri" pitchFamily="34" charset="0"/>
                    </a:rPr>
                    <a:t> x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a14:m>
                  <a:endParaRPr lang="en-US" sz="2400" dirty="0">
                    <a:latin typeface="Calibri" pitchFamily="34" charset="0"/>
                    <a:cs typeface="Calibri" pitchFamily="34" charset="0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en-US" sz="2400" dirty="0">
                      <a:latin typeface="Calibri" pitchFamily="34" charset="0"/>
                      <a:cs typeface="Calibri" pitchFamily="34" charset="0"/>
                    </a:rPr>
                    <a:t>    = 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14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63</m:t>
                          </m:r>
                        </m:den>
                      </m:f>
                    </m:oMath>
                  </a14:m>
                  <a:endParaRPr lang="en-US" sz="24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7460" y="4060018"/>
                  <a:ext cx="1516764" cy="1664495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 b="-71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1099728" y="923177"/>
                <a:ext cx="3369833" cy="616579"/>
              </a:xfrm>
              <a:prstGeom prst="rect">
                <a:avLst/>
              </a:prstGeom>
              <a:ln/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Find the sum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21</m:t>
                        </m:r>
                      </m:den>
                    </m:f>
                  </m:oMath>
                </a14:m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728" y="923177"/>
                <a:ext cx="3369833" cy="616579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>
          <a:xfrm>
            <a:off x="1614371" y="42532"/>
            <a:ext cx="59006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Addition of Rational Numbers</a:t>
            </a:r>
          </a:p>
        </p:txBody>
      </p:sp>
    </p:spTree>
    <p:extLst>
      <p:ext uri="{BB962C8B-B14F-4D97-AF65-F5344CB8AC3E}">
        <p14:creationId xmlns:p14="http://schemas.microsoft.com/office/powerpoint/2010/main" val="2819524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24" grpId="1" animBg="1"/>
      <p:bldP spid="31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 rot="21418037">
            <a:off x="537955" y="5896963"/>
            <a:ext cx="1679019" cy="541580"/>
            <a:chOff x="805503" y="5700363"/>
            <a:chExt cx="1570253" cy="781093"/>
          </a:xfrm>
        </p:grpSpPr>
        <p:sp>
          <p:nvSpPr>
            <p:cNvPr id="14" name="Flowchart: Alternate Process 13"/>
            <p:cNvSpPr/>
            <p:nvPr/>
          </p:nvSpPr>
          <p:spPr>
            <a:xfrm rot="213974">
              <a:off x="805503" y="5700363"/>
              <a:ext cx="1565732" cy="781093"/>
            </a:xfrm>
            <a:prstGeom prst="flowChartAlternateProcess">
              <a:avLst/>
            </a:prstGeom>
            <a:solidFill>
              <a:schemeClr val="accent3">
                <a:lumMod val="50000"/>
              </a:schemeClr>
            </a:solidFill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h="88900" prst="angle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     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 rot="181963">
              <a:off x="1007603" y="5708575"/>
              <a:ext cx="13681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Solution</a:t>
              </a:r>
            </a:p>
          </p:txBody>
        </p:sp>
      </p:grpSp>
      <p:sp>
        <p:nvSpPr>
          <p:cNvPr id="16" name="Rectangle 15"/>
          <p:cNvSpPr/>
          <p:nvPr/>
        </p:nvSpPr>
        <p:spPr>
          <a:xfrm>
            <a:off x="1826894" y="1073931"/>
            <a:ext cx="54006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Step 3 : Add all the 3 rational numbers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4966721" y="2940621"/>
            <a:ext cx="2853118" cy="2720628"/>
            <a:chOff x="2817667" y="2990132"/>
            <a:chExt cx="4752528" cy="3097856"/>
          </a:xfrm>
        </p:grpSpPr>
        <p:sp>
          <p:nvSpPr>
            <p:cNvPr id="18" name="Flowchart: Alternate Process 17"/>
            <p:cNvSpPr/>
            <p:nvPr/>
          </p:nvSpPr>
          <p:spPr>
            <a:xfrm>
              <a:off x="2817667" y="2990132"/>
              <a:ext cx="4752528" cy="3097856"/>
            </a:xfrm>
            <a:prstGeom prst="flowChartAlternateProcess">
              <a:avLst/>
            </a:prstGeom>
            <a:blipFill>
              <a:blip r:embed="rId3" cstate="print"/>
              <a:tile tx="0" ty="0" sx="100000" sy="100000" flip="none" algn="tl"/>
            </a:blip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3904941" y="3137546"/>
                  <a:ext cx="2693518" cy="6636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36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63</m:t>
                          </m:r>
                        </m:den>
                      </m:f>
                    </m:oMath>
                  </a14:m>
                  <a:r>
                    <a:rPr lang="en-US" sz="2400" dirty="0">
                      <a:latin typeface="Calibri" pitchFamily="34" charset="0"/>
                      <a:cs typeface="Calibri" pitchFamily="34" charset="0"/>
                    </a:rPr>
                    <a:t>  +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14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63</m:t>
                          </m:r>
                        </m:den>
                      </m:f>
                    </m:oMath>
                  </a14:m>
                  <a:r>
                    <a:rPr lang="en-US" sz="2400" dirty="0">
                      <a:latin typeface="Calibri" pitchFamily="34" charset="0"/>
                      <a:cs typeface="Calibri" pitchFamily="34" charset="0"/>
                    </a:rPr>
                    <a:t> +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63</m:t>
                          </m:r>
                        </m:den>
                      </m:f>
                    </m:oMath>
                  </a14:m>
                  <a:endParaRPr lang="en-US" sz="24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04941" y="3137546"/>
                  <a:ext cx="2693518" cy="663690"/>
                </a:xfrm>
                <a:prstGeom prst="rect">
                  <a:avLst/>
                </a:prstGeom>
                <a:blipFill rotWithShape="1">
                  <a:blip r:embed="rId4" cstate="print"/>
                  <a:stretch>
                    <a:fillRect b="-673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712470" y="3920185"/>
                <a:ext cx="1524000" cy="619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0" smtClean="0">
                              <a:latin typeface="Cambria Math"/>
                            </a:rPr>
                            <m:t>(36+14+3)</m:t>
                          </m:r>
                        </m:num>
                        <m:den>
                          <m:r>
                            <a:rPr lang="en-US" b="0" i="0" smtClean="0">
                              <a:latin typeface="Cambria Math"/>
                            </a:rPr>
                            <m:t>63</m:t>
                          </m:r>
                        </m:den>
                      </m:f>
                    </m:oMath>
                  </m:oMathPara>
                </a14:m>
                <a:endParaRPr lang="en-US" dirty="0"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2470" y="3920185"/>
                <a:ext cx="1524000" cy="619913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850878" y="4720878"/>
                <a:ext cx="1524000" cy="636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0" smtClean="0">
                              <a:latin typeface="Cambria Math"/>
                            </a:rPr>
                            <m:t>53</m:t>
                          </m:r>
                        </m:num>
                        <m:den>
                          <m:r>
                            <a:rPr lang="en-US" b="0" i="0" smtClean="0">
                              <a:latin typeface="Cambria Math"/>
                            </a:rPr>
                            <m:t>63</m:t>
                          </m:r>
                        </m:den>
                      </m:f>
                    </m:oMath>
                  </m:oMathPara>
                </a14:m>
                <a:endParaRPr lang="en-US" dirty="0"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0878" y="4720878"/>
                <a:ext cx="1524000" cy="636585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1527876" y="3081109"/>
            <a:ext cx="2612076" cy="2580140"/>
            <a:chOff x="1527876" y="2980170"/>
            <a:chExt cx="2529082" cy="2785528"/>
          </a:xfrm>
          <a:solidFill>
            <a:schemeClr val="bg1">
              <a:lumMod val="85000"/>
            </a:schemeClr>
          </a:solidFill>
        </p:grpSpPr>
        <p:sp>
          <p:nvSpPr>
            <p:cNvPr id="23" name="Rounded Rectangle 22"/>
            <p:cNvSpPr/>
            <p:nvPr/>
          </p:nvSpPr>
          <p:spPr>
            <a:xfrm>
              <a:off x="1527876" y="2980170"/>
              <a:ext cx="2529082" cy="2785528"/>
            </a:xfrm>
            <a:prstGeom prst="round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2000329" y="3222129"/>
                  <a:ext cx="1584176" cy="61657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a14:m>
                  <a:r>
                    <a:rPr lang="en-US" sz="2400" dirty="0">
                      <a:latin typeface="Calibri" pitchFamily="34" charset="0"/>
                      <a:cs typeface="Calibri" pitchFamily="34" charset="0"/>
                    </a:rPr>
                    <a:t>   +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a14:m>
                  <a:r>
                    <a:rPr lang="en-US" sz="2400" dirty="0">
                      <a:latin typeface="Calibri" pitchFamily="34" charset="0"/>
                      <a:cs typeface="Calibri" pitchFamily="34" charset="0"/>
                    </a:rPr>
                    <a:t>  +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  <a:cs typeface="Calibri" pitchFamily="34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  <a:cs typeface="Calibri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cs typeface="Calibri" pitchFamily="34" charset="0"/>
                            </a:rPr>
                            <m:t>21</m:t>
                          </m:r>
                        </m:den>
                      </m:f>
                    </m:oMath>
                  </a14:m>
                  <a:endParaRPr lang="en-US" sz="24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00329" y="3222129"/>
                  <a:ext cx="1584176" cy="616579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 b="-18085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060505" y="4242023"/>
                <a:ext cx="1524000" cy="636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0" smtClean="0">
                              <a:latin typeface="Cambria Math"/>
                            </a:rPr>
                            <m:t>53</m:t>
                          </m:r>
                        </m:num>
                        <m:den>
                          <m:r>
                            <a:rPr lang="en-US" b="0" i="0" smtClean="0">
                              <a:latin typeface="Cambria Math"/>
                            </a:rPr>
                            <m:t>63</m:t>
                          </m:r>
                        </m:den>
                      </m:f>
                    </m:oMath>
                  </m:oMathPara>
                </a14:m>
                <a:endParaRPr lang="en-US" dirty="0"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0505" y="4242023"/>
                <a:ext cx="1524000" cy="636585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1259632" y="1179939"/>
                <a:ext cx="3369833" cy="616579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Find the sum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21</m:t>
                        </m:r>
                      </m:den>
                    </m:f>
                  </m:oMath>
                </a14:m>
                <a:endParaRPr lang="en-US" sz="24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1179939"/>
                <a:ext cx="3369833" cy="616579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/>
          <p:cNvGrpSpPr/>
          <p:nvPr/>
        </p:nvGrpSpPr>
        <p:grpSpPr>
          <a:xfrm>
            <a:off x="1906331" y="1902572"/>
            <a:ext cx="5615367" cy="951852"/>
            <a:chOff x="2000327" y="1613053"/>
            <a:chExt cx="5531673" cy="1125182"/>
          </a:xfrm>
          <a:solidFill>
            <a:srgbClr val="F57E1B"/>
          </a:solidFill>
        </p:grpSpPr>
        <p:sp>
          <p:nvSpPr>
            <p:cNvPr id="2" name="Decagon 1"/>
            <p:cNvSpPr/>
            <p:nvPr/>
          </p:nvSpPr>
          <p:spPr>
            <a:xfrm>
              <a:off x="2000327" y="1613053"/>
              <a:ext cx="5531673" cy="1125182"/>
            </a:xfrm>
            <a:prstGeom prst="decagon">
              <a:avLst/>
            </a:prstGeom>
            <a:grp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356436" y="1868416"/>
              <a:ext cx="4957408" cy="54573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Step 3:  Add all the 3 rational numbers</a:t>
              </a:r>
            </a:p>
          </p:txBody>
        </p:sp>
      </p:grpSp>
      <p:sp>
        <p:nvSpPr>
          <p:cNvPr id="31" name="Rectangle 30"/>
          <p:cNvSpPr/>
          <p:nvPr/>
        </p:nvSpPr>
        <p:spPr>
          <a:xfrm>
            <a:off x="1614371" y="42532"/>
            <a:ext cx="59006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Addition of Rational Numbers</a:t>
            </a:r>
          </a:p>
        </p:txBody>
      </p:sp>
    </p:spTree>
    <p:extLst>
      <p:ext uri="{BB962C8B-B14F-4D97-AF65-F5344CB8AC3E}">
        <p14:creationId xmlns:p14="http://schemas.microsoft.com/office/powerpoint/2010/main" val="1213395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 rot="21418037">
            <a:off x="493982" y="5967072"/>
            <a:ext cx="1679019" cy="541580"/>
            <a:chOff x="805503" y="5700363"/>
            <a:chExt cx="1570253" cy="781093"/>
          </a:xfrm>
        </p:grpSpPr>
        <p:sp>
          <p:nvSpPr>
            <p:cNvPr id="16" name="Flowchart: Alternate Process 15"/>
            <p:cNvSpPr/>
            <p:nvPr/>
          </p:nvSpPr>
          <p:spPr>
            <a:xfrm rot="213974">
              <a:off x="805503" y="5700363"/>
              <a:ext cx="1565732" cy="781093"/>
            </a:xfrm>
            <a:prstGeom prst="flowChartAlternateProcess">
              <a:avLst/>
            </a:prstGeom>
            <a:solidFill>
              <a:schemeClr val="accent3">
                <a:lumMod val="50000"/>
              </a:schemeClr>
            </a:solidFill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h="88900" prst="angle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     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 rot="181963">
              <a:off x="1007603" y="5708575"/>
              <a:ext cx="13681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Solution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Horizontal Scroll 1"/>
              <p:cNvSpPr/>
              <p:nvPr/>
            </p:nvSpPr>
            <p:spPr>
              <a:xfrm>
                <a:off x="304800" y="990600"/>
                <a:ext cx="7924801" cy="1524000"/>
              </a:xfrm>
              <a:prstGeom prst="horizontalScroll">
                <a:avLst>
                  <a:gd name="adj" fmla="val 5309"/>
                </a:avLst>
              </a:prstGeom>
              <a:blipFill>
                <a:blip r:embed="rId3"/>
                <a:tile tx="0" ty="0" sx="100000" sy="100000" flip="none" algn="tl"/>
              </a:blipFill>
              <a:ln>
                <a:solidFill>
                  <a:srgbClr val="CC99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Radha is preparing for her exams. She studies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US" sz="240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4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hours on Monday,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US" sz="240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hours on Tuesday and 9/4hrs on Wednesday. How many total hours did she study ?</a:t>
                </a:r>
              </a:p>
            </p:txBody>
          </p:sp>
        </mc:Choice>
        <mc:Fallback xmlns="">
          <p:sp>
            <p:nvSpPr>
              <p:cNvPr id="2" name="Horizontal Scroll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990600"/>
                <a:ext cx="7924801" cy="1524000"/>
              </a:xfrm>
              <a:prstGeom prst="horizontalScroll">
                <a:avLst>
                  <a:gd name="adj" fmla="val 5309"/>
                </a:avLst>
              </a:prstGeom>
              <a:blipFill rotWithShape="1">
                <a:blip r:embed="rId4"/>
                <a:stretch>
                  <a:fillRect r="-537" b="-7087"/>
                </a:stretch>
              </a:blipFill>
              <a:ln>
                <a:solidFill>
                  <a:srgbClr val="CC9900"/>
                </a:solidFill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3048000" y="2514600"/>
            <a:ext cx="5217575" cy="3772698"/>
            <a:chOff x="2051720" y="3068960"/>
            <a:chExt cx="6120680" cy="2592289"/>
          </a:xfrm>
        </p:grpSpPr>
        <p:sp>
          <p:nvSpPr>
            <p:cNvPr id="3" name="Snip Diagonal Corner Rectangle 2"/>
            <p:cNvSpPr/>
            <p:nvPr/>
          </p:nvSpPr>
          <p:spPr>
            <a:xfrm>
              <a:off x="2051720" y="3068960"/>
              <a:ext cx="6120680" cy="2592289"/>
            </a:xfrm>
            <a:prstGeom prst="snip2Diag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2335272" y="3173453"/>
                  <a:ext cx="5456055" cy="4315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>
                      <a:latin typeface="Calibri" pitchFamily="34" charset="0"/>
                      <a:cs typeface="Calibri" pitchFamily="34" charset="0"/>
                    </a:rPr>
                    <a:t>Total hours of study  =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a14:m>
                  <a:r>
                    <a:rPr lang="en-US" sz="2400" dirty="0">
                      <a:latin typeface="Calibri" pitchFamily="34" charset="0"/>
                      <a:cs typeface="Calibri" pitchFamily="34" charset="0"/>
                    </a:rPr>
                    <a:t>   +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a14:m>
                  <a:r>
                    <a:rPr lang="en-US" sz="2400" dirty="0">
                      <a:latin typeface="Calibri" pitchFamily="34" charset="0"/>
                      <a:cs typeface="Calibri" pitchFamily="34" charset="0"/>
                    </a:rPr>
                    <a:t>  +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  <a:cs typeface="Calibri" pitchFamily="34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/>
                              <a:cs typeface="Calibri" pitchFamily="34" charset="0"/>
                            </a:rPr>
                            <m:t>9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/>
                              <a:cs typeface="Calibri" pitchFamily="34" charset="0"/>
                            </a:rPr>
                            <m:t>4</m:t>
                          </m:r>
                        </m:den>
                      </m:f>
                    </m:oMath>
                  </a14:m>
                  <a:endParaRPr lang="en-US" sz="24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5272" y="3173453"/>
                  <a:ext cx="5456055" cy="431594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l="-2097" b="-8738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" name="TextBox 13"/>
          <p:cNvSpPr txBox="1"/>
          <p:nvPr/>
        </p:nvSpPr>
        <p:spPr>
          <a:xfrm>
            <a:off x="3421698" y="34290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Step 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03829" y="4004763"/>
            <a:ext cx="4861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Find LCM of the denominators 2,2,4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87372" y="4675189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LCM    =   2,2,4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05301" y="531373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LCM   =      4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614371" y="42532"/>
            <a:ext cx="59006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Addition of Rational Numbers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58" y="3124200"/>
            <a:ext cx="2676918" cy="1781822"/>
          </a:xfrm>
          <a:prstGeom prst="rect">
            <a:avLst/>
          </a:prstGeom>
          <a:ln w="38100">
            <a:solidFill>
              <a:srgbClr val="B05408"/>
            </a:solidFill>
          </a:ln>
        </p:spPr>
      </p:pic>
    </p:spTree>
    <p:extLst>
      <p:ext uri="{BB962C8B-B14F-4D97-AF65-F5344CB8AC3E}">
        <p14:creationId xmlns:p14="http://schemas.microsoft.com/office/powerpoint/2010/main" val="2824829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45987" y="5406479"/>
            <a:ext cx="7315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Find equivalent fractions of each rational number with  denominator 4</a:t>
            </a:r>
          </a:p>
        </p:txBody>
      </p:sp>
      <p:grpSp>
        <p:nvGrpSpPr>
          <p:cNvPr id="15" name="Group 14"/>
          <p:cNvGrpSpPr/>
          <p:nvPr/>
        </p:nvGrpSpPr>
        <p:grpSpPr>
          <a:xfrm rot="21418037">
            <a:off x="523508" y="5977635"/>
            <a:ext cx="1679019" cy="541580"/>
            <a:chOff x="805503" y="5700363"/>
            <a:chExt cx="1570253" cy="781093"/>
          </a:xfrm>
        </p:grpSpPr>
        <p:sp>
          <p:nvSpPr>
            <p:cNvPr id="16" name="Flowchart: Alternate Process 15"/>
            <p:cNvSpPr/>
            <p:nvPr/>
          </p:nvSpPr>
          <p:spPr>
            <a:xfrm rot="213974">
              <a:off x="805503" y="5700363"/>
              <a:ext cx="1565732" cy="781093"/>
            </a:xfrm>
            <a:prstGeom prst="flowChartAlternateProcess">
              <a:avLst/>
            </a:prstGeom>
            <a:solidFill>
              <a:schemeClr val="accent3">
                <a:lumMod val="50000"/>
              </a:schemeClr>
            </a:solidFill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h="88900" prst="angle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     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 rot="181963">
              <a:off x="1007603" y="5708575"/>
              <a:ext cx="13681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Solution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loud 1"/>
              <p:cNvSpPr/>
              <p:nvPr/>
            </p:nvSpPr>
            <p:spPr>
              <a:xfrm>
                <a:off x="1187624" y="980727"/>
                <a:ext cx="7128792" cy="1027741"/>
              </a:xfrm>
              <a:prstGeom prst="cloud">
                <a:avLst/>
              </a:prstGeom>
              <a:gradFill flip="none" rotWithShape="1">
                <a:gsLst>
                  <a:gs pos="0">
                    <a:srgbClr val="FBEAC7"/>
                  </a:gs>
                  <a:gs pos="17999">
                    <a:srgbClr val="FEE7F2"/>
                  </a:gs>
                  <a:gs pos="36000">
                    <a:srgbClr val="FAC77D"/>
                  </a:gs>
                  <a:gs pos="61000">
                    <a:srgbClr val="FBA97D"/>
                  </a:gs>
                  <a:gs pos="82001">
                    <a:srgbClr val="FBD49C"/>
                  </a:gs>
                  <a:gs pos="100000">
                    <a:srgbClr val="FEE7F2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Total hours of study   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   +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US" sz="2400" i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  +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cs typeface="Calibri" pitchFamily="34" charset="0"/>
                          </a:rPr>
                        </m:ctrlPr>
                      </m:fPr>
                      <m:num>
                        <m:r>
                          <a:rPr lang="en-US" sz="2400" i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Calibri" pitchFamily="34" charset="0"/>
                          </a:rPr>
                          <m:t>9</m:t>
                        </m:r>
                      </m:num>
                      <m:den>
                        <m:r>
                          <a:rPr lang="en-US" sz="2400" i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Calibri" pitchFamily="34" charset="0"/>
                          </a:rPr>
                          <m:t>4</m:t>
                        </m:r>
                      </m:den>
                    </m:f>
                  </m:oMath>
                </a14:m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980727"/>
                <a:ext cx="7128792" cy="1027741"/>
              </a:xfrm>
              <a:prstGeom prst="cloud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Oval Callout 25"/>
          <p:cNvSpPr/>
          <p:nvPr/>
        </p:nvSpPr>
        <p:spPr>
          <a:xfrm>
            <a:off x="3963211" y="2204272"/>
            <a:ext cx="3476772" cy="3178899"/>
          </a:xfrm>
          <a:prstGeom prst="wedgeEllipseCallout">
            <a:avLst>
              <a:gd name="adj1" fmla="val -50347"/>
              <a:gd name="adj2" fmla="val 46964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4564698" y="2910016"/>
            <a:ext cx="2895600" cy="614655"/>
            <a:chOff x="2895600" y="2819400"/>
            <a:chExt cx="2895600" cy="61465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2895600" y="2819400"/>
                  <a:ext cx="1676400" cy="6146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a14:m>
                  <a:r>
                    <a:rPr lang="en-US" sz="2400" dirty="0">
                      <a:latin typeface="Calibri" pitchFamily="34" charset="0"/>
                      <a:cs typeface="Calibri" pitchFamily="34" charset="0"/>
                    </a:rPr>
                    <a:t>  =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7 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a14:m>
                  <a:r>
                    <a:rPr lang="en-US" sz="2400" dirty="0">
                      <a:latin typeface="Calibri" pitchFamily="34" charset="0"/>
                      <a:cs typeface="Calibri" pitchFamily="34" charset="0"/>
                    </a:rPr>
                    <a:t>  x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a14:m>
                  <a:endParaRPr lang="en-US" sz="24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5600" y="2819400"/>
                  <a:ext cx="1676400" cy="614655"/>
                </a:xfrm>
                <a:prstGeom prst="rect">
                  <a:avLst/>
                </a:prstGeom>
                <a:blipFill rotWithShape="1">
                  <a:blip r:embed="rId4" cstate="print"/>
                  <a:stretch>
                    <a:fillRect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4114800" y="2820169"/>
                  <a:ext cx="1676400" cy="613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>
                      <a:latin typeface="Calibri" pitchFamily="34" charset="0"/>
                      <a:cs typeface="Calibri" pitchFamily="34" charset="0"/>
                    </a:rPr>
                    <a:t>    =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14 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a14:m>
                  <a:endParaRPr lang="en-US" sz="24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14800" y="2820169"/>
                  <a:ext cx="1676400" cy="613886"/>
                </a:xfrm>
                <a:prstGeom prst="rect">
                  <a:avLst/>
                </a:prstGeom>
                <a:blipFill rotWithShape="1">
                  <a:blip r:embed="rId5" cstate="print"/>
                  <a:stretch>
                    <a:fillRect b="-11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564698" y="3668357"/>
                <a:ext cx="2750502" cy="619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0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US" sz="2400" b="0" i="0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0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US" sz="2400" b="0" i="0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   x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0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sz="2400" b="0" i="0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0" dirty="0" smtClean="0">
                            <a:latin typeface="Cambria Math"/>
                          </a:rPr>
                          <m:t>10</m:t>
                        </m:r>
                      </m:num>
                      <m:den>
                        <m:r>
                          <a:rPr lang="en-US" sz="2400" b="0" i="0" dirty="0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4698" y="3668357"/>
                <a:ext cx="2750502" cy="619913"/>
              </a:xfrm>
              <a:prstGeom prst="rect">
                <a:avLst/>
              </a:prstGeom>
              <a:blipFill rotWithShape="1">
                <a:blip r:embed="rId6"/>
                <a:stretch>
                  <a:fillRect b="-108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644549" y="4419599"/>
                <a:ext cx="2213451" cy="614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9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9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   x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2400" dirty="0"/>
                  <a:t>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9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549" y="4419599"/>
                <a:ext cx="2213451" cy="614655"/>
              </a:xfrm>
              <a:prstGeom prst="rect">
                <a:avLst/>
              </a:prstGeom>
              <a:blipFill rotWithShape="1">
                <a:blip r:embed="rId7"/>
                <a:stretch>
                  <a:fillRect b="-990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31"/>
          <p:cNvSpPr/>
          <p:nvPr/>
        </p:nvSpPr>
        <p:spPr>
          <a:xfrm>
            <a:off x="5218996" y="2288059"/>
            <a:ext cx="9652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B05408"/>
                </a:solidFill>
                <a:latin typeface="Calibri" pitchFamily="34" charset="0"/>
                <a:cs typeface="Calibri" pitchFamily="34" charset="0"/>
              </a:rPr>
              <a:t>Step 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614371" y="42532"/>
            <a:ext cx="59006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Addition of Rational Numbers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722" y="2695104"/>
            <a:ext cx="2948277" cy="1962445"/>
          </a:xfrm>
          <a:prstGeom prst="rect">
            <a:avLst/>
          </a:prstGeom>
          <a:ln w="38100">
            <a:solidFill>
              <a:srgbClr val="B05408"/>
            </a:solidFill>
          </a:ln>
        </p:spPr>
      </p:pic>
    </p:spTree>
    <p:extLst>
      <p:ext uri="{BB962C8B-B14F-4D97-AF65-F5344CB8AC3E}">
        <p14:creationId xmlns:p14="http://schemas.microsoft.com/office/powerpoint/2010/main" val="2861710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4" grpId="0"/>
      <p:bldP spid="26" grpId="0" animBg="1"/>
      <p:bldP spid="30" grpId="0" animBg="1"/>
      <p:bldP spid="31" grpId="0" animBg="1"/>
      <p:bldP spid="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Plaque 3"/>
              <p:cNvSpPr/>
              <p:nvPr/>
            </p:nvSpPr>
            <p:spPr>
              <a:xfrm>
                <a:off x="715038" y="1052734"/>
                <a:ext cx="7438362" cy="928466"/>
              </a:xfrm>
              <a:prstGeom prst="plaque">
                <a:avLst/>
              </a:prstGeom>
              <a:blipFill>
                <a:blip r:embed="rId3"/>
                <a:tile tx="0" ty="0" sx="100000" sy="100000" flip="none" algn="tl"/>
              </a:blip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           Total hours of study   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   +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US" sz="2400" i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  +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cs typeface="Calibri" pitchFamily="34" charset="0"/>
                          </a:rPr>
                        </m:ctrlPr>
                      </m:fPr>
                      <m:num>
                        <m:r>
                          <a:rPr lang="en-US" sz="2400" i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Calibri" pitchFamily="34" charset="0"/>
                          </a:rPr>
                          <m:t>9</m:t>
                        </m:r>
                      </m:num>
                      <m:den>
                        <m:r>
                          <a:rPr lang="en-US" sz="2400" i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Calibri" pitchFamily="34" charset="0"/>
                          </a:rPr>
                          <m:t>4</m:t>
                        </m:r>
                      </m:den>
                    </m:f>
                  </m:oMath>
                </a14:m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4" name="Plaqu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038" y="1052734"/>
                <a:ext cx="7438362" cy="928466"/>
              </a:xfrm>
              <a:prstGeom prst="plaque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nip Diagonal Corner Rectangle 4"/>
          <p:cNvSpPr/>
          <p:nvPr/>
        </p:nvSpPr>
        <p:spPr>
          <a:xfrm>
            <a:off x="3886199" y="2182705"/>
            <a:ext cx="4357962" cy="3844489"/>
          </a:xfrm>
          <a:prstGeom prst="snip2DiagRect">
            <a:avLst/>
          </a:prstGeom>
          <a:blipFill>
            <a:blip r:embed="rId5" cstate="print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238936" y="2418278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Step 3</a:t>
            </a:r>
          </a:p>
        </p:txBody>
      </p:sp>
      <p:grpSp>
        <p:nvGrpSpPr>
          <p:cNvPr id="7" name="Group 6"/>
          <p:cNvGrpSpPr/>
          <p:nvPr/>
        </p:nvGrpSpPr>
        <p:grpSpPr>
          <a:xfrm rot="21418037">
            <a:off x="504648" y="5867020"/>
            <a:ext cx="1679019" cy="541580"/>
            <a:chOff x="805503" y="5700363"/>
            <a:chExt cx="1570253" cy="781093"/>
          </a:xfrm>
        </p:grpSpPr>
        <p:sp>
          <p:nvSpPr>
            <p:cNvPr id="8" name="Flowchart: Alternate Process 7"/>
            <p:cNvSpPr/>
            <p:nvPr/>
          </p:nvSpPr>
          <p:spPr>
            <a:xfrm rot="213974">
              <a:off x="805503" y="5700363"/>
              <a:ext cx="1565732" cy="781093"/>
            </a:xfrm>
            <a:prstGeom prst="flowChartAlternateProcess">
              <a:avLst/>
            </a:prstGeom>
            <a:solidFill>
              <a:schemeClr val="accent3">
                <a:lumMod val="50000"/>
              </a:schemeClr>
            </a:solidFill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h="88900" prst="angle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     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 rot="181963">
              <a:off x="1007603" y="5708575"/>
              <a:ext cx="13681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Solution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067697" y="3048000"/>
            <a:ext cx="4176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Add all the 3 rational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117232" y="3707783"/>
                <a:ext cx="1569504" cy="614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14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10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9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7232" y="3707783"/>
                <a:ext cx="1569504" cy="614655"/>
              </a:xfrm>
              <a:prstGeom prst="rect">
                <a:avLst/>
              </a:prstGeom>
              <a:blipFill rotWithShape="1">
                <a:blip r:embed="rId6"/>
                <a:stretch>
                  <a:fillRect b="-990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835184" y="4495800"/>
                <a:ext cx="2133600" cy="618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0" smtClean="0">
                              <a:latin typeface="Cambria Math"/>
                            </a:rPr>
                            <m:t>(14+10+9) </m:t>
                          </m:r>
                        </m:num>
                        <m:den>
                          <m:r>
                            <a:rPr lang="en-US" b="0" i="0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5184" y="4495800"/>
                <a:ext cx="2133600" cy="61811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330484" y="5282731"/>
                <a:ext cx="1143000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33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0484" y="5282731"/>
                <a:ext cx="1143000" cy="634789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1614371" y="42532"/>
            <a:ext cx="59006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Addition of Rational Numbers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39" y="2807312"/>
            <a:ext cx="2934967" cy="1953586"/>
          </a:xfrm>
          <a:prstGeom prst="rect">
            <a:avLst/>
          </a:prstGeom>
          <a:ln w="38100">
            <a:solidFill>
              <a:srgbClr val="B05408"/>
            </a:solidFill>
          </a:ln>
        </p:spPr>
      </p:pic>
    </p:spTree>
    <p:extLst>
      <p:ext uri="{BB962C8B-B14F-4D97-AF65-F5344CB8AC3E}">
        <p14:creationId xmlns:p14="http://schemas.microsoft.com/office/powerpoint/2010/main" val="876920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0" grpId="0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 rot="21418037">
            <a:off x="4720555" y="5606636"/>
            <a:ext cx="1679019" cy="541580"/>
            <a:chOff x="805503" y="5700363"/>
            <a:chExt cx="1570253" cy="781093"/>
          </a:xfrm>
        </p:grpSpPr>
        <p:sp>
          <p:nvSpPr>
            <p:cNvPr id="16" name="Flowchart: Alternate Process 15"/>
            <p:cNvSpPr/>
            <p:nvPr/>
          </p:nvSpPr>
          <p:spPr>
            <a:xfrm rot="213974">
              <a:off x="805503" y="5700363"/>
              <a:ext cx="1565732" cy="781093"/>
            </a:xfrm>
            <a:prstGeom prst="flowChartAlternateProcess">
              <a:avLst/>
            </a:prstGeom>
            <a:solidFill>
              <a:schemeClr val="accent3">
                <a:lumMod val="50000"/>
              </a:schemeClr>
            </a:solidFill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h="88900" prst="angle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     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 rot="181963">
              <a:off x="1007603" y="5708575"/>
              <a:ext cx="13681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Solution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Hexagon 17"/>
              <p:cNvSpPr/>
              <p:nvPr/>
            </p:nvSpPr>
            <p:spPr>
              <a:xfrm>
                <a:off x="2057400" y="914400"/>
                <a:ext cx="6048672" cy="883725"/>
              </a:xfrm>
              <a:prstGeom prst="hexagon">
                <a:avLst/>
              </a:prstGeom>
              <a:blipFill>
                <a:blip r:embed="rId3"/>
                <a:tile tx="0" ty="0" sx="100000" sy="100000" flip="none" algn="tl"/>
              </a:blip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Total hours of study   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   +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US" sz="2400" i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  +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cs typeface="Calibri" pitchFamily="34" charset="0"/>
                          </a:rPr>
                        </m:ctrlPr>
                      </m:fPr>
                      <m:num>
                        <m:r>
                          <a:rPr lang="en-US" sz="2400" i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Calibri" pitchFamily="34" charset="0"/>
                          </a:rPr>
                          <m:t>9</m:t>
                        </m:r>
                      </m:num>
                      <m:den>
                        <m:r>
                          <a:rPr lang="en-US" sz="2400" i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/>
                            <a:cs typeface="Calibri" pitchFamily="34" charset="0"/>
                          </a:rPr>
                          <m:t>4</m:t>
                        </m:r>
                      </m:den>
                    </m:f>
                  </m:oMath>
                </a14:m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18" name="Hexagon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914400"/>
                <a:ext cx="6048672" cy="883725"/>
              </a:xfrm>
              <a:prstGeom prst="hexagon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2215003" y="2133600"/>
            <a:ext cx="6510999" cy="1905665"/>
            <a:chOff x="1653870" y="1997053"/>
            <a:chExt cx="6336704" cy="2097240"/>
          </a:xfrm>
        </p:grpSpPr>
        <p:sp>
          <p:nvSpPr>
            <p:cNvPr id="6" name="Oval Callout 5"/>
            <p:cNvSpPr/>
            <p:nvPr/>
          </p:nvSpPr>
          <p:spPr>
            <a:xfrm>
              <a:off x="1653870" y="1997053"/>
              <a:ext cx="6336704" cy="2016224"/>
            </a:xfrm>
            <a:prstGeom prst="cloudCallout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5408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2619548" y="2219421"/>
                  <a:ext cx="4968552" cy="187487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Radha studied totally for   </a:t>
                  </a:r>
                  <a14:m>
                    <m:oMath xmlns:m="http://schemas.openxmlformats.org/officeDocument/2006/math">
                      <m:r>
                        <a:rPr lang="en-US" sz="2400" i="1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33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a14:m>
                  <a:r>
                    <a:rPr lang="en-US" sz="2400" dirty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hours</a:t>
                  </a:r>
                </a:p>
                <a:p>
                  <a:endParaRPr lang="en-US" sz="2400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endParaRPr>
                </a:p>
                <a:p>
                  <a:r>
                    <a:rPr lang="en-US" sz="2400" dirty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                =      8 and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1 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a14:m>
                  <a:r>
                    <a:rPr lang="en-US" sz="2400" dirty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 hours</a:t>
                  </a:r>
                </a:p>
                <a:p>
                  <a:endParaRPr lang="en-US" sz="2400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19548" y="2219421"/>
                  <a:ext cx="4968552" cy="1874872"/>
                </a:xfrm>
                <a:prstGeom prst="rect">
                  <a:avLst/>
                </a:prstGeom>
                <a:blipFill rotWithShape="1">
                  <a:blip r:embed="rId5" cstate="print"/>
                  <a:stretch>
                    <a:fillRect l="-184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Rectangle 10"/>
          <p:cNvSpPr/>
          <p:nvPr/>
        </p:nvSpPr>
        <p:spPr>
          <a:xfrm>
            <a:off x="1614371" y="42532"/>
            <a:ext cx="59006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Addition of Rational Numbers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3963">
            <a:off x="389363" y="1970558"/>
            <a:ext cx="2173735" cy="23225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4191000"/>
            <a:ext cx="3030854" cy="211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10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115362"/>
              </p:ext>
            </p:extLst>
          </p:nvPr>
        </p:nvGraphicFramePr>
        <p:xfrm>
          <a:off x="457200" y="1397001"/>
          <a:ext cx="8229600" cy="2260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3533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3533"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13,14,15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60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SG" sz="1600" dirty="0">
                          <a:hlinkClick r:id="rId3"/>
                        </a:rPr>
                        <a:t>https://pixabay.com/photos/student-school-learn-education-411947/</a:t>
                      </a:r>
                      <a:endParaRPr lang="en-US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3533"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dirty="0">
                          <a:hlinkClick r:id="rId4"/>
                        </a:rPr>
                        <a:t>https://pixabay.com/vectors/hooray-joy-happy-joyful-yay-jump-25568/</a:t>
                      </a:r>
                      <a:endParaRPr lang="en-US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004" y="2311636"/>
            <a:ext cx="730775" cy="486422"/>
          </a:xfrm>
          <a:prstGeom prst="rect">
            <a:avLst/>
          </a:prstGeom>
          <a:ln w="38100">
            <a:solidFill>
              <a:srgbClr val="B05408"/>
            </a:solidFill>
          </a:ln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476653"/>
              </p:ext>
            </p:extLst>
          </p:nvPr>
        </p:nvGraphicFramePr>
        <p:xfrm>
          <a:off x="457200" y="3657600"/>
          <a:ext cx="8229600" cy="83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      16</a:t>
                      </a:r>
                      <a:endParaRPr lang="en-SG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SG" b="0" dirty="0">
                          <a:hlinkClick r:id="rId6"/>
                        </a:rPr>
                        <a:t>https://pixabay.com/illustrations/thumbs-up-smiley-face-emoji-happy-4007573/</a:t>
                      </a:r>
                      <a:endParaRPr lang="en-SG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3963">
            <a:off x="1785796" y="3189151"/>
            <a:ext cx="373191" cy="3987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898" y="3810000"/>
            <a:ext cx="848840" cy="59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1680</TotalTime>
  <Words>1280</Words>
  <Application>Microsoft Office PowerPoint</Application>
  <PresentationFormat>On-screen Show (4:3)</PresentationFormat>
  <Paragraphs>232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142</cp:revision>
  <dcterms:created xsi:type="dcterms:W3CDTF">2018-12-16T04:20:25Z</dcterms:created>
  <dcterms:modified xsi:type="dcterms:W3CDTF">2021-03-07T07:18:11Z</dcterms:modified>
</cp:coreProperties>
</file>