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0"/>
  </p:notesMasterIdLst>
  <p:sldIdLst>
    <p:sldId id="256" r:id="rId2"/>
    <p:sldId id="260" r:id="rId3"/>
    <p:sldId id="274" r:id="rId4"/>
    <p:sldId id="275" r:id="rId5"/>
    <p:sldId id="277" r:id="rId6"/>
    <p:sldId id="278" r:id="rId7"/>
    <p:sldId id="279" r:id="rId8"/>
    <p:sldId id="258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27" autoAdjust="0"/>
    <p:restoredTop sz="78621" autoAdjust="0"/>
  </p:normalViewPr>
  <p:slideViewPr>
    <p:cSldViewPr>
      <p:cViewPr varScale="1">
        <p:scale>
          <a:sx n="52" d="100"/>
          <a:sy n="52" d="100"/>
        </p:scale>
        <p:origin x="1696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0C50A3-8598-4BD1-AE4F-DDC69A82206C}" type="doc">
      <dgm:prSet loTypeId="urn:microsoft.com/office/officeart/2005/8/layout/process1" loCatId="process" qsTypeId="urn:microsoft.com/office/officeart/2005/8/quickstyle/simple2" qsCatId="simple" csTypeId="urn:microsoft.com/office/officeart/2005/8/colors/accent1_2" csCatId="accent1" phldr="1"/>
      <dgm:spPr/>
    </dgm:pt>
    <dgm:pt modelId="{0D934953-F940-4B73-845B-DE4BC9AEBC76}">
      <dgm:prSet phldrT="[Text]"/>
      <dgm:spPr>
        <a:noFill/>
        <a:ln w="12700"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n-IN" dirty="0"/>
        </a:p>
      </dgm:t>
    </dgm:pt>
    <dgm:pt modelId="{382A437D-F5FF-41DF-A599-99B590FEFF8D}" type="parTrans" cxnId="{FA836112-8229-4D96-9B4E-8C0C9CF29A98}">
      <dgm:prSet/>
      <dgm:spPr/>
      <dgm:t>
        <a:bodyPr/>
        <a:lstStyle/>
        <a:p>
          <a:endParaRPr lang="en-IN"/>
        </a:p>
      </dgm:t>
    </dgm:pt>
    <dgm:pt modelId="{B898E3F7-B05A-420E-818A-2FCF48C23547}" type="sibTrans" cxnId="{FA836112-8229-4D96-9B4E-8C0C9CF29A98}">
      <dgm:prSet/>
      <dgm:spPr>
        <a:solidFill>
          <a:schemeClr val="tx1"/>
        </a:solidFill>
      </dgm:spPr>
      <dgm:t>
        <a:bodyPr/>
        <a:lstStyle/>
        <a:p>
          <a:endParaRPr lang="en-IN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B5E00093-2239-4DDB-A1AA-5EE4FC02809F}">
      <dgm:prSet phldrT="[Text]"/>
      <dgm:spPr>
        <a:noFill/>
        <a:ln w="12700"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n-IN" dirty="0"/>
        </a:p>
      </dgm:t>
    </dgm:pt>
    <dgm:pt modelId="{309C28A6-BA6D-4EDD-A2F5-7B38C95DE86C}" type="parTrans" cxnId="{67C8D9BB-8EF4-412C-8184-EC3DE052CFC3}">
      <dgm:prSet/>
      <dgm:spPr/>
      <dgm:t>
        <a:bodyPr/>
        <a:lstStyle/>
        <a:p>
          <a:endParaRPr lang="en-IN"/>
        </a:p>
      </dgm:t>
    </dgm:pt>
    <dgm:pt modelId="{B716054A-9133-45EB-85EB-34D834BE70A6}" type="sibTrans" cxnId="{67C8D9BB-8EF4-412C-8184-EC3DE052CFC3}">
      <dgm:prSet/>
      <dgm:spPr>
        <a:solidFill>
          <a:schemeClr val="tx1"/>
        </a:solidFill>
      </dgm:spPr>
      <dgm:t>
        <a:bodyPr/>
        <a:lstStyle/>
        <a:p>
          <a:endParaRPr lang="en-IN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7437B6E3-0A42-43CA-80D1-3D809F940AAC}">
      <dgm:prSet phldrT="[Text]"/>
      <dgm:spPr>
        <a:solidFill>
          <a:schemeClr val="bg1"/>
        </a:solidFill>
        <a:ln w="19050"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n-IN" dirty="0"/>
        </a:p>
      </dgm:t>
    </dgm:pt>
    <dgm:pt modelId="{9798C7E3-6C42-4019-BE66-675A3C7757BC}" type="sibTrans" cxnId="{5F2833F8-8BB0-48D6-B676-1773C104BC3E}">
      <dgm:prSet/>
      <dgm:spPr/>
      <dgm:t>
        <a:bodyPr/>
        <a:lstStyle/>
        <a:p>
          <a:endParaRPr lang="en-IN"/>
        </a:p>
      </dgm:t>
    </dgm:pt>
    <dgm:pt modelId="{B9B2F8FC-0E60-4880-9E63-05BA7C151259}" type="parTrans" cxnId="{5F2833F8-8BB0-48D6-B676-1773C104BC3E}">
      <dgm:prSet/>
      <dgm:spPr/>
      <dgm:t>
        <a:bodyPr/>
        <a:lstStyle/>
        <a:p>
          <a:endParaRPr lang="en-IN"/>
        </a:p>
      </dgm:t>
    </dgm:pt>
    <dgm:pt modelId="{FF5314CD-48E9-48F5-B2FA-9DBEAD8D9609}" type="pres">
      <dgm:prSet presAssocID="{4C0C50A3-8598-4BD1-AE4F-DDC69A82206C}" presName="Name0" presStyleCnt="0">
        <dgm:presLayoutVars>
          <dgm:dir/>
          <dgm:resizeHandles val="exact"/>
        </dgm:presLayoutVars>
      </dgm:prSet>
      <dgm:spPr/>
    </dgm:pt>
    <dgm:pt modelId="{E5069126-B464-447E-986F-E4F998FD3596}" type="pres">
      <dgm:prSet presAssocID="{0D934953-F940-4B73-845B-DE4BC9AEBC76}" presName="node" presStyleLbl="node1" presStyleIdx="0" presStyleCnt="3" custScaleX="33300" custScaleY="55664">
        <dgm:presLayoutVars>
          <dgm:bulletEnabled val="1"/>
        </dgm:presLayoutVars>
      </dgm:prSet>
      <dgm:spPr/>
    </dgm:pt>
    <dgm:pt modelId="{630BCFCB-0E8C-437A-AA91-D8E1C072A20D}" type="pres">
      <dgm:prSet presAssocID="{B898E3F7-B05A-420E-818A-2FCF48C23547}" presName="sibTrans" presStyleLbl="sibTrans2D1" presStyleIdx="0" presStyleCnt="2" custScaleY="30451"/>
      <dgm:spPr/>
    </dgm:pt>
    <dgm:pt modelId="{C23213CF-2A59-42E8-BE1F-CD28439B387C}" type="pres">
      <dgm:prSet presAssocID="{B898E3F7-B05A-420E-818A-2FCF48C23547}" presName="connectorText" presStyleLbl="sibTrans2D1" presStyleIdx="0" presStyleCnt="2"/>
      <dgm:spPr/>
    </dgm:pt>
    <dgm:pt modelId="{A6DC2AF3-CD81-47D3-A6E4-08F0F4515176}" type="pres">
      <dgm:prSet presAssocID="{B5E00093-2239-4DDB-A1AA-5EE4FC02809F}" presName="node" presStyleLbl="node1" presStyleIdx="1" presStyleCnt="3" custScaleX="33514" custScaleY="58673">
        <dgm:presLayoutVars>
          <dgm:bulletEnabled val="1"/>
        </dgm:presLayoutVars>
      </dgm:prSet>
      <dgm:spPr/>
    </dgm:pt>
    <dgm:pt modelId="{1DF5D0B3-B9BB-482B-8FC5-2D3F14BAFC82}" type="pres">
      <dgm:prSet presAssocID="{B716054A-9133-45EB-85EB-34D834BE70A6}" presName="sibTrans" presStyleLbl="sibTrans2D1" presStyleIdx="1" presStyleCnt="2" custScaleY="30450"/>
      <dgm:spPr/>
    </dgm:pt>
    <dgm:pt modelId="{0533A064-07D2-4AFA-AF7D-0993B57754D3}" type="pres">
      <dgm:prSet presAssocID="{B716054A-9133-45EB-85EB-34D834BE70A6}" presName="connectorText" presStyleLbl="sibTrans2D1" presStyleIdx="1" presStyleCnt="2"/>
      <dgm:spPr/>
    </dgm:pt>
    <dgm:pt modelId="{505B02FE-482D-4C31-8348-BECD95CD21B1}" type="pres">
      <dgm:prSet presAssocID="{7437B6E3-0A42-43CA-80D1-3D809F940AAC}" presName="node" presStyleLbl="node1" presStyleIdx="2" presStyleCnt="3" custScaleX="34270" custScaleY="59361" custLinFactNeighborX="-8527" custLinFactNeighborY="-1785">
        <dgm:presLayoutVars>
          <dgm:bulletEnabled val="1"/>
        </dgm:presLayoutVars>
      </dgm:prSet>
      <dgm:spPr/>
    </dgm:pt>
  </dgm:ptLst>
  <dgm:cxnLst>
    <dgm:cxn modelId="{88C13706-617B-4045-8241-538BEB4F7673}" type="presOf" srcId="{7437B6E3-0A42-43CA-80D1-3D809F940AAC}" destId="{505B02FE-482D-4C31-8348-BECD95CD21B1}" srcOrd="0" destOrd="0" presId="urn:microsoft.com/office/officeart/2005/8/layout/process1"/>
    <dgm:cxn modelId="{BF63AC0B-50C3-432B-831B-97B56664BB42}" type="presOf" srcId="{B716054A-9133-45EB-85EB-34D834BE70A6}" destId="{1DF5D0B3-B9BB-482B-8FC5-2D3F14BAFC82}" srcOrd="0" destOrd="0" presId="urn:microsoft.com/office/officeart/2005/8/layout/process1"/>
    <dgm:cxn modelId="{FA836112-8229-4D96-9B4E-8C0C9CF29A98}" srcId="{4C0C50A3-8598-4BD1-AE4F-DDC69A82206C}" destId="{0D934953-F940-4B73-845B-DE4BC9AEBC76}" srcOrd="0" destOrd="0" parTransId="{382A437D-F5FF-41DF-A599-99B590FEFF8D}" sibTransId="{B898E3F7-B05A-420E-818A-2FCF48C23547}"/>
    <dgm:cxn modelId="{8C5CBD12-1C9D-4CAC-91BB-27EEB91BD6AA}" type="presOf" srcId="{B898E3F7-B05A-420E-818A-2FCF48C23547}" destId="{C23213CF-2A59-42E8-BE1F-CD28439B387C}" srcOrd="1" destOrd="0" presId="urn:microsoft.com/office/officeart/2005/8/layout/process1"/>
    <dgm:cxn modelId="{2DFB645B-412F-431D-94C0-5CB16F0233AB}" type="presOf" srcId="{B716054A-9133-45EB-85EB-34D834BE70A6}" destId="{0533A064-07D2-4AFA-AF7D-0993B57754D3}" srcOrd="1" destOrd="0" presId="urn:microsoft.com/office/officeart/2005/8/layout/process1"/>
    <dgm:cxn modelId="{E955735B-9112-49F3-A3D8-BB1805EB97A7}" type="presOf" srcId="{0D934953-F940-4B73-845B-DE4BC9AEBC76}" destId="{E5069126-B464-447E-986F-E4F998FD3596}" srcOrd="0" destOrd="0" presId="urn:microsoft.com/office/officeart/2005/8/layout/process1"/>
    <dgm:cxn modelId="{75872277-0EED-4E3A-959B-AF13F6187B52}" type="presOf" srcId="{B5E00093-2239-4DDB-A1AA-5EE4FC02809F}" destId="{A6DC2AF3-CD81-47D3-A6E4-08F0F4515176}" srcOrd="0" destOrd="0" presId="urn:microsoft.com/office/officeart/2005/8/layout/process1"/>
    <dgm:cxn modelId="{8CBBD679-B5B9-4F0A-B7C0-AC404A816665}" type="presOf" srcId="{B898E3F7-B05A-420E-818A-2FCF48C23547}" destId="{630BCFCB-0E8C-437A-AA91-D8E1C072A20D}" srcOrd="0" destOrd="0" presId="urn:microsoft.com/office/officeart/2005/8/layout/process1"/>
    <dgm:cxn modelId="{67C8D9BB-8EF4-412C-8184-EC3DE052CFC3}" srcId="{4C0C50A3-8598-4BD1-AE4F-DDC69A82206C}" destId="{B5E00093-2239-4DDB-A1AA-5EE4FC02809F}" srcOrd="1" destOrd="0" parTransId="{309C28A6-BA6D-4EDD-A2F5-7B38C95DE86C}" sibTransId="{B716054A-9133-45EB-85EB-34D834BE70A6}"/>
    <dgm:cxn modelId="{A1CEEFCD-D859-485C-AF69-EC25A1E5A242}" type="presOf" srcId="{4C0C50A3-8598-4BD1-AE4F-DDC69A82206C}" destId="{FF5314CD-48E9-48F5-B2FA-9DBEAD8D9609}" srcOrd="0" destOrd="0" presId="urn:microsoft.com/office/officeart/2005/8/layout/process1"/>
    <dgm:cxn modelId="{5F2833F8-8BB0-48D6-B676-1773C104BC3E}" srcId="{4C0C50A3-8598-4BD1-AE4F-DDC69A82206C}" destId="{7437B6E3-0A42-43CA-80D1-3D809F940AAC}" srcOrd="2" destOrd="0" parTransId="{B9B2F8FC-0E60-4880-9E63-05BA7C151259}" sibTransId="{9798C7E3-6C42-4019-BE66-675A3C7757BC}"/>
    <dgm:cxn modelId="{DDDE4E2D-3DCE-429C-B218-0E0C05E5C9F5}" type="presParOf" srcId="{FF5314CD-48E9-48F5-B2FA-9DBEAD8D9609}" destId="{E5069126-B464-447E-986F-E4F998FD3596}" srcOrd="0" destOrd="0" presId="urn:microsoft.com/office/officeart/2005/8/layout/process1"/>
    <dgm:cxn modelId="{BA6AF7B9-E9AC-43F3-9B8F-1DC2B23135B0}" type="presParOf" srcId="{FF5314CD-48E9-48F5-B2FA-9DBEAD8D9609}" destId="{630BCFCB-0E8C-437A-AA91-D8E1C072A20D}" srcOrd="1" destOrd="0" presId="urn:microsoft.com/office/officeart/2005/8/layout/process1"/>
    <dgm:cxn modelId="{BB615597-C4D3-445A-8FDE-944CFC3B6A13}" type="presParOf" srcId="{630BCFCB-0E8C-437A-AA91-D8E1C072A20D}" destId="{C23213CF-2A59-42E8-BE1F-CD28439B387C}" srcOrd="0" destOrd="0" presId="urn:microsoft.com/office/officeart/2005/8/layout/process1"/>
    <dgm:cxn modelId="{C158EB1D-B264-43D3-92B2-097328A2CCB9}" type="presParOf" srcId="{FF5314CD-48E9-48F5-B2FA-9DBEAD8D9609}" destId="{A6DC2AF3-CD81-47D3-A6E4-08F0F4515176}" srcOrd="2" destOrd="0" presId="urn:microsoft.com/office/officeart/2005/8/layout/process1"/>
    <dgm:cxn modelId="{4370990B-651D-4BB9-A7B6-7CE1B07A020B}" type="presParOf" srcId="{FF5314CD-48E9-48F5-B2FA-9DBEAD8D9609}" destId="{1DF5D0B3-B9BB-482B-8FC5-2D3F14BAFC82}" srcOrd="3" destOrd="0" presId="urn:microsoft.com/office/officeart/2005/8/layout/process1"/>
    <dgm:cxn modelId="{0115ACE6-EC50-4D51-A2EC-21D9220051E9}" type="presParOf" srcId="{1DF5D0B3-B9BB-482B-8FC5-2D3F14BAFC82}" destId="{0533A064-07D2-4AFA-AF7D-0993B57754D3}" srcOrd="0" destOrd="0" presId="urn:microsoft.com/office/officeart/2005/8/layout/process1"/>
    <dgm:cxn modelId="{0708A86E-4DD8-42FE-B287-9D327E09C6F1}" type="presParOf" srcId="{FF5314CD-48E9-48F5-B2FA-9DBEAD8D9609}" destId="{505B02FE-482D-4C31-8348-BECD95CD21B1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069126-B464-447E-986F-E4F998FD3596}">
      <dsp:nvSpPr>
        <dsp:cNvPr id="0" name=""/>
        <dsp:cNvSpPr/>
      </dsp:nvSpPr>
      <dsp:spPr>
        <a:xfrm>
          <a:off x="2216" y="350389"/>
          <a:ext cx="952589" cy="955404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4100" kern="1200" dirty="0"/>
        </a:p>
      </dsp:txBody>
      <dsp:txXfrm>
        <a:off x="30116" y="378289"/>
        <a:ext cx="896789" cy="899604"/>
      </dsp:txXfrm>
    </dsp:sp>
    <dsp:sp modelId="{630BCFCB-0E8C-437A-AA91-D8E1C072A20D}">
      <dsp:nvSpPr>
        <dsp:cNvPr id="0" name=""/>
        <dsp:cNvSpPr/>
      </dsp:nvSpPr>
      <dsp:spPr>
        <a:xfrm>
          <a:off x="1240869" y="720076"/>
          <a:ext cx="606453" cy="216030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900" kern="120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1240869" y="763282"/>
        <a:ext cx="541644" cy="129618"/>
      </dsp:txXfrm>
    </dsp:sp>
    <dsp:sp modelId="{A6DC2AF3-CD81-47D3-A6E4-08F0F4515176}">
      <dsp:nvSpPr>
        <dsp:cNvPr id="0" name=""/>
        <dsp:cNvSpPr/>
      </dsp:nvSpPr>
      <dsp:spPr>
        <a:xfrm>
          <a:off x="2099058" y="324566"/>
          <a:ext cx="958711" cy="1007050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4400" kern="1200" dirty="0"/>
        </a:p>
      </dsp:txBody>
      <dsp:txXfrm>
        <a:off x="2127138" y="352646"/>
        <a:ext cx="902551" cy="950890"/>
      </dsp:txXfrm>
    </dsp:sp>
    <dsp:sp modelId="{1DF5D0B3-B9BB-482B-8FC5-2D3F14BAFC82}">
      <dsp:nvSpPr>
        <dsp:cNvPr id="0" name=""/>
        <dsp:cNvSpPr/>
      </dsp:nvSpPr>
      <dsp:spPr>
        <a:xfrm rot="21547766">
          <a:off x="3319408" y="704605"/>
          <a:ext cx="554805" cy="216023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900" kern="120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3319412" y="748302"/>
        <a:ext cx="489998" cy="129613"/>
      </dsp:txXfrm>
    </dsp:sp>
    <dsp:sp modelId="{505B02FE-482D-4C31-8348-BECD95CD21B1}">
      <dsp:nvSpPr>
        <dsp:cNvPr id="0" name=""/>
        <dsp:cNvSpPr/>
      </dsp:nvSpPr>
      <dsp:spPr>
        <a:xfrm>
          <a:off x="4104451" y="288025"/>
          <a:ext cx="980338" cy="1018859"/>
        </a:xfrm>
        <a:prstGeom prst="roundRect">
          <a:avLst>
            <a:gd name="adj" fmla="val 10000"/>
          </a:avLst>
        </a:prstGeom>
        <a:solidFill>
          <a:schemeClr val="bg1"/>
        </a:solidFill>
        <a:ln w="19050" cap="flat" cmpd="sng" algn="ctr">
          <a:solidFill>
            <a:schemeClr val="accent2">
              <a:lumMod val="7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4400" kern="1200" dirty="0"/>
        </a:p>
      </dsp:txBody>
      <dsp:txXfrm>
        <a:off x="4133164" y="316738"/>
        <a:ext cx="922912" cy="9614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07-03-2021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N/A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</a:t>
            </a:r>
          </a:p>
          <a:p>
            <a:r>
              <a:rPr lang="en-IN" dirty="0"/>
              <a:t>https://pixabay.com/vectors/silhouette-wand-teacher-professor-3178687/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/>
              <a:t>https://pixabay.com/vectors/silhouette-wand-teacher-professor-3178687/</a:t>
            </a:r>
          </a:p>
          <a:p>
            <a:endParaRPr lang="en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N/A</a:t>
            </a:r>
            <a:endParaRPr lang="en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N/A</a:t>
            </a:r>
            <a:endParaRPr lang="en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N/A</a:t>
            </a:r>
          </a:p>
          <a:p>
            <a:r>
              <a:rPr lang="en-IN" dirty="0"/>
              <a:t>https://pixabay.com/illustrations/child-i-am-a-student-book-figure-3326960/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6</a:t>
            </a:fld>
            <a:endParaRPr lang="en-I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https://pixabay.com/illustrations/child-i-am-a-student-book-figure-3326960/</a:t>
            </a:r>
          </a:p>
          <a:p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7</a:t>
            </a:fld>
            <a:endParaRPr lang="en-I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1675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Rectangle 2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13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diagramLayout" Target="../diagrams/layout1.xml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11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microsoft.com/office/2007/relationships/diagramDrawing" Target="../diagrams/drawing1.xml"/><Relationship Id="rId4" Type="http://schemas.openxmlformats.org/officeDocument/2006/relationships/image" Target="../media/image15.png"/><Relationship Id="rId9" Type="http://schemas.openxmlformats.org/officeDocument/2006/relationships/diagramColors" Target="../diagrams/colors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>
            <a:stCxn id="6" idx="0"/>
            <a:endCxn id="6" idx="2"/>
          </p:cNvCxnSpPr>
          <p:nvPr/>
        </p:nvCxnSpPr>
        <p:spPr>
          <a:xfrm>
            <a:off x="4991100" y="1828800"/>
            <a:ext cx="0" cy="220980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907704" y="2204864"/>
            <a:ext cx="5357108" cy="25853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Division </a:t>
            </a:r>
          </a:p>
          <a:p>
            <a:pPr algn="ctr"/>
            <a:r>
              <a:rPr lang="en-US" sz="5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of </a:t>
            </a:r>
          </a:p>
          <a:p>
            <a:pPr algn="ctr"/>
            <a:r>
              <a:rPr lang="en-US" sz="5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Rational Numbers</a:t>
            </a:r>
            <a:endParaRPr lang="en-IN" sz="54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525DEF3-C3A1-4311-84AD-25A1BFE883EE}"/>
              </a:ext>
            </a:extLst>
          </p:cNvPr>
          <p:cNvSpPr/>
          <p:nvPr/>
        </p:nvSpPr>
        <p:spPr>
          <a:xfrm>
            <a:off x="857224" y="928670"/>
            <a:ext cx="2044470" cy="5587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</a:t>
            </a:r>
            <a:endParaRPr lang="en-IN" sz="2800" dirty="0">
              <a:solidFill>
                <a:schemeClr val="accent2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2285984" y="1500174"/>
            <a:ext cx="46434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Gautami" pitchFamily="34" charset="0"/>
              </a:rPr>
              <a:t>Multiplicative inverse of a number</a:t>
            </a:r>
            <a:endParaRPr kumimoji="0" lang="en-US" sz="2400" b="1" i="0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7620" y="2643182"/>
            <a:ext cx="1238250" cy="742950"/>
          </a:xfrm>
          <a:prstGeom prst="rect">
            <a:avLst/>
          </a:prstGeom>
          <a:noFill/>
        </p:spPr>
      </p:pic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7620" y="3571876"/>
            <a:ext cx="1238250" cy="742950"/>
          </a:xfrm>
          <a:prstGeom prst="rect">
            <a:avLst/>
          </a:prstGeom>
          <a:noFill/>
        </p:spPr>
      </p:pic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sp>
        <p:nvSpPr>
          <p:cNvPr id="19" name="Rectangle 18"/>
          <p:cNvSpPr/>
          <p:nvPr/>
        </p:nvSpPr>
        <p:spPr>
          <a:xfrm>
            <a:off x="928662" y="2143116"/>
            <a:ext cx="45043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Consider the following operations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928662" y="4555992"/>
            <a:ext cx="5341078" cy="624069"/>
            <a:chOff x="1142976" y="4770306"/>
            <a:chExt cx="5341078" cy="624069"/>
          </a:xfrm>
        </p:grpSpPr>
        <p:sp>
          <p:nvSpPr>
            <p:cNvPr id="20" name="Rectangle 19"/>
            <p:cNvSpPr/>
            <p:nvPr/>
          </p:nvSpPr>
          <p:spPr>
            <a:xfrm>
              <a:off x="1142976" y="4857760"/>
              <a:ext cx="534107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sz="2400" dirty="0">
                  <a:latin typeface="Calibri" pitchFamily="34" charset="0"/>
                  <a:ea typeface="Calibri" pitchFamily="34" charset="0"/>
                  <a:cs typeface="Calibri" pitchFamily="34" charset="0"/>
                </a:rPr>
                <a:t>   Product of 3 and its reciprocal        is  1.</a:t>
              </a:r>
              <a:endParaRPr lang="te-IN" sz="2400" dirty="0"/>
            </a:p>
          </p:txBody>
        </p:sp>
        <p:pic>
          <p:nvPicPr>
            <p:cNvPr id="21" name="Picture 9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434386" y="4770306"/>
              <a:ext cx="144016" cy="624069"/>
            </a:xfrm>
            <a:prstGeom prst="rect">
              <a:avLst/>
            </a:prstGeom>
            <a:noFill/>
          </p:spPr>
        </p:pic>
      </p:grpSp>
      <p:grpSp>
        <p:nvGrpSpPr>
          <p:cNvPr id="24" name="Group 23"/>
          <p:cNvGrpSpPr/>
          <p:nvPr/>
        </p:nvGrpSpPr>
        <p:grpSpPr>
          <a:xfrm>
            <a:off x="971600" y="5492098"/>
            <a:ext cx="5333063" cy="629105"/>
            <a:chOff x="1357290" y="5547576"/>
            <a:chExt cx="5333063" cy="629105"/>
          </a:xfrm>
        </p:grpSpPr>
        <p:pic>
          <p:nvPicPr>
            <p:cNvPr id="16395" name="Picture 11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677771" y="5547576"/>
              <a:ext cx="144016" cy="624068"/>
            </a:xfrm>
            <a:prstGeom prst="rect">
              <a:avLst/>
            </a:prstGeom>
            <a:noFill/>
          </p:spPr>
        </p:pic>
        <p:sp>
          <p:nvSpPr>
            <p:cNvPr id="23" name="Rectangle 22"/>
            <p:cNvSpPr/>
            <p:nvPr/>
          </p:nvSpPr>
          <p:spPr>
            <a:xfrm>
              <a:off x="1357290" y="5715016"/>
              <a:ext cx="53330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sz="2400" dirty="0">
                  <a:latin typeface="Calibri" pitchFamily="34" charset="0"/>
                  <a:ea typeface="Calibri" pitchFamily="34" charset="0"/>
                  <a:cs typeface="Calibri" pitchFamily="34" charset="0"/>
                </a:rPr>
                <a:t>   Product of 7 and its reciprocal        is  1.</a:t>
              </a:r>
              <a:endParaRPr lang="te-IN" sz="2400" dirty="0"/>
            </a:p>
          </p:txBody>
        </p:sp>
      </p:grpSp>
      <p:sp>
        <p:nvSpPr>
          <p:cNvPr id="25" name="Plaque 24"/>
          <p:cNvSpPr/>
          <p:nvPr/>
        </p:nvSpPr>
        <p:spPr>
          <a:xfrm>
            <a:off x="1475656" y="188640"/>
            <a:ext cx="5904656" cy="648072"/>
          </a:xfrm>
          <a:prstGeom prst="plaque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Division of Rational Numbers</a:t>
            </a:r>
            <a:endParaRPr lang="en-IN" sz="36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12160" y="1685951"/>
            <a:ext cx="2626293" cy="397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593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4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48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48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48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48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971600" y="1285860"/>
            <a:ext cx="46434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Gautami" pitchFamily="34" charset="0"/>
              </a:rPr>
              <a:t>Multiplicative inverse of a number</a:t>
            </a:r>
            <a:endParaRPr kumimoji="0" lang="en-US" sz="2400" b="1" i="0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827584" y="2193831"/>
            <a:ext cx="518457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 The product of a number and its reciprocal is always 1.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 Each of them is called the multiplicative inverse of the other.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686079" y="4941168"/>
            <a:ext cx="55721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Gautami" pitchFamily="34" charset="0"/>
              </a:rPr>
              <a:t>‘Multiplicative Inverse’ means ‘</a:t>
            </a: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Gautami" pitchFamily="34" charset="0"/>
              </a:rPr>
              <a:t>Reciprocal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Gautami" pitchFamily="34" charset="0"/>
              </a:rPr>
              <a:t>’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0" y="1028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0" y="1028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sp>
        <p:nvSpPr>
          <p:cNvPr id="2356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sp>
        <p:nvSpPr>
          <p:cNvPr id="20" name="Plaque 19"/>
          <p:cNvSpPr/>
          <p:nvPr/>
        </p:nvSpPr>
        <p:spPr>
          <a:xfrm>
            <a:off x="1475656" y="188640"/>
            <a:ext cx="5904656" cy="648072"/>
          </a:xfrm>
          <a:prstGeom prst="plaque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Division of Rational Numbers</a:t>
            </a:r>
            <a:endParaRPr lang="en-IN" sz="36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12160" y="1685951"/>
            <a:ext cx="2626293" cy="397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593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84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23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23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23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1028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Gautami" pitchFamily="34" charset="0"/>
              </a:rPr>
              <a:t>  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grpSp>
        <p:nvGrpSpPr>
          <p:cNvPr id="21" name="Group 20"/>
          <p:cNvGrpSpPr/>
          <p:nvPr/>
        </p:nvGrpSpPr>
        <p:grpSpPr>
          <a:xfrm>
            <a:off x="1259632" y="1052736"/>
            <a:ext cx="5786478" cy="742950"/>
            <a:chOff x="1285852" y="1214422"/>
            <a:chExt cx="5786478" cy="742950"/>
          </a:xfrm>
        </p:grpSpPr>
        <p:sp>
          <p:nvSpPr>
            <p:cNvPr id="1026" name="Rectangle 2"/>
            <p:cNvSpPr>
              <a:spLocks noChangeArrowheads="1"/>
            </p:cNvSpPr>
            <p:nvPr/>
          </p:nvSpPr>
          <p:spPr bwMode="auto">
            <a:xfrm>
              <a:off x="1285852" y="1357299"/>
              <a:ext cx="578647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Calibri" pitchFamily="34" charset="0"/>
                  <a:ea typeface="Calibri" pitchFamily="34" charset="0"/>
                  <a:cs typeface="Gautami" pitchFamily="34" charset="0"/>
                </a:rPr>
                <a:t>Consider two rational numbers      and      . </a:t>
              </a: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037" name="Picture 1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357818" y="1214422"/>
              <a:ext cx="171450" cy="742950"/>
            </a:xfrm>
            <a:prstGeom prst="rect">
              <a:avLst/>
            </a:prstGeom>
            <a:noFill/>
          </p:spPr>
        </p:pic>
        <p:pic>
          <p:nvPicPr>
            <p:cNvPr id="1039" name="Picture 15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286512" y="1214422"/>
              <a:ext cx="171450" cy="742950"/>
            </a:xfrm>
            <a:prstGeom prst="rect">
              <a:avLst/>
            </a:prstGeom>
            <a:noFill/>
          </p:spPr>
        </p:pic>
      </p:grpSp>
      <p:grpSp>
        <p:nvGrpSpPr>
          <p:cNvPr id="29" name="Group 28"/>
          <p:cNvGrpSpPr/>
          <p:nvPr/>
        </p:nvGrpSpPr>
        <p:grpSpPr>
          <a:xfrm>
            <a:off x="1043608" y="2643182"/>
            <a:ext cx="7858180" cy="3081368"/>
            <a:chOff x="928662" y="2652872"/>
            <a:chExt cx="7858180" cy="3081368"/>
          </a:xfrm>
        </p:grpSpPr>
        <p:sp>
          <p:nvSpPr>
            <p:cNvPr id="1027" name="Rectangle 3"/>
            <p:cNvSpPr>
              <a:spLocks noChangeArrowheads="1"/>
            </p:cNvSpPr>
            <p:nvPr/>
          </p:nvSpPr>
          <p:spPr bwMode="auto">
            <a:xfrm>
              <a:off x="928662" y="2687252"/>
              <a:ext cx="7858180" cy="3046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Gautami" pitchFamily="34" charset="0"/>
                </a:rPr>
                <a:t>Hence,      is the multiplicative inverse of </a:t>
              </a:r>
              <a:r>
                <a:rPr kumimoji="0" lang="en-US" sz="2400" b="0" i="0" u="none" strike="noStrike" cap="none" normalizeH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Gautami" pitchFamily="34" charset="0"/>
                </a:rPr>
                <a:t>    </a:t>
              </a: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Gautami" pitchFamily="34" charset="0"/>
                </a:rPr>
                <a:t> and vice versa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Gautami" pitchFamily="34" charset="0"/>
                </a:rPr>
                <a:t>                             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Gautami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autami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  <p:pic>
          <p:nvPicPr>
            <p:cNvPr id="22" name="Picture 15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028162" y="2652872"/>
              <a:ext cx="138216" cy="598934"/>
            </a:xfrm>
            <a:prstGeom prst="rect">
              <a:avLst/>
            </a:prstGeom>
            <a:noFill/>
          </p:spPr>
        </p:pic>
        <p:pic>
          <p:nvPicPr>
            <p:cNvPr id="23" name="Picture 1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100128" y="2652872"/>
              <a:ext cx="144016" cy="624069"/>
            </a:xfrm>
            <a:prstGeom prst="rect">
              <a:avLst/>
            </a:prstGeom>
            <a:noFill/>
          </p:spPr>
        </p:pic>
      </p:grp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0" y="1171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Gautami" pitchFamily="34" charset="0"/>
              </a:rPr>
              <a:t>  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952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115616" y="5805264"/>
            <a:ext cx="7572428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Gautami" pitchFamily="34" charset="0"/>
              </a:rPr>
              <a:t>Thus, we can generalize and say that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Gautami" pitchFamily="34" charset="0"/>
              </a:rPr>
              <a:t>division is the inverse process of multiplication.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3707904" y="1844824"/>
            <a:ext cx="1512168" cy="729680"/>
            <a:chOff x="467544" y="1988840"/>
            <a:chExt cx="1512168" cy="729680"/>
          </a:xfrm>
        </p:grpSpPr>
        <p:sp>
          <p:nvSpPr>
            <p:cNvPr id="32" name="Rounded Rectangle 31"/>
            <p:cNvSpPr/>
            <p:nvPr/>
          </p:nvSpPr>
          <p:spPr>
            <a:xfrm>
              <a:off x="467544" y="1988840"/>
              <a:ext cx="1512168" cy="720080"/>
            </a:xfrm>
            <a:prstGeom prst="round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33" name="Picture 1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11560" y="1988840"/>
              <a:ext cx="1262908" cy="72968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7" name="Group 36"/>
          <p:cNvGrpSpPr/>
          <p:nvPr/>
        </p:nvGrpSpPr>
        <p:grpSpPr>
          <a:xfrm>
            <a:off x="3779912" y="3212976"/>
            <a:ext cx="1368152" cy="1038225"/>
            <a:chOff x="755576" y="3356992"/>
            <a:chExt cx="1368152" cy="1038225"/>
          </a:xfrm>
          <a:noFill/>
        </p:grpSpPr>
        <p:sp>
          <p:nvSpPr>
            <p:cNvPr id="35" name="Rounded Rectangle 34"/>
            <p:cNvSpPr/>
            <p:nvPr/>
          </p:nvSpPr>
          <p:spPr>
            <a:xfrm>
              <a:off x="755576" y="3356992"/>
              <a:ext cx="1368152" cy="1008112"/>
            </a:xfrm>
            <a:prstGeom prst="roundRect">
              <a:avLst/>
            </a:prstGeom>
            <a:grpFill/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36" name="Picture 7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115616" y="3356992"/>
              <a:ext cx="866775" cy="1038225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40" name="Group 39"/>
          <p:cNvGrpSpPr/>
          <p:nvPr/>
        </p:nvGrpSpPr>
        <p:grpSpPr>
          <a:xfrm>
            <a:off x="2339752" y="4725144"/>
            <a:ext cx="2160240" cy="1080120"/>
            <a:chOff x="1547664" y="4581128"/>
            <a:chExt cx="2160240" cy="1080120"/>
          </a:xfrm>
        </p:grpSpPr>
        <p:sp>
          <p:nvSpPr>
            <p:cNvPr id="38" name="Rounded Rectangle 37"/>
            <p:cNvSpPr/>
            <p:nvPr/>
          </p:nvSpPr>
          <p:spPr>
            <a:xfrm>
              <a:off x="1547664" y="4581128"/>
              <a:ext cx="2160240" cy="1080120"/>
            </a:xfrm>
            <a:prstGeom prst="roundRect">
              <a:avLst/>
            </a:prstGeom>
            <a:noFill/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39" name="Picture 9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691680" y="4653136"/>
              <a:ext cx="1800200" cy="966610"/>
            </a:xfrm>
            <a:prstGeom prst="rect">
              <a:avLst/>
            </a:prstGeom>
            <a:noFill/>
          </p:spPr>
        </p:pic>
      </p:grpSp>
      <p:grpSp>
        <p:nvGrpSpPr>
          <p:cNvPr id="45" name="Group 44"/>
          <p:cNvGrpSpPr/>
          <p:nvPr/>
        </p:nvGrpSpPr>
        <p:grpSpPr>
          <a:xfrm>
            <a:off x="4932040" y="4797152"/>
            <a:ext cx="2160240" cy="864096"/>
            <a:chOff x="4932040" y="4797152"/>
            <a:chExt cx="2160240" cy="864096"/>
          </a:xfrm>
        </p:grpSpPr>
        <p:sp>
          <p:nvSpPr>
            <p:cNvPr id="41" name="Rounded Rectangle 40"/>
            <p:cNvSpPr/>
            <p:nvPr/>
          </p:nvSpPr>
          <p:spPr>
            <a:xfrm>
              <a:off x="4932040" y="4797152"/>
              <a:ext cx="2160240" cy="864096"/>
            </a:xfrm>
            <a:prstGeom prst="roundRect">
              <a:avLst/>
            </a:prstGeom>
            <a:noFill/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42" name="Picture 1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148064" y="4869160"/>
              <a:ext cx="1800200" cy="754922"/>
            </a:xfrm>
            <a:prstGeom prst="rect">
              <a:avLst/>
            </a:prstGeom>
            <a:noFill/>
          </p:spPr>
        </p:pic>
      </p:grpSp>
      <p:sp>
        <p:nvSpPr>
          <p:cNvPr id="43" name="Rectangle 42"/>
          <p:cNvSpPr/>
          <p:nvPr/>
        </p:nvSpPr>
        <p:spPr>
          <a:xfrm>
            <a:off x="971600" y="4221088"/>
            <a:ext cx="52320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Calibri" pitchFamily="34" charset="0"/>
                <a:ea typeface="Calibri" pitchFamily="34" charset="0"/>
                <a:cs typeface="Gautami" pitchFamily="34" charset="0"/>
              </a:rPr>
              <a:t>The above operation can be rewritten as</a:t>
            </a:r>
          </a:p>
        </p:txBody>
      </p:sp>
      <p:sp>
        <p:nvSpPr>
          <p:cNvPr id="44" name="Right Arrow 43"/>
          <p:cNvSpPr/>
          <p:nvPr/>
        </p:nvSpPr>
        <p:spPr>
          <a:xfrm>
            <a:off x="4644008" y="5157192"/>
            <a:ext cx="216024" cy="144016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8" name="Plaque 47"/>
          <p:cNvSpPr/>
          <p:nvPr/>
        </p:nvSpPr>
        <p:spPr>
          <a:xfrm>
            <a:off x="1475656" y="188640"/>
            <a:ext cx="5904656" cy="648072"/>
          </a:xfrm>
          <a:prstGeom prst="plaque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Division of Rational Numbers</a:t>
            </a:r>
            <a:endParaRPr lang="en-IN" sz="36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3" grpId="0"/>
      <p:bldP spid="4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43608" y="980728"/>
            <a:ext cx="16696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Gautami" pitchFamily="34" charset="0"/>
              </a:rPr>
              <a:t>Definition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grpSp>
        <p:nvGrpSpPr>
          <p:cNvPr id="36" name="Group 35"/>
          <p:cNvGrpSpPr/>
          <p:nvPr/>
        </p:nvGrpSpPr>
        <p:grpSpPr>
          <a:xfrm>
            <a:off x="857224" y="1571612"/>
            <a:ext cx="7429552" cy="1270009"/>
            <a:chOff x="828724" y="1341338"/>
            <a:chExt cx="7429552" cy="1270009"/>
          </a:xfrm>
        </p:grpSpPr>
        <p:sp>
          <p:nvSpPr>
            <p:cNvPr id="24577" name="Rectangle 1"/>
            <p:cNvSpPr>
              <a:spLocks noChangeArrowheads="1"/>
            </p:cNvSpPr>
            <p:nvPr/>
          </p:nvSpPr>
          <p:spPr bwMode="auto">
            <a:xfrm>
              <a:off x="828724" y="1341338"/>
              <a:ext cx="7429552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Calibri" pitchFamily="34" charset="0"/>
                  <a:ea typeface="Calibri" pitchFamily="34" charset="0"/>
                  <a:cs typeface="Gautami" pitchFamily="34" charset="0"/>
                </a:rPr>
                <a:t>Dividing any rational number by a rational number 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Calibri" pitchFamily="34" charset="0"/>
                  <a:ea typeface="Calibri" pitchFamily="34" charset="0"/>
                  <a:cs typeface="Gautami" pitchFamily="34" charset="0"/>
                </a:rPr>
                <a:t>where a, b ≠ 0 is equivalent to multiplying it by     .       </a:t>
              </a: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24578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956376" y="1556792"/>
              <a:ext cx="142876" cy="563566"/>
            </a:xfrm>
            <a:prstGeom prst="rect">
              <a:avLst/>
            </a:prstGeom>
            <a:noFill/>
          </p:spPr>
        </p:pic>
        <p:pic>
          <p:nvPicPr>
            <p:cNvPr id="24580" name="Picture 4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401020" y="1984280"/>
              <a:ext cx="142876" cy="627067"/>
            </a:xfrm>
            <a:prstGeom prst="rect">
              <a:avLst/>
            </a:prstGeom>
            <a:noFill/>
          </p:spPr>
        </p:pic>
      </p:grpSp>
      <p:sp>
        <p:nvSpPr>
          <p:cNvPr id="11" name="Rectangle 10"/>
          <p:cNvSpPr/>
          <p:nvPr/>
        </p:nvSpPr>
        <p:spPr>
          <a:xfrm>
            <a:off x="1043608" y="2852936"/>
            <a:ext cx="13933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Gautami" pitchFamily="34" charset="0"/>
              </a:rPr>
              <a:t>Examples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665" y="3409126"/>
            <a:ext cx="1656184" cy="6908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55576" y="5939118"/>
            <a:ext cx="1224136" cy="461665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  <a:cs typeface="Calibri" pitchFamily="34" charset="0"/>
              </a:rPr>
              <a:t>Solution</a:t>
            </a:r>
            <a:endParaRPr lang="en-IN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4345" name="Rectangle 9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47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4348" name="Rectangle 12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50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4351" name="Rectangle 15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53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pSp>
        <p:nvGrpSpPr>
          <p:cNvPr id="37" name="Group 36"/>
          <p:cNvGrpSpPr/>
          <p:nvPr/>
        </p:nvGrpSpPr>
        <p:grpSpPr>
          <a:xfrm>
            <a:off x="1979712" y="4293096"/>
            <a:ext cx="5184576" cy="1656184"/>
            <a:chOff x="1547664" y="4149080"/>
            <a:chExt cx="5184576" cy="1656184"/>
          </a:xfrm>
        </p:grpSpPr>
        <p:graphicFrame>
          <p:nvGraphicFramePr>
            <p:cNvPr id="27" name="Diagram 26"/>
            <p:cNvGraphicFramePr/>
            <p:nvPr/>
          </p:nvGraphicFramePr>
          <p:xfrm>
            <a:off x="1547664" y="4149080"/>
            <a:ext cx="5184576" cy="165618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6" r:lo="rId7" r:qs="rId8" r:cs="rId9"/>
            </a:graphicData>
          </a:graphic>
        </p:graphicFrame>
        <p:pic>
          <p:nvPicPr>
            <p:cNvPr id="29" name="Picture 10"/>
            <p:cNvPicPr>
              <a:picLocks noChangeAspect="1" noChangeArrowheads="1"/>
            </p:cNvPicPr>
            <p:nvPr/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779912" y="4581128"/>
              <a:ext cx="723900" cy="742950"/>
            </a:xfrm>
            <a:prstGeom prst="rect">
              <a:avLst/>
            </a:prstGeom>
            <a:noFill/>
          </p:spPr>
        </p:pic>
        <p:pic>
          <p:nvPicPr>
            <p:cNvPr id="14349" name="Picture 13"/>
            <p:cNvPicPr>
              <a:picLocks noChangeAspect="1" noChangeArrowheads="1"/>
            </p:cNvPicPr>
            <p:nvPr/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619672" y="4581128"/>
              <a:ext cx="838200" cy="742950"/>
            </a:xfrm>
            <a:prstGeom prst="rect">
              <a:avLst/>
            </a:prstGeom>
            <a:noFill/>
          </p:spPr>
        </p:pic>
        <p:pic>
          <p:nvPicPr>
            <p:cNvPr id="14352" name="Picture 16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084168" y="4653136"/>
              <a:ext cx="333375" cy="742950"/>
            </a:xfrm>
            <a:prstGeom prst="rect">
              <a:avLst/>
            </a:prstGeom>
            <a:noFill/>
          </p:spPr>
        </p:pic>
      </p:grpSp>
      <p:sp>
        <p:nvSpPr>
          <p:cNvPr id="14354" name="Rectangle 18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Plaque 31"/>
          <p:cNvSpPr/>
          <p:nvPr/>
        </p:nvSpPr>
        <p:spPr>
          <a:xfrm>
            <a:off x="1475656" y="188640"/>
            <a:ext cx="5904656" cy="648072"/>
          </a:xfrm>
          <a:prstGeom prst="plaque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Division of Rational Numbers</a:t>
            </a:r>
            <a:endParaRPr lang="en-IN" sz="36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3608" y="1124744"/>
            <a:ext cx="2016224" cy="6580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332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332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pSp>
        <p:nvGrpSpPr>
          <p:cNvPr id="44" name="Group 43"/>
          <p:cNvGrpSpPr/>
          <p:nvPr/>
        </p:nvGrpSpPr>
        <p:grpSpPr>
          <a:xfrm>
            <a:off x="2326078" y="4190508"/>
            <a:ext cx="1440160" cy="847253"/>
            <a:chOff x="3410638" y="4365104"/>
            <a:chExt cx="1440160" cy="847253"/>
          </a:xfrm>
        </p:grpSpPr>
        <p:sp>
          <p:nvSpPr>
            <p:cNvPr id="37" name="Freeform 36"/>
            <p:cNvSpPr/>
            <p:nvPr/>
          </p:nvSpPr>
          <p:spPr>
            <a:xfrm>
              <a:off x="3410638" y="4365104"/>
              <a:ext cx="1440160" cy="847253"/>
            </a:xfrm>
            <a:custGeom>
              <a:avLst/>
              <a:gdLst>
                <a:gd name="connsiteX0" fmla="*/ 0 w 1764330"/>
                <a:gd name="connsiteY0" fmla="*/ 84725 h 847253"/>
                <a:gd name="connsiteX1" fmla="*/ 24815 w 1764330"/>
                <a:gd name="connsiteY1" fmla="*/ 24815 h 847253"/>
                <a:gd name="connsiteX2" fmla="*/ 84725 w 1764330"/>
                <a:gd name="connsiteY2" fmla="*/ 0 h 847253"/>
                <a:gd name="connsiteX3" fmla="*/ 1679605 w 1764330"/>
                <a:gd name="connsiteY3" fmla="*/ 0 h 847253"/>
                <a:gd name="connsiteX4" fmla="*/ 1739515 w 1764330"/>
                <a:gd name="connsiteY4" fmla="*/ 24815 h 847253"/>
                <a:gd name="connsiteX5" fmla="*/ 1764330 w 1764330"/>
                <a:gd name="connsiteY5" fmla="*/ 84725 h 847253"/>
                <a:gd name="connsiteX6" fmla="*/ 1764330 w 1764330"/>
                <a:gd name="connsiteY6" fmla="*/ 762528 h 847253"/>
                <a:gd name="connsiteX7" fmla="*/ 1739515 w 1764330"/>
                <a:gd name="connsiteY7" fmla="*/ 822438 h 847253"/>
                <a:gd name="connsiteX8" fmla="*/ 1679605 w 1764330"/>
                <a:gd name="connsiteY8" fmla="*/ 847253 h 847253"/>
                <a:gd name="connsiteX9" fmla="*/ 84725 w 1764330"/>
                <a:gd name="connsiteY9" fmla="*/ 847253 h 847253"/>
                <a:gd name="connsiteX10" fmla="*/ 24815 w 1764330"/>
                <a:gd name="connsiteY10" fmla="*/ 822438 h 847253"/>
                <a:gd name="connsiteX11" fmla="*/ 0 w 1764330"/>
                <a:gd name="connsiteY11" fmla="*/ 762528 h 847253"/>
                <a:gd name="connsiteX12" fmla="*/ 0 w 1764330"/>
                <a:gd name="connsiteY12" fmla="*/ 84725 h 847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64330" h="847253">
                  <a:moveTo>
                    <a:pt x="0" y="84725"/>
                  </a:moveTo>
                  <a:cubicBezTo>
                    <a:pt x="0" y="62255"/>
                    <a:pt x="8926" y="40704"/>
                    <a:pt x="24815" y="24815"/>
                  </a:cubicBezTo>
                  <a:cubicBezTo>
                    <a:pt x="40704" y="8926"/>
                    <a:pt x="62254" y="0"/>
                    <a:pt x="84725" y="0"/>
                  </a:cubicBezTo>
                  <a:lnTo>
                    <a:pt x="1679605" y="0"/>
                  </a:lnTo>
                  <a:cubicBezTo>
                    <a:pt x="1702075" y="0"/>
                    <a:pt x="1723626" y="8926"/>
                    <a:pt x="1739515" y="24815"/>
                  </a:cubicBezTo>
                  <a:cubicBezTo>
                    <a:pt x="1755404" y="40704"/>
                    <a:pt x="1764330" y="62254"/>
                    <a:pt x="1764330" y="84725"/>
                  </a:cubicBezTo>
                  <a:lnTo>
                    <a:pt x="1764330" y="762528"/>
                  </a:lnTo>
                  <a:cubicBezTo>
                    <a:pt x="1764330" y="784998"/>
                    <a:pt x="1755404" y="806549"/>
                    <a:pt x="1739515" y="822438"/>
                  </a:cubicBezTo>
                  <a:cubicBezTo>
                    <a:pt x="1723626" y="838327"/>
                    <a:pt x="1702076" y="847253"/>
                    <a:pt x="1679605" y="847253"/>
                  </a:cubicBezTo>
                  <a:lnTo>
                    <a:pt x="84725" y="847253"/>
                  </a:lnTo>
                  <a:cubicBezTo>
                    <a:pt x="62255" y="847253"/>
                    <a:pt x="40704" y="838327"/>
                    <a:pt x="24815" y="822438"/>
                  </a:cubicBezTo>
                  <a:cubicBezTo>
                    <a:pt x="8926" y="806549"/>
                    <a:pt x="0" y="784999"/>
                    <a:pt x="0" y="762528"/>
                  </a:cubicBezTo>
                  <a:lnTo>
                    <a:pt x="0" y="84725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8165" tIns="158165" rIns="158165" bIns="158165" numCol="1" spcCol="1270" anchor="ctr" anchorCtr="0">
              <a:noAutofit/>
            </a:bodyPr>
            <a:lstStyle/>
            <a:p>
              <a:pPr lvl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IN" sz="3500" kern="1200"/>
            </a:p>
          </p:txBody>
        </p:sp>
        <p:pic>
          <p:nvPicPr>
            <p:cNvPr id="20" name="Picture 13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635896" y="4437112"/>
              <a:ext cx="792088" cy="672657"/>
            </a:xfrm>
            <a:prstGeom prst="rect">
              <a:avLst/>
            </a:prstGeom>
            <a:noFill/>
          </p:spPr>
        </p:pic>
      </p:grpSp>
      <p:grpSp>
        <p:nvGrpSpPr>
          <p:cNvPr id="45" name="Group 44"/>
          <p:cNvGrpSpPr/>
          <p:nvPr/>
        </p:nvGrpSpPr>
        <p:grpSpPr>
          <a:xfrm>
            <a:off x="2398086" y="5270628"/>
            <a:ext cx="1296144" cy="732787"/>
            <a:chOff x="3482646" y="5445224"/>
            <a:chExt cx="1296144" cy="732787"/>
          </a:xfrm>
        </p:grpSpPr>
        <p:sp>
          <p:nvSpPr>
            <p:cNvPr id="39" name="Freeform 38"/>
            <p:cNvSpPr/>
            <p:nvPr/>
          </p:nvSpPr>
          <p:spPr>
            <a:xfrm>
              <a:off x="3482646" y="5445224"/>
              <a:ext cx="1296144" cy="720080"/>
            </a:xfrm>
            <a:custGeom>
              <a:avLst/>
              <a:gdLst>
                <a:gd name="connsiteX0" fmla="*/ 0 w 1240876"/>
                <a:gd name="connsiteY0" fmla="*/ 49672 h 496715"/>
                <a:gd name="connsiteX1" fmla="*/ 14549 w 1240876"/>
                <a:gd name="connsiteY1" fmla="*/ 14549 h 496715"/>
                <a:gd name="connsiteX2" fmla="*/ 49672 w 1240876"/>
                <a:gd name="connsiteY2" fmla="*/ 0 h 496715"/>
                <a:gd name="connsiteX3" fmla="*/ 1191204 w 1240876"/>
                <a:gd name="connsiteY3" fmla="*/ 0 h 496715"/>
                <a:gd name="connsiteX4" fmla="*/ 1226327 w 1240876"/>
                <a:gd name="connsiteY4" fmla="*/ 14549 h 496715"/>
                <a:gd name="connsiteX5" fmla="*/ 1240876 w 1240876"/>
                <a:gd name="connsiteY5" fmla="*/ 49672 h 496715"/>
                <a:gd name="connsiteX6" fmla="*/ 1240876 w 1240876"/>
                <a:gd name="connsiteY6" fmla="*/ 447043 h 496715"/>
                <a:gd name="connsiteX7" fmla="*/ 1226327 w 1240876"/>
                <a:gd name="connsiteY7" fmla="*/ 482166 h 496715"/>
                <a:gd name="connsiteX8" fmla="*/ 1191204 w 1240876"/>
                <a:gd name="connsiteY8" fmla="*/ 496715 h 496715"/>
                <a:gd name="connsiteX9" fmla="*/ 49672 w 1240876"/>
                <a:gd name="connsiteY9" fmla="*/ 496715 h 496715"/>
                <a:gd name="connsiteX10" fmla="*/ 14549 w 1240876"/>
                <a:gd name="connsiteY10" fmla="*/ 482166 h 496715"/>
                <a:gd name="connsiteX11" fmla="*/ 0 w 1240876"/>
                <a:gd name="connsiteY11" fmla="*/ 447043 h 496715"/>
                <a:gd name="connsiteX12" fmla="*/ 0 w 1240876"/>
                <a:gd name="connsiteY12" fmla="*/ 49672 h 496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0876" h="496715">
                  <a:moveTo>
                    <a:pt x="0" y="49672"/>
                  </a:moveTo>
                  <a:cubicBezTo>
                    <a:pt x="0" y="36498"/>
                    <a:pt x="5233" y="23864"/>
                    <a:pt x="14549" y="14549"/>
                  </a:cubicBezTo>
                  <a:cubicBezTo>
                    <a:pt x="23864" y="5234"/>
                    <a:pt x="36499" y="0"/>
                    <a:pt x="49672" y="0"/>
                  </a:cubicBezTo>
                  <a:lnTo>
                    <a:pt x="1191204" y="0"/>
                  </a:lnTo>
                  <a:cubicBezTo>
                    <a:pt x="1204378" y="0"/>
                    <a:pt x="1217012" y="5233"/>
                    <a:pt x="1226327" y="14549"/>
                  </a:cubicBezTo>
                  <a:cubicBezTo>
                    <a:pt x="1235642" y="23864"/>
                    <a:pt x="1240876" y="36499"/>
                    <a:pt x="1240876" y="49672"/>
                  </a:cubicBezTo>
                  <a:lnTo>
                    <a:pt x="1240876" y="447043"/>
                  </a:lnTo>
                  <a:cubicBezTo>
                    <a:pt x="1240876" y="460217"/>
                    <a:pt x="1235643" y="472851"/>
                    <a:pt x="1226327" y="482166"/>
                  </a:cubicBezTo>
                  <a:cubicBezTo>
                    <a:pt x="1217012" y="491481"/>
                    <a:pt x="1204377" y="496715"/>
                    <a:pt x="1191204" y="496715"/>
                  </a:cubicBezTo>
                  <a:lnTo>
                    <a:pt x="49672" y="496715"/>
                  </a:lnTo>
                  <a:cubicBezTo>
                    <a:pt x="36498" y="496715"/>
                    <a:pt x="23864" y="491482"/>
                    <a:pt x="14549" y="482166"/>
                  </a:cubicBezTo>
                  <a:cubicBezTo>
                    <a:pt x="5234" y="472851"/>
                    <a:pt x="0" y="460216"/>
                    <a:pt x="0" y="447043"/>
                  </a:cubicBezTo>
                  <a:lnTo>
                    <a:pt x="0" y="49672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0748" tIns="90748" rIns="90748" bIns="90748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IN" sz="2000" kern="1200" dirty="0"/>
            </a:p>
          </p:txBody>
        </p:sp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707904" y="5517232"/>
              <a:ext cx="576064" cy="660779"/>
            </a:xfrm>
            <a:prstGeom prst="rect">
              <a:avLst/>
            </a:prstGeom>
            <a:noFill/>
          </p:spPr>
        </p:pic>
      </p:grpSp>
      <p:grpSp>
        <p:nvGrpSpPr>
          <p:cNvPr id="43" name="Group 42"/>
          <p:cNvGrpSpPr/>
          <p:nvPr/>
        </p:nvGrpSpPr>
        <p:grpSpPr>
          <a:xfrm>
            <a:off x="2182062" y="3110388"/>
            <a:ext cx="1728192" cy="841323"/>
            <a:chOff x="3338630" y="3259944"/>
            <a:chExt cx="1728192" cy="841323"/>
          </a:xfrm>
        </p:grpSpPr>
        <p:sp>
          <p:nvSpPr>
            <p:cNvPr id="35" name="Freeform 34"/>
            <p:cNvSpPr/>
            <p:nvPr/>
          </p:nvSpPr>
          <p:spPr>
            <a:xfrm>
              <a:off x="3338630" y="3259944"/>
              <a:ext cx="1728192" cy="841323"/>
            </a:xfrm>
            <a:custGeom>
              <a:avLst/>
              <a:gdLst>
                <a:gd name="connsiteX0" fmla="*/ 0 w 1926600"/>
                <a:gd name="connsiteY0" fmla="*/ 84132 h 841323"/>
                <a:gd name="connsiteX1" fmla="*/ 24642 w 1926600"/>
                <a:gd name="connsiteY1" fmla="*/ 24642 h 841323"/>
                <a:gd name="connsiteX2" fmla="*/ 84132 w 1926600"/>
                <a:gd name="connsiteY2" fmla="*/ 0 h 841323"/>
                <a:gd name="connsiteX3" fmla="*/ 1842468 w 1926600"/>
                <a:gd name="connsiteY3" fmla="*/ 0 h 841323"/>
                <a:gd name="connsiteX4" fmla="*/ 1901958 w 1926600"/>
                <a:gd name="connsiteY4" fmla="*/ 24642 h 841323"/>
                <a:gd name="connsiteX5" fmla="*/ 1926600 w 1926600"/>
                <a:gd name="connsiteY5" fmla="*/ 84132 h 841323"/>
                <a:gd name="connsiteX6" fmla="*/ 1926600 w 1926600"/>
                <a:gd name="connsiteY6" fmla="*/ 757191 h 841323"/>
                <a:gd name="connsiteX7" fmla="*/ 1901958 w 1926600"/>
                <a:gd name="connsiteY7" fmla="*/ 816681 h 841323"/>
                <a:gd name="connsiteX8" fmla="*/ 1842468 w 1926600"/>
                <a:gd name="connsiteY8" fmla="*/ 841323 h 841323"/>
                <a:gd name="connsiteX9" fmla="*/ 84132 w 1926600"/>
                <a:gd name="connsiteY9" fmla="*/ 841323 h 841323"/>
                <a:gd name="connsiteX10" fmla="*/ 24642 w 1926600"/>
                <a:gd name="connsiteY10" fmla="*/ 816681 h 841323"/>
                <a:gd name="connsiteX11" fmla="*/ 0 w 1926600"/>
                <a:gd name="connsiteY11" fmla="*/ 757191 h 841323"/>
                <a:gd name="connsiteX12" fmla="*/ 0 w 1926600"/>
                <a:gd name="connsiteY12" fmla="*/ 84132 h 841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26600" h="841323">
                  <a:moveTo>
                    <a:pt x="0" y="84132"/>
                  </a:moveTo>
                  <a:cubicBezTo>
                    <a:pt x="0" y="61819"/>
                    <a:pt x="8864" y="40419"/>
                    <a:pt x="24642" y="24642"/>
                  </a:cubicBezTo>
                  <a:cubicBezTo>
                    <a:pt x="40420" y="8864"/>
                    <a:pt x="61819" y="0"/>
                    <a:pt x="84132" y="0"/>
                  </a:cubicBezTo>
                  <a:lnTo>
                    <a:pt x="1842468" y="0"/>
                  </a:lnTo>
                  <a:cubicBezTo>
                    <a:pt x="1864781" y="0"/>
                    <a:pt x="1886181" y="8864"/>
                    <a:pt x="1901958" y="24642"/>
                  </a:cubicBezTo>
                  <a:cubicBezTo>
                    <a:pt x="1917736" y="40420"/>
                    <a:pt x="1926600" y="61819"/>
                    <a:pt x="1926600" y="84132"/>
                  </a:cubicBezTo>
                  <a:lnTo>
                    <a:pt x="1926600" y="757191"/>
                  </a:lnTo>
                  <a:cubicBezTo>
                    <a:pt x="1926600" y="779504"/>
                    <a:pt x="1917736" y="800904"/>
                    <a:pt x="1901958" y="816681"/>
                  </a:cubicBezTo>
                  <a:cubicBezTo>
                    <a:pt x="1886180" y="832459"/>
                    <a:pt x="1864781" y="841323"/>
                    <a:pt x="1842468" y="841323"/>
                  </a:cubicBezTo>
                  <a:lnTo>
                    <a:pt x="84132" y="841323"/>
                  </a:lnTo>
                  <a:cubicBezTo>
                    <a:pt x="61819" y="841323"/>
                    <a:pt x="40419" y="832459"/>
                    <a:pt x="24642" y="816681"/>
                  </a:cubicBezTo>
                  <a:cubicBezTo>
                    <a:pt x="8864" y="800903"/>
                    <a:pt x="0" y="779504"/>
                    <a:pt x="0" y="757191"/>
                  </a:cubicBezTo>
                  <a:lnTo>
                    <a:pt x="0" y="84132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7992" tIns="157992" rIns="157992" bIns="157992" numCol="1" spcCol="1270" anchor="ctr" anchorCtr="0">
              <a:noAutofit/>
            </a:bodyPr>
            <a:lstStyle/>
            <a:p>
              <a:pPr lvl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IN" sz="3600" kern="1200" dirty="0"/>
            </a:p>
          </p:txBody>
        </p:sp>
        <p:pic>
          <p:nvPicPr>
            <p:cNvPr id="31" name="Picture 30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563888" y="3429000"/>
              <a:ext cx="1358918" cy="576064"/>
            </a:xfrm>
            <a:prstGeom prst="rect">
              <a:avLst/>
            </a:prstGeom>
            <a:noFill/>
          </p:spPr>
        </p:pic>
      </p:grp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3321" name="Rectangle 9"/>
          <p:cNvSpPr>
            <a:spLocks noChangeArrowheads="1"/>
          </p:cNvSpPr>
          <p:nvPr/>
        </p:nvSpPr>
        <p:spPr bwMode="auto">
          <a:xfrm>
            <a:off x="0" y="1209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3327" name="Rectangle 15"/>
          <p:cNvSpPr>
            <a:spLocks noChangeArrowheads="1"/>
          </p:cNvSpPr>
          <p:nvPr/>
        </p:nvSpPr>
        <p:spPr bwMode="auto">
          <a:xfrm>
            <a:off x="0" y="1209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55576" y="5939118"/>
            <a:ext cx="1224136" cy="461665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  <a:cs typeface="Calibri" pitchFamily="34" charset="0"/>
              </a:rPr>
              <a:t>Solution</a:t>
            </a:r>
            <a:endParaRPr lang="en-IN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0" name="Plaque 59"/>
          <p:cNvSpPr/>
          <p:nvPr/>
        </p:nvSpPr>
        <p:spPr>
          <a:xfrm>
            <a:off x="1475656" y="188640"/>
            <a:ext cx="5904656" cy="648072"/>
          </a:xfrm>
          <a:prstGeom prst="plaque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Division of Rational Numbers</a:t>
            </a:r>
            <a:endParaRPr lang="en-IN" sz="36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pSp>
        <p:nvGrpSpPr>
          <p:cNvPr id="34" name="Group 33"/>
          <p:cNvGrpSpPr/>
          <p:nvPr/>
        </p:nvGrpSpPr>
        <p:grpSpPr>
          <a:xfrm>
            <a:off x="2110054" y="1958260"/>
            <a:ext cx="1800200" cy="864096"/>
            <a:chOff x="3275856" y="2060848"/>
            <a:chExt cx="1800200" cy="864096"/>
          </a:xfrm>
        </p:grpSpPr>
        <p:sp>
          <p:nvSpPr>
            <p:cNvPr id="32" name="Rounded Rectangle 31"/>
            <p:cNvSpPr/>
            <p:nvPr/>
          </p:nvSpPr>
          <p:spPr>
            <a:xfrm>
              <a:off x="3275856" y="2060848"/>
              <a:ext cx="1800200" cy="864096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145" name="Picture 1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347864" y="2132856"/>
              <a:ext cx="1656184" cy="667544"/>
            </a:xfrm>
            <a:prstGeom prst="rect">
              <a:avLst/>
            </a:prstGeom>
            <a:noFill/>
          </p:spPr>
        </p:pic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728845"/>
            <a:ext cx="4064000" cy="406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539552" y="1052736"/>
            <a:ext cx="813690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The product of two numbers is -16/27. If one number is -4/9,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find the other.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71600" y="1844824"/>
            <a:ext cx="34915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Let the other number be 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P</a:t>
            </a:r>
            <a:endParaRPr lang="en-IN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6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9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4590" name="Rectangle 14"/>
          <p:cNvSpPr>
            <a:spLocks noChangeArrowheads="1"/>
          </p:cNvSpPr>
          <p:nvPr/>
        </p:nvSpPr>
        <p:spPr bwMode="auto">
          <a:xfrm>
            <a:off x="0" y="1209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92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pSp>
        <p:nvGrpSpPr>
          <p:cNvPr id="27" name="Group 26"/>
          <p:cNvGrpSpPr/>
          <p:nvPr/>
        </p:nvGrpSpPr>
        <p:grpSpPr>
          <a:xfrm>
            <a:off x="3059832" y="2329799"/>
            <a:ext cx="1368152" cy="720080"/>
            <a:chOff x="3275856" y="2852936"/>
            <a:chExt cx="1368152" cy="720080"/>
          </a:xfrm>
        </p:grpSpPr>
        <p:sp>
          <p:nvSpPr>
            <p:cNvPr id="23" name="Rounded Rectangle 22"/>
            <p:cNvSpPr/>
            <p:nvPr/>
          </p:nvSpPr>
          <p:spPr>
            <a:xfrm>
              <a:off x="3275856" y="2852936"/>
              <a:ext cx="1368152" cy="720080"/>
            </a:xfrm>
            <a:prstGeom prst="roundRect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24591" name="Picture 15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91880" y="2993678"/>
              <a:ext cx="864096" cy="510603"/>
            </a:xfrm>
            <a:prstGeom prst="rect">
              <a:avLst/>
            </a:prstGeom>
            <a:noFill/>
          </p:spPr>
        </p:pic>
      </p:grpSp>
      <p:grpSp>
        <p:nvGrpSpPr>
          <p:cNvPr id="29" name="Group 28"/>
          <p:cNvGrpSpPr/>
          <p:nvPr/>
        </p:nvGrpSpPr>
        <p:grpSpPr>
          <a:xfrm>
            <a:off x="3059832" y="3193895"/>
            <a:ext cx="1368152" cy="648072"/>
            <a:chOff x="3347864" y="4005064"/>
            <a:chExt cx="1368152" cy="648072"/>
          </a:xfrm>
        </p:grpSpPr>
        <p:pic>
          <p:nvPicPr>
            <p:cNvPr id="24585" name="Picture 9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707905" y="4130563"/>
              <a:ext cx="648072" cy="481426"/>
            </a:xfrm>
            <a:prstGeom prst="rect">
              <a:avLst/>
            </a:prstGeom>
            <a:noFill/>
          </p:spPr>
        </p:pic>
        <p:sp>
          <p:nvSpPr>
            <p:cNvPr id="28" name="Rounded Rectangle 27"/>
            <p:cNvSpPr/>
            <p:nvPr/>
          </p:nvSpPr>
          <p:spPr>
            <a:xfrm>
              <a:off x="3347864" y="4005064"/>
              <a:ext cx="1368152" cy="648072"/>
            </a:xfrm>
            <a:prstGeom prst="roundRect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2555776" y="3985983"/>
            <a:ext cx="2376264" cy="720080"/>
            <a:chOff x="3131840" y="5157192"/>
            <a:chExt cx="2376264" cy="720080"/>
          </a:xfrm>
        </p:grpSpPr>
        <p:pic>
          <p:nvPicPr>
            <p:cNvPr id="24588" name="Picture 12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275856" y="5229200"/>
              <a:ext cx="2088232" cy="589179"/>
            </a:xfrm>
            <a:prstGeom prst="rect">
              <a:avLst/>
            </a:prstGeom>
            <a:noFill/>
          </p:spPr>
        </p:pic>
        <p:sp>
          <p:nvSpPr>
            <p:cNvPr id="30" name="Rounded Rectangle 29"/>
            <p:cNvSpPr/>
            <p:nvPr/>
          </p:nvSpPr>
          <p:spPr>
            <a:xfrm>
              <a:off x="3131840" y="5157192"/>
              <a:ext cx="2376264" cy="720080"/>
            </a:xfrm>
            <a:prstGeom prst="roundRect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24594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4595" name="Rectangle 19"/>
          <p:cNvSpPr>
            <a:spLocks noChangeArrowheads="1"/>
          </p:cNvSpPr>
          <p:nvPr/>
        </p:nvSpPr>
        <p:spPr bwMode="auto">
          <a:xfrm>
            <a:off x="0" y="1209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2627784" y="4922087"/>
            <a:ext cx="2232248" cy="720080"/>
            <a:chOff x="3131840" y="4941168"/>
            <a:chExt cx="2232248" cy="720080"/>
          </a:xfrm>
        </p:grpSpPr>
        <p:pic>
          <p:nvPicPr>
            <p:cNvPr id="24593" name="Picture 17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19873" y="5022283"/>
              <a:ext cx="1728192" cy="566502"/>
            </a:xfrm>
            <a:prstGeom prst="rect">
              <a:avLst/>
            </a:prstGeom>
            <a:noFill/>
          </p:spPr>
        </p:pic>
        <p:sp>
          <p:nvSpPr>
            <p:cNvPr id="37" name="Rounded Rectangle 36"/>
            <p:cNvSpPr/>
            <p:nvPr/>
          </p:nvSpPr>
          <p:spPr>
            <a:xfrm>
              <a:off x="3131840" y="4941168"/>
              <a:ext cx="2232248" cy="720080"/>
            </a:xfrm>
            <a:prstGeom prst="roundRect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24597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4598" name="Rectangle 22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3059832" y="5858191"/>
            <a:ext cx="1368152" cy="720080"/>
            <a:chOff x="3707904" y="5877272"/>
            <a:chExt cx="1368152" cy="720080"/>
          </a:xfrm>
        </p:grpSpPr>
        <p:pic>
          <p:nvPicPr>
            <p:cNvPr id="24596" name="Picture 20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067944" y="5949280"/>
              <a:ext cx="720080" cy="610503"/>
            </a:xfrm>
            <a:prstGeom prst="rect">
              <a:avLst/>
            </a:prstGeom>
            <a:noFill/>
          </p:spPr>
        </p:pic>
        <p:sp>
          <p:nvSpPr>
            <p:cNvPr id="41" name="Rounded Rectangle 40"/>
            <p:cNvSpPr/>
            <p:nvPr/>
          </p:nvSpPr>
          <p:spPr>
            <a:xfrm>
              <a:off x="3707904" y="5877272"/>
              <a:ext cx="1368152" cy="720080"/>
            </a:xfrm>
            <a:prstGeom prst="roundRect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755576" y="5939118"/>
            <a:ext cx="1224136" cy="461665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  <a:cs typeface="Calibri" pitchFamily="34" charset="0"/>
              </a:rPr>
              <a:t>Solution</a:t>
            </a:r>
            <a:endParaRPr lang="en-IN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7" name="Plaque 46"/>
          <p:cNvSpPr/>
          <p:nvPr/>
        </p:nvSpPr>
        <p:spPr>
          <a:xfrm>
            <a:off x="1475656" y="188640"/>
            <a:ext cx="5904656" cy="648072"/>
          </a:xfrm>
          <a:prstGeom prst="plaque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Division of Rational Numbers</a:t>
            </a:r>
            <a:endParaRPr lang="en-IN" sz="36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329799"/>
            <a:ext cx="3213059" cy="32130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5435320"/>
              </p:ext>
            </p:extLst>
          </p:nvPr>
        </p:nvGraphicFramePr>
        <p:xfrm>
          <a:off x="566420" y="1456419"/>
          <a:ext cx="8120380" cy="19187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5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590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527">
                <a:tc>
                  <a:txBody>
                    <a:bodyPr/>
                    <a:lstStyle/>
                    <a:p>
                      <a:pPr algn="ctr"/>
                      <a:r>
                        <a:rPr lang="en-IN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dirty="0"/>
                        <a:t>https://pixabay.com/vectors/silhouette-wand-teacher-professor-3178687/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IN" sz="1800" dirty="0">
                          <a:solidFill>
                            <a:schemeClr val="tx1"/>
                          </a:solidFill>
                        </a:rPr>
                        <a:t>6,7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/>
                        <a:t>https://pixabay.com/illustrations/child-i-am-a-student-book-figure-3326960/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9166" y="2204863"/>
            <a:ext cx="252028" cy="3813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263" y="2852936"/>
            <a:ext cx="360040" cy="36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2804</TotalTime>
  <Words>455</Words>
  <Application>Microsoft Office PowerPoint</Application>
  <PresentationFormat>On-screen Show (4:3)</PresentationFormat>
  <Paragraphs>90</Paragraphs>
  <Slides>8</Slides>
  <Notes>8</Notes>
  <HiddenSlides>1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221</cp:revision>
  <dcterms:created xsi:type="dcterms:W3CDTF">2018-12-16T04:20:25Z</dcterms:created>
  <dcterms:modified xsi:type="dcterms:W3CDTF">2021-03-07T07:25:22Z</dcterms:modified>
</cp:coreProperties>
</file>