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70" r:id="rId3"/>
    <p:sldId id="266" r:id="rId4"/>
    <p:sldId id="261" r:id="rId5"/>
    <p:sldId id="267" r:id="rId6"/>
    <p:sldId id="268" r:id="rId7"/>
    <p:sldId id="258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C00AC0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42" autoAdjust="0"/>
    <p:restoredTop sz="91398" autoAdjust="0"/>
  </p:normalViewPr>
  <p:slideViewPr>
    <p:cSldViewPr>
      <p:cViewPr varScale="1">
        <p:scale>
          <a:sx n="61" d="100"/>
          <a:sy n="61" d="100"/>
        </p:scale>
        <p:origin x="1392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07-03-2021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vectors/rope-tau-tool-1295003/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pixabay.com/vectors/tie-rope-knot-blue-295115/" TargetMode="Externa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garden-french-france-green-nature-4480633/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space-empty-interior-ground-tiles-2137495/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N/A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N/A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4A4E6-3285-479C-81E1-064EE7D4696D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17225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N/A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4A4E6-3285-479C-81E1-064EE7D4696D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17225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N/A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–</a:t>
            </a: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en-IN" dirty="0">
                <a:hlinkClick r:id="rId3"/>
              </a:rPr>
              <a:t>https://pixabay.com/vectors/rope-tau-tool-1295003/</a:t>
            </a:r>
            <a:endParaRPr lang="en-IN" dirty="0"/>
          </a:p>
          <a:p>
            <a:r>
              <a:rPr lang="en-IN" dirty="0">
                <a:hlinkClick r:id="rId4"/>
              </a:rPr>
              <a:t>https://pixabay.com/vectors/tie-rope-knot-blue-295115/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4A4E6-3285-479C-81E1-064EE7D4696D}" type="slidenum">
              <a:rPr lang="en-IN" smtClean="0"/>
              <a:pPr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282596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N/A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IN" dirty="0">
                <a:hlinkClick r:id="rId3"/>
              </a:rPr>
              <a:t>https://pixabay.com/photos/garden-french-france-green-nature-4480633/</a:t>
            </a:r>
            <a:endParaRPr lang="en-IN" dirty="0"/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5</a:t>
            </a:fld>
            <a:endParaRPr lang="en-I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N/A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pPr marL="228600" indent="-228600">
              <a:buFont typeface="+mj-lt"/>
              <a:buAutoNum type="arabicPeriod"/>
            </a:pPr>
            <a:r>
              <a:rPr lang="en-IN" dirty="0">
                <a:hlinkClick r:id="rId3"/>
              </a:rPr>
              <a:t>https://pixabay.com/illustrations/space-empty-interior-ground-tiles-2137495/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buFont typeface="+mj-lt"/>
              <a:buAutoNum type="arabicPeriod"/>
            </a:pP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6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</p:spTree>
    <p:extLst>
      <p:ext uri="{BB962C8B-B14F-4D97-AF65-F5344CB8AC3E}">
        <p14:creationId xmlns:p14="http://schemas.microsoft.com/office/powerpoint/2010/main" val="2839314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45411247"/>
              </p:ext>
            </p:extLst>
          </p:nvPr>
        </p:nvGraphicFramePr>
        <p:xfrm>
          <a:off x="457200" y="1397000"/>
          <a:ext cx="8229600" cy="4851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3057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0692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1578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hyperlink" Target="http://www.srisathyasaividyavahini.org/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4" name="Rectangle 3">
            <a:hlinkClick r:id="rId7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  <p:grpSp>
        <p:nvGrpSpPr>
          <p:cNvPr id="8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9" name="Round Diagonal Corner Rectangle 8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2" name="Round Diagonal Corner Rectangle 11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hyperlink" Target="https://pixabay.com/vectors/tie-rope-knot-blue-295115/" TargetMode="External"/><Relationship Id="rId7" Type="http://schemas.openxmlformats.org/officeDocument/2006/relationships/image" Target="../media/image31.png"/><Relationship Id="rId2" Type="http://schemas.openxmlformats.org/officeDocument/2006/relationships/hyperlink" Target="https://pixabay.com/vectors/rope-tau-tool-1295003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hyperlink" Target="https://pixabay.com/illustrations/space-empty-interior-ground-tiles-2137495/" TargetMode="External"/><Relationship Id="rId4" Type="http://schemas.openxmlformats.org/officeDocument/2006/relationships/hyperlink" Target="https://pixabay.com/photos/garden-french-france-green-nature-4480633/" TargetMode="External"/><Relationship Id="rId9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03648" y="2060848"/>
            <a:ext cx="633670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OPERATIONS </a:t>
            </a:r>
            <a:br>
              <a:rPr lang="en-US" sz="5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5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ON</a:t>
            </a:r>
            <a:br>
              <a:rPr lang="en-US" sz="5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5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RATIONAL NUMBERS</a:t>
            </a:r>
            <a:endParaRPr lang="en-IN" sz="5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D71B5DD-6D0B-4CA8-BDE8-95949C5E44A6}"/>
              </a:ext>
            </a:extLst>
          </p:cNvPr>
          <p:cNvSpPr/>
          <p:nvPr/>
        </p:nvSpPr>
        <p:spPr>
          <a:xfrm>
            <a:off x="3131840" y="908720"/>
            <a:ext cx="31856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>
              <a:spcBef>
                <a:spcPts val="4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Cambria" panose="02040503050406030204" pitchFamily="18" charset="0"/>
              </a:rPr>
              <a:t>Match the following</a:t>
            </a:r>
            <a:endParaRPr lang="en-US" sz="2800" dirty="0">
              <a:solidFill>
                <a:srgbClr val="C00000"/>
              </a:solidFill>
              <a:effectLst/>
              <a:latin typeface="+mj-lt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9470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9472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pSp>
        <p:nvGrpSpPr>
          <p:cNvPr id="3" name="Group 34"/>
          <p:cNvGrpSpPr/>
          <p:nvPr/>
        </p:nvGrpSpPr>
        <p:grpSpPr>
          <a:xfrm>
            <a:off x="1691680" y="1556792"/>
            <a:ext cx="2304256" cy="936104"/>
            <a:chOff x="-2196752" y="2924944"/>
            <a:chExt cx="2304256" cy="936104"/>
          </a:xfrm>
        </p:grpSpPr>
        <p:sp>
          <p:nvSpPr>
            <p:cNvPr id="33" name="Rounded Rectangle 32"/>
            <p:cNvSpPr/>
            <p:nvPr/>
          </p:nvSpPr>
          <p:spPr>
            <a:xfrm>
              <a:off x="-2196752" y="2924944"/>
              <a:ext cx="2304256" cy="936104"/>
            </a:xfrm>
            <a:prstGeom prst="roundRect">
              <a:avLst/>
            </a:prstGeom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34" name="Picture 7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-2052736" y="3041556"/>
              <a:ext cx="2065930" cy="688643"/>
            </a:xfrm>
            <a:prstGeom prst="rect">
              <a:avLst/>
            </a:prstGeom>
            <a:noFill/>
          </p:spPr>
        </p:pic>
      </p:grpSp>
      <p:grpSp>
        <p:nvGrpSpPr>
          <p:cNvPr id="4" name="Group 37"/>
          <p:cNvGrpSpPr/>
          <p:nvPr/>
        </p:nvGrpSpPr>
        <p:grpSpPr>
          <a:xfrm>
            <a:off x="1331640" y="2852936"/>
            <a:ext cx="3096344" cy="936104"/>
            <a:chOff x="-2628800" y="2564904"/>
            <a:chExt cx="3096344" cy="936104"/>
          </a:xfrm>
        </p:grpSpPr>
        <p:sp>
          <p:nvSpPr>
            <p:cNvPr id="36" name="Rounded Rectangle 35"/>
            <p:cNvSpPr/>
            <p:nvPr/>
          </p:nvSpPr>
          <p:spPr>
            <a:xfrm>
              <a:off x="-2628800" y="2564904"/>
              <a:ext cx="3096344" cy="936104"/>
            </a:xfrm>
            <a:prstGeom prst="roundRect">
              <a:avLst/>
            </a:prstGeom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37" name="Picture 1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-2556792" y="2670365"/>
              <a:ext cx="3024336" cy="684591"/>
            </a:xfrm>
            <a:prstGeom prst="rect">
              <a:avLst/>
            </a:prstGeom>
            <a:noFill/>
          </p:spPr>
        </p:pic>
      </p:grpSp>
      <p:grpSp>
        <p:nvGrpSpPr>
          <p:cNvPr id="5" name="Group 40"/>
          <p:cNvGrpSpPr/>
          <p:nvPr/>
        </p:nvGrpSpPr>
        <p:grpSpPr>
          <a:xfrm>
            <a:off x="1979712" y="4149080"/>
            <a:ext cx="2016224" cy="864096"/>
            <a:chOff x="-3204864" y="4797152"/>
            <a:chExt cx="2016224" cy="864096"/>
          </a:xfrm>
        </p:grpSpPr>
        <p:sp>
          <p:nvSpPr>
            <p:cNvPr id="39" name="Rounded Rectangle 38"/>
            <p:cNvSpPr/>
            <p:nvPr/>
          </p:nvSpPr>
          <p:spPr>
            <a:xfrm>
              <a:off x="-3204864" y="4797152"/>
              <a:ext cx="2016224" cy="864096"/>
            </a:xfrm>
            <a:prstGeom prst="roundRect">
              <a:avLst/>
            </a:prstGeom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40" name="Picture 1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-3132856" y="4869160"/>
              <a:ext cx="1895475" cy="752475"/>
            </a:xfrm>
            <a:prstGeom prst="rect">
              <a:avLst/>
            </a:prstGeom>
            <a:noFill/>
          </p:spPr>
        </p:pic>
      </p:grpSp>
      <p:grpSp>
        <p:nvGrpSpPr>
          <p:cNvPr id="6" name="Group 45"/>
          <p:cNvGrpSpPr/>
          <p:nvPr/>
        </p:nvGrpSpPr>
        <p:grpSpPr>
          <a:xfrm>
            <a:off x="1619672" y="5373216"/>
            <a:ext cx="2808312" cy="936104"/>
            <a:chOff x="-2556792" y="4077072"/>
            <a:chExt cx="2808312" cy="936104"/>
          </a:xfrm>
        </p:grpSpPr>
        <p:sp>
          <p:nvSpPr>
            <p:cNvPr id="43" name="Rounded Rectangle 42"/>
            <p:cNvSpPr/>
            <p:nvPr/>
          </p:nvSpPr>
          <p:spPr>
            <a:xfrm>
              <a:off x="-2556792" y="4077072"/>
              <a:ext cx="2808312" cy="936104"/>
            </a:xfrm>
            <a:prstGeom prst="roundRect">
              <a:avLst/>
            </a:prstGeom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45" name="Picture 3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-2412776" y="4187635"/>
              <a:ext cx="2571750" cy="752475"/>
            </a:xfrm>
            <a:prstGeom prst="rect">
              <a:avLst/>
            </a:prstGeom>
            <a:noFill/>
          </p:spPr>
        </p:pic>
      </p:grpSp>
      <p:grpSp>
        <p:nvGrpSpPr>
          <p:cNvPr id="7" name="Group 50"/>
          <p:cNvGrpSpPr/>
          <p:nvPr/>
        </p:nvGrpSpPr>
        <p:grpSpPr>
          <a:xfrm>
            <a:off x="6588224" y="1484784"/>
            <a:ext cx="576064" cy="864096"/>
            <a:chOff x="-972616" y="3645024"/>
            <a:chExt cx="576064" cy="864096"/>
          </a:xfrm>
        </p:grpSpPr>
        <p:sp>
          <p:nvSpPr>
            <p:cNvPr id="49" name="Flowchart: Alternate Process 48"/>
            <p:cNvSpPr/>
            <p:nvPr/>
          </p:nvSpPr>
          <p:spPr>
            <a:xfrm>
              <a:off x="-972616" y="3645024"/>
              <a:ext cx="576064" cy="864096"/>
            </a:xfrm>
            <a:prstGeom prst="flowChartAlternateProcess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50" name="Picture 11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-756592" y="3717032"/>
              <a:ext cx="171450" cy="742950"/>
            </a:xfrm>
            <a:prstGeom prst="rect">
              <a:avLst/>
            </a:prstGeom>
            <a:noFill/>
          </p:spPr>
        </p:pic>
      </p:grpSp>
      <p:grpSp>
        <p:nvGrpSpPr>
          <p:cNvPr id="8" name="Group 55"/>
          <p:cNvGrpSpPr/>
          <p:nvPr/>
        </p:nvGrpSpPr>
        <p:grpSpPr>
          <a:xfrm>
            <a:off x="6588224" y="2780928"/>
            <a:ext cx="576064" cy="864096"/>
            <a:chOff x="6588224" y="2780928"/>
            <a:chExt cx="576064" cy="864096"/>
          </a:xfrm>
        </p:grpSpPr>
        <p:sp>
          <p:nvSpPr>
            <p:cNvPr id="53" name="Flowchart: Alternate Process 52"/>
            <p:cNvSpPr/>
            <p:nvPr/>
          </p:nvSpPr>
          <p:spPr>
            <a:xfrm>
              <a:off x="6588224" y="2780928"/>
              <a:ext cx="576064" cy="864096"/>
            </a:xfrm>
            <a:prstGeom prst="flowChartAlternateProcess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55" name="Picture 13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709938" y="2852936"/>
              <a:ext cx="333375" cy="742950"/>
            </a:xfrm>
            <a:prstGeom prst="rect">
              <a:avLst/>
            </a:prstGeom>
            <a:noFill/>
          </p:spPr>
        </p:pic>
      </p:grpSp>
      <p:grpSp>
        <p:nvGrpSpPr>
          <p:cNvPr id="9" name="Group 60"/>
          <p:cNvGrpSpPr/>
          <p:nvPr/>
        </p:nvGrpSpPr>
        <p:grpSpPr>
          <a:xfrm>
            <a:off x="6588224" y="4005064"/>
            <a:ext cx="576064" cy="864096"/>
            <a:chOff x="7668344" y="4077072"/>
            <a:chExt cx="576064" cy="864096"/>
          </a:xfrm>
        </p:grpSpPr>
        <p:sp>
          <p:nvSpPr>
            <p:cNvPr id="58" name="Flowchart: Alternate Process 57"/>
            <p:cNvSpPr/>
            <p:nvPr/>
          </p:nvSpPr>
          <p:spPr>
            <a:xfrm>
              <a:off x="7668344" y="4077072"/>
              <a:ext cx="576064" cy="864096"/>
            </a:xfrm>
            <a:prstGeom prst="flowChartAlternateProcess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60" name="Picture 9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740352" y="4176484"/>
              <a:ext cx="400050" cy="742950"/>
            </a:xfrm>
            <a:prstGeom prst="rect">
              <a:avLst/>
            </a:prstGeom>
            <a:noFill/>
          </p:spPr>
        </p:pic>
      </p:grpSp>
      <p:grpSp>
        <p:nvGrpSpPr>
          <p:cNvPr id="10" name="Group 65"/>
          <p:cNvGrpSpPr/>
          <p:nvPr/>
        </p:nvGrpSpPr>
        <p:grpSpPr>
          <a:xfrm>
            <a:off x="6588224" y="5373216"/>
            <a:ext cx="576064" cy="864096"/>
            <a:chOff x="8388424" y="4725144"/>
            <a:chExt cx="576064" cy="864096"/>
          </a:xfrm>
        </p:grpSpPr>
        <p:sp>
          <p:nvSpPr>
            <p:cNvPr id="63" name="Flowchart: Alternate Process 62"/>
            <p:cNvSpPr/>
            <p:nvPr/>
          </p:nvSpPr>
          <p:spPr>
            <a:xfrm>
              <a:off x="8388424" y="4725144"/>
              <a:ext cx="576064" cy="864096"/>
            </a:xfrm>
            <a:prstGeom prst="flowChartAlternateProcess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65" name="Picture 15"/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460432" y="4797152"/>
              <a:ext cx="400050" cy="742950"/>
            </a:xfrm>
            <a:prstGeom prst="rect">
              <a:avLst/>
            </a:prstGeom>
            <a:noFill/>
          </p:spPr>
        </p:pic>
      </p:grpSp>
      <p:sp>
        <p:nvSpPr>
          <p:cNvPr id="80" name="TextBox 79"/>
          <p:cNvSpPr txBox="1"/>
          <p:nvPr/>
        </p:nvSpPr>
        <p:spPr>
          <a:xfrm>
            <a:off x="1447305" y="121735"/>
            <a:ext cx="6696595" cy="646331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Operations on Rational Numbers</a:t>
            </a:r>
            <a:endParaRPr lang="en-I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11" name="Group 41"/>
          <p:cNvGrpSpPr/>
          <p:nvPr/>
        </p:nvGrpSpPr>
        <p:grpSpPr>
          <a:xfrm>
            <a:off x="1714480" y="1571612"/>
            <a:ext cx="2304256" cy="936104"/>
            <a:chOff x="-2196752" y="2924944"/>
            <a:chExt cx="2304256" cy="936104"/>
          </a:xfrm>
        </p:grpSpPr>
        <p:sp>
          <p:nvSpPr>
            <p:cNvPr id="44" name="Rounded Rectangle 43"/>
            <p:cNvSpPr/>
            <p:nvPr/>
          </p:nvSpPr>
          <p:spPr>
            <a:xfrm>
              <a:off x="-2196752" y="2924944"/>
              <a:ext cx="2304256" cy="936104"/>
            </a:xfrm>
            <a:prstGeom prst="roundRect">
              <a:avLst/>
            </a:prstGeom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47" name="Picture 7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-2052736" y="3041556"/>
              <a:ext cx="2065930" cy="688643"/>
            </a:xfrm>
            <a:prstGeom prst="rect">
              <a:avLst/>
            </a:prstGeom>
            <a:noFill/>
          </p:spPr>
        </p:pic>
      </p:grpSp>
      <p:cxnSp>
        <p:nvCxnSpPr>
          <p:cNvPr id="51" name="Straight Connector 50"/>
          <p:cNvCxnSpPr/>
          <p:nvPr/>
        </p:nvCxnSpPr>
        <p:spPr>
          <a:xfrm rot="16200000" flipH="1">
            <a:off x="2928926" y="3929066"/>
            <a:ext cx="4928428" cy="70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1025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D71B5DD-6D0B-4CA8-BDE8-95949C5E44A6}"/>
              </a:ext>
            </a:extLst>
          </p:cNvPr>
          <p:cNvSpPr/>
          <p:nvPr/>
        </p:nvSpPr>
        <p:spPr>
          <a:xfrm>
            <a:off x="857224" y="928670"/>
            <a:ext cx="1357322" cy="52322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>
            <a:spAutoFit/>
          </a:bodyPr>
          <a:lstStyle/>
          <a:p>
            <a:pPr marR="0" lvl="0">
              <a:spcBef>
                <a:spcPts val="40"/>
              </a:spcBef>
              <a:spcAft>
                <a:spcPts val="0"/>
              </a:spcAft>
            </a:pPr>
            <a:r>
              <a:rPr lang="en-US" sz="2800" dirty="0">
                <a:solidFill>
                  <a:schemeClr val="bg1"/>
                </a:solidFill>
                <a:effectLst/>
                <a:latin typeface="+mj-lt"/>
                <a:ea typeface="Cambria" panose="02040503050406030204" pitchFamily="18" charset="0"/>
                <a:cs typeface="Cambria" panose="02040503050406030204" pitchFamily="18" charset="0"/>
              </a:rPr>
              <a:t>Answer</a:t>
            </a: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9470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9472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pSp>
        <p:nvGrpSpPr>
          <p:cNvPr id="35" name="Group 34"/>
          <p:cNvGrpSpPr/>
          <p:nvPr/>
        </p:nvGrpSpPr>
        <p:grpSpPr>
          <a:xfrm>
            <a:off x="1691680" y="1556792"/>
            <a:ext cx="2304256" cy="936104"/>
            <a:chOff x="-2196752" y="2924944"/>
            <a:chExt cx="2304256" cy="936104"/>
          </a:xfrm>
        </p:grpSpPr>
        <p:sp>
          <p:nvSpPr>
            <p:cNvPr id="33" name="Rounded Rectangle 32"/>
            <p:cNvSpPr/>
            <p:nvPr/>
          </p:nvSpPr>
          <p:spPr>
            <a:xfrm>
              <a:off x="-2196752" y="2924944"/>
              <a:ext cx="2304256" cy="936104"/>
            </a:xfrm>
            <a:prstGeom prst="roundRect">
              <a:avLst/>
            </a:prstGeom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34" name="Picture 7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-2052736" y="3041556"/>
              <a:ext cx="2065930" cy="688643"/>
            </a:xfrm>
            <a:prstGeom prst="rect">
              <a:avLst/>
            </a:prstGeom>
            <a:noFill/>
          </p:spPr>
        </p:pic>
      </p:grpSp>
      <p:grpSp>
        <p:nvGrpSpPr>
          <p:cNvPr id="38" name="Group 37"/>
          <p:cNvGrpSpPr/>
          <p:nvPr/>
        </p:nvGrpSpPr>
        <p:grpSpPr>
          <a:xfrm>
            <a:off x="1331640" y="2852936"/>
            <a:ext cx="3096344" cy="936104"/>
            <a:chOff x="-2628800" y="2564904"/>
            <a:chExt cx="3096344" cy="936104"/>
          </a:xfrm>
        </p:grpSpPr>
        <p:sp>
          <p:nvSpPr>
            <p:cNvPr id="36" name="Rounded Rectangle 35"/>
            <p:cNvSpPr/>
            <p:nvPr/>
          </p:nvSpPr>
          <p:spPr>
            <a:xfrm>
              <a:off x="-2628800" y="2564904"/>
              <a:ext cx="3096344" cy="936104"/>
            </a:xfrm>
            <a:prstGeom prst="roundRect">
              <a:avLst/>
            </a:prstGeom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37" name="Picture 1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-2556792" y="2670365"/>
              <a:ext cx="3024336" cy="684591"/>
            </a:xfrm>
            <a:prstGeom prst="rect">
              <a:avLst/>
            </a:prstGeom>
            <a:noFill/>
          </p:spPr>
        </p:pic>
      </p:grpSp>
      <p:grpSp>
        <p:nvGrpSpPr>
          <p:cNvPr id="41" name="Group 40"/>
          <p:cNvGrpSpPr/>
          <p:nvPr/>
        </p:nvGrpSpPr>
        <p:grpSpPr>
          <a:xfrm>
            <a:off x="1979712" y="4149080"/>
            <a:ext cx="2016224" cy="864096"/>
            <a:chOff x="-3204864" y="4797152"/>
            <a:chExt cx="2016224" cy="864096"/>
          </a:xfrm>
        </p:grpSpPr>
        <p:sp>
          <p:nvSpPr>
            <p:cNvPr id="39" name="Rounded Rectangle 38"/>
            <p:cNvSpPr/>
            <p:nvPr/>
          </p:nvSpPr>
          <p:spPr>
            <a:xfrm>
              <a:off x="-3204864" y="4797152"/>
              <a:ext cx="2016224" cy="864096"/>
            </a:xfrm>
            <a:prstGeom prst="roundRect">
              <a:avLst/>
            </a:prstGeom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40" name="Picture 1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-3132856" y="4869160"/>
              <a:ext cx="1895475" cy="752475"/>
            </a:xfrm>
            <a:prstGeom prst="rect">
              <a:avLst/>
            </a:prstGeom>
            <a:noFill/>
          </p:spPr>
        </p:pic>
      </p:grpSp>
      <p:grpSp>
        <p:nvGrpSpPr>
          <p:cNvPr id="46" name="Group 45"/>
          <p:cNvGrpSpPr/>
          <p:nvPr/>
        </p:nvGrpSpPr>
        <p:grpSpPr>
          <a:xfrm>
            <a:off x="1619672" y="5373216"/>
            <a:ext cx="2808312" cy="936104"/>
            <a:chOff x="-2556792" y="4077072"/>
            <a:chExt cx="2808312" cy="936104"/>
          </a:xfrm>
        </p:grpSpPr>
        <p:sp>
          <p:nvSpPr>
            <p:cNvPr id="43" name="Rounded Rectangle 42"/>
            <p:cNvSpPr/>
            <p:nvPr/>
          </p:nvSpPr>
          <p:spPr>
            <a:xfrm>
              <a:off x="-2556792" y="4077072"/>
              <a:ext cx="2808312" cy="936104"/>
            </a:xfrm>
            <a:prstGeom prst="roundRect">
              <a:avLst/>
            </a:prstGeom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45" name="Picture 3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-2412776" y="4187635"/>
              <a:ext cx="2571750" cy="752475"/>
            </a:xfrm>
            <a:prstGeom prst="rect">
              <a:avLst/>
            </a:prstGeom>
            <a:noFill/>
          </p:spPr>
        </p:pic>
      </p:grpSp>
      <p:cxnSp>
        <p:nvCxnSpPr>
          <p:cNvPr id="48" name="Straight Arrow Connector 47"/>
          <p:cNvCxnSpPr>
            <a:endCxn id="58" idx="1"/>
          </p:cNvCxnSpPr>
          <p:nvPr/>
        </p:nvCxnSpPr>
        <p:spPr>
          <a:xfrm>
            <a:off x="3995936" y="1988840"/>
            <a:ext cx="2592288" cy="2448272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1" name="Group 50"/>
          <p:cNvGrpSpPr/>
          <p:nvPr/>
        </p:nvGrpSpPr>
        <p:grpSpPr>
          <a:xfrm>
            <a:off x="6588224" y="1484784"/>
            <a:ext cx="576064" cy="864096"/>
            <a:chOff x="-972616" y="3645024"/>
            <a:chExt cx="576064" cy="864096"/>
          </a:xfrm>
        </p:grpSpPr>
        <p:sp>
          <p:nvSpPr>
            <p:cNvPr id="49" name="Flowchart: Alternate Process 48"/>
            <p:cNvSpPr/>
            <p:nvPr/>
          </p:nvSpPr>
          <p:spPr>
            <a:xfrm>
              <a:off x="-972616" y="3645024"/>
              <a:ext cx="576064" cy="864096"/>
            </a:xfrm>
            <a:prstGeom prst="flowChartAlternateProcess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50" name="Picture 11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-756592" y="3717032"/>
              <a:ext cx="171450" cy="742950"/>
            </a:xfrm>
            <a:prstGeom prst="rect">
              <a:avLst/>
            </a:prstGeom>
            <a:noFill/>
          </p:spPr>
        </p:pic>
      </p:grpSp>
      <p:grpSp>
        <p:nvGrpSpPr>
          <p:cNvPr id="56" name="Group 55"/>
          <p:cNvGrpSpPr/>
          <p:nvPr/>
        </p:nvGrpSpPr>
        <p:grpSpPr>
          <a:xfrm>
            <a:off x="6588224" y="2780928"/>
            <a:ext cx="576064" cy="864096"/>
            <a:chOff x="6588224" y="2780928"/>
            <a:chExt cx="576064" cy="864096"/>
          </a:xfrm>
        </p:grpSpPr>
        <p:sp>
          <p:nvSpPr>
            <p:cNvPr id="53" name="Flowchart: Alternate Process 52"/>
            <p:cNvSpPr/>
            <p:nvPr/>
          </p:nvSpPr>
          <p:spPr>
            <a:xfrm>
              <a:off x="6588224" y="2780928"/>
              <a:ext cx="576064" cy="864096"/>
            </a:xfrm>
            <a:prstGeom prst="flowChartAlternateProcess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55" name="Picture 13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709938" y="2852936"/>
              <a:ext cx="333375" cy="742950"/>
            </a:xfrm>
            <a:prstGeom prst="rect">
              <a:avLst/>
            </a:prstGeom>
            <a:noFill/>
          </p:spPr>
        </p:pic>
      </p:grpSp>
      <p:grpSp>
        <p:nvGrpSpPr>
          <p:cNvPr id="61" name="Group 60"/>
          <p:cNvGrpSpPr/>
          <p:nvPr/>
        </p:nvGrpSpPr>
        <p:grpSpPr>
          <a:xfrm>
            <a:off x="6588224" y="4005064"/>
            <a:ext cx="576064" cy="864096"/>
            <a:chOff x="7668344" y="4077072"/>
            <a:chExt cx="576064" cy="864096"/>
          </a:xfrm>
        </p:grpSpPr>
        <p:sp>
          <p:nvSpPr>
            <p:cNvPr id="58" name="Flowchart: Alternate Process 57"/>
            <p:cNvSpPr/>
            <p:nvPr/>
          </p:nvSpPr>
          <p:spPr>
            <a:xfrm>
              <a:off x="7668344" y="4077072"/>
              <a:ext cx="576064" cy="864096"/>
            </a:xfrm>
            <a:prstGeom prst="flowChartAlternateProcess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60" name="Picture 9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740352" y="4176484"/>
              <a:ext cx="400050" cy="742950"/>
            </a:xfrm>
            <a:prstGeom prst="rect">
              <a:avLst/>
            </a:prstGeom>
            <a:noFill/>
          </p:spPr>
        </p:pic>
      </p:grpSp>
      <p:grpSp>
        <p:nvGrpSpPr>
          <p:cNvPr id="66" name="Group 65"/>
          <p:cNvGrpSpPr/>
          <p:nvPr/>
        </p:nvGrpSpPr>
        <p:grpSpPr>
          <a:xfrm>
            <a:off x="6588224" y="5373216"/>
            <a:ext cx="576064" cy="864096"/>
            <a:chOff x="8388424" y="4725144"/>
            <a:chExt cx="576064" cy="864096"/>
          </a:xfrm>
        </p:grpSpPr>
        <p:sp>
          <p:nvSpPr>
            <p:cNvPr id="63" name="Flowchart: Alternate Process 62"/>
            <p:cNvSpPr/>
            <p:nvPr/>
          </p:nvSpPr>
          <p:spPr>
            <a:xfrm>
              <a:off x="8388424" y="4725144"/>
              <a:ext cx="576064" cy="864096"/>
            </a:xfrm>
            <a:prstGeom prst="flowChartAlternateProcess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65" name="Picture 15"/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460432" y="4797152"/>
              <a:ext cx="400050" cy="742950"/>
            </a:xfrm>
            <a:prstGeom prst="rect">
              <a:avLst/>
            </a:prstGeom>
            <a:noFill/>
          </p:spPr>
        </p:pic>
      </p:grpSp>
      <p:cxnSp>
        <p:nvCxnSpPr>
          <p:cNvPr id="69" name="Straight Arrow Connector 68"/>
          <p:cNvCxnSpPr>
            <a:stCxn id="37" idx="3"/>
            <a:endCxn id="63" idx="1"/>
          </p:cNvCxnSpPr>
          <p:nvPr/>
        </p:nvCxnSpPr>
        <p:spPr>
          <a:xfrm>
            <a:off x="4427984" y="3300693"/>
            <a:ext cx="2160240" cy="2504571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>
            <a:stCxn id="39" idx="3"/>
            <a:endCxn id="49" idx="1"/>
          </p:cNvCxnSpPr>
          <p:nvPr/>
        </p:nvCxnSpPr>
        <p:spPr>
          <a:xfrm flipV="1">
            <a:off x="3995936" y="1916832"/>
            <a:ext cx="2592288" cy="2664296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stCxn id="43" idx="3"/>
            <a:endCxn id="53" idx="1"/>
          </p:cNvCxnSpPr>
          <p:nvPr/>
        </p:nvCxnSpPr>
        <p:spPr>
          <a:xfrm flipV="1">
            <a:off x="4427984" y="3212976"/>
            <a:ext cx="2160240" cy="2628292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1447305" y="121735"/>
            <a:ext cx="6696595" cy="646331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Operations on Rational Numbers</a:t>
            </a:r>
            <a:endParaRPr lang="en-I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1714480" y="1571612"/>
            <a:ext cx="2304256" cy="936104"/>
            <a:chOff x="-2196752" y="2924944"/>
            <a:chExt cx="2304256" cy="936104"/>
          </a:xfrm>
        </p:grpSpPr>
        <p:sp>
          <p:nvSpPr>
            <p:cNvPr id="44" name="Rounded Rectangle 43"/>
            <p:cNvSpPr/>
            <p:nvPr/>
          </p:nvSpPr>
          <p:spPr>
            <a:xfrm>
              <a:off x="-2196752" y="2924944"/>
              <a:ext cx="2304256" cy="936104"/>
            </a:xfrm>
            <a:prstGeom prst="roundRect">
              <a:avLst/>
            </a:prstGeom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47" name="Picture 7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-1982438" y="3067820"/>
              <a:ext cx="2065930" cy="688643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071025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B3BABAB-B158-4A60-9AFD-6243FB7D2273}"/>
              </a:ext>
            </a:extLst>
          </p:cNvPr>
          <p:cNvSpPr/>
          <p:nvPr/>
        </p:nvSpPr>
        <p:spPr>
          <a:xfrm>
            <a:off x="755576" y="692696"/>
            <a:ext cx="32095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1885950" algn="l"/>
              </a:tabLst>
            </a:pPr>
            <a:r>
              <a:rPr lang="en-US" sz="32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Cambria" panose="02040503050406030204" pitchFamily="18" charset="0"/>
              </a:rPr>
              <a:t> </a:t>
            </a:r>
            <a:r>
              <a:rPr lang="en-US" sz="2800" b="1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Cambria" panose="02040503050406030204" pitchFamily="18" charset="0"/>
              </a:rPr>
              <a:t>Solve the following</a:t>
            </a:r>
            <a:endParaRPr lang="en-US" sz="2800" dirty="0">
              <a:solidFill>
                <a:srgbClr val="C00000"/>
              </a:solidFill>
              <a:effectLst/>
              <a:latin typeface="+mj-lt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pSp>
        <p:nvGrpSpPr>
          <p:cNvPr id="15" name="Group 14"/>
          <p:cNvGrpSpPr/>
          <p:nvPr/>
        </p:nvGrpSpPr>
        <p:grpSpPr>
          <a:xfrm>
            <a:off x="755576" y="1124744"/>
            <a:ext cx="7560840" cy="1109737"/>
            <a:chOff x="755576" y="1340768"/>
            <a:chExt cx="7560840" cy="1109737"/>
          </a:xfrm>
        </p:grpSpPr>
        <p:grpSp>
          <p:nvGrpSpPr>
            <p:cNvPr id="12" name="Group 11"/>
            <p:cNvGrpSpPr/>
            <p:nvPr/>
          </p:nvGrpSpPr>
          <p:grpSpPr>
            <a:xfrm>
              <a:off x="755576" y="1340768"/>
              <a:ext cx="7560840" cy="713908"/>
              <a:chOff x="755576" y="1340768"/>
              <a:chExt cx="7560840" cy="713908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E0E4B938-AC69-4560-974D-312D91B84449}"/>
                  </a:ext>
                </a:extLst>
              </p:cNvPr>
              <p:cNvSpPr/>
              <p:nvPr/>
            </p:nvSpPr>
            <p:spPr>
              <a:xfrm>
                <a:off x="755576" y="1412776"/>
                <a:ext cx="698477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514350" lvl="0" indent="-514350" algn="just"/>
                <a:r>
                  <a:rPr lang="en-US" sz="2400" b="1" dirty="0">
                    <a:solidFill>
                      <a:srgbClr val="002060"/>
                    </a:solidFill>
                    <a:latin typeface="Calibri" pitchFamily="34" charset="0"/>
                    <a:cs typeface="Calibri" pitchFamily="34" charset="0"/>
                  </a:rPr>
                  <a:t>From a rope 10m long, two pieces of length       </a:t>
                </a:r>
                <a:r>
                  <a: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Calibri" pitchFamily="34" charset="0"/>
                    <a:cs typeface="Calibri" pitchFamily="34" charset="0"/>
                  </a:rPr>
                  <a:t>m</a:t>
                </a:r>
                <a:r>
                  <a:rPr lang="en-US" sz="2400" b="1" dirty="0">
                    <a:solidFill>
                      <a:srgbClr val="002060"/>
                    </a:solidFill>
                    <a:latin typeface="Calibri" pitchFamily="34" charset="0"/>
                    <a:cs typeface="Calibri" pitchFamily="34" charset="0"/>
                  </a:rPr>
                  <a:t> and</a:t>
                </a:r>
                <a:endParaRPr lang="en-US" sz="2400" b="1" dirty="0">
                  <a:solidFill>
                    <a:srgbClr val="002060"/>
                  </a:solidFill>
                </a:endParaRPr>
              </a:p>
            </p:txBody>
          </p:sp>
          <p:pic>
            <p:nvPicPr>
              <p:cNvPr id="5121" name="Picture 1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6372200" y="1412776"/>
                <a:ext cx="288032" cy="641900"/>
              </a:xfrm>
              <a:prstGeom prst="rect">
                <a:avLst/>
              </a:prstGeom>
              <a:noFill/>
            </p:spPr>
          </p:pic>
          <p:pic>
            <p:nvPicPr>
              <p:cNvPr id="5125" name="Picture 5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7619668" y="1340768"/>
                <a:ext cx="696748" cy="670942"/>
              </a:xfrm>
              <a:prstGeom prst="rect">
                <a:avLst/>
              </a:prstGeom>
              <a:noFill/>
            </p:spPr>
          </p:pic>
        </p:grpSp>
        <p:sp>
          <p:nvSpPr>
            <p:cNvPr id="5127" name="Rectangle 7"/>
            <p:cNvSpPr>
              <a:spLocks noChangeArrowheads="1"/>
            </p:cNvSpPr>
            <p:nvPr/>
          </p:nvSpPr>
          <p:spPr bwMode="auto">
            <a:xfrm>
              <a:off x="755576" y="1988840"/>
              <a:ext cx="662473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1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are cut off. Find the length of the remaining rope</a:t>
              </a:r>
              <a:endParaRPr kumimoji="0" lang="en-US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4" name="Rectangle 13"/>
          <p:cNvSpPr/>
          <p:nvPr/>
        </p:nvSpPr>
        <p:spPr>
          <a:xfrm>
            <a:off x="2195736" y="2420888"/>
            <a:ext cx="38820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400" dirty="0">
                <a:latin typeface="Calibri" pitchFamily="34" charset="0"/>
                <a:cs typeface="Calibri" pitchFamily="34" charset="0"/>
              </a:rPr>
              <a:t>Total length of rope    =    10m</a:t>
            </a:r>
            <a:endParaRPr lang="en-IN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pSp>
        <p:nvGrpSpPr>
          <p:cNvPr id="20" name="Group 19"/>
          <p:cNvGrpSpPr/>
          <p:nvPr/>
        </p:nvGrpSpPr>
        <p:grpSpPr>
          <a:xfrm>
            <a:off x="2123728" y="3284984"/>
            <a:ext cx="4033942" cy="670942"/>
            <a:chOff x="2267744" y="3484755"/>
            <a:chExt cx="4033942" cy="670942"/>
          </a:xfrm>
        </p:grpSpPr>
        <p:sp>
          <p:nvSpPr>
            <p:cNvPr id="16" name="Rectangle 15"/>
            <p:cNvSpPr/>
            <p:nvPr/>
          </p:nvSpPr>
          <p:spPr>
            <a:xfrm>
              <a:off x="2267744" y="3573016"/>
              <a:ext cx="306090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latin typeface="Calibri" pitchFamily="34" charset="0"/>
                  <a:cs typeface="Calibri" pitchFamily="34" charset="0"/>
                </a:rPr>
                <a:t>Length of two pieces = </a:t>
              </a:r>
              <a:endParaRPr lang="en-IN" sz="2400" dirty="0"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5128" name="Picture 8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364088" y="3484755"/>
              <a:ext cx="937598" cy="670942"/>
            </a:xfrm>
            <a:prstGeom prst="rect">
              <a:avLst/>
            </a:prstGeom>
            <a:noFill/>
          </p:spPr>
        </p:pic>
      </p:grpSp>
      <p:sp>
        <p:nvSpPr>
          <p:cNvPr id="5132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5131" name="Picture 1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4048" y="4365104"/>
            <a:ext cx="1368152" cy="716214"/>
          </a:xfrm>
          <a:prstGeom prst="rect">
            <a:avLst/>
          </a:prstGeom>
          <a:noFill/>
        </p:spPr>
      </p:pic>
      <p:sp>
        <p:nvSpPr>
          <p:cNvPr id="5135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5134" name="Picture 14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88224" y="4365104"/>
            <a:ext cx="936104" cy="691142"/>
          </a:xfrm>
          <a:prstGeom prst="rect">
            <a:avLst/>
          </a:prstGeom>
          <a:noFill/>
        </p:spPr>
      </p:pic>
      <p:sp>
        <p:nvSpPr>
          <p:cNvPr id="5136" name="Rectangle 16"/>
          <p:cNvSpPr>
            <a:spLocks noChangeArrowheads="1"/>
          </p:cNvSpPr>
          <p:nvPr/>
        </p:nvSpPr>
        <p:spPr bwMode="auto">
          <a:xfrm>
            <a:off x="0" y="1209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38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5139" name="Rectangle 19"/>
          <p:cNvSpPr>
            <a:spLocks noChangeArrowheads="1"/>
          </p:cNvSpPr>
          <p:nvPr/>
        </p:nvSpPr>
        <p:spPr bwMode="auto">
          <a:xfrm>
            <a:off x="0" y="1209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1259632" y="5301208"/>
            <a:ext cx="5040560" cy="649039"/>
            <a:chOff x="1331640" y="5517232"/>
            <a:chExt cx="5040560" cy="649039"/>
          </a:xfrm>
        </p:grpSpPr>
        <p:pic>
          <p:nvPicPr>
            <p:cNvPr id="5137" name="Picture 17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148064" y="5517232"/>
              <a:ext cx="1224136" cy="649039"/>
            </a:xfrm>
            <a:prstGeom prst="rect">
              <a:avLst/>
            </a:prstGeom>
            <a:noFill/>
          </p:spPr>
        </p:pic>
        <p:sp>
          <p:nvSpPr>
            <p:cNvPr id="30" name="Rectangle 29"/>
            <p:cNvSpPr/>
            <p:nvPr/>
          </p:nvSpPr>
          <p:spPr>
            <a:xfrm>
              <a:off x="1331640" y="5589240"/>
              <a:ext cx="404707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latin typeface="Calibri" pitchFamily="34" charset="0"/>
                  <a:cs typeface="Calibri" pitchFamily="34" charset="0"/>
                </a:rPr>
                <a:t>Length of the remaining rope </a:t>
              </a:r>
              <a:endParaRPr lang="en-IN" sz="2400" dirty="0"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5141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5142" name="Rectangle 22"/>
          <p:cNvSpPr>
            <a:spLocks noChangeArrowheads="1"/>
          </p:cNvSpPr>
          <p:nvPr/>
        </p:nvSpPr>
        <p:spPr bwMode="auto">
          <a:xfrm>
            <a:off x="0" y="1200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44" name="Rectangle 2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5143" name="Picture 23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8064" y="6021288"/>
            <a:ext cx="864096" cy="62990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</p:pic>
      <p:sp>
        <p:nvSpPr>
          <p:cNvPr id="5145" name="Rectangle 25"/>
          <p:cNvSpPr>
            <a:spLocks noChangeArrowheads="1"/>
          </p:cNvSpPr>
          <p:nvPr/>
        </p:nvSpPr>
        <p:spPr bwMode="auto">
          <a:xfrm>
            <a:off x="0" y="1200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09600" y="6019800"/>
            <a:ext cx="1447800" cy="510778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z="63500"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Answer</a:t>
            </a:r>
            <a:endParaRPr lang="en-IN" sz="2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47305" y="1"/>
            <a:ext cx="6553719" cy="646331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Operations on Rational Numbers</a:t>
            </a:r>
            <a:endParaRPr lang="en-I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170" name="Picture 2" descr="Rope, Tau, Tool"/>
          <p:cNvPicPr>
            <a:picLocks noChangeAspect="1" noChangeArrowheads="1"/>
          </p:cNvPicPr>
          <p:nvPr/>
        </p:nvPicPr>
        <p:blipFill>
          <a:blip r:embed="rId10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452320" y="1916832"/>
            <a:ext cx="857968" cy="630070"/>
          </a:xfrm>
          <a:prstGeom prst="rect">
            <a:avLst/>
          </a:prstGeom>
          <a:noFill/>
        </p:spPr>
      </p:pic>
      <p:pic>
        <p:nvPicPr>
          <p:cNvPr id="7172" name="Picture 4" descr="Tie, Rope, Knot, Blue"/>
          <p:cNvPicPr>
            <a:picLocks noChangeAspect="1" noChangeArrowheads="1"/>
          </p:cNvPicPr>
          <p:nvPr/>
        </p:nvPicPr>
        <p:blipFill>
          <a:blip r:embed="rId11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t="35897"/>
          <a:stretch>
            <a:fillRect/>
          </a:stretch>
        </p:blipFill>
        <p:spPr bwMode="auto">
          <a:xfrm rot="16200000">
            <a:off x="4211960" y="-675456"/>
            <a:ext cx="792088" cy="7560840"/>
          </a:xfrm>
          <a:prstGeom prst="rect">
            <a:avLst/>
          </a:prstGeom>
          <a:noFill/>
        </p:spPr>
      </p:pic>
      <p:pic>
        <p:nvPicPr>
          <p:cNvPr id="36" name="Picture 4" descr="Tie, Rope, Knot, Blue"/>
          <p:cNvPicPr>
            <a:picLocks noChangeAspect="1" noChangeArrowheads="1"/>
          </p:cNvPicPr>
          <p:nvPr/>
        </p:nvPicPr>
        <p:blipFill>
          <a:blip r:embed="rId11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t="40000"/>
          <a:stretch>
            <a:fillRect/>
          </a:stretch>
        </p:blipFill>
        <p:spPr bwMode="auto">
          <a:xfrm rot="16200000">
            <a:off x="2339753" y="2924945"/>
            <a:ext cx="792088" cy="2520277"/>
          </a:xfrm>
          <a:prstGeom prst="rect">
            <a:avLst/>
          </a:prstGeom>
          <a:noFill/>
        </p:spPr>
      </p:pic>
      <p:pic>
        <p:nvPicPr>
          <p:cNvPr id="37" name="Picture 4" descr="Tie, Rope, Knot, Blue"/>
          <p:cNvPicPr>
            <a:picLocks noChangeAspect="1" noChangeArrowheads="1"/>
          </p:cNvPicPr>
          <p:nvPr/>
        </p:nvPicPr>
        <p:blipFill>
          <a:blip r:embed="rId11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t="40000"/>
          <a:stretch>
            <a:fillRect/>
          </a:stretch>
        </p:blipFill>
        <p:spPr bwMode="auto">
          <a:xfrm rot="5400000">
            <a:off x="6010042" y="2423006"/>
            <a:ext cx="652308" cy="33843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43928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717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1000"/>
                                        <p:tgtEl>
                                          <p:spTgt spid="5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pSp>
        <p:nvGrpSpPr>
          <p:cNvPr id="6" name="Group 5"/>
          <p:cNvGrpSpPr/>
          <p:nvPr/>
        </p:nvGrpSpPr>
        <p:grpSpPr>
          <a:xfrm>
            <a:off x="611560" y="1268760"/>
            <a:ext cx="7632848" cy="1046053"/>
            <a:chOff x="755576" y="1268760"/>
            <a:chExt cx="7632848" cy="1046053"/>
          </a:xfrm>
        </p:grpSpPr>
        <p:sp>
          <p:nvSpPr>
            <p:cNvPr id="2" name="Rectangle 1"/>
            <p:cNvSpPr/>
            <p:nvPr/>
          </p:nvSpPr>
          <p:spPr>
            <a:xfrm>
              <a:off x="755576" y="1268760"/>
              <a:ext cx="7632848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2"/>
                  </a:solidFill>
                  <a:latin typeface="Calibri" pitchFamily="34" charset="0"/>
                  <a:cs typeface="Calibri" pitchFamily="34" charset="0"/>
                </a:rPr>
                <a:t>Find the area of a square garden whose side measures </a:t>
              </a:r>
              <a:r>
                <a:rPr lang="en-US" sz="2400" b="1" dirty="0" err="1">
                  <a:solidFill>
                    <a:schemeClr val="tx2"/>
                  </a:solidFill>
                  <a:latin typeface="Calibri" pitchFamily="34" charset="0"/>
                  <a:cs typeface="Calibri" pitchFamily="34" charset="0"/>
                </a:rPr>
                <a:t>metres</a:t>
              </a:r>
              <a:endParaRPr lang="en-IN" sz="2400" b="1" dirty="0"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20481" name="Picture 1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715884" y="1643050"/>
              <a:ext cx="333375" cy="671763"/>
            </a:xfrm>
            <a:prstGeom prst="rect">
              <a:avLst/>
            </a:prstGeom>
            <a:noFill/>
          </p:spPr>
        </p:pic>
      </p:grp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0" y="1200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03648" y="3284984"/>
            <a:ext cx="52850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Calibri" pitchFamily="34" charset="0"/>
                <a:cs typeface="Calibri" pitchFamily="34" charset="0"/>
              </a:rPr>
              <a:t>Area of the square garden   =  side x side</a:t>
            </a:r>
            <a:endParaRPr lang="en-IN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0" y="1200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20487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88024" y="4077072"/>
            <a:ext cx="1296144" cy="612723"/>
          </a:xfrm>
          <a:prstGeom prst="rect">
            <a:avLst/>
          </a:prstGeom>
          <a:noFill/>
        </p:spPr>
      </p:pic>
      <p:sp>
        <p:nvSpPr>
          <p:cNvPr id="20489" name="Rectangle 9"/>
          <p:cNvSpPr>
            <a:spLocks noChangeArrowheads="1"/>
          </p:cNvSpPr>
          <p:nvPr/>
        </p:nvSpPr>
        <p:spPr bwMode="auto">
          <a:xfrm>
            <a:off x="0" y="1200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91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20490" name="Picture 10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88024" y="5157192"/>
            <a:ext cx="2160240" cy="5711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20492" name="Rectangle 12"/>
          <p:cNvSpPr>
            <a:spLocks noChangeArrowheads="1"/>
          </p:cNvSpPr>
          <p:nvPr/>
        </p:nvSpPr>
        <p:spPr bwMode="auto">
          <a:xfrm>
            <a:off x="0" y="1200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11560" y="5805264"/>
            <a:ext cx="1447800" cy="510778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z="63500"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Answer</a:t>
            </a:r>
            <a:endParaRPr lang="en-IN" sz="2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47305" y="121735"/>
            <a:ext cx="6553719" cy="646331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Operations on Rational Numbers</a:t>
            </a:r>
            <a:endParaRPr lang="en-I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>
            <a:off x="7452320" y="2708920"/>
            <a:ext cx="1016496" cy="296416"/>
          </a:xfrm>
          <a:prstGeom prst="line">
            <a:avLst/>
          </a:prstGeom>
          <a:ln w="19050"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Group 38"/>
          <p:cNvGrpSpPr/>
          <p:nvPr/>
        </p:nvGrpSpPr>
        <p:grpSpPr>
          <a:xfrm>
            <a:off x="6300192" y="1772816"/>
            <a:ext cx="1944216" cy="1593468"/>
            <a:chOff x="6732240" y="1988840"/>
            <a:chExt cx="1944216" cy="1593468"/>
          </a:xfrm>
        </p:grpSpPr>
        <p:grpSp>
          <p:nvGrpSpPr>
            <p:cNvPr id="37" name="Group 36"/>
            <p:cNvGrpSpPr/>
            <p:nvPr/>
          </p:nvGrpSpPr>
          <p:grpSpPr>
            <a:xfrm>
              <a:off x="6732240" y="1988840"/>
              <a:ext cx="1944216" cy="1555373"/>
              <a:chOff x="6732240" y="1988840"/>
              <a:chExt cx="1944216" cy="1555373"/>
            </a:xfrm>
          </p:grpSpPr>
          <p:pic>
            <p:nvPicPr>
              <p:cNvPr id="18" name="Picture 2" descr="Garden, French, France, Green, Nature, Summer, Botany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 l="8475" t="12712" r="23729" b="5932"/>
              <a:stretch>
                <a:fillRect/>
              </a:stretch>
            </p:blipFill>
            <p:spPr bwMode="auto">
              <a:xfrm>
                <a:off x="6732240" y="1988840"/>
                <a:ext cx="1944216" cy="1555373"/>
              </a:xfrm>
              <a:prstGeom prst="rect">
                <a:avLst/>
              </a:prstGeom>
              <a:noFill/>
            </p:spPr>
          </p:pic>
          <p:cxnSp>
            <p:nvCxnSpPr>
              <p:cNvPr id="24" name="Straight Connector 23"/>
              <p:cNvCxnSpPr/>
              <p:nvPr/>
            </p:nvCxnSpPr>
            <p:spPr>
              <a:xfrm flipV="1">
                <a:off x="7812360" y="2924944"/>
                <a:ext cx="792088" cy="36004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>
                <a:off x="6804248" y="2924944"/>
                <a:ext cx="936104" cy="432048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" name="TextBox 37"/>
            <p:cNvSpPr txBox="1"/>
            <p:nvPr/>
          </p:nvSpPr>
          <p:spPr>
            <a:xfrm>
              <a:off x="6804248" y="3212976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  <a:cs typeface="Calibri" pitchFamily="34" charset="0"/>
                </a:rPr>
                <a:t>Side X side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0" y="1200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pSp>
        <p:nvGrpSpPr>
          <p:cNvPr id="9" name="Group 8"/>
          <p:cNvGrpSpPr/>
          <p:nvPr/>
        </p:nvGrpSpPr>
        <p:grpSpPr>
          <a:xfrm>
            <a:off x="899592" y="1052736"/>
            <a:ext cx="7632848" cy="893599"/>
            <a:chOff x="899592" y="1354722"/>
            <a:chExt cx="7416824" cy="828659"/>
          </a:xfrm>
        </p:grpSpPr>
        <p:sp>
          <p:nvSpPr>
            <p:cNvPr id="2" name="Rectangle 1"/>
            <p:cNvSpPr/>
            <p:nvPr/>
          </p:nvSpPr>
          <p:spPr>
            <a:xfrm>
              <a:off x="899592" y="1412775"/>
              <a:ext cx="7416824" cy="7706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b="1" dirty="0">
                  <a:solidFill>
                    <a:schemeClr val="tx2"/>
                  </a:solidFill>
                  <a:latin typeface="Calibri" pitchFamily="34" charset="0"/>
                  <a:cs typeface="Calibri" pitchFamily="34" charset="0"/>
                </a:rPr>
                <a:t>Area of a room is          sq.metre. If its breadth is      metre,  </a:t>
              </a:r>
            </a:p>
            <a:p>
              <a:r>
                <a:rPr lang="en-US" sz="2400" b="1" dirty="0">
                  <a:solidFill>
                    <a:schemeClr val="tx2"/>
                  </a:solidFill>
                  <a:latin typeface="Calibri" pitchFamily="34" charset="0"/>
                  <a:cs typeface="Calibri" pitchFamily="34" charset="0"/>
                </a:rPr>
                <a:t>find its length.</a:t>
              </a:r>
              <a:endParaRPr lang="en-IN" sz="2400" b="1" dirty="0"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21505" name="Picture 1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149671" y="1390476"/>
              <a:ext cx="576064" cy="607203"/>
            </a:xfrm>
            <a:prstGeom prst="rect">
              <a:avLst/>
            </a:prstGeom>
            <a:noFill/>
          </p:spPr>
        </p:pic>
        <p:pic>
          <p:nvPicPr>
            <p:cNvPr id="21508" name="Picture 4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831252" y="1354722"/>
              <a:ext cx="463810" cy="634687"/>
            </a:xfrm>
            <a:prstGeom prst="rect">
              <a:avLst/>
            </a:prstGeom>
            <a:noFill/>
          </p:spPr>
        </p:pic>
      </p:grpSp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0" y="1200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6641A3-CE7B-452C-A5AB-8E64BCA691DF}"/>
              </a:ext>
            </a:extLst>
          </p:cNvPr>
          <p:cNvSpPr/>
          <p:nvPr/>
        </p:nvSpPr>
        <p:spPr>
          <a:xfrm>
            <a:off x="539552" y="5661248"/>
            <a:ext cx="79296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2400" dirty="0"/>
          </a:p>
          <a:p>
            <a:r>
              <a:rPr lang="en-US" sz="2400" dirty="0"/>
              <a:t>                            </a:t>
            </a:r>
            <a:endParaRPr lang="en-IN" sz="2400" dirty="0"/>
          </a:p>
        </p:txBody>
      </p:sp>
      <p:sp>
        <p:nvSpPr>
          <p:cNvPr id="11" name="Rectangle 10"/>
          <p:cNvSpPr/>
          <p:nvPr/>
        </p:nvSpPr>
        <p:spPr>
          <a:xfrm>
            <a:off x="2267744" y="2852936"/>
            <a:ext cx="50801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Calibri" pitchFamily="34" charset="0"/>
                <a:cs typeface="Calibri" pitchFamily="34" charset="0"/>
              </a:rPr>
              <a:t>Area of the room  =  length  x  breadth</a:t>
            </a:r>
            <a:endParaRPr lang="en-IN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151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21511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67944" y="3429000"/>
            <a:ext cx="1800200" cy="671845"/>
          </a:xfrm>
          <a:prstGeom prst="rect">
            <a:avLst/>
          </a:prstGeom>
          <a:noFill/>
        </p:spPr>
      </p:pic>
      <p:sp>
        <p:nvSpPr>
          <p:cNvPr id="21513" name="Rectangle 9"/>
          <p:cNvSpPr>
            <a:spLocks noChangeArrowheads="1"/>
          </p:cNvSpPr>
          <p:nvPr/>
        </p:nvSpPr>
        <p:spPr bwMode="auto">
          <a:xfrm>
            <a:off x="0" y="1200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1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21517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21519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21521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pSp>
        <p:nvGrpSpPr>
          <p:cNvPr id="25" name="Group 24"/>
          <p:cNvGrpSpPr/>
          <p:nvPr/>
        </p:nvGrpSpPr>
        <p:grpSpPr>
          <a:xfrm>
            <a:off x="3995936" y="4293096"/>
            <a:ext cx="2520280" cy="662039"/>
            <a:chOff x="4067944" y="4077072"/>
            <a:chExt cx="2520280" cy="662039"/>
          </a:xfrm>
        </p:grpSpPr>
        <p:sp>
          <p:nvSpPr>
            <p:cNvPr id="16" name="Rectangle 15"/>
            <p:cNvSpPr/>
            <p:nvPr/>
          </p:nvSpPr>
          <p:spPr>
            <a:xfrm>
              <a:off x="4067944" y="4149080"/>
              <a:ext cx="30809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 </a:t>
              </a:r>
              <a:r>
                <a:rPr lang="en-US" sz="2400" dirty="0">
                  <a:latin typeface="Calibri" pitchFamily="34" charset="0"/>
                  <a:cs typeface="Calibri" pitchFamily="34" charset="0"/>
                </a:rPr>
                <a:t>l</a:t>
              </a:r>
              <a:endParaRPr lang="en-IN" sz="2400" dirty="0"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21520" name="Picture 16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358256" y="4077072"/>
              <a:ext cx="2229968" cy="662039"/>
            </a:xfrm>
            <a:prstGeom prst="rect">
              <a:avLst/>
            </a:prstGeom>
            <a:noFill/>
          </p:spPr>
        </p:pic>
      </p:grpSp>
      <p:sp>
        <p:nvSpPr>
          <p:cNvPr id="26" name="Rectangle 25"/>
          <p:cNvSpPr/>
          <p:nvPr/>
        </p:nvSpPr>
        <p:spPr>
          <a:xfrm>
            <a:off x="4067944" y="6093296"/>
            <a:ext cx="1861407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sz="2400" dirty="0">
                <a:latin typeface="Calibri" pitchFamily="34" charset="0"/>
                <a:cs typeface="Calibri" pitchFamily="34" charset="0"/>
              </a:rPr>
              <a:t>l      =       12m</a:t>
            </a:r>
            <a:endParaRPr lang="en-IN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1523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pSp>
        <p:nvGrpSpPr>
          <p:cNvPr id="30" name="Group 29"/>
          <p:cNvGrpSpPr/>
          <p:nvPr/>
        </p:nvGrpSpPr>
        <p:grpSpPr>
          <a:xfrm>
            <a:off x="3995936" y="5229200"/>
            <a:ext cx="2232248" cy="669338"/>
            <a:chOff x="4067944" y="5014780"/>
            <a:chExt cx="2232248" cy="669338"/>
          </a:xfrm>
        </p:grpSpPr>
        <p:pic>
          <p:nvPicPr>
            <p:cNvPr id="21522" name="Picture 18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644009" y="5014780"/>
              <a:ext cx="1656183" cy="669338"/>
            </a:xfrm>
            <a:prstGeom prst="rect">
              <a:avLst/>
            </a:prstGeom>
            <a:noFill/>
          </p:spPr>
        </p:pic>
        <p:sp>
          <p:nvSpPr>
            <p:cNvPr id="29" name="Rectangle 28"/>
            <p:cNvSpPr/>
            <p:nvPr/>
          </p:nvSpPr>
          <p:spPr>
            <a:xfrm>
              <a:off x="4067944" y="5085184"/>
              <a:ext cx="30809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 </a:t>
              </a:r>
              <a:r>
                <a:rPr lang="en-US" sz="2400" dirty="0">
                  <a:latin typeface="Calibri" pitchFamily="34" charset="0"/>
                  <a:cs typeface="Calibri" pitchFamily="34" charset="0"/>
                </a:rPr>
                <a:t>l</a:t>
              </a:r>
              <a:endParaRPr lang="en-IN" sz="2400" dirty="0"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611560" y="5805264"/>
            <a:ext cx="1447800" cy="510778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z="63500"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Answer</a:t>
            </a:r>
            <a:endParaRPr lang="en-IN" sz="2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447305" y="121735"/>
            <a:ext cx="6696595" cy="646331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Operations on Rational Numbers</a:t>
            </a:r>
            <a:endParaRPr lang="en-I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64" name="Group 63"/>
          <p:cNvGrpSpPr/>
          <p:nvPr/>
        </p:nvGrpSpPr>
        <p:grpSpPr>
          <a:xfrm>
            <a:off x="6372197" y="1772816"/>
            <a:ext cx="2016224" cy="1111023"/>
            <a:chOff x="6516215" y="3140968"/>
            <a:chExt cx="2016224" cy="1111023"/>
          </a:xfrm>
        </p:grpSpPr>
        <p:grpSp>
          <p:nvGrpSpPr>
            <p:cNvPr id="42" name="Group 41"/>
            <p:cNvGrpSpPr/>
            <p:nvPr/>
          </p:nvGrpSpPr>
          <p:grpSpPr>
            <a:xfrm>
              <a:off x="6516215" y="3140968"/>
              <a:ext cx="2016224" cy="1111023"/>
              <a:chOff x="6948263" y="2852936"/>
              <a:chExt cx="2016224" cy="1111023"/>
            </a:xfrm>
          </p:grpSpPr>
          <p:pic>
            <p:nvPicPr>
              <p:cNvPr id="33" name="Picture 2" descr="Space, Empty, Interior, Ground, Tiles, Red, Terracotta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6948263" y="2852936"/>
                <a:ext cx="2016224" cy="1111023"/>
              </a:xfrm>
              <a:prstGeom prst="rect">
                <a:avLst/>
              </a:prstGeom>
              <a:noFill/>
            </p:spPr>
          </p:pic>
          <p:cxnSp>
            <p:nvCxnSpPr>
              <p:cNvPr id="35" name="Straight Connector 34"/>
              <p:cNvCxnSpPr>
                <a:stCxn id="40" idx="0"/>
              </p:cNvCxnSpPr>
              <p:nvPr/>
            </p:nvCxnSpPr>
            <p:spPr>
              <a:xfrm flipH="1">
                <a:off x="6948266" y="3635498"/>
                <a:ext cx="544437" cy="314388"/>
              </a:xfrm>
              <a:prstGeom prst="line">
                <a:avLst/>
              </a:prstGeom>
              <a:ln w="28575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TextBox 39"/>
              <p:cNvSpPr txBox="1"/>
              <p:nvPr/>
            </p:nvSpPr>
            <p:spPr>
              <a:xfrm rot="19861090">
                <a:off x="7027207" y="3616227"/>
                <a:ext cx="108012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rPr>
                  <a:t>length</a:t>
                </a:r>
                <a:endParaRPr lang="en-IN" sz="14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</p:grpSp>
        <p:sp>
          <p:nvSpPr>
            <p:cNvPr id="41" name="TextBox 40"/>
            <p:cNvSpPr txBox="1"/>
            <p:nvPr/>
          </p:nvSpPr>
          <p:spPr>
            <a:xfrm>
              <a:off x="7308304" y="3861048"/>
              <a:ext cx="10801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breadth</a:t>
              </a:r>
              <a:endParaRPr lang="en-IN" sz="1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cxnSp>
          <p:nvCxnSpPr>
            <p:cNvPr id="63" name="Straight Connector 62"/>
            <p:cNvCxnSpPr/>
            <p:nvPr/>
          </p:nvCxnSpPr>
          <p:spPr>
            <a:xfrm>
              <a:off x="7053934" y="3933056"/>
              <a:ext cx="936104" cy="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11" grpId="0"/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8910831"/>
              </p:ext>
            </p:extLst>
          </p:nvPr>
        </p:nvGraphicFramePr>
        <p:xfrm>
          <a:off x="457200" y="1397001"/>
          <a:ext cx="8229600" cy="368581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7128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617">
                <a:tc>
                  <a:txBody>
                    <a:bodyPr/>
                    <a:lstStyle/>
                    <a:p>
                      <a:pPr algn="ctr"/>
                      <a:r>
                        <a:rPr lang="en-IN" sz="1800" dirty="0"/>
                        <a:t>3</a:t>
                      </a:r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/>
                        <a:t> </a:t>
                      </a:r>
                      <a:r>
                        <a:rPr lang="en-IN" dirty="0">
                          <a:hlinkClick r:id="rId2"/>
                        </a:rPr>
                        <a:t>https://pixabay.com/vectors/rope-tau-tool-1295003/</a:t>
                      </a:r>
                      <a:endParaRPr lang="en-I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>
                          <a:hlinkClick r:id="rId3"/>
                        </a:rPr>
                        <a:t>https://pixabay.com/vectors/tie-rope-knot-blue-295115/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pPr algn="ctr"/>
                      <a:r>
                        <a:rPr lang="en-IN" sz="1800" dirty="0"/>
                        <a:t>4</a:t>
                      </a:r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800" dirty="0">
                          <a:hlinkClick r:id="rId4"/>
                        </a:rPr>
                        <a:t>https://pixabay.com/photos/garden-french-france-green-nature-4480633/</a:t>
                      </a:r>
                      <a:endParaRPr lang="en-IN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Font typeface="+mj-lt"/>
                        <a:buNone/>
                      </a:pPr>
                      <a:r>
                        <a:rPr lang="en-IN" sz="1800" dirty="0">
                          <a:hlinkClick r:id="rId5"/>
                        </a:rPr>
                        <a:t>https://pixabay.com/illustrations/space-empty-interior-ground-tiles-2137495/</a:t>
                      </a:r>
                      <a:endParaRPr lang="en-US" sz="18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9" name="Picture 2" descr="Garden, French, France, Green, Nature, Summer, Botany"/>
          <p:cNvPicPr>
            <a:picLocks noChangeAspect="1" noChangeArrowheads="1"/>
          </p:cNvPicPr>
          <p:nvPr/>
        </p:nvPicPr>
        <p:blipFill>
          <a:blip r:embed="rId6" cstate="print"/>
          <a:srcRect l="8475" t="12712" r="23729" b="5932"/>
          <a:stretch>
            <a:fillRect/>
          </a:stretch>
        </p:blipFill>
        <p:spPr bwMode="auto">
          <a:xfrm>
            <a:off x="1835696" y="3356992"/>
            <a:ext cx="337500" cy="270000"/>
          </a:xfrm>
          <a:prstGeom prst="rect">
            <a:avLst/>
          </a:prstGeom>
          <a:noFill/>
        </p:spPr>
      </p:pic>
      <p:pic>
        <p:nvPicPr>
          <p:cNvPr id="12" name="Picture 2" descr="Rope, Tau, Tool"/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763688" y="2204864"/>
            <a:ext cx="367660" cy="270000"/>
          </a:xfrm>
          <a:prstGeom prst="rect">
            <a:avLst/>
          </a:prstGeom>
          <a:noFill/>
        </p:spPr>
      </p:pic>
      <p:pic>
        <p:nvPicPr>
          <p:cNvPr id="2050" name="Picture 2" descr="Tie, Rope, Knot, Blue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979712" y="2708920"/>
            <a:ext cx="135000" cy="270000"/>
          </a:xfrm>
          <a:prstGeom prst="rect">
            <a:avLst/>
          </a:prstGeom>
          <a:noFill/>
        </p:spPr>
      </p:pic>
      <p:pic>
        <p:nvPicPr>
          <p:cNvPr id="13" name="Picture 2" descr="Space, Empty, Interior, Ground, Tiles, Red, Terracotta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763688" y="4005064"/>
            <a:ext cx="489981" cy="27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75648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700</TotalTime>
  <Words>431</Words>
  <Application>Microsoft Office PowerPoint</Application>
  <PresentationFormat>On-screen Show (4:3)</PresentationFormat>
  <Paragraphs>76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MM Index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GIRIDHAR BALACHANDRAN 170905056</cp:lastModifiedBy>
  <cp:revision>106</cp:revision>
  <dcterms:created xsi:type="dcterms:W3CDTF">2018-12-16T04:20:25Z</dcterms:created>
  <dcterms:modified xsi:type="dcterms:W3CDTF">2021-03-07T07:26:58Z</dcterms:modified>
</cp:coreProperties>
</file>