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9" r:id="rId3"/>
    <p:sldId id="260" r:id="rId4"/>
    <p:sldId id="261" r:id="rId5"/>
    <p:sldId id="263" r:id="rId6"/>
    <p:sldId id="277" r:id="rId7"/>
    <p:sldId id="280" r:id="rId8"/>
    <p:sldId id="264" r:id="rId9"/>
    <p:sldId id="275" r:id="rId10"/>
    <p:sldId id="279" r:id="rId11"/>
    <p:sldId id="276" r:id="rId12"/>
    <p:sldId id="267" r:id="rId13"/>
    <p:sldId id="268" r:id="rId14"/>
    <p:sldId id="269" r:id="rId15"/>
    <p:sldId id="270" r:id="rId16"/>
    <p:sldId id="258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7E1B"/>
    <a:srgbClr val="FFFF99"/>
    <a:srgbClr val="CC3300"/>
    <a:srgbClr val="B05408"/>
    <a:srgbClr val="C88F50"/>
    <a:srgbClr val="ECFA32"/>
    <a:srgbClr val="FFCC99"/>
    <a:srgbClr val="CC9900"/>
    <a:srgbClr val="EFF505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235" autoAdjust="0"/>
    <p:restoredTop sz="92443" autoAdjust="0"/>
  </p:normalViewPr>
  <p:slideViewPr>
    <p:cSldViewPr>
      <p:cViewPr varScale="1">
        <p:scale>
          <a:sx n="62" d="100"/>
          <a:sy n="62" d="100"/>
        </p:scale>
        <p:origin x="103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07-03-2021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37917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299109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433862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11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13</a:t>
            </a:fld>
            <a:endParaRPr lang="en-IN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14</a:t>
            </a:fld>
            <a:endParaRPr lang="en-IN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N/A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N/A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N/A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15</a:t>
            </a:fld>
            <a:endParaRPr lang="en-IN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38994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22860" y="1916832"/>
            <a:ext cx="6498279" cy="258532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5400" b="1" i="0" u="none" strike="noStrike" baseline="0" dirty="0">
                <a:solidFill>
                  <a:schemeClr val="bg1"/>
                </a:solidFill>
                <a:latin typeface="Calibri" panose="020F0502020204030204" pitchFamily="34" charset="0"/>
              </a:rPr>
              <a:t>Rational Numbers Between Two Rational Numbers </a:t>
            </a:r>
            <a:endParaRPr lang="en-US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0100" y="1196752"/>
            <a:ext cx="729773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Rational Numbers between any two rational numbers</a:t>
            </a:r>
          </a:p>
        </p:txBody>
      </p:sp>
      <p:sp>
        <p:nvSpPr>
          <p:cNvPr id="7" name="Rectangle 6"/>
          <p:cNvSpPr/>
          <p:nvPr/>
        </p:nvSpPr>
        <p:spPr>
          <a:xfrm>
            <a:off x="827584" y="2780928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In between -5 and +5, there are 9  integers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(-4,-3,-2,-1,0,1,2,3,4)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 In between -5 and -4, there are no integers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4432183" y="5629453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Calibri" pitchFamily="34" charset="0"/>
              </a:rPr>
              <a:t>0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1701924" y="5192696"/>
            <a:ext cx="5780112" cy="457200"/>
            <a:chOff x="1535088" y="3200400"/>
            <a:chExt cx="5780112" cy="457200"/>
          </a:xfrm>
        </p:grpSpPr>
        <p:cxnSp>
          <p:nvCxnSpPr>
            <p:cNvPr id="110" name="Straight Arrow Connector 109"/>
            <p:cNvCxnSpPr/>
            <p:nvPr/>
          </p:nvCxnSpPr>
          <p:spPr>
            <a:xfrm>
              <a:off x="1535088" y="3429000"/>
              <a:ext cx="5780112" cy="0"/>
            </a:xfrm>
            <a:prstGeom prst="straightConnector1">
              <a:avLst/>
            </a:prstGeom>
            <a:ln>
              <a:solidFill>
                <a:srgbClr val="002060"/>
              </a:solidFill>
              <a:headEnd type="arrow"/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3048000" y="3200400"/>
              <a:ext cx="0" cy="45720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3505200" y="3200400"/>
              <a:ext cx="0" cy="45720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4419600" y="3200400"/>
              <a:ext cx="0" cy="45720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3962400" y="3200400"/>
              <a:ext cx="0" cy="45720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/>
            <p:cNvCxnSpPr/>
            <p:nvPr/>
          </p:nvCxnSpPr>
          <p:spPr>
            <a:xfrm>
              <a:off x="4876800" y="3200400"/>
              <a:ext cx="0" cy="45720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/>
            <p:cNvCxnSpPr/>
            <p:nvPr/>
          </p:nvCxnSpPr>
          <p:spPr>
            <a:xfrm>
              <a:off x="5334000" y="3200400"/>
              <a:ext cx="0" cy="45720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5791200" y="3200400"/>
              <a:ext cx="0" cy="45720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/>
            <p:cNvCxnSpPr/>
            <p:nvPr/>
          </p:nvCxnSpPr>
          <p:spPr>
            <a:xfrm>
              <a:off x="6248400" y="3200400"/>
              <a:ext cx="0" cy="45720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/>
            <p:cNvCxnSpPr/>
            <p:nvPr/>
          </p:nvCxnSpPr>
          <p:spPr>
            <a:xfrm>
              <a:off x="6723793" y="3200400"/>
              <a:ext cx="0" cy="45720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>
              <a:off x="2590800" y="3200400"/>
              <a:ext cx="0" cy="45720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/>
            <p:cNvCxnSpPr/>
            <p:nvPr/>
          </p:nvCxnSpPr>
          <p:spPr>
            <a:xfrm>
              <a:off x="2133600" y="3200400"/>
              <a:ext cx="0" cy="45720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oup 135"/>
          <p:cNvGrpSpPr/>
          <p:nvPr/>
        </p:nvGrpSpPr>
        <p:grpSpPr>
          <a:xfrm>
            <a:off x="4900552" y="4509120"/>
            <a:ext cx="3079488" cy="1602441"/>
            <a:chOff x="4825840" y="4613236"/>
            <a:chExt cx="3079488" cy="1602441"/>
          </a:xfrm>
        </p:grpSpPr>
        <p:grpSp>
          <p:nvGrpSpPr>
            <p:cNvPr id="106" name="Group 105"/>
            <p:cNvGrpSpPr/>
            <p:nvPr/>
          </p:nvGrpSpPr>
          <p:grpSpPr>
            <a:xfrm>
              <a:off x="4857328" y="4613236"/>
              <a:ext cx="3048000" cy="504056"/>
              <a:chOff x="5173216" y="3269182"/>
              <a:chExt cx="3048000" cy="504056"/>
            </a:xfrm>
          </p:grpSpPr>
          <p:cxnSp>
            <p:nvCxnSpPr>
              <p:cNvPr id="107" name="Straight Arrow Connector 106"/>
              <p:cNvCxnSpPr/>
              <p:nvPr/>
            </p:nvCxnSpPr>
            <p:spPr>
              <a:xfrm flipH="1">
                <a:off x="5245224" y="3773238"/>
                <a:ext cx="2160240" cy="0"/>
              </a:xfrm>
              <a:prstGeom prst="straightConnector1">
                <a:avLst/>
              </a:prstGeom>
              <a:ln w="19050">
                <a:solidFill>
                  <a:schemeClr val="accent3">
                    <a:lumMod val="50000"/>
                  </a:schemeClr>
                </a:solidFill>
                <a:headEnd type="arrow" w="med" len="med"/>
                <a:tailEnd type="none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08" name="TextBox 107"/>
              <p:cNvSpPr txBox="1"/>
              <p:nvPr/>
            </p:nvSpPr>
            <p:spPr>
              <a:xfrm>
                <a:off x="5173216" y="3269182"/>
                <a:ext cx="3048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accent2">
                        <a:lumMod val="50000"/>
                      </a:schemeClr>
                    </a:solidFill>
                    <a:latin typeface="Calibri" pitchFamily="34" charset="0"/>
                  </a:rPr>
                  <a:t>Positive Integers</a:t>
                </a:r>
              </a:p>
            </p:txBody>
          </p:sp>
        </p:grpSp>
        <p:grpSp>
          <p:nvGrpSpPr>
            <p:cNvPr id="122" name="Group 121"/>
            <p:cNvGrpSpPr/>
            <p:nvPr/>
          </p:nvGrpSpPr>
          <p:grpSpPr>
            <a:xfrm>
              <a:off x="4825840" y="5754012"/>
              <a:ext cx="2590800" cy="461665"/>
              <a:chOff x="5029200" y="4267200"/>
              <a:chExt cx="2590800" cy="461665"/>
            </a:xfrm>
          </p:grpSpPr>
          <p:sp>
            <p:nvSpPr>
              <p:cNvPr id="123" name="TextBox 122"/>
              <p:cNvSpPr txBox="1"/>
              <p:nvPr/>
            </p:nvSpPr>
            <p:spPr>
              <a:xfrm>
                <a:off x="5486400" y="4267200"/>
                <a:ext cx="76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2</a:t>
                </a:r>
              </a:p>
            </p:txBody>
          </p:sp>
          <p:grpSp>
            <p:nvGrpSpPr>
              <p:cNvPr id="124" name="Group 123"/>
              <p:cNvGrpSpPr/>
              <p:nvPr/>
            </p:nvGrpSpPr>
            <p:grpSpPr>
              <a:xfrm>
                <a:off x="5029200" y="4267200"/>
                <a:ext cx="2590800" cy="461665"/>
                <a:chOff x="5029200" y="4267200"/>
                <a:chExt cx="2590800" cy="461665"/>
              </a:xfrm>
            </p:grpSpPr>
            <p:sp>
              <p:nvSpPr>
                <p:cNvPr id="125" name="TextBox 124"/>
                <p:cNvSpPr txBox="1"/>
                <p:nvPr/>
              </p:nvSpPr>
              <p:spPr>
                <a:xfrm>
                  <a:off x="5029200" y="4267200"/>
                  <a:ext cx="762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</a:rPr>
                    <a:t>1</a:t>
                  </a:r>
                </a:p>
              </p:txBody>
            </p:sp>
            <p:sp>
              <p:nvSpPr>
                <p:cNvPr id="126" name="TextBox 125"/>
                <p:cNvSpPr txBox="1"/>
                <p:nvPr/>
              </p:nvSpPr>
              <p:spPr>
                <a:xfrm>
                  <a:off x="5943600" y="4267200"/>
                  <a:ext cx="762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</a:rPr>
                    <a:t>3</a:t>
                  </a:r>
                </a:p>
              </p:txBody>
            </p:sp>
            <p:sp>
              <p:nvSpPr>
                <p:cNvPr id="127" name="TextBox 126"/>
                <p:cNvSpPr txBox="1"/>
                <p:nvPr/>
              </p:nvSpPr>
              <p:spPr>
                <a:xfrm>
                  <a:off x="6400800" y="4267200"/>
                  <a:ext cx="762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</a:rPr>
                    <a:t>4</a:t>
                  </a:r>
                </a:p>
              </p:txBody>
            </p:sp>
            <p:sp>
              <p:nvSpPr>
                <p:cNvPr id="128" name="TextBox 127"/>
                <p:cNvSpPr txBox="1"/>
                <p:nvPr/>
              </p:nvSpPr>
              <p:spPr>
                <a:xfrm>
                  <a:off x="6858000" y="4267200"/>
                  <a:ext cx="762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</a:rPr>
                    <a:t>5</a:t>
                  </a:r>
                </a:p>
              </p:txBody>
            </p:sp>
          </p:grpSp>
        </p:grpSp>
      </p:grpSp>
      <p:grpSp>
        <p:nvGrpSpPr>
          <p:cNvPr id="138" name="Group 137"/>
          <p:cNvGrpSpPr/>
          <p:nvPr/>
        </p:nvGrpSpPr>
        <p:grpSpPr>
          <a:xfrm>
            <a:off x="1979712" y="4509120"/>
            <a:ext cx="3048000" cy="1645904"/>
            <a:chOff x="1909280" y="4556807"/>
            <a:chExt cx="3048000" cy="1645904"/>
          </a:xfrm>
        </p:grpSpPr>
        <p:grpSp>
          <p:nvGrpSpPr>
            <p:cNvPr id="103" name="Group 102"/>
            <p:cNvGrpSpPr/>
            <p:nvPr/>
          </p:nvGrpSpPr>
          <p:grpSpPr>
            <a:xfrm>
              <a:off x="1909280" y="4556807"/>
              <a:ext cx="3048000" cy="504056"/>
              <a:chOff x="2046336" y="3197426"/>
              <a:chExt cx="3048000" cy="504056"/>
            </a:xfrm>
          </p:grpSpPr>
          <p:cxnSp>
            <p:nvCxnSpPr>
              <p:cNvPr id="104" name="Straight Arrow Connector 103"/>
              <p:cNvCxnSpPr/>
              <p:nvPr/>
            </p:nvCxnSpPr>
            <p:spPr>
              <a:xfrm>
                <a:off x="2118344" y="3701482"/>
                <a:ext cx="2154560" cy="0"/>
              </a:xfrm>
              <a:prstGeom prst="straightConnector1">
                <a:avLst/>
              </a:prstGeom>
              <a:ln w="19050">
                <a:solidFill>
                  <a:schemeClr val="accent6">
                    <a:lumMod val="75000"/>
                  </a:schemeClr>
                </a:solidFill>
                <a:headEnd type="arrow" w="med" len="med"/>
                <a:tailEnd type="none" w="med" len="med"/>
              </a:ln>
            </p:spPr>
            <p:style>
              <a:lnRef idx="3">
                <a:schemeClr val="accent6"/>
              </a:lnRef>
              <a:fillRef idx="0">
                <a:schemeClr val="accent6"/>
              </a:fillRef>
              <a:effectRef idx="2">
                <a:schemeClr val="accent6"/>
              </a:effectRef>
              <a:fontRef idx="minor">
                <a:schemeClr val="tx1"/>
              </a:fontRef>
            </p:style>
          </p:cxnSp>
          <p:sp>
            <p:nvSpPr>
              <p:cNvPr id="105" name="TextBox 104"/>
              <p:cNvSpPr txBox="1"/>
              <p:nvPr/>
            </p:nvSpPr>
            <p:spPr>
              <a:xfrm>
                <a:off x="2046336" y="3197426"/>
                <a:ext cx="3048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  <a:latin typeface="Calibri" pitchFamily="34" charset="0"/>
                  </a:rPr>
                  <a:t>Negative Integers</a:t>
                </a:r>
              </a:p>
            </p:txBody>
          </p:sp>
        </p:grpSp>
        <p:grpSp>
          <p:nvGrpSpPr>
            <p:cNvPr id="129" name="Group 128"/>
            <p:cNvGrpSpPr/>
            <p:nvPr/>
          </p:nvGrpSpPr>
          <p:grpSpPr>
            <a:xfrm>
              <a:off x="1995762" y="5741046"/>
              <a:ext cx="2361709" cy="461665"/>
              <a:chOff x="2122922" y="5825000"/>
              <a:chExt cx="2361709" cy="461665"/>
            </a:xfrm>
          </p:grpSpPr>
          <p:sp>
            <p:nvSpPr>
              <p:cNvPr id="130" name="TextBox 129"/>
              <p:cNvSpPr txBox="1"/>
              <p:nvPr/>
            </p:nvSpPr>
            <p:spPr>
              <a:xfrm>
                <a:off x="3952050" y="5825000"/>
                <a:ext cx="53258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-1</a:t>
                </a:r>
              </a:p>
            </p:txBody>
          </p:sp>
          <p:sp>
            <p:nvSpPr>
              <p:cNvPr id="131" name="TextBox 130"/>
              <p:cNvSpPr txBox="1"/>
              <p:nvPr/>
            </p:nvSpPr>
            <p:spPr>
              <a:xfrm>
                <a:off x="3469877" y="5825000"/>
                <a:ext cx="52693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-2</a:t>
                </a: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3039626" y="5825000"/>
                <a:ext cx="59150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-3</a:t>
                </a:r>
              </a:p>
            </p:txBody>
          </p:sp>
          <p:sp>
            <p:nvSpPr>
              <p:cNvPr id="133" name="TextBox 132"/>
              <p:cNvSpPr txBox="1"/>
              <p:nvPr/>
            </p:nvSpPr>
            <p:spPr>
              <a:xfrm>
                <a:off x="2588333" y="5825000"/>
                <a:ext cx="45129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-4</a:t>
                </a: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2122922" y="5825000"/>
                <a:ext cx="4654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  <a:cs typeface="Calibri" pitchFamily="34" charset="0"/>
                  </a:rPr>
                  <a:t>-5</a:t>
                </a:r>
              </a:p>
            </p:txBody>
          </p:sp>
        </p:grpSp>
      </p:grpSp>
      <p:sp>
        <p:nvSpPr>
          <p:cNvPr id="135" name="Arc 134"/>
          <p:cNvSpPr/>
          <p:nvPr/>
        </p:nvSpPr>
        <p:spPr>
          <a:xfrm rot="10800000">
            <a:off x="2070473" y="5289856"/>
            <a:ext cx="844773" cy="360040"/>
          </a:xfrm>
          <a:prstGeom prst="arc">
            <a:avLst>
              <a:gd name="adj1" fmla="val 12674364"/>
              <a:gd name="adj2" fmla="val 19521590"/>
            </a:avLst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/>
          <p:cNvSpPr/>
          <p:nvPr/>
        </p:nvSpPr>
        <p:spPr>
          <a:xfrm>
            <a:off x="2771801" y="260648"/>
            <a:ext cx="3600400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2" name="Snip Diagonal Corner Rectangle 141"/>
          <p:cNvSpPr/>
          <p:nvPr/>
        </p:nvSpPr>
        <p:spPr>
          <a:xfrm>
            <a:off x="753670" y="2362760"/>
            <a:ext cx="2436034" cy="609745"/>
          </a:xfrm>
          <a:prstGeom prst="snip2Diag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Case of Integers</a:t>
            </a:r>
          </a:p>
        </p:txBody>
      </p:sp>
      <p:sp>
        <p:nvSpPr>
          <p:cNvPr id="43" name="Rectangle 42"/>
          <p:cNvSpPr/>
          <p:nvPr/>
        </p:nvSpPr>
        <p:spPr>
          <a:xfrm>
            <a:off x="870776" y="1810138"/>
            <a:ext cx="20444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F57E1B"/>
                </a:solidFill>
                <a:latin typeface="Calibri" pitchFamily="34" charset="0"/>
                <a:cs typeface="Calibri" pitchFamily="34" charset="0"/>
              </a:rPr>
              <a:t>Introduction</a:t>
            </a:r>
            <a:endParaRPr lang="en-US" sz="2800" dirty="0">
              <a:solidFill>
                <a:srgbClr val="F57E1B"/>
              </a:solidFill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877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400"/>
                            </p:stCondLst>
                            <p:childTnLst>
                              <p:par>
                                <p:cTn id="1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360"/>
                            </p:stCondLst>
                            <p:childTnLst>
                              <p:par>
                                <p:cTn id="2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8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800"/>
                            </p:stCondLst>
                            <p:childTnLst>
                              <p:par>
                                <p:cTn id="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8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8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8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/>
      <p:bldP spid="1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259632" y="1844824"/>
            <a:ext cx="54256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Consider the number line as shown below</a:t>
            </a:r>
          </a:p>
        </p:txBody>
      </p:sp>
      <p:sp>
        <p:nvSpPr>
          <p:cNvPr id="6" name="Rectangle 5"/>
          <p:cNvSpPr/>
          <p:nvPr/>
        </p:nvSpPr>
        <p:spPr>
          <a:xfrm>
            <a:off x="785786" y="3214686"/>
            <a:ext cx="7572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There exists a rational number between 0 and 1 i.e. ½</a:t>
            </a:r>
          </a:p>
          <a:p>
            <a:r>
              <a: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Average of 0 and 1= (0+1)/2=1/2.</a:t>
            </a:r>
          </a:p>
          <a:p>
            <a:r>
              <a: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Average of any two numbers lies in between the numbers.</a:t>
            </a:r>
          </a:p>
        </p:txBody>
      </p:sp>
      <p:sp>
        <p:nvSpPr>
          <p:cNvPr id="7" name="Rectangle 6"/>
          <p:cNvSpPr/>
          <p:nvPr/>
        </p:nvSpPr>
        <p:spPr>
          <a:xfrm>
            <a:off x="1329742" y="1397966"/>
            <a:ext cx="184731" cy="461665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endParaRPr lang="en-US" sz="2400" dirty="0"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1331640" y="2420888"/>
            <a:ext cx="5780112" cy="876296"/>
            <a:chOff x="1363450" y="3817013"/>
            <a:chExt cx="5780112" cy="876296"/>
          </a:xfrm>
        </p:grpSpPr>
        <p:sp>
          <p:nvSpPr>
            <p:cNvPr id="12" name="TextBox 11"/>
            <p:cNvSpPr txBox="1"/>
            <p:nvPr/>
          </p:nvSpPr>
          <p:spPr>
            <a:xfrm>
              <a:off x="4082621" y="4221088"/>
              <a:ext cx="76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  <a:latin typeface="Calibri" pitchFamily="34" charset="0"/>
                </a:rPr>
                <a:t>0</a:t>
              </a:r>
            </a:p>
          </p:txBody>
        </p:sp>
        <p:grpSp>
          <p:nvGrpSpPr>
            <p:cNvPr id="19" name="Group 18"/>
            <p:cNvGrpSpPr/>
            <p:nvPr/>
          </p:nvGrpSpPr>
          <p:grpSpPr>
            <a:xfrm>
              <a:off x="1363450" y="3817013"/>
              <a:ext cx="5780112" cy="457200"/>
              <a:chOff x="1535088" y="3200400"/>
              <a:chExt cx="5780112" cy="457200"/>
            </a:xfrm>
          </p:grpSpPr>
          <p:cxnSp>
            <p:nvCxnSpPr>
              <p:cNvPr id="20" name="Straight Arrow Connector 19"/>
              <p:cNvCxnSpPr/>
              <p:nvPr/>
            </p:nvCxnSpPr>
            <p:spPr>
              <a:xfrm>
                <a:off x="1535088" y="3429000"/>
                <a:ext cx="5780112" cy="0"/>
              </a:xfrm>
              <a:prstGeom prst="straightConnector1">
                <a:avLst/>
              </a:prstGeom>
              <a:ln>
                <a:solidFill>
                  <a:srgbClr val="002060"/>
                </a:solidFill>
                <a:headEnd type="arrow"/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4419600" y="3200400"/>
                <a:ext cx="0" cy="45720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2943438" y="3200400"/>
                <a:ext cx="0" cy="45720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5823758" y="3200400"/>
                <a:ext cx="0" cy="45720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TextBox 32"/>
            <p:cNvSpPr txBox="1"/>
            <p:nvPr/>
          </p:nvSpPr>
          <p:spPr>
            <a:xfrm>
              <a:off x="5475231" y="4231644"/>
              <a:ext cx="7620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Calibri" pitchFamily="34" charset="0"/>
                </a:rPr>
                <a:t>1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2505051" y="4231644"/>
              <a:ext cx="10158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</a:rPr>
                <a:t>-1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547664" y="5013176"/>
            <a:ext cx="5780112" cy="895348"/>
            <a:chOff x="1547664" y="4941168"/>
            <a:chExt cx="5780112" cy="895348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5384280" y="4941168"/>
              <a:ext cx="0" cy="45720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Group 56"/>
            <p:cNvGrpSpPr/>
            <p:nvPr/>
          </p:nvGrpSpPr>
          <p:grpSpPr>
            <a:xfrm>
              <a:off x="1547664" y="4960220"/>
              <a:ext cx="5780112" cy="876296"/>
              <a:chOff x="1363450" y="3817013"/>
              <a:chExt cx="5780112" cy="876296"/>
            </a:xfrm>
          </p:grpSpPr>
          <p:sp>
            <p:nvSpPr>
              <p:cNvPr id="58" name="TextBox 57"/>
              <p:cNvSpPr txBox="1"/>
              <p:nvPr/>
            </p:nvSpPr>
            <p:spPr>
              <a:xfrm>
                <a:off x="4082621" y="4221088"/>
                <a:ext cx="76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  <a:latin typeface="Calibri" pitchFamily="34" charset="0"/>
                  </a:rPr>
                  <a:t>0</a:t>
                </a:r>
              </a:p>
            </p:txBody>
          </p:sp>
          <p:grpSp>
            <p:nvGrpSpPr>
              <p:cNvPr id="59" name="Group 58"/>
              <p:cNvGrpSpPr/>
              <p:nvPr/>
            </p:nvGrpSpPr>
            <p:grpSpPr>
              <a:xfrm>
                <a:off x="1363450" y="3817013"/>
                <a:ext cx="5780112" cy="457200"/>
                <a:chOff x="1535088" y="3200400"/>
                <a:chExt cx="5780112" cy="457200"/>
              </a:xfrm>
            </p:grpSpPr>
            <p:cxnSp>
              <p:nvCxnSpPr>
                <p:cNvPr id="62" name="Straight Arrow Connector 61"/>
                <p:cNvCxnSpPr/>
                <p:nvPr/>
              </p:nvCxnSpPr>
              <p:spPr>
                <a:xfrm>
                  <a:off x="1535088" y="3429000"/>
                  <a:ext cx="5780112" cy="0"/>
                </a:xfrm>
                <a:prstGeom prst="straightConnector1">
                  <a:avLst/>
                </a:prstGeom>
                <a:ln>
                  <a:solidFill>
                    <a:srgbClr val="002060"/>
                  </a:solidFill>
                  <a:headEnd type="arrow"/>
                  <a:tailEnd type="arrow"/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/>
                <p:cNvCxnSpPr/>
                <p:nvPr/>
              </p:nvCxnSpPr>
              <p:spPr>
                <a:xfrm>
                  <a:off x="4419600" y="3200400"/>
                  <a:ext cx="0" cy="457200"/>
                </a:xfrm>
                <a:prstGeom prst="line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/>
                <p:cNvCxnSpPr/>
                <p:nvPr/>
              </p:nvCxnSpPr>
              <p:spPr>
                <a:xfrm>
                  <a:off x="2943438" y="3200400"/>
                  <a:ext cx="0" cy="457200"/>
                </a:xfrm>
                <a:prstGeom prst="line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>
                  <a:off x="6154029" y="3200400"/>
                  <a:ext cx="0" cy="457200"/>
                </a:xfrm>
                <a:prstGeom prst="line">
                  <a:avLst/>
                </a:prstGeom>
                <a:ln>
                  <a:solidFill>
                    <a:srgbClr val="002060"/>
                  </a:solidFill>
                </a:ln>
              </p:spPr>
              <p:style>
                <a:lnRef idx="3">
                  <a:schemeClr val="accent1"/>
                </a:lnRef>
                <a:fillRef idx="0">
                  <a:schemeClr val="accent1"/>
                </a:fillRef>
                <a:effectRef idx="2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" name="TextBox 59"/>
              <p:cNvSpPr txBox="1"/>
              <p:nvPr/>
            </p:nvSpPr>
            <p:spPr>
              <a:xfrm>
                <a:off x="5751937" y="4215941"/>
                <a:ext cx="76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libri" pitchFamily="34" charset="0"/>
                  </a:rPr>
                  <a:t> 1</a:t>
                </a:r>
              </a:p>
            </p:txBody>
          </p:sp>
          <p:sp>
            <p:nvSpPr>
              <p:cNvPr id="61" name="TextBox 60"/>
              <p:cNvSpPr txBox="1"/>
              <p:nvPr/>
            </p:nvSpPr>
            <p:spPr>
              <a:xfrm>
                <a:off x="2505051" y="4231644"/>
                <a:ext cx="101587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002060"/>
                    </a:solidFill>
                    <a:latin typeface="Calibri" pitchFamily="34" charset="0"/>
                  </a:rPr>
                  <a:t>-1</a:t>
                </a:r>
              </a:p>
            </p:txBody>
          </p:sp>
        </p:grpSp>
      </p:grpSp>
      <p:sp>
        <p:nvSpPr>
          <p:cNvPr id="72" name="Arc 71"/>
          <p:cNvSpPr/>
          <p:nvPr/>
        </p:nvSpPr>
        <p:spPr>
          <a:xfrm>
            <a:off x="4355976" y="4797152"/>
            <a:ext cx="1871246" cy="776436"/>
          </a:xfrm>
          <a:prstGeom prst="arc">
            <a:avLst>
              <a:gd name="adj1" fmla="val 11355095"/>
              <a:gd name="adj2" fmla="val 21057241"/>
            </a:avLst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187624" y="1196752"/>
            <a:ext cx="34417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Case of Rational numbers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771800" y="188640"/>
            <a:ext cx="3600400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5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2529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292080" y="5517232"/>
            <a:ext cx="171450" cy="742950"/>
          </a:xfrm>
          <a:prstGeom prst="rect">
            <a:avLst/>
          </a:prstGeom>
          <a:noFill/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12001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270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6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6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36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36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36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25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71600" y="980728"/>
            <a:ext cx="73532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There exists a rational number between 0 and 1/2 i.e. 1/4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84" y="3284984"/>
            <a:ext cx="72728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There exists a rational number between 0 and 1/4 i.e. 1/8</a:t>
            </a:r>
          </a:p>
        </p:txBody>
      </p:sp>
      <p:grpSp>
        <p:nvGrpSpPr>
          <p:cNvPr id="52" name="Group 51"/>
          <p:cNvGrpSpPr/>
          <p:nvPr/>
        </p:nvGrpSpPr>
        <p:grpSpPr>
          <a:xfrm>
            <a:off x="1403648" y="1844824"/>
            <a:ext cx="5780112" cy="929421"/>
            <a:chOff x="1403648" y="2132856"/>
            <a:chExt cx="5780112" cy="929421"/>
          </a:xfrm>
        </p:grpSpPr>
        <p:grpSp>
          <p:nvGrpSpPr>
            <p:cNvPr id="51" name="Group 50"/>
            <p:cNvGrpSpPr/>
            <p:nvPr/>
          </p:nvGrpSpPr>
          <p:grpSpPr>
            <a:xfrm>
              <a:off x="1403648" y="2132856"/>
              <a:ext cx="5780112" cy="929421"/>
              <a:chOff x="1403648" y="2132856"/>
              <a:chExt cx="5780112" cy="929421"/>
            </a:xfrm>
          </p:grpSpPr>
          <p:cxnSp>
            <p:nvCxnSpPr>
              <p:cNvPr id="18" name="Straight Connector 17"/>
              <p:cNvCxnSpPr/>
              <p:nvPr/>
            </p:nvCxnSpPr>
            <p:spPr>
              <a:xfrm flipH="1">
                <a:off x="4884819" y="2144442"/>
                <a:ext cx="12506" cy="456170"/>
              </a:xfrm>
              <a:prstGeom prst="line">
                <a:avLst/>
              </a:prstGeom>
              <a:ln>
                <a:solidFill>
                  <a:srgbClr val="002060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9" name="Group 18"/>
              <p:cNvGrpSpPr/>
              <p:nvPr/>
            </p:nvGrpSpPr>
            <p:grpSpPr>
              <a:xfrm>
                <a:off x="1403648" y="2132856"/>
                <a:ext cx="5780112" cy="929421"/>
                <a:chOff x="1363450" y="3763888"/>
                <a:chExt cx="5780112" cy="929421"/>
              </a:xfrm>
            </p:grpSpPr>
            <p:sp>
              <p:nvSpPr>
                <p:cNvPr id="20" name="TextBox 19"/>
                <p:cNvSpPr txBox="1"/>
                <p:nvPr/>
              </p:nvSpPr>
              <p:spPr>
                <a:xfrm>
                  <a:off x="4082621" y="4221088"/>
                  <a:ext cx="762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solidFill>
                        <a:srgbClr val="FF0000"/>
                      </a:solidFill>
                      <a:latin typeface="Calibri" pitchFamily="34" charset="0"/>
                    </a:rPr>
                    <a:t>0</a:t>
                  </a:r>
                </a:p>
              </p:txBody>
            </p:sp>
            <p:grpSp>
              <p:nvGrpSpPr>
                <p:cNvPr id="21" name="Group 20"/>
                <p:cNvGrpSpPr/>
                <p:nvPr/>
              </p:nvGrpSpPr>
              <p:grpSpPr>
                <a:xfrm>
                  <a:off x="1363450" y="3763888"/>
                  <a:ext cx="5780112" cy="510325"/>
                  <a:chOff x="1535088" y="3147275"/>
                  <a:chExt cx="5780112" cy="510325"/>
                </a:xfrm>
              </p:grpSpPr>
              <p:cxnSp>
                <p:nvCxnSpPr>
                  <p:cNvPr id="24" name="Straight Arrow Connector 23"/>
                  <p:cNvCxnSpPr/>
                  <p:nvPr/>
                </p:nvCxnSpPr>
                <p:spPr>
                  <a:xfrm>
                    <a:off x="1535088" y="3429000"/>
                    <a:ext cx="5780112" cy="0"/>
                  </a:xfrm>
                  <a:prstGeom prst="straightConnector1">
                    <a:avLst/>
                  </a:prstGeom>
                  <a:ln>
                    <a:solidFill>
                      <a:srgbClr val="002060"/>
                    </a:solidFill>
                    <a:headEnd type="arrow"/>
                    <a:tailEnd type="arrow"/>
                  </a:ln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Straight Connector 24"/>
                  <p:cNvCxnSpPr/>
                  <p:nvPr/>
                </p:nvCxnSpPr>
                <p:spPr>
                  <a:xfrm>
                    <a:off x="4419600" y="3200400"/>
                    <a:ext cx="0" cy="457200"/>
                  </a:xfrm>
                  <a:prstGeom prst="line">
                    <a:avLst/>
                  </a:prstGeom>
                  <a:ln>
                    <a:solidFill>
                      <a:srgbClr val="002060"/>
                    </a:solidFill>
                  </a:ln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Straight Connector 25"/>
                  <p:cNvCxnSpPr/>
                  <p:nvPr/>
                </p:nvCxnSpPr>
                <p:spPr>
                  <a:xfrm>
                    <a:off x="2943438" y="3200400"/>
                    <a:ext cx="0" cy="457200"/>
                  </a:xfrm>
                  <a:prstGeom prst="line">
                    <a:avLst/>
                  </a:prstGeom>
                  <a:ln>
                    <a:solidFill>
                      <a:srgbClr val="002060"/>
                    </a:solidFill>
                  </a:ln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Straight Connector 26"/>
                  <p:cNvCxnSpPr/>
                  <p:nvPr/>
                </p:nvCxnSpPr>
                <p:spPr>
                  <a:xfrm>
                    <a:off x="6054976" y="3147275"/>
                    <a:ext cx="0" cy="457200"/>
                  </a:xfrm>
                  <a:prstGeom prst="line">
                    <a:avLst/>
                  </a:prstGeom>
                  <a:ln>
                    <a:solidFill>
                      <a:srgbClr val="002060"/>
                    </a:solidFill>
                  </a:ln>
                </p:spPr>
                <p:style>
                  <a:lnRef idx="3">
                    <a:schemeClr val="accent1"/>
                  </a:lnRef>
                  <a:fillRef idx="0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22" name="TextBox 21"/>
                <p:cNvSpPr txBox="1"/>
                <p:nvPr/>
              </p:nvSpPr>
              <p:spPr>
                <a:xfrm>
                  <a:off x="5683930" y="4123928"/>
                  <a:ext cx="76200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latin typeface="Calibri" pitchFamily="34" charset="0"/>
                    </a:rPr>
                    <a:t> 1</a:t>
                  </a:r>
                </a:p>
              </p:txBody>
            </p:sp>
            <p:sp>
              <p:nvSpPr>
                <p:cNvPr id="23" name="TextBox 22"/>
                <p:cNvSpPr txBox="1"/>
                <p:nvPr/>
              </p:nvSpPr>
              <p:spPr>
                <a:xfrm>
                  <a:off x="2505051" y="4231644"/>
                  <a:ext cx="1015879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solidFill>
                        <a:srgbClr val="002060"/>
                      </a:solidFill>
                      <a:latin typeface="Calibri" pitchFamily="34" charset="0"/>
                    </a:rPr>
                    <a:t>-1</a:t>
                  </a:r>
                </a:p>
              </p:txBody>
            </p:sp>
          </p:grpSp>
        </p:grpSp>
        <p:cxnSp>
          <p:nvCxnSpPr>
            <p:cNvPr id="28" name="Straight Connector 27"/>
            <p:cNvCxnSpPr/>
            <p:nvPr/>
          </p:nvCxnSpPr>
          <p:spPr>
            <a:xfrm>
              <a:off x="5440957" y="2144442"/>
              <a:ext cx="0" cy="457200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Arc 37"/>
          <p:cNvSpPr/>
          <p:nvPr/>
        </p:nvSpPr>
        <p:spPr>
          <a:xfrm>
            <a:off x="3646912" y="1794312"/>
            <a:ext cx="3104947" cy="1036690"/>
          </a:xfrm>
          <a:prstGeom prst="arc">
            <a:avLst>
              <a:gd name="adj1" fmla="val 12219567"/>
              <a:gd name="adj2" fmla="val 19751859"/>
            </a:avLst>
          </a:prstGeom>
          <a:ln w="190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/>
          <p:cNvGrpSpPr/>
          <p:nvPr/>
        </p:nvGrpSpPr>
        <p:grpSpPr>
          <a:xfrm>
            <a:off x="1403648" y="4000547"/>
            <a:ext cx="5780112" cy="614437"/>
            <a:chOff x="1403648" y="4000547"/>
            <a:chExt cx="5780112" cy="614437"/>
          </a:xfrm>
        </p:grpSpPr>
        <p:sp>
          <p:nvSpPr>
            <p:cNvPr id="9" name="TextBox 8"/>
            <p:cNvSpPr txBox="1"/>
            <p:nvPr/>
          </p:nvSpPr>
          <p:spPr>
            <a:xfrm>
              <a:off x="3938386" y="4153319"/>
              <a:ext cx="76200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  <a:latin typeface="Calibri" pitchFamily="34" charset="0"/>
                </a:rPr>
                <a:t>0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545249" y="4120672"/>
              <a:ext cx="1015879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Calibri" pitchFamily="34" charset="0"/>
                </a:rPr>
                <a:t>-1</a:t>
              </a:r>
            </a:p>
          </p:txBody>
        </p:sp>
        <p:grpSp>
          <p:nvGrpSpPr>
            <p:cNvPr id="55" name="Group 54"/>
            <p:cNvGrpSpPr/>
            <p:nvPr/>
          </p:nvGrpSpPr>
          <p:grpSpPr>
            <a:xfrm>
              <a:off x="1403648" y="4000547"/>
              <a:ext cx="5780112" cy="162602"/>
              <a:chOff x="1403648" y="4000547"/>
              <a:chExt cx="5780112" cy="162602"/>
            </a:xfrm>
          </p:grpSpPr>
          <p:sp>
            <p:nvSpPr>
              <p:cNvPr id="39" name="Flowchart: Connector 38"/>
              <p:cNvSpPr/>
              <p:nvPr/>
            </p:nvSpPr>
            <p:spPr>
              <a:xfrm>
                <a:off x="2772225" y="4005354"/>
                <a:ext cx="118662" cy="143436"/>
              </a:xfrm>
              <a:prstGeom prst="flowChartConnector">
                <a:avLst/>
              </a:prstGeom>
              <a:solidFill>
                <a:srgbClr val="00206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Flowchart: Connector 39"/>
              <p:cNvSpPr/>
              <p:nvPr/>
            </p:nvSpPr>
            <p:spPr>
              <a:xfrm>
                <a:off x="4063488" y="4005354"/>
                <a:ext cx="118662" cy="143436"/>
              </a:xfrm>
              <a:prstGeom prst="flowChartConnector">
                <a:avLst/>
              </a:prstGeom>
              <a:solidFill>
                <a:srgbClr val="00206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1" name="Flowchart: Connector 40"/>
              <p:cNvSpPr/>
              <p:nvPr/>
            </p:nvSpPr>
            <p:spPr>
              <a:xfrm>
                <a:off x="4502617" y="4000547"/>
                <a:ext cx="118662" cy="143436"/>
              </a:xfrm>
              <a:prstGeom prst="flowChartConnector">
                <a:avLst/>
              </a:prstGeom>
              <a:solidFill>
                <a:srgbClr val="00206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Flowchart: Connector 41"/>
              <p:cNvSpPr/>
              <p:nvPr/>
            </p:nvSpPr>
            <p:spPr>
              <a:xfrm>
                <a:off x="5021454" y="4019713"/>
                <a:ext cx="118662" cy="143436"/>
              </a:xfrm>
              <a:prstGeom prst="flowChartConnector">
                <a:avLst/>
              </a:prstGeom>
              <a:solidFill>
                <a:srgbClr val="00206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Flowchart: Connector 43"/>
              <p:cNvSpPr/>
              <p:nvPr/>
            </p:nvSpPr>
            <p:spPr>
              <a:xfrm>
                <a:off x="5488327" y="4000547"/>
                <a:ext cx="118662" cy="143436"/>
              </a:xfrm>
              <a:prstGeom prst="flowChartConnector">
                <a:avLst/>
              </a:prstGeom>
              <a:solidFill>
                <a:srgbClr val="002060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3" name="Straight Arrow Connector 12"/>
              <p:cNvCxnSpPr/>
              <p:nvPr/>
            </p:nvCxnSpPr>
            <p:spPr>
              <a:xfrm>
                <a:off x="1403648" y="4077072"/>
                <a:ext cx="5780112" cy="0"/>
              </a:xfrm>
              <a:prstGeom prst="straightConnector1">
                <a:avLst/>
              </a:prstGeom>
              <a:ln>
                <a:solidFill>
                  <a:schemeClr val="tx1">
                    <a:lumMod val="95000"/>
                    <a:lumOff val="5000"/>
                  </a:schemeClr>
                </a:solidFill>
                <a:headEnd type="arrow"/>
                <a:tailEnd type="arrow"/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6" name="Flowchart: Connector 45"/>
              <p:cNvSpPr/>
              <p:nvPr/>
            </p:nvSpPr>
            <p:spPr>
              <a:xfrm>
                <a:off x="6029063" y="4009883"/>
                <a:ext cx="118662" cy="143436"/>
              </a:xfrm>
              <a:prstGeom prst="flowChartConnector">
                <a:avLst/>
              </a:prstGeom>
              <a:solidFill>
                <a:schemeClr val="tx1"/>
              </a:solidFill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2420888"/>
            <a:ext cx="216024" cy="632703"/>
          </a:xfrm>
          <a:prstGeom prst="rect">
            <a:avLst/>
          </a:prstGeom>
          <a:noFill/>
        </p:spPr>
      </p:pic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88024" y="2420888"/>
            <a:ext cx="153314" cy="664360"/>
          </a:xfrm>
          <a:prstGeom prst="rect">
            <a:avLst/>
          </a:prstGeom>
          <a:noFill/>
        </p:spPr>
      </p:pic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499992" y="4293096"/>
            <a:ext cx="154833" cy="670942"/>
          </a:xfrm>
          <a:prstGeom prst="rect">
            <a:avLst/>
          </a:prstGeom>
          <a:noFill/>
        </p:spPr>
      </p:pic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3321" name="Picture 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04048" y="4293096"/>
            <a:ext cx="154833" cy="670942"/>
          </a:xfrm>
          <a:prstGeom prst="rect">
            <a:avLst/>
          </a:prstGeom>
          <a:noFill/>
        </p:spPr>
      </p:pic>
      <p:sp>
        <p:nvSpPr>
          <p:cNvPr id="13324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3323" name="Picture 1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436096" y="4293096"/>
            <a:ext cx="154833" cy="670942"/>
          </a:xfrm>
          <a:prstGeom prst="rect">
            <a:avLst/>
          </a:prstGeom>
          <a:noFill/>
        </p:spPr>
      </p:pic>
      <p:sp>
        <p:nvSpPr>
          <p:cNvPr id="53" name="Rectangle 52"/>
          <p:cNvSpPr/>
          <p:nvPr/>
        </p:nvSpPr>
        <p:spPr>
          <a:xfrm>
            <a:off x="611560" y="4919008"/>
            <a:ext cx="75608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lang="en-US" sz="2400" dirty="0">
                <a:latin typeface="Calibri" pitchFamily="34" charset="0"/>
                <a:cs typeface="Calibri" pitchFamily="34" charset="0"/>
              </a:rPr>
              <a:t>Proceeding in the same manner, we can get infinitely many rational numbers between 0 and 1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itchFamily="34" charset="0"/>
                <a:cs typeface="Calibri" pitchFamily="34" charset="0"/>
              </a:rPr>
              <a:t>Thus, there exist infinitely many rational numbers between any two rational numbers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870564" y="4221088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 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771800" y="188640"/>
            <a:ext cx="3600400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8850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92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92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92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92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92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920"/>
                            </p:stCondLst>
                            <p:childTnLst>
                              <p:par>
                                <p:cTn id="4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3960"/>
                            </p:stCondLst>
                            <p:childTnLst>
                              <p:par>
                                <p:cTn id="5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5" dur="80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6" dur="80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80"/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8" grpId="0" animBg="1"/>
      <p:bldP spid="5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15616" y="1196752"/>
            <a:ext cx="72008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Rational numbers between any two rational numbers having </a:t>
            </a:r>
            <a:r>
              <a:rPr lang="en-US" sz="28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same</a:t>
            </a:r>
            <a:r>
              <a:rPr lang="en-US" sz="2800" b="1" dirty="0">
                <a:solidFill>
                  <a:srgbClr val="F57E1B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denominator</a:t>
            </a:r>
          </a:p>
        </p:txBody>
      </p:sp>
      <p:sp>
        <p:nvSpPr>
          <p:cNvPr id="6" name="Snip Diagonal Corner Rectangle 5"/>
          <p:cNvSpPr/>
          <p:nvPr/>
        </p:nvSpPr>
        <p:spPr>
          <a:xfrm>
            <a:off x="1331640" y="2996952"/>
            <a:ext cx="1210152" cy="624423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Step 1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907704" y="2276872"/>
            <a:ext cx="62536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Calibri" pitchFamily="34" charset="0"/>
                <a:cs typeface="Calibri" pitchFamily="34" charset="0"/>
              </a:rPr>
              <a:t>Find rational numbers between -5 and -4</a:t>
            </a:r>
          </a:p>
        </p:txBody>
      </p:sp>
      <p:sp>
        <p:nvSpPr>
          <p:cNvPr id="8" name="Rectangle 7"/>
          <p:cNvSpPr/>
          <p:nvPr/>
        </p:nvSpPr>
        <p:spPr>
          <a:xfrm>
            <a:off x="2267744" y="3645024"/>
            <a:ext cx="56357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Express -5 and -4 as rational numbers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15816" y="4502224"/>
            <a:ext cx="1257300" cy="7429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60032" y="4471985"/>
            <a:ext cx="1257300" cy="7334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2771801" y="260648"/>
            <a:ext cx="3600400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3874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6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36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64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64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allAtOnce" animBg="1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Diagonal Corner Rectangle 4"/>
          <p:cNvSpPr/>
          <p:nvPr/>
        </p:nvSpPr>
        <p:spPr>
          <a:xfrm>
            <a:off x="1043608" y="1268760"/>
            <a:ext cx="1210152" cy="624423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Step 2</a:t>
            </a:r>
          </a:p>
        </p:txBody>
      </p:sp>
      <p:sp>
        <p:nvSpPr>
          <p:cNvPr id="6" name="Rectangle 5"/>
          <p:cNvSpPr/>
          <p:nvPr/>
        </p:nvSpPr>
        <p:spPr>
          <a:xfrm>
            <a:off x="1259631" y="2060848"/>
            <a:ext cx="680810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IN" sz="2800" dirty="0">
                <a:latin typeface="Calibri" pitchFamily="34" charset="0"/>
                <a:cs typeface="Calibri" pitchFamily="34" charset="0"/>
              </a:rPr>
              <a:t>Start by multiplying and dividing by 3</a:t>
            </a:r>
          </a:p>
          <a:p>
            <a:pPr>
              <a:spcBef>
                <a:spcPts val="1200"/>
              </a:spcBef>
            </a:pPr>
            <a:endParaRPr lang="en-IN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67744" y="2852936"/>
            <a:ext cx="4032448" cy="10508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257176" y="4077072"/>
            <a:ext cx="4039568" cy="1052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</p:pic>
      <p:sp>
        <p:nvSpPr>
          <p:cNvPr id="11" name="Rectangle 10"/>
          <p:cNvSpPr/>
          <p:nvPr/>
        </p:nvSpPr>
        <p:spPr>
          <a:xfrm>
            <a:off x="1082959" y="5343600"/>
            <a:ext cx="69847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/>
              <a:t>When multiplied and divided by 3 there exist 2 rational numbers.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71801" y="260648"/>
            <a:ext cx="3600400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2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32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32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403648" y="1916832"/>
            <a:ext cx="64807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>
                <a:latin typeface="Calibri" pitchFamily="34" charset="0"/>
                <a:cs typeface="Calibri" pitchFamily="34" charset="0"/>
              </a:rPr>
              <a:t>Next multiply and divide by 5</a:t>
            </a:r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39346" y="2564904"/>
            <a:ext cx="3960440" cy="10321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39346" y="4005064"/>
            <a:ext cx="4032448" cy="10508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  <p:sp>
        <p:nvSpPr>
          <p:cNvPr id="9" name="Rectangle 8"/>
          <p:cNvSpPr/>
          <p:nvPr/>
        </p:nvSpPr>
        <p:spPr>
          <a:xfrm>
            <a:off x="1115616" y="5271591"/>
            <a:ext cx="70567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>
                <a:latin typeface="Calibri" pitchFamily="34" charset="0"/>
                <a:cs typeface="Calibri" pitchFamily="34" charset="0"/>
              </a:rPr>
              <a:t>When multiplied and divided by 5, there exist 4 rational numbers</a:t>
            </a:r>
          </a:p>
        </p:txBody>
      </p:sp>
      <p:sp>
        <p:nvSpPr>
          <p:cNvPr id="10" name="Snip Diagonal Corner Rectangle 9"/>
          <p:cNvSpPr/>
          <p:nvPr/>
        </p:nvSpPr>
        <p:spPr>
          <a:xfrm>
            <a:off x="1043608" y="1196752"/>
            <a:ext cx="1210152" cy="624423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Step 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71801" y="260648"/>
            <a:ext cx="3600400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4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Diagonal Corner Rectangle 6"/>
          <p:cNvSpPr/>
          <p:nvPr/>
        </p:nvSpPr>
        <p:spPr>
          <a:xfrm>
            <a:off x="971600" y="1196752"/>
            <a:ext cx="1210152" cy="624423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Step 2</a:t>
            </a:r>
          </a:p>
        </p:txBody>
      </p:sp>
      <p:sp>
        <p:nvSpPr>
          <p:cNvPr id="8" name="Rectangle 7"/>
          <p:cNvSpPr/>
          <p:nvPr/>
        </p:nvSpPr>
        <p:spPr>
          <a:xfrm>
            <a:off x="1475656" y="1916832"/>
            <a:ext cx="6264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itchFamily="34" charset="0"/>
                <a:cs typeface="Calibri" pitchFamily="34" charset="0"/>
              </a:rPr>
              <a:t>Next, multiply and divide by 7</a:t>
            </a:r>
          </a:p>
        </p:txBody>
      </p:sp>
      <p:sp>
        <p:nvSpPr>
          <p:cNvPr id="92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921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85999" y="2625592"/>
            <a:ext cx="3672408" cy="99807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85999" y="3928289"/>
            <a:ext cx="3744416" cy="101764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</p:pic>
      <p:sp>
        <p:nvSpPr>
          <p:cNvPr id="9" name="Rectangle 8"/>
          <p:cNvSpPr/>
          <p:nvPr/>
        </p:nvSpPr>
        <p:spPr>
          <a:xfrm>
            <a:off x="2771801" y="260648"/>
            <a:ext cx="3600400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01823" y="5085184"/>
            <a:ext cx="69127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2800" dirty="0"/>
              <a:t>When multiplied and divided by 7, there exist 6 rational numbers</a:t>
            </a:r>
          </a:p>
        </p:txBody>
      </p:sp>
    </p:spTree>
    <p:extLst>
      <p:ext uri="{BB962C8B-B14F-4D97-AF65-F5344CB8AC3E}">
        <p14:creationId xmlns:p14="http://schemas.microsoft.com/office/powerpoint/2010/main" val="3541361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4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4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Diagonal Corner Rectangle 4"/>
          <p:cNvSpPr/>
          <p:nvPr/>
        </p:nvSpPr>
        <p:spPr>
          <a:xfrm>
            <a:off x="1259632" y="980728"/>
            <a:ext cx="1210152" cy="624423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>
                <a:latin typeface="Calibri" pitchFamily="34" charset="0"/>
                <a:ea typeface="Calibri" pitchFamily="34" charset="0"/>
                <a:cs typeface="Times New Roman" pitchFamily="18" charset="0"/>
              </a:rPr>
              <a:t>Step 3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22" name="Group 21"/>
          <p:cNvGrpSpPr/>
          <p:nvPr/>
        </p:nvGrpSpPr>
        <p:grpSpPr>
          <a:xfrm>
            <a:off x="1331640" y="1628800"/>
            <a:ext cx="6624736" cy="1384995"/>
            <a:chOff x="6300192" y="548680"/>
            <a:chExt cx="6624736" cy="1384995"/>
          </a:xfrm>
        </p:grpSpPr>
        <p:sp>
          <p:nvSpPr>
            <p:cNvPr id="7" name="TextBox 6"/>
            <p:cNvSpPr txBox="1"/>
            <p:nvPr/>
          </p:nvSpPr>
          <p:spPr>
            <a:xfrm>
              <a:off x="6300192" y="548680"/>
              <a:ext cx="6624736" cy="1384995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accent5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latin typeface="Calibri" pitchFamily="34" charset="0"/>
                  <a:cs typeface="Calibri" pitchFamily="34" charset="0"/>
                </a:rPr>
                <a:t>The numerators of the two rational numbers</a:t>
              </a:r>
            </a:p>
            <a:p>
              <a:r>
                <a:rPr lang="en-US" sz="2800" dirty="0">
                  <a:latin typeface="Calibri" pitchFamily="34" charset="0"/>
                  <a:cs typeface="Calibri" pitchFamily="34" charset="0"/>
                </a:rPr>
                <a:t>                                       are -35 and -28</a:t>
              </a:r>
            </a:p>
            <a:p>
              <a:r>
                <a:rPr lang="en-US" sz="2800" dirty="0">
                  <a:latin typeface="Calibri" pitchFamily="34" charset="0"/>
                  <a:cs typeface="Calibri" pitchFamily="34" charset="0"/>
                </a:rPr>
                <a:t>   </a:t>
              </a:r>
              <a:endParaRPr lang="en-IN" sz="28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66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556473" y="980728"/>
              <a:ext cx="1766826" cy="659390"/>
            </a:xfrm>
            <a:prstGeom prst="rect">
              <a:avLst/>
            </a:prstGeom>
            <a:noFill/>
          </p:spPr>
        </p:pic>
      </p:grpSp>
      <p:sp>
        <p:nvSpPr>
          <p:cNvPr id="11" name="Rectangle 10"/>
          <p:cNvSpPr/>
          <p:nvPr/>
        </p:nvSpPr>
        <p:spPr>
          <a:xfrm>
            <a:off x="1331640" y="3140968"/>
            <a:ext cx="6624736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itchFamily="34" charset="0"/>
                <a:cs typeface="Calibri" pitchFamily="34" charset="0"/>
              </a:rPr>
              <a:t>Between -35 and -28 there exist numbers -34, -33,   -32, -31, -30, -29</a:t>
            </a:r>
          </a:p>
        </p:txBody>
      </p:sp>
      <p:sp>
        <p:nvSpPr>
          <p:cNvPr id="2662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29" name="Group 28"/>
          <p:cNvGrpSpPr/>
          <p:nvPr/>
        </p:nvGrpSpPr>
        <p:grpSpPr>
          <a:xfrm>
            <a:off x="1331640" y="4221088"/>
            <a:ext cx="6624736" cy="1872208"/>
            <a:chOff x="1331640" y="4221088"/>
            <a:chExt cx="6624736" cy="1872208"/>
          </a:xfrm>
        </p:grpSpPr>
        <p:sp>
          <p:nvSpPr>
            <p:cNvPr id="23" name="Rectangle 22"/>
            <p:cNvSpPr/>
            <p:nvPr/>
          </p:nvSpPr>
          <p:spPr>
            <a:xfrm>
              <a:off x="1331640" y="4221088"/>
              <a:ext cx="6624736" cy="187220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12700"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sz="28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410577" y="4278733"/>
              <a:ext cx="4121513" cy="138499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latin typeface="Calibri" pitchFamily="34" charset="0"/>
                  <a:cs typeface="Calibri" pitchFamily="34" charset="0"/>
                </a:rPr>
                <a:t>Rational numbers between</a:t>
              </a:r>
            </a:p>
            <a:p>
              <a:endParaRPr lang="en-US" sz="2800" dirty="0">
                <a:latin typeface="Calibri" pitchFamily="34" charset="0"/>
                <a:cs typeface="Calibri" pitchFamily="34" charset="0"/>
              </a:endParaRPr>
            </a:p>
            <a:p>
              <a:endParaRPr lang="en-US" sz="2800" dirty="0">
                <a:latin typeface="Calibri" pitchFamily="34" charset="0"/>
                <a:cs typeface="Calibri" pitchFamily="34" charset="0"/>
              </a:endParaRPr>
            </a:p>
          </p:txBody>
        </p:sp>
        <p:pic>
          <p:nvPicPr>
            <p:cNvPr id="26" name="Picture 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536960" y="4308337"/>
              <a:ext cx="1776214" cy="662893"/>
            </a:xfrm>
            <a:prstGeom prst="rect">
              <a:avLst/>
            </a:prstGeom>
            <a:noFill/>
          </p:spPr>
        </p:pic>
      </p:grp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5373216"/>
            <a:ext cx="6248400" cy="581025"/>
          </a:xfrm>
          <a:prstGeom prst="rect">
            <a:avLst/>
          </a:prstGeom>
          <a:noFill/>
        </p:spPr>
      </p:pic>
      <p:sp>
        <p:nvSpPr>
          <p:cNvPr id="16" name="Rectangle 15"/>
          <p:cNvSpPr/>
          <p:nvPr/>
        </p:nvSpPr>
        <p:spPr>
          <a:xfrm>
            <a:off x="2771801" y="260648"/>
            <a:ext cx="3600400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 bldLvl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55576" y="1700808"/>
            <a:ext cx="7835686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cs typeface="Arial" pitchFamily="34" charset="0"/>
              </a:rPr>
              <a:t>Note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In order to get more rational numbers between -5/1 and -4/1 we multiply and divide -5/1 and -4/1 by larger numerals. 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﻿If you multiply and divide</a:t>
            </a:r>
            <a:r>
              <a:rPr kumimoji="0" lang="en-US" sz="2800" b="0" i="0" u="none" strike="noStrike" cap="none" normalizeH="0" dirty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 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by 12, you can write 11 rational numbers. </a:t>
            </a:r>
            <a:endParaRPr lang="en-US" sz="2800" dirty="0">
              <a:solidFill>
                <a:srgbClr val="333333"/>
              </a:solidFill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cs typeface="Arial" pitchFamily="34" charset="0"/>
              </a:rPr>
              <a:t>The pattern continues similarly. </a:t>
            </a:r>
            <a:endParaRPr kumimoji="0" 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71801" y="260648"/>
            <a:ext cx="3600400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880"/>
                            </p:stCondLst>
                            <p:childTnLst>
                              <p:par>
                                <p:cTn id="11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0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160"/>
                            </p:stCondLst>
                            <p:childTnLst>
                              <p:par>
                                <p:cTn id="17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0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15616" y="1412776"/>
            <a:ext cx="63367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Rational numbers between -5/1 and -4/1</a:t>
            </a:r>
          </a:p>
          <a:p>
            <a:pPr algn="ctr"/>
            <a:r>
              <a:rPr lang="en-US" sz="2800" dirty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On multiplying and dividing by 15 </a:t>
            </a:r>
            <a:endParaRPr lang="en-IN" sz="2800" dirty="0">
              <a:solidFill>
                <a:srgbClr val="C00000"/>
              </a:solidFill>
            </a:endParaRP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4221088"/>
            <a:ext cx="2876550" cy="7524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1840" y="2708920"/>
            <a:ext cx="2876550" cy="7524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7" name="Rectangle 6"/>
          <p:cNvSpPr/>
          <p:nvPr/>
        </p:nvSpPr>
        <p:spPr>
          <a:xfrm>
            <a:off x="2771801" y="260648"/>
            <a:ext cx="3600400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27584" y="1162373"/>
            <a:ext cx="70197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Rational numbers between -75/15 and -60/15</a:t>
            </a:r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8" name="Group 7"/>
          <p:cNvGrpSpPr/>
          <p:nvPr/>
        </p:nvGrpSpPr>
        <p:grpSpPr>
          <a:xfrm>
            <a:off x="665313" y="5229200"/>
            <a:ext cx="7668344" cy="685800"/>
            <a:chOff x="899592" y="4844591"/>
            <a:chExt cx="7668344" cy="685800"/>
          </a:xfrm>
        </p:grpSpPr>
        <p:sp>
          <p:nvSpPr>
            <p:cNvPr id="4" name="Rectangle 3"/>
            <p:cNvSpPr/>
            <p:nvPr/>
          </p:nvSpPr>
          <p:spPr>
            <a:xfrm>
              <a:off x="899592" y="4941168"/>
              <a:ext cx="766834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800" dirty="0">
                  <a:latin typeface="Calibri" pitchFamily="34" charset="0"/>
                  <a:cs typeface="Calibri" pitchFamily="34" charset="0"/>
                </a:rPr>
                <a:t>There are </a:t>
              </a:r>
              <a:r>
                <a:rPr lang="en-US" sz="2800" dirty="0">
                  <a:solidFill>
                    <a:srgbClr val="C00000"/>
                  </a:solidFill>
                  <a:latin typeface="Calibri" pitchFamily="34" charset="0"/>
                  <a:cs typeface="Calibri" pitchFamily="34" charset="0"/>
                </a:rPr>
                <a:t>14</a:t>
              </a:r>
              <a:r>
                <a:rPr lang="en-US" sz="2800" dirty="0">
                  <a:latin typeface="Calibri" pitchFamily="34" charset="0"/>
                  <a:cs typeface="Calibri" pitchFamily="34" charset="0"/>
                </a:rPr>
                <a:t> rational numbers between</a:t>
              </a:r>
            </a:p>
          </p:txBody>
        </p:sp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748661" y="4844591"/>
              <a:ext cx="1819275" cy="685800"/>
            </a:xfrm>
            <a:prstGeom prst="rect">
              <a:avLst/>
            </a:prstGeom>
            <a:noFill/>
          </p:spPr>
        </p:pic>
      </p:grpSp>
      <p:sp>
        <p:nvSpPr>
          <p:cNvPr id="9" name="Rectangle 8"/>
          <p:cNvSpPr/>
          <p:nvPr/>
        </p:nvSpPr>
        <p:spPr>
          <a:xfrm>
            <a:off x="2771801" y="260648"/>
            <a:ext cx="3600400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0" y="269557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51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55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sp>
        <p:nvSpPr>
          <p:cNvPr id="10259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10258" name="Picture 1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29408" y="1844824"/>
            <a:ext cx="5976664" cy="32469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707196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87624" y="1340768"/>
            <a:ext cx="7272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C00000"/>
                </a:solidFill>
              </a:rPr>
              <a:t>Rational numbers between any two rational numbers having </a:t>
            </a:r>
            <a:r>
              <a:rPr lang="en-US" sz="2800" b="1" dirty="0">
                <a:solidFill>
                  <a:srgbClr val="002060"/>
                </a:solidFill>
              </a:rPr>
              <a:t>different</a:t>
            </a:r>
            <a:r>
              <a:rPr lang="en-US" sz="2800" b="1" dirty="0">
                <a:solidFill>
                  <a:srgbClr val="C00000"/>
                </a:solidFill>
              </a:rPr>
              <a:t> denominators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71167" y="4044618"/>
            <a:ext cx="64087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latin typeface="Calibri" pitchFamily="34" charset="0"/>
                <a:cs typeface="Calibri" pitchFamily="34" charset="0"/>
              </a:rPr>
              <a:t>Find the LCM of the denominators 7 and 8</a:t>
            </a:r>
          </a:p>
          <a:p>
            <a:endParaRPr lang="en-US" sz="2800" dirty="0"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n-US" sz="2800" dirty="0">
                <a:latin typeface="Calibri" pitchFamily="34" charset="0"/>
                <a:cs typeface="Calibri" pitchFamily="34" charset="0"/>
              </a:rPr>
              <a:t>               LCM(7,8) = 56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187624" y="3284984"/>
            <a:ext cx="1167086" cy="57888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Step 1</a:t>
            </a: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grpSp>
        <p:nvGrpSpPr>
          <p:cNvPr id="8" name="Group 7"/>
          <p:cNvGrpSpPr/>
          <p:nvPr/>
        </p:nvGrpSpPr>
        <p:grpSpPr>
          <a:xfrm>
            <a:off x="1331640" y="2305066"/>
            <a:ext cx="6001630" cy="752475"/>
            <a:chOff x="1331640" y="2305066"/>
            <a:chExt cx="6001630" cy="752475"/>
          </a:xfrm>
        </p:grpSpPr>
        <p:sp>
          <p:nvSpPr>
            <p:cNvPr id="6" name="Rectangle 5"/>
            <p:cNvSpPr/>
            <p:nvPr/>
          </p:nvSpPr>
          <p:spPr>
            <a:xfrm>
              <a:off x="1331640" y="2420888"/>
              <a:ext cx="476989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dirty="0">
                  <a:latin typeface="Calibri" pitchFamily="34" charset="0"/>
                  <a:cs typeface="Calibri" pitchFamily="34" charset="0"/>
                </a:rPr>
                <a:t>Consider two rational numbers </a:t>
              </a:r>
            </a:p>
          </p:txBody>
        </p:sp>
        <p:pic>
          <p:nvPicPr>
            <p:cNvPr id="5121" name="Picture 1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066445" y="2305066"/>
              <a:ext cx="1266825" cy="752475"/>
            </a:xfrm>
            <a:prstGeom prst="rect">
              <a:avLst/>
            </a:prstGeom>
            <a:noFill/>
          </p:spPr>
        </p:pic>
      </p:grpSp>
      <p:sp>
        <p:nvSpPr>
          <p:cNvPr id="9" name="Rectangle 8"/>
          <p:cNvSpPr/>
          <p:nvPr/>
        </p:nvSpPr>
        <p:spPr>
          <a:xfrm>
            <a:off x="2771801" y="260648"/>
            <a:ext cx="3600400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0956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320"/>
                            </p:stCondLst>
                            <p:childTnLst>
                              <p:par>
                                <p:cTn id="19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971600" y="1340768"/>
            <a:ext cx="1167086" cy="57888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Step 2</a:t>
            </a:r>
          </a:p>
        </p:txBody>
      </p:sp>
      <p:sp>
        <p:nvSpPr>
          <p:cNvPr id="5" name="Rectangle 4"/>
          <p:cNvSpPr/>
          <p:nvPr/>
        </p:nvSpPr>
        <p:spPr>
          <a:xfrm>
            <a:off x="899592" y="1916832"/>
            <a:ext cx="734481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Multiply the numerator and denominator of each rational number such that both rational numbers have the LCM as denominator</a:t>
            </a:r>
          </a:p>
        </p:txBody>
      </p:sp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8" y="3645024"/>
            <a:ext cx="2190750" cy="7429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63888" y="5013176"/>
            <a:ext cx="2190750" cy="7524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2771801" y="260648"/>
            <a:ext cx="3600400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0596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331640" y="1196752"/>
            <a:ext cx="1167086" cy="578882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sz="2800" b="1" dirty="0">
                <a:latin typeface="Calibri" pitchFamily="34" charset="0"/>
                <a:cs typeface="Calibri" pitchFamily="34" charset="0"/>
              </a:rPr>
              <a:t>Step 3</a:t>
            </a:r>
          </a:p>
        </p:txBody>
      </p:sp>
      <p:sp>
        <p:nvSpPr>
          <p:cNvPr id="5" name="Rectangle 4"/>
          <p:cNvSpPr/>
          <p:nvPr/>
        </p:nvSpPr>
        <p:spPr>
          <a:xfrm>
            <a:off x="1187624" y="1916832"/>
            <a:ext cx="676875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The rational numbers between 32/56 and 35/56 are</a:t>
            </a:r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635896" y="2852936"/>
            <a:ext cx="2333625" cy="6858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8" name="Rectangle 7"/>
          <p:cNvSpPr/>
          <p:nvPr/>
        </p:nvSpPr>
        <p:spPr>
          <a:xfrm>
            <a:off x="2771801" y="260648"/>
            <a:ext cx="3600400" cy="646331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Rational Numbers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4850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68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8916801"/>
              </p:ext>
            </p:extLst>
          </p:nvPr>
        </p:nvGraphicFramePr>
        <p:xfrm>
          <a:off x="457200" y="1397001"/>
          <a:ext cx="8229600" cy="25545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endParaRPr lang="en-IN" sz="160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i="0" kern="1200" dirty="0">
                        <a:solidFill>
                          <a:schemeClr val="tx1"/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endParaRPr lang="en-IN" sz="160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600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3032</TotalTime>
  <Words>931</Words>
  <Application>Microsoft Office PowerPoint</Application>
  <PresentationFormat>On-screen Show (4:3)</PresentationFormat>
  <Paragraphs>157</Paragraphs>
  <Slides>16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245</cp:revision>
  <dcterms:created xsi:type="dcterms:W3CDTF">2018-12-16T04:20:25Z</dcterms:created>
  <dcterms:modified xsi:type="dcterms:W3CDTF">2021-03-07T07:10:52Z</dcterms:modified>
</cp:coreProperties>
</file>