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9" r:id="rId3"/>
    <p:sldId id="269" r:id="rId4"/>
    <p:sldId id="262" r:id="rId5"/>
    <p:sldId id="263" r:id="rId6"/>
    <p:sldId id="265" r:id="rId7"/>
    <p:sldId id="264" r:id="rId8"/>
    <p:sldId id="266" r:id="rId9"/>
    <p:sldId id="268" r:id="rId10"/>
    <p:sldId id="25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908" autoAdjust="0"/>
  </p:normalViewPr>
  <p:slideViewPr>
    <p:cSldViewPr>
      <p:cViewPr varScale="1">
        <p:scale>
          <a:sx n="49" d="100"/>
          <a:sy n="49" d="100"/>
        </p:scale>
        <p:origin x="178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07-03-2021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N/A</a:t>
            </a:r>
          </a:p>
          <a:p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N/A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N/A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N/A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N/A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N/A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N/A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N/A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8</a:t>
            </a:fld>
            <a:endParaRPr lang="en-I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N/A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9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5411247"/>
              </p:ext>
            </p:extLst>
          </p:nvPr>
        </p:nvGraphicFramePr>
        <p:xfrm>
          <a:off x="457200" y="1397000"/>
          <a:ext cx="8229600" cy="4851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305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692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risathyasaividyavahini.org/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4" name="Rectangle 3">
            <a:hlinkClick r:id="rId6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8800" y="3124200"/>
            <a:ext cx="5791200" cy="92333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5400" b="1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Solve the following </a:t>
            </a:r>
            <a:endParaRPr lang="en-IN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39355" y="924384"/>
            <a:ext cx="533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Mangal"/>
              </a:rPr>
              <a:t>Choose the correct answer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762000" y="1428211"/>
            <a:ext cx="7162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/>
              </a:rPr>
              <a:t>In the following, the positive rational number is_____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066800" y="1981200"/>
            <a:ext cx="510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/>
              </a:rPr>
              <a:t>a</a:t>
            </a:r>
            <a:r>
              <a:rPr lang="en-US" sz="2400" dirty="0">
                <a:latin typeface="Calibri" pitchFamily="34" charset="0"/>
                <a:ea typeface="Calibri" pitchFamily="34" charset="0"/>
                <a:cs typeface="Mangal"/>
              </a:rPr>
              <a:t>.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/>
              </a:rPr>
              <a:t>  -1/3      b</a:t>
            </a:r>
            <a:r>
              <a:rPr lang="en-US" sz="2400" dirty="0">
                <a:latin typeface="Calibri" pitchFamily="34" charset="0"/>
                <a:ea typeface="Calibri" pitchFamily="34" charset="0"/>
                <a:cs typeface="Mangal"/>
              </a:rPr>
              <a:t>.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/>
              </a:rPr>
              <a:t>  6/-7     c</a:t>
            </a:r>
            <a:r>
              <a:rPr lang="en-US" sz="2400" dirty="0">
                <a:latin typeface="Calibri" pitchFamily="34" charset="0"/>
                <a:ea typeface="Calibri" pitchFamily="34" charset="0"/>
                <a:cs typeface="Mangal"/>
              </a:rPr>
              <a:t>.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/>
              </a:rPr>
              <a:t> 0/-7       d</a:t>
            </a:r>
            <a:r>
              <a:rPr lang="en-US" sz="2400" dirty="0">
                <a:latin typeface="Calibri" pitchFamily="34" charset="0"/>
                <a:ea typeface="Calibri" pitchFamily="34" charset="0"/>
                <a:cs typeface="Mangal"/>
              </a:rPr>
              <a:t>.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/>
              </a:rPr>
              <a:t>  -6/-7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7086600" y="1981200"/>
            <a:ext cx="1066800" cy="609600"/>
          </a:xfrm>
          <a:prstGeom prst="ellipse">
            <a:avLst/>
          </a:prstGeom>
          <a:solidFill>
            <a:schemeClr val="accent3">
              <a:lumMod val="50000"/>
            </a:schemeClr>
          </a:solidFill>
          <a:scene3d>
            <a:camera prst="perspectiveFront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latin typeface="Calibri" pitchFamily="34" charset="0"/>
                <a:cs typeface="Calibri" pitchFamily="34" charset="0"/>
              </a:rPr>
              <a:t>Ans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762000" y="2819400"/>
            <a:ext cx="5638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/>
              </a:rPr>
              <a:t>2.  The smallest rational number is  _____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2000" y="4114800"/>
            <a:ext cx="44489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Calibri" pitchFamily="34" charset="0"/>
                <a:ea typeface="Calibri" pitchFamily="34" charset="0"/>
                <a:cs typeface="Mangal"/>
              </a:rPr>
              <a:t>3.  Which of the following is true?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66800" y="4572000"/>
            <a:ext cx="5867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US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All integers are not rational numbers.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US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All rational numbers are fractions.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US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Every fraction is a rational number.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US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Zero is a positive rational number.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7010400" y="1371600"/>
            <a:ext cx="914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-6/-7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1143000" y="3505201"/>
            <a:ext cx="510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/>
              </a:rPr>
              <a:t>a.  -5/7      b.</a:t>
            </a:r>
            <a:r>
              <a:rPr kumimoji="0" lang="en-US" sz="2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/>
              </a:rPr>
              <a:t> 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/>
              </a:rPr>
              <a:t>-3/14   c.</a:t>
            </a:r>
            <a:r>
              <a:rPr kumimoji="0" lang="en-US" sz="2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/>
              </a:rPr>
              <a:t> 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/>
              </a:rPr>
              <a:t>4/7      d.</a:t>
            </a:r>
            <a:r>
              <a:rPr kumimoji="0" lang="en-US" sz="2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/>
              </a:rPr>
              <a:t> 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/>
              </a:rPr>
              <a:t>-6/7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5257800" y="27432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-6/7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7086600" y="2971800"/>
            <a:ext cx="1066800" cy="609600"/>
          </a:xfrm>
          <a:prstGeom prst="ellipse">
            <a:avLst/>
          </a:prstGeom>
          <a:solidFill>
            <a:schemeClr val="accent3">
              <a:lumMod val="50000"/>
            </a:schemeClr>
          </a:solidFill>
          <a:scene3d>
            <a:camera prst="perspectiveFront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latin typeface="Calibri" pitchFamily="34" charset="0"/>
                <a:cs typeface="Calibri" pitchFamily="34" charset="0"/>
              </a:rPr>
              <a:t>Ans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67400" y="53340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True</a:t>
            </a:r>
          </a:p>
        </p:txBody>
      </p:sp>
      <p:sp>
        <p:nvSpPr>
          <p:cNvPr id="19" name="Oval 18"/>
          <p:cNvSpPr/>
          <p:nvPr/>
        </p:nvSpPr>
        <p:spPr>
          <a:xfrm>
            <a:off x="7162800" y="4800600"/>
            <a:ext cx="990600" cy="609600"/>
          </a:xfrm>
          <a:prstGeom prst="ellipse">
            <a:avLst/>
          </a:prstGeom>
          <a:solidFill>
            <a:schemeClr val="accent3">
              <a:lumMod val="50000"/>
            </a:schemeClr>
          </a:solidFill>
          <a:scene3d>
            <a:camera prst="perspectiveFront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latin typeface="Calibri" pitchFamily="34" charset="0"/>
                <a:cs typeface="Calibri" pitchFamily="34" charset="0"/>
              </a:rPr>
              <a:t>Ans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590800" y="228601"/>
            <a:ext cx="3657600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Rational Numbers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92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92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6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16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16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16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16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A221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7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A221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026" grpId="0"/>
      <p:bldP spid="1027" grpId="0"/>
      <p:bldP spid="5" grpId="0" animBg="1"/>
      <p:bldP spid="6" grpId="0"/>
      <p:bldP spid="7" grpId="0"/>
      <p:bldP spid="10" grpId="0"/>
      <p:bldP spid="7170" grpId="0"/>
      <p:bldP spid="7171" grpId="0"/>
      <p:bldP spid="13" grpId="0" animBg="1"/>
      <p:bldP spid="18" grpId="0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38200" y="1005617"/>
            <a:ext cx="3581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Mangal"/>
              </a:rPr>
              <a:t>Choose the correct answer</a:t>
            </a:r>
            <a:endParaRPr kumimoji="0" lang="en-US" sz="2400" b="1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838200" y="1524000"/>
            <a:ext cx="7162800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lvl="0" indent="-342900" fontAlgn="base">
              <a:spcBef>
                <a:spcPct val="0"/>
              </a:spcBef>
              <a:spcAft>
                <a:spcPct val="0"/>
              </a:spcAft>
            </a:pPr>
            <a:r>
              <a:rPr lang="en-IN" sz="2400" dirty="0">
                <a:latin typeface="Calibri" pitchFamily="34" charset="0"/>
                <a:ea typeface="Calibri" pitchFamily="34" charset="0"/>
                <a:cs typeface="Mangal"/>
              </a:rPr>
              <a:t>4.  How many rational numbers are there between two rational numbers?</a:t>
            </a:r>
          </a:p>
          <a:p>
            <a:pPr marL="342900" lvl="0" indent="-342900" fontAlgn="base">
              <a:spcBef>
                <a:spcPts val="1200"/>
              </a:spcBef>
              <a:spcAft>
                <a:spcPct val="0"/>
              </a:spcAft>
            </a:pPr>
            <a:r>
              <a:rPr lang="en-IN" sz="2400" dirty="0">
                <a:latin typeface="Calibri" pitchFamily="34" charset="0"/>
                <a:ea typeface="Calibri" pitchFamily="34" charset="0"/>
                <a:cs typeface="Mangal"/>
              </a:rPr>
              <a:t>   a.  0      b. 1     c. 100    d. infinite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7391400" y="2133600"/>
            <a:ext cx="990600" cy="533400"/>
          </a:xfrm>
          <a:prstGeom prst="ellipse">
            <a:avLst/>
          </a:prstGeom>
          <a:solidFill>
            <a:schemeClr val="accent3">
              <a:lumMod val="50000"/>
            </a:schemeClr>
          </a:solidFill>
          <a:scene3d>
            <a:camera prst="perspectiveFront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latin typeface="Calibri" pitchFamily="34" charset="0"/>
                <a:cs typeface="Calibri" pitchFamily="34" charset="0"/>
              </a:rPr>
              <a:t>Ans</a:t>
            </a:r>
          </a:p>
        </p:txBody>
      </p:sp>
      <p:sp>
        <p:nvSpPr>
          <p:cNvPr id="13" name="Oval 12"/>
          <p:cNvSpPr/>
          <p:nvPr/>
        </p:nvSpPr>
        <p:spPr>
          <a:xfrm>
            <a:off x="7239000" y="4343400"/>
            <a:ext cx="990600" cy="533400"/>
          </a:xfrm>
          <a:prstGeom prst="ellipse">
            <a:avLst/>
          </a:prstGeom>
          <a:solidFill>
            <a:schemeClr val="accent3">
              <a:lumMod val="50000"/>
            </a:schemeClr>
          </a:solidFill>
          <a:scene3d>
            <a:camera prst="perspectiveFront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latin typeface="Calibri" pitchFamily="34" charset="0"/>
                <a:cs typeface="Calibri" pitchFamily="34" charset="0"/>
              </a:rPr>
              <a:t>Ans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590800" y="228601"/>
            <a:ext cx="3657600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Rational Numbers</a:t>
            </a:r>
          </a:p>
        </p:txBody>
      </p:sp>
      <p:sp>
        <p:nvSpPr>
          <p:cNvPr id="16" name="Flowchart: Alternate Process 15"/>
          <p:cNvSpPr/>
          <p:nvPr/>
        </p:nvSpPr>
        <p:spPr>
          <a:xfrm>
            <a:off x="3810000" y="2438400"/>
            <a:ext cx="1600200" cy="381000"/>
          </a:xfrm>
          <a:prstGeom prst="flowChartAlternateProcess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838200" y="3396734"/>
            <a:ext cx="6477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61950" marR="0" lvl="0" indent="-3619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5. To reduce a rational number to its standard form, we divide its numerator and denominator by their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38200" y="4876800"/>
            <a:ext cx="55099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a.  HCF    b.  LCM    c. product    d. quotient </a:t>
            </a:r>
            <a:endParaRPr lang="en-IN" sz="2400" dirty="0"/>
          </a:p>
        </p:txBody>
      </p:sp>
      <p:sp>
        <p:nvSpPr>
          <p:cNvPr id="22" name="Rectangle 21"/>
          <p:cNvSpPr/>
          <p:nvPr/>
        </p:nvSpPr>
        <p:spPr>
          <a:xfrm>
            <a:off x="914400" y="4876800"/>
            <a:ext cx="990600" cy="4572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026" grpId="0" uiExpand="1" build="allAtOnce"/>
      <p:bldP spid="5" grpId="0" animBg="1"/>
      <p:bldP spid="13" grpId="0" animBg="1"/>
      <p:bldP spid="16" grpId="0" animBg="1"/>
      <p:bldP spid="2049" grpId="0"/>
      <p:bldP spid="21" grpId="0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762000" y="990600"/>
            <a:ext cx="3505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Mangal"/>
              </a:rPr>
              <a:t>Answer the following</a:t>
            </a:r>
            <a:endParaRPr kumimoji="0" lang="en-US" sz="28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4" name="Rectangle 2"/>
              <p:cNvSpPr>
                <a:spLocks noChangeArrowheads="1"/>
              </p:cNvSpPr>
              <p:nvPr/>
            </p:nvSpPr>
            <p:spPr bwMode="auto">
              <a:xfrm>
                <a:off x="609600" y="1337846"/>
                <a:ext cx="8077200" cy="11387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US" sz="2400" b="1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alibri" pitchFamily="34" charset="0"/>
                    <a:ea typeface="Calibri" pitchFamily="34" charset="0"/>
                    <a:cs typeface="Mangal"/>
                  </a:rPr>
                  <a:t>1. </a:t>
                </a:r>
                <a:r>
                  <a:rPr kumimoji="0" lang="en-US" sz="2800" b="1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alibri" pitchFamily="34" charset="0"/>
                    <a:ea typeface="Calibri" pitchFamily="34" charset="0"/>
                    <a:cs typeface="Mangal"/>
                  </a:rPr>
                  <a:t>Represent the following rational numbers on the number line </a:t>
                </a:r>
                <a:r>
                  <a:rPr lang="en-SG" sz="2800" dirty="0"/>
                  <a:t>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SG" sz="28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latin typeface="Cambria Math"/>
                          </a:rPr>
                          <m:t>−3</m:t>
                        </m:r>
                      </m:num>
                      <m:den>
                        <m:r>
                          <a:rPr lang="en-US" sz="2800" b="0" i="1" dirty="0" smtClean="0">
                            <a:latin typeface="Cambria Math"/>
                          </a:rPr>
                          <m:t>  4</m:t>
                        </m:r>
                      </m:den>
                    </m:f>
                    <m:r>
                      <a:rPr lang="en-SG" sz="2800" i="1" dirty="0" smtClean="0">
                        <a:latin typeface="Cambria Math"/>
                      </a:rPr>
                      <m:t>, </m:t>
                    </m:r>
                    <m:r>
                      <a:rPr lang="en-US" sz="2800" b="0" i="1" dirty="0" smtClean="0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SG" sz="28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latin typeface="Cambria Math"/>
                          </a:rPr>
                          <m:t>−1</m:t>
                        </m:r>
                      </m:num>
                      <m:den>
                        <m:r>
                          <a:rPr lang="en-US" sz="2800" b="0" i="1" dirty="0" smtClean="0">
                            <a:latin typeface="Cambria Math"/>
                          </a:rPr>
                          <m:t>  4</m:t>
                        </m:r>
                      </m:den>
                    </m:f>
                    <m:r>
                      <a:rPr lang="en-SG" sz="2800" i="1" dirty="0" smtClean="0">
                        <a:latin typeface="Cambria Math"/>
                      </a:rPr>
                      <m:t>, </m:t>
                    </m:r>
                    <m:r>
                      <a:rPr lang="en-US" sz="2800" b="0" i="1" dirty="0" smtClean="0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US" sz="2800" b="0" i="1" dirty="0" smtClean="0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en-SG" sz="2800" i="1" dirty="0" smtClean="0">
                        <a:latin typeface="Cambria Math"/>
                      </a:rPr>
                      <m:t>, </m:t>
                    </m:r>
                    <m:r>
                      <a:rPr lang="en-US" sz="2800" b="0" i="1" dirty="0" smtClean="0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SG" sz="28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latin typeface="Cambria Math"/>
                          </a:rPr>
                          <m:t>−7</m:t>
                        </m:r>
                      </m:num>
                      <m:den>
                        <m:r>
                          <a:rPr lang="en-US" sz="2800" b="0" i="1" dirty="0" smtClean="0">
                            <a:latin typeface="Cambria Math"/>
                          </a:rPr>
                          <m:t>  4</m:t>
                        </m:r>
                      </m:den>
                    </m:f>
                  </m:oMath>
                </a14:m>
                <a:endParaRPr kumimoji="0" lang="en-US" sz="2800" b="1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3554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1337846"/>
                <a:ext cx="8077200" cy="1138773"/>
              </a:xfrm>
              <a:prstGeom prst="rect">
                <a:avLst/>
              </a:prstGeom>
              <a:blipFill rotWithShape="1">
                <a:blip r:embed="rId3"/>
                <a:stretch>
                  <a:fillRect t="-4278" r="-75" b="-7487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685800" y="2438400"/>
            <a:ext cx="7543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55600" marR="0" lvl="0" indent="-355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/>
              </a:rPr>
              <a:t>Divide each unit length into 4 equal parts. </a:t>
            </a:r>
          </a:p>
          <a:p>
            <a:pPr marL="355600" marR="0" lvl="0" indent="-355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/>
              </a:rPr>
              <a:t>Count the numerator from zero to locate the rational number on the number line.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653236" y="4405314"/>
            <a:ext cx="8001056" cy="1588"/>
          </a:xfrm>
          <a:prstGeom prst="straightConnector1">
            <a:avLst/>
          </a:prstGeom>
          <a:ln w="28575">
            <a:solidFill>
              <a:srgbClr val="00206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/>
          <p:cNvGrpSpPr/>
          <p:nvPr/>
        </p:nvGrpSpPr>
        <p:grpSpPr>
          <a:xfrm>
            <a:off x="1081864" y="4191000"/>
            <a:ext cx="2001058" cy="500860"/>
            <a:chOff x="1427934" y="4429132"/>
            <a:chExt cx="2001058" cy="500860"/>
          </a:xfrm>
        </p:grpSpPr>
        <p:cxnSp>
          <p:nvCxnSpPr>
            <p:cNvPr id="35" name="Straight Connector 34"/>
            <p:cNvCxnSpPr/>
            <p:nvPr/>
          </p:nvCxnSpPr>
          <p:spPr>
            <a:xfrm rot="5400000">
              <a:off x="1178695" y="4679165"/>
              <a:ext cx="500066" cy="1588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1677967" y="4678371"/>
              <a:ext cx="500066" cy="1588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5400000">
              <a:off x="2178033" y="4678371"/>
              <a:ext cx="500066" cy="1588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5400000">
              <a:off x="2678099" y="4678371"/>
              <a:ext cx="500066" cy="1588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5400000">
              <a:off x="3178165" y="4678371"/>
              <a:ext cx="500066" cy="1588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3581400" y="4191000"/>
            <a:ext cx="2001058" cy="500860"/>
            <a:chOff x="1427934" y="4429132"/>
            <a:chExt cx="2001058" cy="500860"/>
          </a:xfrm>
        </p:grpSpPr>
        <p:cxnSp>
          <p:nvCxnSpPr>
            <p:cNvPr id="41" name="Straight Connector 40"/>
            <p:cNvCxnSpPr/>
            <p:nvPr/>
          </p:nvCxnSpPr>
          <p:spPr>
            <a:xfrm rot="5400000">
              <a:off x="1178695" y="4679165"/>
              <a:ext cx="500066" cy="1588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677967" y="4678371"/>
              <a:ext cx="500066" cy="1588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178033" y="4678371"/>
              <a:ext cx="500066" cy="1588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678099" y="4678371"/>
              <a:ext cx="500066" cy="1588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3178165" y="4678371"/>
              <a:ext cx="500066" cy="1588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/>
          <p:cNvGrpSpPr/>
          <p:nvPr/>
        </p:nvGrpSpPr>
        <p:grpSpPr>
          <a:xfrm>
            <a:off x="6094494" y="4190206"/>
            <a:ext cx="2059732" cy="500860"/>
            <a:chOff x="1369260" y="4429132"/>
            <a:chExt cx="2059732" cy="500860"/>
          </a:xfrm>
        </p:grpSpPr>
        <p:cxnSp>
          <p:nvCxnSpPr>
            <p:cNvPr id="47" name="Straight Connector 46"/>
            <p:cNvCxnSpPr/>
            <p:nvPr/>
          </p:nvCxnSpPr>
          <p:spPr>
            <a:xfrm rot="5400000">
              <a:off x="1120021" y="4679165"/>
              <a:ext cx="500066" cy="1588"/>
            </a:xfrm>
            <a:prstGeom prst="line">
              <a:avLst/>
            </a:prstGeom>
            <a:ln w="28575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5400000">
              <a:off x="1624077" y="4678371"/>
              <a:ext cx="500066" cy="1588"/>
            </a:xfrm>
            <a:prstGeom prst="line">
              <a:avLst/>
            </a:prstGeom>
            <a:ln w="28575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5400000">
              <a:off x="2178033" y="4678371"/>
              <a:ext cx="500066" cy="1588"/>
            </a:xfrm>
            <a:prstGeom prst="line">
              <a:avLst/>
            </a:prstGeom>
            <a:ln w="28575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5400000">
              <a:off x="2678099" y="4678371"/>
              <a:ext cx="500066" cy="1588"/>
            </a:xfrm>
            <a:prstGeom prst="line">
              <a:avLst/>
            </a:prstGeom>
            <a:ln w="28575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5400000">
              <a:off x="3178165" y="4678371"/>
              <a:ext cx="500066" cy="1588"/>
            </a:xfrm>
            <a:prstGeom prst="line">
              <a:avLst/>
            </a:prstGeom>
            <a:ln w="28575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Oval 51"/>
          <p:cNvSpPr/>
          <p:nvPr/>
        </p:nvSpPr>
        <p:spPr>
          <a:xfrm>
            <a:off x="3832227" y="3810000"/>
            <a:ext cx="500066" cy="10081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3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84741" y="4919060"/>
            <a:ext cx="2257425" cy="561975"/>
          </a:xfrm>
          <a:prstGeom prst="rect">
            <a:avLst/>
          </a:prstGeom>
          <a:noFill/>
        </p:spPr>
      </p:pic>
      <p:pic>
        <p:nvPicPr>
          <p:cNvPr id="55" name="Picture 2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22486" y="4919060"/>
            <a:ext cx="2190750" cy="561975"/>
          </a:xfrm>
          <a:prstGeom prst="rect">
            <a:avLst/>
          </a:prstGeom>
          <a:noFill/>
        </p:spPr>
      </p:pic>
      <p:sp>
        <p:nvSpPr>
          <p:cNvPr id="56" name="Oval 55"/>
          <p:cNvSpPr/>
          <p:nvPr/>
        </p:nvSpPr>
        <p:spPr>
          <a:xfrm>
            <a:off x="837910" y="3810000"/>
            <a:ext cx="500066" cy="10081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7" name="Oval 56"/>
          <p:cNvSpPr/>
          <p:nvPr/>
        </p:nvSpPr>
        <p:spPr>
          <a:xfrm>
            <a:off x="6902473" y="3849457"/>
            <a:ext cx="500066" cy="10081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8" name="Oval 57"/>
          <p:cNvSpPr/>
          <p:nvPr/>
        </p:nvSpPr>
        <p:spPr>
          <a:xfrm>
            <a:off x="2832889" y="3810000"/>
            <a:ext cx="500066" cy="10081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9" name="TextBox 58"/>
          <p:cNvSpPr txBox="1"/>
          <p:nvPr/>
        </p:nvSpPr>
        <p:spPr>
          <a:xfrm>
            <a:off x="2590800" y="228601"/>
            <a:ext cx="3657600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Rational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194764" y="4894514"/>
                <a:ext cx="2525872" cy="6110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SG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−1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  2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  </m:t>
                      </m:r>
                      <m:r>
                        <a:rPr lang="en-US" i="1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  </m:t>
                      </m:r>
                      <m:f>
                        <m:fPr>
                          <m:ctrlPr>
                            <a:rPr lang="en-SG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−1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  4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    </m:t>
                      </m:r>
                      <m:r>
                        <a:rPr lang="en-US" b="0" i="1" smtClean="0">
                          <a:latin typeface="Cambria Math"/>
                        </a:rPr>
                        <m:t>  </m:t>
                      </m:r>
                      <m:r>
                        <a:rPr lang="en-US" i="1">
                          <a:latin typeface="Cambria Math"/>
                        </a:rPr>
                        <m:t>0    </m:t>
                      </m:r>
                      <m:r>
                        <a:rPr lang="en-US" b="0" i="1" smtClean="0">
                          <a:latin typeface="Cambria Math"/>
                        </a:rPr>
                        <m:t>  </m:t>
                      </m:r>
                      <m:f>
                        <m:fPr>
                          <m:ctrlPr>
                            <a:rPr lang="en-SG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     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i="1">
                          <a:latin typeface="Cambria Math"/>
                        </a:rPr>
                        <m:t>  </m:t>
                      </m:r>
                      <m:f>
                        <m:fPr>
                          <m:ctrlPr>
                            <a:rPr lang="en-SG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4764" y="4894514"/>
                <a:ext cx="2525872" cy="6110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48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8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48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48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480"/>
                            </p:stCondLst>
                            <p:childTnLst>
                              <p:par>
                                <p:cTn id="2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16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16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66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660"/>
                            </p:stCondLst>
                            <p:childTnLst>
                              <p:par>
                                <p:cTn id="4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660"/>
                            </p:stCondLst>
                            <p:childTnLst>
                              <p:par>
                                <p:cTn id="4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660"/>
                            </p:stCondLst>
                            <p:childTnLst>
                              <p:par>
                                <p:cTn id="5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660"/>
                            </p:stCondLst>
                            <p:childTnLst>
                              <p:par>
                                <p:cTn id="5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6" grpId="0" animBg="1"/>
      <p:bldP spid="57" grpId="0" animBg="1"/>
      <p:bldP spid="58" grpId="0" animBg="1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66800" y="1752600"/>
            <a:ext cx="6934200" cy="838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Calibri" pitchFamily="34" charset="0"/>
                <a:ea typeface="Calibri" pitchFamily="34" charset="0"/>
                <a:cs typeface="Calibri" pitchFamily="34" charset="0"/>
              </a:rPr>
              <a:t>Convert the rational number such that denominator is positive.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0" name="Rectangle 9"/>
          <p:cNvSpPr/>
          <p:nvPr/>
        </p:nvSpPr>
        <p:spPr>
          <a:xfrm>
            <a:off x="1066800" y="3124200"/>
            <a:ext cx="6553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Calibri" pitchFamily="34" charset="0"/>
                <a:ea typeface="Calibri" pitchFamily="34" charset="0"/>
                <a:cs typeface="Mangal"/>
              </a:rPr>
              <a:t>Dividing numerator and denominator by 9 we get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57600" y="3657600"/>
            <a:ext cx="1495425" cy="742950"/>
          </a:xfrm>
          <a:prstGeom prst="rect">
            <a:avLst/>
          </a:prstGeom>
          <a:noFill/>
        </p:spPr>
      </p:pic>
      <p:grpSp>
        <p:nvGrpSpPr>
          <p:cNvPr id="18" name="Group 17"/>
          <p:cNvGrpSpPr/>
          <p:nvPr/>
        </p:nvGrpSpPr>
        <p:grpSpPr>
          <a:xfrm>
            <a:off x="1038225" y="4591050"/>
            <a:ext cx="4981575" cy="742950"/>
            <a:chOff x="914400" y="4953000"/>
            <a:chExt cx="4981575" cy="742950"/>
          </a:xfrm>
        </p:grpSpPr>
        <p:sp>
          <p:nvSpPr>
            <p:cNvPr id="14" name="Rectangle 13"/>
            <p:cNvSpPr/>
            <p:nvPr/>
          </p:nvSpPr>
          <p:spPr>
            <a:xfrm>
              <a:off x="914400" y="5029200"/>
              <a:ext cx="352333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latin typeface="Calibri" pitchFamily="34" charset="0"/>
                  <a:ea typeface="Calibri" pitchFamily="34" charset="0"/>
                  <a:cs typeface="Mangal"/>
                </a:rPr>
                <a:t>Further divide by 3 we get,</a:t>
              </a:r>
              <a:endParaRPr lang="en-US" sz="240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3079" name="Picture 7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572000" y="4953000"/>
              <a:ext cx="1323975" cy="742950"/>
            </a:xfrm>
            <a:prstGeom prst="rect">
              <a:avLst/>
            </a:prstGeom>
            <a:noFill/>
          </p:spPr>
        </p:pic>
      </p:grp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33600" y="5562600"/>
            <a:ext cx="3981450" cy="742950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2590800" y="228601"/>
            <a:ext cx="3657600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Rational Numbers</a:t>
            </a: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62200" y="2286000"/>
            <a:ext cx="4267200" cy="773430"/>
          </a:xfrm>
          <a:prstGeom prst="rect">
            <a:avLst/>
          </a:prstGeom>
          <a:noFill/>
        </p:spPr>
      </p:pic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25" name="Group 24"/>
          <p:cNvGrpSpPr/>
          <p:nvPr/>
        </p:nvGrpSpPr>
        <p:grpSpPr>
          <a:xfrm>
            <a:off x="1066800" y="1030709"/>
            <a:ext cx="7010400" cy="662730"/>
            <a:chOff x="1066800" y="1078334"/>
            <a:chExt cx="7010400" cy="662730"/>
          </a:xfrm>
        </p:grpSpPr>
        <p:sp>
          <p:nvSpPr>
            <p:cNvPr id="24577" name="Rectangle 1"/>
            <p:cNvSpPr>
              <a:spLocks noChangeArrowheads="1"/>
            </p:cNvSpPr>
            <p:nvPr/>
          </p:nvSpPr>
          <p:spPr bwMode="auto">
            <a:xfrm>
              <a:off x="1066800" y="1178867"/>
              <a:ext cx="70104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latin typeface="Calibri" pitchFamily="34" charset="0"/>
                  <a:ea typeface="Calibri" pitchFamily="34" charset="0"/>
                  <a:cs typeface="Mangal"/>
                </a:rPr>
                <a:t>2. Express the rational number in standard form </a:t>
              </a: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3317" name="Picture 5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162800" y="1078334"/>
              <a:ext cx="914400" cy="66273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3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200"/>
                            </p:stCondLst>
                            <p:childTnLst>
                              <p:par>
                                <p:cTn id="1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8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8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8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38200" y="1828800"/>
            <a:ext cx="7620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/>
              </a:rPr>
              <a:t>The pattern represents equivalent fractions of the first</a:t>
            </a:r>
            <a:r>
              <a:rPr kumimoji="0" lang="en-US" sz="24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/>
              </a:rPr>
              <a:t>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/>
              </a:rPr>
              <a:t>rational number in the series.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537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5374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5375" name="Rectangle 15"/>
          <p:cNvSpPr>
            <a:spLocks noChangeArrowheads="1"/>
          </p:cNvSpPr>
          <p:nvPr/>
        </p:nvSpPr>
        <p:spPr bwMode="auto">
          <a:xfrm>
            <a:off x="914400" y="4114800"/>
            <a:ext cx="5638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/>
              </a:rPr>
              <a:t>Next two rational numbers would be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77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5378" name="Rectangle 18"/>
          <p:cNvSpPr>
            <a:spLocks noChangeArrowheads="1"/>
          </p:cNvSpPr>
          <p:nvPr/>
        </p:nvSpPr>
        <p:spPr bwMode="auto">
          <a:xfrm>
            <a:off x="45720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590800" y="152400"/>
            <a:ext cx="3657600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Rational Numbers</a:t>
            </a: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9625" y="2971800"/>
            <a:ext cx="2362200" cy="7535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6600" y="2971800"/>
            <a:ext cx="2514601" cy="7524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</p:pic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4000" y="5105400"/>
            <a:ext cx="2514600" cy="752475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</p:pic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76925" y="2971800"/>
            <a:ext cx="2540643" cy="76026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noFill/>
          </a:ln>
        </p:spPr>
      </p:pic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1275" name="Picture 1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76800" y="5029200"/>
            <a:ext cx="2514600" cy="7524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noFill/>
          </a:ln>
        </p:spPr>
      </p:pic>
      <p:sp>
        <p:nvSpPr>
          <p:cNvPr id="1127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48" name="Group 47"/>
          <p:cNvGrpSpPr/>
          <p:nvPr/>
        </p:nvGrpSpPr>
        <p:grpSpPr>
          <a:xfrm>
            <a:off x="914400" y="838200"/>
            <a:ext cx="6934200" cy="942975"/>
            <a:chOff x="914400" y="838200"/>
            <a:chExt cx="6934200" cy="942975"/>
          </a:xfrm>
        </p:grpSpPr>
        <p:sp>
          <p:nvSpPr>
            <p:cNvPr id="15362" name="Rectangle 2"/>
            <p:cNvSpPr>
              <a:spLocks noChangeArrowheads="1"/>
            </p:cNvSpPr>
            <p:nvPr/>
          </p:nvSpPr>
          <p:spPr bwMode="auto">
            <a:xfrm>
              <a:off x="914400" y="838200"/>
              <a:ext cx="693420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latin typeface="Calibri" pitchFamily="34" charset="0"/>
                  <a:ea typeface="Calibri" pitchFamily="34" charset="0"/>
                  <a:cs typeface="Mangal"/>
                </a:rPr>
                <a:t>3. Write 2 more rational numbers in pattern given</a:t>
              </a: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latin typeface="Calibri" pitchFamily="34" charset="0"/>
                  <a:ea typeface="Calibri" pitchFamily="34" charset="0"/>
                  <a:cs typeface="Mangal"/>
                </a:rPr>
                <a:t>       </a:t>
              </a: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1277" name="Picture 13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743200" y="1219200"/>
              <a:ext cx="3114675" cy="56197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53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4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4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4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40"/>
                            </p:stCondLst>
                            <p:childTnLst>
                              <p:par>
                                <p:cTn id="2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15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15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15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24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24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26" name="Group 25"/>
          <p:cNvGrpSpPr/>
          <p:nvPr/>
        </p:nvGrpSpPr>
        <p:grpSpPr>
          <a:xfrm>
            <a:off x="914400" y="3810000"/>
            <a:ext cx="7162800" cy="936516"/>
            <a:chOff x="1219200" y="4652635"/>
            <a:chExt cx="7162800" cy="936516"/>
          </a:xfrm>
        </p:grpSpPr>
        <p:sp>
          <p:nvSpPr>
            <p:cNvPr id="2053" name="Rectangle 5"/>
            <p:cNvSpPr>
              <a:spLocks noChangeArrowheads="1"/>
            </p:cNvSpPr>
            <p:nvPr/>
          </p:nvSpPr>
          <p:spPr bwMode="auto">
            <a:xfrm>
              <a:off x="1219200" y="4681210"/>
              <a:ext cx="7162800" cy="9079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Mangal"/>
                </a:rPr>
                <a:t>The two rational numbers </a:t>
              </a:r>
              <a:r>
                <a:rPr kumimoji="0" lang="en-US" sz="2400" b="0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Mangal"/>
                </a:rPr>
                <a:t>                         </a:t>
              </a: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Mangal"/>
                </a:rPr>
                <a:t>are equivalent.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/>
              </a:endParaRPr>
            </a:p>
          </p:txBody>
        </p:sp>
        <p:pic>
          <p:nvPicPr>
            <p:cNvPr id="2056" name="Picture 8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48200" y="4652635"/>
              <a:ext cx="1492681" cy="638175"/>
            </a:xfrm>
            <a:prstGeom prst="rect">
              <a:avLst/>
            </a:prstGeom>
            <a:noFill/>
          </p:spPr>
        </p:pic>
      </p:grpSp>
      <p:grpSp>
        <p:nvGrpSpPr>
          <p:cNvPr id="17" name="Group 16"/>
          <p:cNvGrpSpPr/>
          <p:nvPr/>
        </p:nvGrpSpPr>
        <p:grpSpPr>
          <a:xfrm>
            <a:off x="1752600" y="2209800"/>
            <a:ext cx="1981200" cy="1143000"/>
            <a:chOff x="2514600" y="5029200"/>
            <a:chExt cx="1981200" cy="1066800"/>
          </a:xfrm>
        </p:grpSpPr>
        <p:sp>
          <p:nvSpPr>
            <p:cNvPr id="14" name="Flowchart: Alternate Process 13"/>
            <p:cNvSpPr/>
            <p:nvPr/>
          </p:nvSpPr>
          <p:spPr>
            <a:xfrm>
              <a:off x="2514600" y="5029200"/>
              <a:ext cx="1981200" cy="1066800"/>
            </a:xfrm>
            <a:prstGeom prst="flowChartAlternateProcess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6" name="Picture 1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707575" y="5181600"/>
              <a:ext cx="1559625" cy="786593"/>
            </a:xfrm>
            <a:prstGeom prst="rect">
              <a:avLst/>
            </a:prstGeom>
            <a:noFill/>
          </p:spPr>
        </p:pic>
      </p:grpSp>
      <p:grpSp>
        <p:nvGrpSpPr>
          <p:cNvPr id="22" name="Group 21"/>
          <p:cNvGrpSpPr/>
          <p:nvPr/>
        </p:nvGrpSpPr>
        <p:grpSpPr>
          <a:xfrm>
            <a:off x="4343400" y="2209800"/>
            <a:ext cx="3048000" cy="1143000"/>
            <a:chOff x="4495800" y="4648200"/>
            <a:chExt cx="3048000" cy="1143000"/>
          </a:xfrm>
        </p:grpSpPr>
        <p:sp>
          <p:nvSpPr>
            <p:cNvPr id="19" name="Flowchart: Alternate Process 18"/>
            <p:cNvSpPr/>
            <p:nvPr/>
          </p:nvSpPr>
          <p:spPr>
            <a:xfrm>
              <a:off x="4495800" y="4648200"/>
              <a:ext cx="3048000" cy="1143000"/>
            </a:xfrm>
            <a:prstGeom prst="flowChartAlternateProcess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21" name="Picture 3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48200" y="4800600"/>
              <a:ext cx="2744168" cy="870462"/>
            </a:xfrm>
            <a:prstGeom prst="rect">
              <a:avLst/>
            </a:prstGeom>
            <a:noFill/>
          </p:spPr>
        </p:pic>
      </p:grpSp>
      <p:sp>
        <p:nvSpPr>
          <p:cNvPr id="25" name="Rectangle 24"/>
          <p:cNvSpPr/>
          <p:nvPr/>
        </p:nvSpPr>
        <p:spPr>
          <a:xfrm>
            <a:off x="1143000" y="4648200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ts val="1200"/>
              </a:spcBef>
              <a:spcAft>
                <a:spcPct val="0"/>
              </a:spcAft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950627" y="4724400"/>
            <a:ext cx="57549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ts val="1200"/>
              </a:spcBef>
              <a:spcAft>
                <a:spcPct val="0"/>
              </a:spcAft>
            </a:pPr>
            <a:r>
              <a:rPr lang="en-US" sz="2400" dirty="0">
                <a:latin typeface="Calibri" pitchFamily="34" charset="0"/>
                <a:ea typeface="Calibri" pitchFamily="34" charset="0"/>
                <a:cs typeface="Mangal"/>
              </a:rPr>
              <a:t>Hence they represent same rational number.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590800" y="228601"/>
            <a:ext cx="3657600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Rational Numbers</a:t>
            </a: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29" name="Group 28"/>
          <p:cNvGrpSpPr/>
          <p:nvPr/>
        </p:nvGrpSpPr>
        <p:grpSpPr>
          <a:xfrm>
            <a:off x="838200" y="1210478"/>
            <a:ext cx="7772400" cy="630646"/>
            <a:chOff x="838200" y="1210478"/>
            <a:chExt cx="7772400" cy="630646"/>
          </a:xfrm>
        </p:grpSpPr>
        <p:sp>
          <p:nvSpPr>
            <p:cNvPr id="25601" name="Rectangle 1"/>
            <p:cNvSpPr>
              <a:spLocks noChangeArrowheads="1"/>
            </p:cNvSpPr>
            <p:nvPr/>
          </p:nvSpPr>
          <p:spPr bwMode="auto">
            <a:xfrm>
              <a:off x="838200" y="1294969"/>
              <a:ext cx="77724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latin typeface="Calibri" pitchFamily="34" charset="0"/>
                  <a:ea typeface="Calibri" pitchFamily="34" charset="0"/>
                  <a:cs typeface="Mangal"/>
                </a:rPr>
                <a:t>4. Does </a:t>
              </a:r>
              <a:r>
                <a:rPr kumimoji="0" lang="en-US" sz="2400" b="1" i="0" u="none" strike="noStrike" cap="none" normalizeH="0" dirty="0">
                  <a:ln>
                    <a:noFill/>
                  </a:ln>
                  <a:solidFill>
                    <a:srgbClr val="C00000"/>
                  </a:solidFill>
                  <a:effectLst/>
                  <a:latin typeface="Calibri" pitchFamily="34" charset="0"/>
                  <a:ea typeface="Calibri" pitchFamily="34" charset="0"/>
                  <a:cs typeface="Mangal"/>
                </a:rPr>
                <a:t>                           </a:t>
              </a:r>
              <a:r>
                <a:rPr kumimoji="0" lang="en-US" sz="2400" b="1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latin typeface="Calibri" pitchFamily="34" charset="0"/>
                  <a:ea typeface="Calibri" pitchFamily="34" charset="0"/>
                  <a:cs typeface="Mangal"/>
                </a:rPr>
                <a:t>represent the same rational number?</a:t>
              </a: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9219" name="Picture 3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57400" y="1210478"/>
              <a:ext cx="1676400" cy="63064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143000" y="2057400"/>
            <a:ext cx="7239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/>
              </a:rPr>
              <a:t>Express both rational numbers with same denominator.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639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639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6398" name="Rectangle 14"/>
          <p:cNvSpPr>
            <a:spLocks noChangeArrowheads="1"/>
          </p:cNvSpPr>
          <p:nvPr/>
        </p:nvSpPr>
        <p:spPr bwMode="auto">
          <a:xfrm>
            <a:off x="0" y="1609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40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6401" name="Rectangle 17"/>
          <p:cNvSpPr>
            <a:spLocks noChangeArrowheads="1"/>
          </p:cNvSpPr>
          <p:nvPr/>
        </p:nvSpPr>
        <p:spPr bwMode="auto">
          <a:xfrm>
            <a:off x="0" y="942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Mangal"/>
              </a:rPr>
              <a:t> 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505200" y="2667000"/>
            <a:ext cx="19141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Calibri" pitchFamily="34" charset="0"/>
                <a:ea typeface="Calibri" pitchFamily="34" charset="0"/>
                <a:cs typeface="Mangal"/>
              </a:rPr>
              <a:t> LCM (4,5)=20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403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6402" name="Picture 1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5000" y="3429000"/>
            <a:ext cx="1933575" cy="7524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16405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6404" name="Picture 2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24400" y="3505200"/>
            <a:ext cx="1933575" cy="7429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86200" y="5105400"/>
            <a:ext cx="1895475" cy="7524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26" name="Rectangle 25"/>
          <p:cNvSpPr/>
          <p:nvPr/>
        </p:nvSpPr>
        <p:spPr>
          <a:xfrm>
            <a:off x="1219200" y="4419600"/>
            <a:ext cx="57925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We need to find 4 rational numbers between</a:t>
            </a:r>
            <a:endParaRPr lang="en-IN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590800" y="228601"/>
            <a:ext cx="3657600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Rational Numbers</a:t>
            </a: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32" name="Group 31"/>
          <p:cNvGrpSpPr/>
          <p:nvPr/>
        </p:nvGrpSpPr>
        <p:grpSpPr>
          <a:xfrm>
            <a:off x="1219200" y="1066800"/>
            <a:ext cx="6644213" cy="694592"/>
            <a:chOff x="1219200" y="943708"/>
            <a:chExt cx="6087604" cy="694592"/>
          </a:xfrm>
        </p:grpSpPr>
        <p:sp>
          <p:nvSpPr>
            <p:cNvPr id="25602" name="Rectangle 2"/>
            <p:cNvSpPr>
              <a:spLocks noChangeArrowheads="1"/>
            </p:cNvSpPr>
            <p:nvPr/>
          </p:nvSpPr>
          <p:spPr bwMode="auto">
            <a:xfrm>
              <a:off x="1219200" y="990600"/>
              <a:ext cx="604082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latin typeface="Calibri" pitchFamily="34" charset="0"/>
                  <a:ea typeface="Calibri" pitchFamily="34" charset="0"/>
                  <a:cs typeface="Mangal"/>
                </a:rPr>
                <a:t>5. Find 4 rational numbers between                          .</a:t>
              </a: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7175" name="Picture 7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78004" y="943708"/>
              <a:ext cx="1828800" cy="694592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88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36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36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360"/>
                            </p:stCondLst>
                            <p:childTnLst>
                              <p:par>
                                <p:cTn id="2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8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5" grpId="0"/>
      <p:bldP spid="21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639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6397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6398" name="Rectangle 14"/>
          <p:cNvSpPr>
            <a:spLocks noChangeArrowheads="1"/>
          </p:cNvSpPr>
          <p:nvPr/>
        </p:nvSpPr>
        <p:spPr bwMode="auto">
          <a:xfrm>
            <a:off x="0" y="1609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400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6401" name="Rectangle 17"/>
          <p:cNvSpPr>
            <a:spLocks noChangeArrowheads="1"/>
          </p:cNvSpPr>
          <p:nvPr/>
        </p:nvSpPr>
        <p:spPr bwMode="auto">
          <a:xfrm>
            <a:off x="0" y="942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Mangal"/>
              </a:rPr>
              <a:t> 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403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6405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6406" name="Rectangle 22"/>
          <p:cNvSpPr>
            <a:spLocks noChangeArrowheads="1"/>
          </p:cNvSpPr>
          <p:nvPr/>
        </p:nvSpPr>
        <p:spPr bwMode="auto">
          <a:xfrm>
            <a:off x="914400" y="1826568"/>
            <a:ext cx="7620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Mangal"/>
              </a:rPr>
              <a:t>Multiply and divide both rational numbers by 5 we get,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9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2600" y="2590800"/>
            <a:ext cx="2247900" cy="7524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pic>
        <p:nvPicPr>
          <p:cNvPr id="23" name="Picture 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24400" y="2600325"/>
            <a:ext cx="2247900" cy="7524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31" name="TextBox 30"/>
          <p:cNvSpPr txBox="1"/>
          <p:nvPr/>
        </p:nvSpPr>
        <p:spPr>
          <a:xfrm>
            <a:off x="2590800" y="228601"/>
            <a:ext cx="3657600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Rational Numbers</a:t>
            </a: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32" name="Group 31"/>
          <p:cNvGrpSpPr/>
          <p:nvPr/>
        </p:nvGrpSpPr>
        <p:grpSpPr>
          <a:xfrm>
            <a:off x="914400" y="3657600"/>
            <a:ext cx="7315200" cy="644979"/>
            <a:chOff x="914400" y="3657600"/>
            <a:chExt cx="7315200" cy="644979"/>
          </a:xfrm>
        </p:grpSpPr>
        <p:sp>
          <p:nvSpPr>
            <p:cNvPr id="18433" name="Rectangle 1"/>
            <p:cNvSpPr>
              <a:spLocks noChangeArrowheads="1"/>
            </p:cNvSpPr>
            <p:nvPr/>
          </p:nvSpPr>
          <p:spPr bwMode="auto">
            <a:xfrm>
              <a:off x="914400" y="3657600"/>
              <a:ext cx="71628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Mangal"/>
                </a:rPr>
                <a:t>Thus we get 4 rational numbers between 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5121" name="Picture 1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72200" y="3657600"/>
              <a:ext cx="2057400" cy="644979"/>
            </a:xfrm>
            <a:prstGeom prst="rect">
              <a:avLst/>
            </a:prstGeom>
            <a:noFill/>
          </p:spPr>
        </p:pic>
      </p:grp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400" y="4648200"/>
            <a:ext cx="6174740" cy="647700"/>
          </a:xfrm>
          <a:prstGeom prst="rect">
            <a:avLst/>
          </a:prstGeom>
          <a:noFill/>
        </p:spPr>
      </p:pic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00200" y="5638800"/>
            <a:ext cx="5133975" cy="561975"/>
          </a:xfrm>
          <a:prstGeom prst="rect">
            <a:avLst/>
          </a:prstGeom>
          <a:noFill/>
        </p:spPr>
      </p:pic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35" name="Group 34"/>
          <p:cNvGrpSpPr/>
          <p:nvPr/>
        </p:nvGrpSpPr>
        <p:grpSpPr>
          <a:xfrm>
            <a:off x="914400" y="995141"/>
            <a:ext cx="7260834" cy="537865"/>
            <a:chOff x="914400" y="995141"/>
            <a:chExt cx="5965410" cy="537865"/>
          </a:xfrm>
        </p:grpSpPr>
        <p:sp>
          <p:nvSpPr>
            <p:cNvPr id="25602" name="Rectangle 2"/>
            <p:cNvSpPr>
              <a:spLocks noChangeArrowheads="1"/>
            </p:cNvSpPr>
            <p:nvPr/>
          </p:nvSpPr>
          <p:spPr bwMode="auto">
            <a:xfrm>
              <a:off x="914400" y="1066800"/>
              <a:ext cx="596541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latin typeface="Calibri" pitchFamily="34" charset="0"/>
                  <a:ea typeface="Calibri" pitchFamily="34" charset="0"/>
                  <a:cs typeface="Mangal"/>
                </a:rPr>
                <a:t>Find 4 rational numbers between                            (Contd.)</a:t>
              </a: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34" name="Picture 7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438968" y="995141"/>
              <a:ext cx="1416151" cy="53786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64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64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64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84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84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84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84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84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7779611"/>
              </p:ext>
            </p:extLst>
          </p:nvPr>
        </p:nvGraphicFramePr>
        <p:xfrm>
          <a:off x="457200" y="1397001"/>
          <a:ext cx="8229600" cy="2013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128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1309</TotalTime>
  <Words>706</Words>
  <Application>Microsoft Office PowerPoint</Application>
  <PresentationFormat>On-screen Show (4:3)</PresentationFormat>
  <Paragraphs>106</Paragraphs>
  <Slides>10</Slides>
  <Notes>9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112</cp:revision>
  <dcterms:created xsi:type="dcterms:W3CDTF">2018-12-16T04:20:25Z</dcterms:created>
  <dcterms:modified xsi:type="dcterms:W3CDTF">2021-03-07T07:16:38Z</dcterms:modified>
</cp:coreProperties>
</file>