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6" r:id="rId2"/>
    <p:sldId id="260" r:id="rId3"/>
    <p:sldId id="261" r:id="rId4"/>
    <p:sldId id="262" r:id="rId5"/>
    <p:sldId id="263" r:id="rId6"/>
    <p:sldId id="264" r:id="rId7"/>
    <p:sldId id="265" r:id="rId8"/>
    <p:sldId id="266" r:id="rId9"/>
    <p:sldId id="267" r:id="rId10"/>
    <p:sldId id="268" r:id="rId11"/>
    <p:sldId id="269" r:id="rId12"/>
    <p:sldId id="25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inimized">
    <p:restoredLeft sz="15620"/>
    <p:restoredTop sz="27126" autoAdjust="0"/>
  </p:normalViewPr>
  <p:slideViewPr>
    <p:cSldViewPr>
      <p:cViewPr>
        <p:scale>
          <a:sx n="89" d="100"/>
          <a:sy n="89" d="100"/>
        </p:scale>
        <p:origin x="620" y="-108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D398F4-68C7-45DD-917F-850F0F97DF8C}" type="datetimeFigureOut">
              <a:rPr lang="en-IN" smtClean="0"/>
              <a:pPr/>
              <a:t>07-03-2021</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4D701E-2B11-4C64-8620-9E97557E8B0E}" type="slidenum">
              <a:rPr lang="en-IN" smtClean="0"/>
              <a:pPr/>
              <a:t>‹#›</a:t>
            </a:fld>
            <a:endParaRPr lang="en-IN"/>
          </a:p>
        </p:txBody>
      </p:sp>
    </p:spTree>
    <p:extLst>
      <p:ext uri="{BB962C8B-B14F-4D97-AF65-F5344CB8AC3E}">
        <p14:creationId xmlns:p14="http://schemas.microsoft.com/office/powerpoint/2010/main" val="1223723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ixabay.com/vectors/student-homework-reading-pupil-29492/"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pixabay.com/vectors/family-love-rainbow-boy-child-2112266/"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pixabay.com/illustrations/child-series-kindergarten-figure-1096177/"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0" i="1" kern="1200" dirty="0">
                <a:solidFill>
                  <a:schemeClr val="tx1"/>
                </a:solidFill>
                <a:latin typeface="+mn-lt"/>
                <a:ea typeface="+mn-ea"/>
                <a:cs typeface="+mn-cs"/>
              </a:rPr>
              <a:t>1. &lt;Short Description&gt; - &lt;SOURCE URL&gt;</a:t>
            </a:r>
          </a:p>
          <a:p>
            <a:endParaRPr lang="en-IN" dirty="0"/>
          </a:p>
        </p:txBody>
      </p:sp>
      <p:sp>
        <p:nvSpPr>
          <p:cNvPr id="4" name="Slide Number Placeholder 3"/>
          <p:cNvSpPr>
            <a:spLocks noGrp="1"/>
          </p:cNvSpPr>
          <p:nvPr>
            <p:ph type="sldNum" sz="quarter" idx="10"/>
          </p:nvPr>
        </p:nvSpPr>
        <p:spPr/>
        <p:txBody>
          <a:bodyPr/>
          <a:lstStyle/>
          <a:p>
            <a:fld id="{154D701E-2B11-4C64-8620-9E97557E8B0E}" type="slidenum">
              <a:rPr lang="en-IN" smtClean="0"/>
              <a:pPr/>
              <a:t>1</a:t>
            </a:fld>
            <a:endParaRPr lang="en-IN"/>
          </a:p>
        </p:txBody>
      </p:sp>
    </p:spTree>
    <p:extLst>
      <p:ext uri="{BB962C8B-B14F-4D97-AF65-F5344CB8AC3E}">
        <p14:creationId xmlns:p14="http://schemas.microsoft.com/office/powerpoint/2010/main" val="472324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Value</a:t>
            </a:r>
            <a:r>
              <a:rPr lang="en-US" sz="1200" b="1" i="0" kern="1200" baseline="0" dirty="0">
                <a:solidFill>
                  <a:schemeClr val="tx1"/>
                </a:solidFill>
                <a:latin typeface="+mn-lt"/>
                <a:ea typeface="+mn-ea"/>
                <a:cs typeface="+mn-cs"/>
              </a:rPr>
              <a:t> content</a:t>
            </a:r>
            <a:endParaRPr lang="en-US" sz="1200" b="1" i="0" kern="1200" dirty="0">
              <a:solidFill>
                <a:schemeClr val="tx1"/>
              </a:solidFill>
              <a:latin typeface="+mn-lt"/>
              <a:ea typeface="+mn-ea"/>
              <a:cs typeface="+mn-cs"/>
            </a:endParaRP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A rational number is defined as a number that can be expressed in the form p/q, where</a:t>
            </a:r>
            <a:r>
              <a:rPr lang="en-US" sz="1200" b="0" i="0" kern="1200" baseline="0" dirty="0">
                <a:solidFill>
                  <a:schemeClr val="tx1"/>
                </a:solidFill>
                <a:latin typeface="+mn-lt"/>
                <a:ea typeface="+mn-ea"/>
                <a:cs typeface="+mn-cs"/>
              </a:rPr>
              <a:t> </a:t>
            </a:r>
            <a:r>
              <a:rPr lang="en-US" sz="1200" b="0" i="0" kern="1200" dirty="0">
                <a:solidFill>
                  <a:schemeClr val="tx1"/>
                </a:solidFill>
                <a:latin typeface="+mn-lt"/>
                <a:ea typeface="+mn-ea"/>
                <a:cs typeface="+mn-cs"/>
              </a:rPr>
              <a:t>p and q are integers and q is not 0. Sometimes this is referred to as a simple fraction. So</a:t>
            </a:r>
          </a:p>
          <a:p>
            <a:r>
              <a:rPr lang="en-US" sz="1200" b="0" i="0" kern="1200" dirty="0">
                <a:solidFill>
                  <a:schemeClr val="tx1"/>
                </a:solidFill>
                <a:latin typeface="+mn-lt"/>
                <a:ea typeface="+mn-ea"/>
                <a:cs typeface="+mn-cs"/>
              </a:rPr>
              <a:t>rational numbers include integers &amp;amp; fractions.</a:t>
            </a:r>
          </a:p>
          <a:p>
            <a:r>
              <a:rPr lang="en-US" sz="1200" b="0" i="0" kern="1200" dirty="0">
                <a:solidFill>
                  <a:schemeClr val="tx1"/>
                </a:solidFill>
                <a:latin typeface="+mn-lt"/>
                <a:ea typeface="+mn-ea"/>
                <a:cs typeface="+mn-cs"/>
              </a:rPr>
              <a:t>Take the analogy of a family. Imagine the denominator represents your entire family,</a:t>
            </a:r>
          </a:p>
          <a:p>
            <a:r>
              <a:rPr lang="en-US" sz="1200" b="0" i="0" kern="1200" dirty="0">
                <a:solidFill>
                  <a:schemeClr val="tx1"/>
                </a:solidFill>
                <a:latin typeface="+mn-lt"/>
                <a:ea typeface="+mn-ea"/>
                <a:cs typeface="+mn-cs"/>
              </a:rPr>
              <a:t>and the numerator represents you, as a part of the family. Although there is a line</a:t>
            </a:r>
          </a:p>
          <a:p>
            <a:r>
              <a:rPr lang="en-US" sz="1200" b="0" i="0" kern="1200" dirty="0">
                <a:solidFill>
                  <a:schemeClr val="tx1"/>
                </a:solidFill>
                <a:latin typeface="+mn-lt"/>
                <a:ea typeface="+mn-ea"/>
                <a:cs typeface="+mn-cs"/>
              </a:rPr>
              <a:t>demarcating the numerator and denominator, the fraction is one entire unit denoting</a:t>
            </a:r>
          </a:p>
          <a:p>
            <a:r>
              <a:rPr lang="en-US" sz="1200" b="0" i="0" kern="1200" dirty="0">
                <a:solidFill>
                  <a:schemeClr val="tx1"/>
                </a:solidFill>
                <a:latin typeface="+mn-lt"/>
                <a:ea typeface="+mn-ea"/>
                <a:cs typeface="+mn-cs"/>
              </a:rPr>
              <a:t>strong stable support to the numerator.</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hlinkClick r:id="rId3"/>
              </a:rPr>
              <a:t>https://pixabay.com/vectors/student-homework-reading-pupil-29492/</a:t>
            </a:r>
            <a:endParaRPr lang="en-US" dirty="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hlinkClick r:id="rId4"/>
              </a:rPr>
              <a:t>https://pixabay.com/vectors/family-love-rainbow-boy-child-2112266/</a:t>
            </a:r>
            <a:endParaRPr lang="en-US" dirty="0"/>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endParaRPr lang="en-US" sz="1200" b="0"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2</a:t>
            </a:fld>
            <a:endParaRPr lang="en-IN"/>
          </a:p>
        </p:txBody>
      </p:sp>
    </p:spTree>
    <p:extLst>
      <p:ext uri="{BB962C8B-B14F-4D97-AF65-F5344CB8AC3E}">
        <p14:creationId xmlns:p14="http://schemas.microsoft.com/office/powerpoint/2010/main" val="4148209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Value</a:t>
            </a:r>
            <a:r>
              <a:rPr lang="en-US" sz="1200" b="1" i="0" kern="1200" baseline="0" dirty="0">
                <a:solidFill>
                  <a:schemeClr val="tx1"/>
                </a:solidFill>
                <a:latin typeface="+mn-lt"/>
                <a:ea typeface="+mn-ea"/>
                <a:cs typeface="+mn-cs"/>
              </a:rPr>
              <a:t> content</a:t>
            </a:r>
            <a:endParaRPr lang="en-US" sz="1200" b="1" i="0" kern="1200" dirty="0">
              <a:solidFill>
                <a:schemeClr val="tx1"/>
              </a:solidFill>
              <a:latin typeface="+mn-lt"/>
              <a:ea typeface="+mn-ea"/>
              <a:cs typeface="+mn-cs"/>
            </a:endParaRP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Hence the essential qualities of a family are:</a:t>
            </a:r>
          </a:p>
          <a:p>
            <a:r>
              <a:rPr lang="en-US" sz="1200" b="0" i="0" kern="1200" dirty="0">
                <a:solidFill>
                  <a:schemeClr val="tx1"/>
                </a:solidFill>
                <a:latin typeface="+mn-lt"/>
                <a:ea typeface="+mn-ea"/>
                <a:cs typeface="+mn-cs"/>
              </a:rPr>
              <a:t> All the family members need to be attached to each other through mutual love,</a:t>
            </a:r>
          </a:p>
          <a:p>
            <a:r>
              <a:rPr lang="en-US" sz="1200" b="0" i="0" kern="1200" dirty="0">
                <a:solidFill>
                  <a:schemeClr val="tx1"/>
                </a:solidFill>
                <a:latin typeface="+mn-lt"/>
                <a:ea typeface="+mn-ea"/>
                <a:cs typeface="+mn-cs"/>
              </a:rPr>
              <a:t>kindness, respect, team work, mutual loyalty and a positive sensitivity towards</a:t>
            </a:r>
          </a:p>
          <a:p>
            <a:r>
              <a:rPr lang="en-US" sz="1200" b="0" i="0" kern="1200" dirty="0">
                <a:solidFill>
                  <a:schemeClr val="tx1"/>
                </a:solidFill>
                <a:latin typeface="+mn-lt"/>
                <a:ea typeface="+mn-ea"/>
                <a:cs typeface="+mn-cs"/>
              </a:rPr>
              <a:t>each other.</a:t>
            </a:r>
          </a:p>
          <a:p>
            <a:r>
              <a:rPr lang="en-US" sz="1200" b="0" i="0" kern="1200" dirty="0">
                <a:solidFill>
                  <a:schemeClr val="tx1"/>
                </a:solidFill>
                <a:latin typeface="+mn-lt"/>
                <a:ea typeface="+mn-ea"/>
                <a:cs typeface="+mn-cs"/>
              </a:rPr>
              <a:t> They need to form a strong support system for every member of the family.</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sz="1200" b="0" i="0" kern="1200" baseline="0" dirty="0">
                <a:solidFill>
                  <a:schemeClr val="tx1"/>
                </a:solidFill>
                <a:latin typeface="+mn-lt"/>
                <a:ea typeface="+mn-ea"/>
                <a:cs typeface="+mn-cs"/>
              </a:rPr>
              <a:t>Human chain– Creative commons - </a:t>
            </a:r>
            <a:r>
              <a:rPr lang="en-US" dirty="0">
                <a:hlinkClick r:id="rId3"/>
              </a:rPr>
              <a:t>https://pixabay.com/illustrations/child-series-kindergarten-figure-1096177/</a:t>
            </a: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Source Types - </a:t>
            </a:r>
          </a:p>
          <a:p>
            <a:pPr>
              <a:buFont typeface="Arial" pitchFamily="34" charset="0"/>
              <a:buChar char="•"/>
            </a:pPr>
            <a:r>
              <a:rPr lang="en-US" sz="1200" b="0" i="0" kern="1200" dirty="0">
                <a:solidFill>
                  <a:schemeClr val="tx1"/>
                </a:solidFill>
                <a:latin typeface="+mn-lt"/>
                <a:ea typeface="+mn-ea"/>
                <a:cs typeface="+mn-cs"/>
              </a:rPr>
              <a:t>SSSVV GALLERY</a:t>
            </a:r>
          </a:p>
          <a:p>
            <a:pPr>
              <a:buFont typeface="Arial" pitchFamily="34" charset="0"/>
              <a:buChar char="•"/>
            </a:pPr>
            <a:r>
              <a:rPr lang="en-US" sz="1200" b="0" i="0" kern="1200" dirty="0">
                <a:solidFill>
                  <a:schemeClr val="tx1"/>
                </a:solidFill>
                <a:latin typeface="+mn-lt"/>
                <a:ea typeface="+mn-ea"/>
                <a:cs typeface="+mn-cs"/>
              </a:rPr>
              <a:t>ORIGINAL (SELF CLICKED)</a:t>
            </a:r>
          </a:p>
          <a:p>
            <a:pPr>
              <a:buFont typeface="Arial" pitchFamily="34" charset="0"/>
              <a:buChar char="•"/>
            </a:pPr>
            <a:r>
              <a:rPr lang="en-US" sz="1200" b="0" i="0" kern="1200" dirty="0">
                <a:solidFill>
                  <a:schemeClr val="tx1"/>
                </a:solidFill>
                <a:latin typeface="+mn-lt"/>
                <a:ea typeface="+mn-ea"/>
                <a:cs typeface="+mn-cs"/>
              </a:rPr>
              <a:t>ORIGINAL (USING SHAPES/</a:t>
            </a:r>
            <a:r>
              <a:rPr lang="en-US" sz="1200" b="0" i="0" kern="1200" dirty="0" err="1">
                <a:solidFill>
                  <a:schemeClr val="tx1"/>
                </a:solidFill>
                <a:latin typeface="+mn-lt"/>
                <a:ea typeface="+mn-ea"/>
                <a:cs typeface="+mn-cs"/>
              </a:rPr>
              <a:t>Ms</a:t>
            </a:r>
            <a:r>
              <a:rPr lang="en-US" sz="1200" b="0" i="0" kern="1200" dirty="0">
                <a:solidFill>
                  <a:schemeClr val="tx1"/>
                </a:solidFill>
                <a:latin typeface="+mn-lt"/>
                <a:ea typeface="+mn-ea"/>
                <a:cs typeface="+mn-cs"/>
              </a:rPr>
              <a:t> PPT FEATURES)</a:t>
            </a:r>
          </a:p>
          <a:p>
            <a:pPr>
              <a:buFont typeface="Arial" pitchFamily="34" charset="0"/>
              <a:buChar char="•"/>
            </a:pPr>
            <a:r>
              <a:rPr lang="en-US" sz="1200" b="0" i="0" kern="1200" dirty="0">
                <a:solidFill>
                  <a:schemeClr val="tx1"/>
                </a:solidFill>
                <a:latin typeface="+mn-lt"/>
                <a:ea typeface="+mn-ea"/>
                <a:cs typeface="+mn-cs"/>
              </a:rPr>
              <a:t>ORIGINAL (USING PHOTOSHOP/HAND DRAWN SKETCH)</a:t>
            </a:r>
          </a:p>
          <a:p>
            <a:pPr>
              <a:buFont typeface="Arial" pitchFamily="34" charset="0"/>
              <a:buChar char="•"/>
            </a:pPr>
            <a:r>
              <a:rPr lang="en-US" sz="1200" b="0" i="0" kern="1200" dirty="0">
                <a:solidFill>
                  <a:schemeClr val="tx1"/>
                </a:solidFill>
                <a:latin typeface="+mn-lt"/>
                <a:ea typeface="+mn-ea"/>
                <a:cs typeface="+mn-cs"/>
              </a:rPr>
              <a:t>CR FREE  CREATIVE COMMONS SEARCH</a:t>
            </a:r>
          </a:p>
          <a:p>
            <a:pPr>
              <a:buFont typeface="Arial" pitchFamily="34" charset="0"/>
              <a:buChar char="•"/>
            </a:pPr>
            <a:r>
              <a:rPr lang="en-US" sz="1200" b="0" i="0" kern="1200" dirty="0">
                <a:solidFill>
                  <a:schemeClr val="tx1"/>
                </a:solidFill>
                <a:latin typeface="+mn-lt"/>
                <a:ea typeface="+mn-ea"/>
                <a:cs typeface="+mn-cs"/>
              </a:rPr>
              <a:t>SSSVV AUTHORIZED LINKS </a:t>
            </a:r>
          </a:p>
          <a:p>
            <a:pPr>
              <a:buFont typeface="Arial" pitchFamily="34" charset="0"/>
              <a:buChar char="•"/>
            </a:pPr>
            <a:r>
              <a:rPr lang="en-US" sz="1200" b="0" i="0" kern="1200" dirty="0">
                <a:solidFill>
                  <a:schemeClr val="tx1"/>
                </a:solidFill>
                <a:latin typeface="+mn-lt"/>
                <a:ea typeface="+mn-ea"/>
                <a:cs typeface="+mn-cs"/>
              </a:rPr>
              <a:t>Others</a:t>
            </a:r>
          </a:p>
        </p:txBody>
      </p:sp>
      <p:sp>
        <p:nvSpPr>
          <p:cNvPr id="4" name="Slide Number Placeholder 3"/>
          <p:cNvSpPr>
            <a:spLocks noGrp="1"/>
          </p:cNvSpPr>
          <p:nvPr>
            <p:ph type="sldNum" sz="quarter" idx="10"/>
          </p:nvPr>
        </p:nvSpPr>
        <p:spPr/>
        <p:txBody>
          <a:bodyPr/>
          <a:lstStyle/>
          <a:p>
            <a:fld id="{FD84A4E6-3285-479C-81E1-064EE7D4696D}" type="slidenum">
              <a:rPr lang="en-IN" smtClean="0"/>
              <a:pPr/>
              <a:t>3</a:t>
            </a:fld>
            <a:endParaRPr lang="en-IN"/>
          </a:p>
        </p:txBody>
      </p:sp>
    </p:spTree>
    <p:extLst>
      <p:ext uri="{BB962C8B-B14F-4D97-AF65-F5344CB8AC3E}">
        <p14:creationId xmlns:p14="http://schemas.microsoft.com/office/powerpoint/2010/main" val="27987225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Value</a:t>
            </a:r>
            <a:r>
              <a:rPr lang="en-US" sz="1200" b="1" i="0" kern="1200" baseline="0" dirty="0">
                <a:solidFill>
                  <a:schemeClr val="tx1"/>
                </a:solidFill>
                <a:latin typeface="+mn-lt"/>
                <a:ea typeface="+mn-ea"/>
                <a:cs typeface="+mn-cs"/>
              </a:rPr>
              <a:t> content</a:t>
            </a:r>
            <a:endParaRPr lang="en-US" sz="1200" b="1" i="0" kern="1200" dirty="0">
              <a:solidFill>
                <a:schemeClr val="tx1"/>
              </a:solidFill>
              <a:latin typeface="+mn-lt"/>
              <a:ea typeface="+mn-ea"/>
              <a:cs typeface="+mn-cs"/>
            </a:endParaRP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r>
              <a:rPr lang="en-US" sz="1200" b="1" i="0" kern="1200" dirty="0">
                <a:solidFill>
                  <a:schemeClr val="tx1"/>
                </a:solidFill>
                <a:latin typeface="+mn-lt"/>
                <a:ea typeface="+mn-ea"/>
                <a:cs typeface="+mn-cs"/>
              </a:rPr>
              <a:t>Image- SSSVV Gallery (Family)</a:t>
            </a:r>
          </a:p>
        </p:txBody>
      </p:sp>
      <p:sp>
        <p:nvSpPr>
          <p:cNvPr id="4" name="Slide Number Placeholder 3"/>
          <p:cNvSpPr>
            <a:spLocks noGrp="1"/>
          </p:cNvSpPr>
          <p:nvPr>
            <p:ph type="sldNum" sz="quarter" idx="10"/>
          </p:nvPr>
        </p:nvSpPr>
        <p:spPr/>
        <p:txBody>
          <a:bodyPr/>
          <a:lstStyle/>
          <a:p>
            <a:fld id="{FD84A4E6-3285-479C-81E1-064EE7D4696D}" type="slidenum">
              <a:rPr lang="en-IN" smtClean="0"/>
              <a:pPr/>
              <a:t>4</a:t>
            </a:fld>
            <a:endParaRPr lang="en-IN"/>
          </a:p>
        </p:txBody>
      </p:sp>
    </p:spTree>
    <p:extLst>
      <p:ext uri="{BB962C8B-B14F-4D97-AF65-F5344CB8AC3E}">
        <p14:creationId xmlns:p14="http://schemas.microsoft.com/office/powerpoint/2010/main" val="38393643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Value</a:t>
            </a:r>
            <a:r>
              <a:rPr lang="en-US" sz="1200" b="1" i="0" kern="1200" baseline="0" dirty="0">
                <a:solidFill>
                  <a:schemeClr val="tx1"/>
                </a:solidFill>
                <a:latin typeface="+mn-lt"/>
                <a:ea typeface="+mn-ea"/>
                <a:cs typeface="+mn-cs"/>
              </a:rPr>
              <a:t> content</a:t>
            </a:r>
            <a:endParaRPr lang="en-US" sz="1200" b="1" i="0" kern="1200" dirty="0">
              <a:solidFill>
                <a:schemeClr val="tx1"/>
              </a:solidFill>
              <a:latin typeface="+mn-lt"/>
              <a:ea typeface="+mn-ea"/>
              <a:cs typeface="+mn-cs"/>
            </a:endParaRP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Image- SSSVV Gallery (Mother)</a:t>
            </a:r>
          </a:p>
          <a:p>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5</a:t>
            </a:fld>
            <a:endParaRPr lang="en-IN"/>
          </a:p>
        </p:txBody>
      </p:sp>
    </p:spTree>
    <p:extLst>
      <p:ext uri="{BB962C8B-B14F-4D97-AF65-F5344CB8AC3E}">
        <p14:creationId xmlns:p14="http://schemas.microsoft.com/office/powerpoint/2010/main" val="31003382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Value</a:t>
            </a:r>
            <a:r>
              <a:rPr lang="en-US" sz="1200" b="1" i="0" kern="1200" baseline="0" dirty="0">
                <a:solidFill>
                  <a:schemeClr val="tx1"/>
                </a:solidFill>
                <a:latin typeface="+mn-lt"/>
                <a:ea typeface="+mn-ea"/>
                <a:cs typeface="+mn-cs"/>
              </a:rPr>
              <a:t> content</a:t>
            </a:r>
            <a:endParaRPr lang="en-US" sz="1200" b="1" i="0" kern="1200" dirty="0">
              <a:solidFill>
                <a:schemeClr val="tx1"/>
              </a:solidFill>
              <a:latin typeface="+mn-lt"/>
              <a:ea typeface="+mn-ea"/>
              <a:cs typeface="+mn-cs"/>
            </a:endParaRP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Image- SSSVV Gallery (Father)</a:t>
            </a:r>
          </a:p>
          <a:p>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6</a:t>
            </a:fld>
            <a:endParaRPr lang="en-IN"/>
          </a:p>
        </p:txBody>
      </p:sp>
    </p:spTree>
    <p:extLst>
      <p:ext uri="{BB962C8B-B14F-4D97-AF65-F5344CB8AC3E}">
        <p14:creationId xmlns:p14="http://schemas.microsoft.com/office/powerpoint/2010/main" val="939473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Value</a:t>
            </a:r>
            <a:r>
              <a:rPr lang="en-US" sz="1200" b="1" i="0" kern="1200" baseline="0" dirty="0">
                <a:solidFill>
                  <a:schemeClr val="tx1"/>
                </a:solidFill>
                <a:latin typeface="+mn-lt"/>
                <a:ea typeface="+mn-ea"/>
                <a:cs typeface="+mn-cs"/>
              </a:rPr>
              <a:t> content</a:t>
            </a:r>
            <a:endParaRPr lang="en-US" sz="1200" b="1" i="0" kern="1200" dirty="0">
              <a:solidFill>
                <a:schemeClr val="tx1"/>
              </a:solidFill>
              <a:latin typeface="+mn-lt"/>
              <a:ea typeface="+mn-ea"/>
              <a:cs typeface="+mn-cs"/>
            </a:endParaRP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Image- SSSVV Gallery (Mother)</a:t>
            </a:r>
          </a:p>
          <a:p>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7</a:t>
            </a:fld>
            <a:endParaRPr lang="en-IN"/>
          </a:p>
        </p:txBody>
      </p:sp>
    </p:spTree>
    <p:extLst>
      <p:ext uri="{BB962C8B-B14F-4D97-AF65-F5344CB8AC3E}">
        <p14:creationId xmlns:p14="http://schemas.microsoft.com/office/powerpoint/2010/main" val="42846561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Value</a:t>
            </a:r>
            <a:r>
              <a:rPr lang="en-US" sz="1200" b="1" i="0" kern="1200" baseline="0" dirty="0">
                <a:solidFill>
                  <a:schemeClr val="tx1"/>
                </a:solidFill>
                <a:latin typeface="+mn-lt"/>
                <a:ea typeface="+mn-ea"/>
                <a:cs typeface="+mn-cs"/>
              </a:rPr>
              <a:t> content</a:t>
            </a:r>
            <a:endParaRPr lang="en-US" sz="1200" b="1" i="0" kern="1200" dirty="0">
              <a:solidFill>
                <a:schemeClr val="tx1"/>
              </a:solidFill>
              <a:latin typeface="+mn-lt"/>
              <a:ea typeface="+mn-ea"/>
              <a:cs typeface="+mn-cs"/>
            </a:endParaRP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Image- SSSVV Gallery (Family)</a:t>
            </a:r>
          </a:p>
          <a:p>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8</a:t>
            </a:fld>
            <a:endParaRPr lang="en-IN"/>
          </a:p>
        </p:txBody>
      </p:sp>
    </p:spTree>
    <p:extLst>
      <p:ext uri="{BB962C8B-B14F-4D97-AF65-F5344CB8AC3E}">
        <p14:creationId xmlns:p14="http://schemas.microsoft.com/office/powerpoint/2010/main" val="3487946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Value</a:t>
            </a:r>
            <a:r>
              <a:rPr lang="en-US" sz="1200" b="1" i="0" kern="1200" baseline="0" dirty="0">
                <a:solidFill>
                  <a:schemeClr val="tx1"/>
                </a:solidFill>
                <a:latin typeface="+mn-lt"/>
                <a:ea typeface="+mn-ea"/>
                <a:cs typeface="+mn-cs"/>
              </a:rPr>
              <a:t> content</a:t>
            </a:r>
            <a:endParaRPr lang="en-US" sz="1200" b="1" i="0" kern="1200" dirty="0">
              <a:solidFill>
                <a:schemeClr val="tx1"/>
              </a:solidFill>
              <a:latin typeface="+mn-lt"/>
              <a:ea typeface="+mn-ea"/>
              <a:cs typeface="+mn-cs"/>
            </a:endParaRP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Image- SSSVV Gallery (siblings)</a:t>
            </a:r>
          </a:p>
          <a:p>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9</a:t>
            </a:fld>
            <a:endParaRPr lang="en-IN"/>
          </a:p>
        </p:txBody>
      </p:sp>
    </p:spTree>
    <p:extLst>
      <p:ext uri="{BB962C8B-B14F-4D97-AF65-F5344CB8AC3E}">
        <p14:creationId xmlns:p14="http://schemas.microsoft.com/office/powerpoint/2010/main" val="2472287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Value</a:t>
            </a:r>
            <a:r>
              <a:rPr lang="en-US" sz="1200" b="1" i="0" kern="1200" baseline="0" dirty="0">
                <a:solidFill>
                  <a:schemeClr val="tx1"/>
                </a:solidFill>
                <a:latin typeface="+mn-lt"/>
                <a:ea typeface="+mn-ea"/>
                <a:cs typeface="+mn-cs"/>
              </a:rPr>
              <a:t> content</a:t>
            </a:r>
            <a:endParaRPr lang="en-US" sz="1200" b="1" i="0" kern="1200" dirty="0">
              <a:solidFill>
                <a:schemeClr val="tx1"/>
              </a:solidFill>
              <a:latin typeface="+mn-lt"/>
              <a:ea typeface="+mn-ea"/>
              <a:cs typeface="+mn-cs"/>
            </a:endParaRP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He put his arms around their shoulders and said, “your mother puts in a very long day at</a:t>
            </a:r>
          </a:p>
          <a:p>
            <a:r>
              <a:rPr lang="en-US" sz="1200" b="0" i="0" kern="1200" dirty="0">
                <a:solidFill>
                  <a:schemeClr val="tx1"/>
                </a:solidFill>
                <a:latin typeface="+mn-lt"/>
                <a:ea typeface="+mn-ea"/>
                <a:cs typeface="+mn-cs"/>
              </a:rPr>
              <a:t>work and is very tired. Moreover a burnt </a:t>
            </a:r>
            <a:r>
              <a:rPr lang="en-US" sz="1200" b="0" i="0" kern="1200" dirty="0" err="1">
                <a:solidFill>
                  <a:schemeClr val="tx1"/>
                </a:solidFill>
                <a:latin typeface="+mn-lt"/>
                <a:ea typeface="+mn-ea"/>
                <a:cs typeface="+mn-cs"/>
              </a:rPr>
              <a:t>roti</a:t>
            </a:r>
            <a:r>
              <a:rPr lang="en-US" sz="1200" b="0" i="0" kern="1200" dirty="0">
                <a:solidFill>
                  <a:schemeClr val="tx1"/>
                </a:solidFill>
                <a:latin typeface="+mn-lt"/>
                <a:ea typeface="+mn-ea"/>
                <a:cs typeface="+mn-cs"/>
              </a:rPr>
              <a:t> is never going to hurt anyone, but harsh</a:t>
            </a:r>
          </a:p>
          <a:p>
            <a:r>
              <a:rPr lang="en-US" sz="1200" b="0" i="0" kern="1200" dirty="0">
                <a:solidFill>
                  <a:schemeClr val="tx1"/>
                </a:solidFill>
                <a:latin typeface="+mn-lt"/>
                <a:ea typeface="+mn-ea"/>
                <a:cs typeface="+mn-cs"/>
              </a:rPr>
              <a:t>words would!”</a:t>
            </a:r>
          </a:p>
          <a:p>
            <a:r>
              <a:rPr lang="en-US" sz="1200" b="0" i="0" kern="1200" dirty="0">
                <a:solidFill>
                  <a:schemeClr val="tx1"/>
                </a:solidFill>
                <a:latin typeface="+mn-lt"/>
                <a:ea typeface="+mn-ea"/>
                <a:cs typeface="+mn-cs"/>
              </a:rPr>
              <a:t>He continued to say “Life is full of imperfect things and imperfect people. I am myself</a:t>
            </a:r>
          </a:p>
          <a:p>
            <a:r>
              <a:rPr lang="en-US" sz="1200" b="0" i="0" kern="1200" dirty="0">
                <a:solidFill>
                  <a:schemeClr val="tx1"/>
                </a:solidFill>
                <a:latin typeface="+mn-lt"/>
                <a:ea typeface="+mn-ea"/>
                <a:cs typeface="+mn-cs"/>
              </a:rPr>
              <a:t>hardly perfect.”</a:t>
            </a:r>
          </a:p>
          <a:p>
            <a:r>
              <a:rPr lang="en-US" sz="1200" b="0" i="0" kern="1200" dirty="0">
                <a:solidFill>
                  <a:schemeClr val="tx1"/>
                </a:solidFill>
                <a:latin typeface="+mn-lt"/>
                <a:ea typeface="+mn-ea"/>
                <a:cs typeface="+mn-cs"/>
              </a:rPr>
              <a:t>But what the children learnt from that incident got fixed on their minds over years. They</a:t>
            </a:r>
          </a:p>
          <a:p>
            <a:r>
              <a:rPr lang="en-US" sz="1200" b="0" i="0" kern="1200" dirty="0">
                <a:solidFill>
                  <a:schemeClr val="tx1"/>
                </a:solidFill>
                <a:latin typeface="+mn-lt"/>
                <a:ea typeface="+mn-ea"/>
                <a:cs typeface="+mn-cs"/>
              </a:rPr>
              <a:t>learnt to accept one another’s faults and to celebrate each other’s differences. They</a:t>
            </a:r>
          </a:p>
          <a:p>
            <a:r>
              <a:rPr lang="en-US" sz="1200" b="0" i="0" kern="1200" dirty="0">
                <a:solidFill>
                  <a:schemeClr val="tx1"/>
                </a:solidFill>
                <a:latin typeface="+mn-lt"/>
                <a:ea typeface="+mn-ea"/>
                <a:cs typeface="+mn-cs"/>
              </a:rPr>
              <a:t>understood that this is one of the most important keys for building a healthy, growing</a:t>
            </a:r>
          </a:p>
          <a:p>
            <a:r>
              <a:rPr lang="en-US" sz="1200" b="0" i="0" kern="1200" dirty="0">
                <a:solidFill>
                  <a:schemeClr val="tx1"/>
                </a:solidFill>
                <a:latin typeface="+mn-lt"/>
                <a:ea typeface="+mn-ea"/>
                <a:cs typeface="+mn-cs"/>
              </a:rPr>
              <a:t>and lasting relationship.</a:t>
            </a:r>
          </a:p>
          <a:p>
            <a:r>
              <a:rPr lang="en-US" sz="1200" b="0" i="0" kern="1200" dirty="0">
                <a:solidFill>
                  <a:schemeClr val="tx1"/>
                </a:solidFill>
                <a:latin typeface="+mn-lt"/>
                <a:ea typeface="+mn-ea"/>
                <a:cs typeface="+mn-cs"/>
              </a:rPr>
              <a:t>So Children! Remember!</a:t>
            </a:r>
          </a:p>
          <a:p>
            <a:r>
              <a:rPr lang="en-US" sz="1200" b="0" i="0" kern="1200" dirty="0">
                <a:solidFill>
                  <a:schemeClr val="tx1"/>
                </a:solidFill>
                <a:latin typeface="+mn-lt"/>
                <a:ea typeface="+mn-ea"/>
                <a:cs typeface="+mn-cs"/>
              </a:rPr>
              <a:t> Love the people who treat you right &amp;amp; show compassion towards people who</a:t>
            </a:r>
          </a:p>
          <a:p>
            <a:r>
              <a:rPr lang="en-US" sz="1200" b="0" i="0" kern="1200" dirty="0">
                <a:solidFill>
                  <a:schemeClr val="tx1"/>
                </a:solidFill>
                <a:latin typeface="+mn-lt"/>
                <a:ea typeface="+mn-ea"/>
                <a:cs typeface="+mn-cs"/>
              </a:rPr>
              <a:t>don’t.</a:t>
            </a:r>
          </a:p>
          <a:p>
            <a:r>
              <a:rPr lang="en-US" sz="1200" b="0" i="0" kern="1200" dirty="0">
                <a:solidFill>
                  <a:schemeClr val="tx1"/>
                </a:solidFill>
                <a:latin typeface="+mn-lt"/>
                <a:ea typeface="+mn-ea"/>
                <a:cs typeface="+mn-cs"/>
              </a:rPr>
              <a:t> This is true not only with your family members but also with everyone else in the</a:t>
            </a:r>
          </a:p>
          <a:p>
            <a:r>
              <a:rPr lang="en-US" sz="1200" b="0" i="0" kern="1200" dirty="0">
                <a:solidFill>
                  <a:schemeClr val="tx1"/>
                </a:solidFill>
                <a:latin typeface="+mn-lt"/>
                <a:ea typeface="+mn-ea"/>
                <a:cs typeface="+mn-cs"/>
              </a:rPr>
              <a:t>society around you.</a:t>
            </a:r>
          </a:p>
          <a:p>
            <a:r>
              <a:rPr lang="en-US" sz="1200" b="0" i="0" kern="1200" dirty="0">
                <a:solidFill>
                  <a:schemeClr val="tx1"/>
                </a:solidFill>
                <a:latin typeface="+mn-lt"/>
                <a:ea typeface="+mn-ea"/>
                <a:cs typeface="+mn-cs"/>
              </a:rPr>
              <a:t> Kindness towards others is most important in life.</a:t>
            </a:r>
          </a:p>
          <a:p>
            <a:r>
              <a:rPr lang="en-US" sz="1200" b="0" i="0" kern="1200" dirty="0">
                <a:solidFill>
                  <a:schemeClr val="tx1"/>
                </a:solidFill>
                <a:latin typeface="+mn-lt"/>
                <a:ea typeface="+mn-ea"/>
                <a:cs typeface="+mn-cs"/>
              </a:rPr>
              <a:t> People may or may not remember what you do to them or they may forget what</a:t>
            </a:r>
          </a:p>
          <a:p>
            <a:r>
              <a:rPr lang="en-US" sz="1200" b="0" i="0" kern="1200" dirty="0">
                <a:solidFill>
                  <a:schemeClr val="tx1"/>
                </a:solidFill>
                <a:latin typeface="+mn-lt"/>
                <a:ea typeface="+mn-ea"/>
                <a:cs typeface="+mn-cs"/>
              </a:rPr>
              <a:t>you said to them. But they will always remember the way you made them feel.</a:t>
            </a: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latin typeface="+mn-lt"/>
                <a:ea typeface="+mn-ea"/>
                <a:cs typeface="+mn-cs"/>
              </a:rPr>
              <a:t>Image- SSSVV Gallery (Father)</a:t>
            </a:r>
          </a:p>
          <a:p>
            <a:endParaRPr lang="en-US" sz="1200" b="1" i="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FD84A4E6-3285-479C-81E1-064EE7D4696D}" type="slidenum">
              <a:rPr lang="en-IN" smtClean="0"/>
              <a:pPr/>
              <a:t>10</a:t>
            </a:fld>
            <a:endParaRPr lang="en-IN"/>
          </a:p>
        </p:txBody>
      </p:sp>
    </p:spTree>
    <p:extLst>
      <p:ext uri="{BB962C8B-B14F-4D97-AF65-F5344CB8AC3E}">
        <p14:creationId xmlns:p14="http://schemas.microsoft.com/office/powerpoint/2010/main" val="30117135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latin typeface="+mn-lt"/>
                <a:ea typeface="+mn-ea"/>
                <a:cs typeface="+mn-cs"/>
              </a:rPr>
              <a:t>Asset Type: Value</a:t>
            </a:r>
            <a:r>
              <a:rPr lang="en-US" sz="1200" b="1" i="0" kern="1200" baseline="0" dirty="0">
                <a:solidFill>
                  <a:schemeClr val="tx1"/>
                </a:solidFill>
                <a:latin typeface="+mn-lt"/>
                <a:ea typeface="+mn-ea"/>
                <a:cs typeface="+mn-cs"/>
              </a:rPr>
              <a:t> content</a:t>
            </a:r>
            <a:endParaRPr lang="en-US" sz="1200" b="1" i="0" kern="1200" dirty="0">
              <a:solidFill>
                <a:schemeClr val="tx1"/>
              </a:solidFill>
              <a:latin typeface="+mn-lt"/>
              <a:ea typeface="+mn-ea"/>
              <a:cs typeface="+mn-cs"/>
            </a:endParaRPr>
          </a:p>
          <a:p>
            <a:endParaRPr lang="en-US" sz="1200" b="1" i="0" kern="1200" dirty="0">
              <a:solidFill>
                <a:schemeClr val="tx1"/>
              </a:solidFill>
              <a:latin typeface="+mn-lt"/>
              <a:ea typeface="+mn-ea"/>
              <a:cs typeface="+mn-cs"/>
            </a:endParaRPr>
          </a:p>
          <a:p>
            <a:r>
              <a:rPr lang="en-US" sz="1200" b="1" i="0" kern="1200" dirty="0">
                <a:solidFill>
                  <a:schemeClr val="tx1"/>
                </a:solidFill>
                <a:latin typeface="+mn-lt"/>
                <a:ea typeface="+mn-ea"/>
                <a:cs typeface="+mn-cs"/>
              </a:rPr>
              <a:t>Notes for Teacher</a:t>
            </a:r>
            <a:r>
              <a:rPr lang="en-US" sz="1200" b="0" i="0" kern="1200" dirty="0">
                <a:solidFill>
                  <a:schemeClr val="tx1"/>
                </a:solidFill>
                <a:latin typeface="+mn-lt"/>
                <a:ea typeface="+mn-ea"/>
                <a:cs typeface="+mn-cs"/>
              </a:rPr>
              <a:t> - &lt; Information for further reference or explanation &gt;</a:t>
            </a:r>
          </a:p>
          <a:p>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Suggestions: </a:t>
            </a:r>
            <a:r>
              <a:rPr lang="en-US" sz="1200" b="0" i="0" kern="1200" dirty="0">
                <a:solidFill>
                  <a:schemeClr val="tx1"/>
                </a:solidFill>
                <a:latin typeface="+mn-lt"/>
                <a:ea typeface="+mn-ea"/>
                <a:cs typeface="+mn-cs"/>
              </a:rPr>
              <a:t>&lt;Ideas/</a:t>
            </a:r>
            <a:r>
              <a:rPr lang="en-US" sz="1200" b="0" i="0" kern="1200" baseline="0" dirty="0">
                <a:solidFill>
                  <a:schemeClr val="tx1"/>
                </a:solidFill>
                <a:latin typeface="+mn-lt"/>
                <a:ea typeface="+mn-ea"/>
                <a:cs typeface="+mn-cs"/>
              </a:rPr>
              <a:t> Images/ Animations / Others – To make better representation of the content </a:t>
            </a:r>
            <a:r>
              <a:rPr lang="en-US" sz="1200" b="0" i="0" kern="1200" dirty="0">
                <a:solidFill>
                  <a:schemeClr val="tx1"/>
                </a:solidFill>
                <a:latin typeface="+mn-lt"/>
                <a:ea typeface="+mn-ea"/>
                <a:cs typeface="+mn-cs"/>
              </a:rPr>
              <a:t>&gt;</a:t>
            </a:r>
            <a:br>
              <a:rPr lang="en-US" sz="1200" b="0" i="0" kern="1200" dirty="0">
                <a:solidFill>
                  <a:schemeClr val="tx1"/>
                </a:solidFill>
                <a:latin typeface="+mn-lt"/>
                <a:ea typeface="+mn-ea"/>
                <a:cs typeface="+mn-cs"/>
              </a:rPr>
            </a:br>
            <a:endParaRPr lang="en-US" sz="1200" b="0" i="0" kern="1200" dirty="0">
              <a:solidFill>
                <a:schemeClr val="tx1"/>
              </a:solidFill>
              <a:latin typeface="+mn-lt"/>
              <a:ea typeface="+mn-ea"/>
              <a:cs typeface="+mn-cs"/>
            </a:endParaRPr>
          </a:p>
          <a:p>
            <a:r>
              <a:rPr lang="en-US" sz="1200" b="1" i="0" kern="1200" dirty="0">
                <a:solidFill>
                  <a:schemeClr val="tx1"/>
                </a:solidFill>
                <a:latin typeface="+mn-lt"/>
                <a:ea typeface="+mn-ea"/>
                <a:cs typeface="+mn-cs"/>
              </a:rPr>
              <a:t>Details of Multimedia</a:t>
            </a:r>
            <a:r>
              <a:rPr lang="en-US" sz="1200" b="1" i="0" kern="1200" baseline="0" dirty="0">
                <a:solidFill>
                  <a:schemeClr val="tx1"/>
                </a:solidFill>
                <a:latin typeface="+mn-lt"/>
                <a:ea typeface="+mn-ea"/>
                <a:cs typeface="+mn-cs"/>
              </a:rPr>
              <a:t> Objects (Image</a:t>
            </a:r>
            <a:r>
              <a:rPr lang="en-US" sz="1200" b="1" i="0" kern="1200" dirty="0">
                <a:solidFill>
                  <a:schemeClr val="tx1"/>
                </a:solidFill>
                <a:latin typeface="+mn-lt"/>
                <a:ea typeface="+mn-ea"/>
                <a:cs typeface="+mn-cs"/>
              </a:rPr>
              <a:t>/audio/ Video/Animation) used in this slide - </a:t>
            </a:r>
          </a:p>
        </p:txBody>
      </p:sp>
      <p:sp>
        <p:nvSpPr>
          <p:cNvPr id="4" name="Slide Number Placeholder 3"/>
          <p:cNvSpPr>
            <a:spLocks noGrp="1"/>
          </p:cNvSpPr>
          <p:nvPr>
            <p:ph type="sldNum" sz="quarter" idx="10"/>
          </p:nvPr>
        </p:nvSpPr>
        <p:spPr/>
        <p:txBody>
          <a:bodyPr/>
          <a:lstStyle/>
          <a:p>
            <a:fld id="{FD84A4E6-3285-479C-81E1-064EE7D4696D}" type="slidenum">
              <a:rPr lang="en-IN" smtClean="0"/>
              <a:pPr/>
              <a:t>11</a:t>
            </a:fld>
            <a:endParaRPr lang="en-IN"/>
          </a:p>
        </p:txBody>
      </p:sp>
    </p:spTree>
    <p:extLst>
      <p:ext uri="{BB962C8B-B14F-4D97-AF65-F5344CB8AC3E}">
        <p14:creationId xmlns:p14="http://schemas.microsoft.com/office/powerpoint/2010/main" val="2930139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4D701E-2B11-4C64-8620-9E97557E8B0E}" type="slidenum">
              <a:rPr lang="en-IN" smtClean="0"/>
              <a:pPr/>
              <a:t>12</a:t>
            </a:fld>
            <a:endParaRPr lang="en-IN"/>
          </a:p>
        </p:txBody>
      </p:sp>
    </p:spTree>
    <p:extLst>
      <p:ext uri="{BB962C8B-B14F-4D97-AF65-F5344CB8AC3E}">
        <p14:creationId xmlns:p14="http://schemas.microsoft.com/office/powerpoint/2010/main" val="276522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a:prstGeom prst="rect">
            <a:avLst/>
          </a:prstGeom>
        </p:spPr>
        <p:txBody>
          <a:bodyPr/>
          <a:lstStyle>
            <a:lvl1pPr>
              <a:defRPr sz="5400"/>
            </a:lvl1pPr>
          </a:lstStyle>
          <a:p>
            <a:r>
              <a:rPr lang="en-US" dirty="0"/>
              <a:t>Asset Title (Size 54)</a:t>
            </a:r>
            <a:endParaRPr lang="en-IN" dirty="0"/>
          </a:p>
        </p:txBody>
      </p:sp>
      <p:grpSp>
        <p:nvGrpSpPr>
          <p:cNvPr id="7" name="Group 14"/>
          <p:cNvGrpSpPr>
            <a:grpSpLocks/>
          </p:cNvGrpSpPr>
          <p:nvPr userDrawn="1"/>
        </p:nvGrpSpPr>
        <p:grpSpPr bwMode="auto">
          <a:xfrm>
            <a:off x="0" y="0"/>
            <a:ext cx="873125" cy="852488"/>
            <a:chOff x="0" y="0"/>
            <a:chExt cx="872351" cy="852108"/>
          </a:xfrm>
        </p:grpSpPr>
        <p:sp>
          <p:nvSpPr>
            <p:cNvPr id="8" name="Round Diagonal Corner Rectangle 7"/>
            <p:cNvSpPr/>
            <p:nvPr/>
          </p:nvSpPr>
          <p:spPr>
            <a:xfrm>
              <a:off x="71855" y="79223"/>
              <a:ext cx="228600" cy="228600"/>
            </a:xfrm>
            <a:prstGeom prst="round2DiagRect">
              <a:avLst/>
            </a:prstGeom>
            <a:solidFill>
              <a:srgbClr val="00B0F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9" name="Round Diagonal Corner Rectangle 8"/>
            <p:cNvSpPr/>
            <p:nvPr/>
          </p:nvSpPr>
          <p:spPr>
            <a:xfrm>
              <a:off x="376655" y="79223"/>
              <a:ext cx="228600" cy="228600"/>
            </a:xfrm>
            <a:prstGeom prst="round2DiagRect">
              <a:avLst/>
            </a:prstGeom>
            <a:solidFill>
              <a:srgbClr val="FB3B69"/>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I</a:t>
              </a:r>
            </a:p>
          </p:txBody>
        </p:sp>
        <p:sp>
          <p:nvSpPr>
            <p:cNvPr id="10" name="Round Diagonal Corner Rectangle 9"/>
            <p:cNvSpPr/>
            <p:nvPr/>
          </p:nvSpPr>
          <p:spPr>
            <a:xfrm>
              <a:off x="65362" y="392172"/>
              <a:ext cx="228600" cy="228600"/>
            </a:xfrm>
            <a:prstGeom prst="round2DiagRect">
              <a:avLst/>
            </a:prstGeom>
            <a:solidFill>
              <a:schemeClr val="accent4">
                <a:lumMod val="50000"/>
              </a:schemeClr>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E</a:t>
              </a:r>
            </a:p>
          </p:txBody>
        </p:sp>
        <p:sp>
          <p:nvSpPr>
            <p:cNvPr id="11" name="Round Diagonal Corner Rectangle 10"/>
            <p:cNvSpPr/>
            <p:nvPr/>
          </p:nvSpPr>
          <p:spPr>
            <a:xfrm>
              <a:off x="370162" y="392172"/>
              <a:ext cx="228600" cy="228600"/>
            </a:xfrm>
            <a:prstGeom prst="round2DiagRect">
              <a:avLst/>
            </a:prstGeom>
            <a:solidFill>
              <a:srgbClr val="008000"/>
            </a:soli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b="1" dirty="0">
                  <a:solidFill>
                    <a:schemeClr val="bg1"/>
                  </a:solidFill>
                  <a:cs typeface="Calibri"/>
                </a:rPr>
                <a:t>P</a:t>
              </a:r>
            </a:p>
          </p:txBody>
        </p:sp>
        <p:cxnSp>
          <p:nvCxnSpPr>
            <p:cNvPr id="12" name="Straight Connector 11"/>
            <p:cNvCxnSpPr/>
            <p:nvPr/>
          </p:nvCxnSpPr>
          <p:spPr>
            <a:xfrm>
              <a:off x="682020" y="0"/>
              <a:ext cx="0" cy="814025"/>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651981"/>
              <a:ext cx="828291"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748636" y="218977"/>
              <a:ext cx="0" cy="633131"/>
            </a:xfrm>
            <a:prstGeom prst="line">
              <a:avLst/>
            </a:prstGeom>
            <a:ln w="12700">
              <a:solidFill>
                <a:srgbClr val="FE6E2E"/>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96227" y="712914"/>
              <a:ext cx="676124" cy="0"/>
            </a:xfrm>
            <a:prstGeom prst="line">
              <a:avLst/>
            </a:prstGeom>
            <a:ln w="12700">
              <a:solidFill>
                <a:srgbClr val="FE6E2E"/>
              </a:solidFill>
            </a:ln>
            <a:effectLst>
              <a:innerShdw blurRad="63500" dist="50800" dir="54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17" name="Rectangle 16"/>
          <p:cNvSpPr/>
          <p:nvPr userDrawn="1"/>
        </p:nvSpPr>
        <p:spPr>
          <a:xfrm>
            <a:off x="5726764" y="6509319"/>
            <a:ext cx="3350443" cy="41260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1400" b="1" dirty="0">
                <a:solidFill>
                  <a:srgbClr val="08482B"/>
                </a:solidFill>
              </a:rPr>
              <a:t>Integral Education</a:t>
            </a:r>
            <a:r>
              <a:rPr lang="en-US" sz="1400" dirty="0">
                <a:solidFill>
                  <a:srgbClr val="08482B"/>
                </a:solidFill>
              </a:rPr>
              <a:t> </a:t>
            </a:r>
            <a:r>
              <a:rPr lang="en-US" sz="1400" b="1" dirty="0">
                <a:solidFill>
                  <a:srgbClr val="002060"/>
                </a:solidFill>
              </a:rPr>
              <a:t>FOR  </a:t>
            </a:r>
            <a:r>
              <a:rPr lang="en-US" sz="1400" b="1" dirty="0">
                <a:solidFill>
                  <a:srgbClr val="C00000"/>
                </a:solidFill>
              </a:rPr>
              <a:t>ALL, </a:t>
            </a:r>
            <a:r>
              <a:rPr lang="en-US" sz="1400" b="1" dirty="0">
                <a:solidFill>
                  <a:srgbClr val="002060"/>
                </a:solidFill>
              </a:rPr>
              <a:t>BY</a:t>
            </a:r>
            <a:r>
              <a:rPr lang="en-US" sz="1400" b="1" dirty="0">
                <a:solidFill>
                  <a:srgbClr val="C00000"/>
                </a:solidFill>
              </a:rPr>
              <a:t> ALL</a:t>
            </a:r>
          </a:p>
        </p:txBody>
      </p:sp>
      <p:pic>
        <p:nvPicPr>
          <p:cNvPr id="18" name="Picture 1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2807" y="5543490"/>
            <a:ext cx="914400" cy="914400"/>
          </a:xfrm>
          <a:prstGeom prst="rect">
            <a:avLst/>
          </a:prstGeom>
        </p:spPr>
      </p:pic>
    </p:spTree>
    <p:extLst>
      <p:ext uri="{BB962C8B-B14F-4D97-AF65-F5344CB8AC3E}">
        <p14:creationId xmlns:p14="http://schemas.microsoft.com/office/powerpoint/2010/main" val="3531262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Slide Title (Size 36)</a:t>
            </a:r>
            <a:endParaRPr lang="en-IN" dirty="0"/>
          </a:p>
        </p:txBody>
      </p:sp>
      <p:sp>
        <p:nvSpPr>
          <p:cNvPr id="3" name="Content Placeholder 2"/>
          <p:cNvSpPr>
            <a:spLocks noGrp="1"/>
          </p:cNvSpPr>
          <p:nvPr>
            <p:ph idx="1" hasCustomPrompt="1"/>
          </p:nvPr>
        </p:nvSpPr>
        <p:spPr>
          <a:xfrm>
            <a:off x="457200" y="1600200"/>
            <a:ext cx="8229600" cy="4525963"/>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itchFamily="34" charset="0"/>
              <a:buNone/>
              <a:tabLst/>
              <a:defRPr/>
            </a:lvl1pPr>
            <a:lvl2pPr>
              <a:defRPr/>
            </a:lvl2pPr>
            <a:lvl3pPr>
              <a:defRPr/>
            </a:lvl3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dirty="0"/>
              <a:t>Sub Title (Size 32) Second level (Size 28) Third level (Size 24)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dirty="0"/>
          </a:p>
          <a:p>
            <a:pPr lvl="0"/>
            <a:endParaRPr lang="en-US" dirty="0"/>
          </a:p>
          <a:p>
            <a:pPr lvl="1"/>
            <a:r>
              <a:rPr lang="en-US" dirty="0"/>
              <a:t>Second level (Size 28)</a:t>
            </a:r>
          </a:p>
          <a:p>
            <a:pPr lvl="2"/>
            <a:r>
              <a:rPr lang="en-US" dirty="0"/>
              <a:t>Third level (Size 24)</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2839314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8" name="Table 7"/>
          <p:cNvGraphicFramePr>
            <a:graphicFrameLocks noGrp="1"/>
          </p:cNvGraphicFramePr>
          <p:nvPr userDrawn="1">
            <p:extLst>
              <p:ext uri="{D42A27DB-BD31-4B8C-83A1-F6EECF244321}">
                <p14:modId xmlns:p14="http://schemas.microsoft.com/office/powerpoint/2010/main" val="1145411247"/>
              </p:ext>
            </p:extLst>
          </p:nvPr>
        </p:nvGraphicFramePr>
        <p:xfrm>
          <a:off x="457200" y="1397000"/>
          <a:ext cx="8229600" cy="4851399"/>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93057">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693057">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810692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229600" y="5943600"/>
            <a:ext cx="914400" cy="914400"/>
          </a:xfrm>
          <a:prstGeom prst="rect">
            <a:avLst/>
          </a:prstGeom>
        </p:spPr>
      </p:pic>
    </p:spTree>
    <p:extLst>
      <p:ext uri="{BB962C8B-B14F-4D97-AF65-F5344CB8AC3E}">
        <p14:creationId xmlns:p14="http://schemas.microsoft.com/office/powerpoint/2010/main" val="1621578897"/>
      </p:ext>
    </p:extLst>
  </p:cSld>
  <p:clrMapOvr>
    <a:masterClrMapping/>
  </p:clrMapOvr>
  <mc:AlternateContent xmlns:mc="http://schemas.openxmlformats.org/markup-compatibility/2006" xmlns:p14="http://schemas.microsoft.com/office/powerpoint/2010/main">
    <mc:Choice Requires="p14">
      <p:transition spd="slow" p14:dur="10000" advClick="0" advTm="10"/>
    </mc:Choice>
    <mc:Fallback xmlns="">
      <p:transition spd="slow" advClick="0" advTm="1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hyperlink" Target="http://www.srisathyasaividyavahini.org/"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131090" y="52321"/>
            <a:ext cx="967390" cy="938279"/>
          </a:xfrm>
          <a:prstGeom prst="rect">
            <a:avLst/>
          </a:prstGeom>
        </p:spPr>
      </p:pic>
      <p:sp>
        <p:nvSpPr>
          <p:cNvPr id="3" name="Rectangle 2">
            <a:hlinkClick r:id="rId7"/>
          </p:cNvPr>
          <p:cNvSpPr/>
          <p:nvPr userDrawn="1"/>
        </p:nvSpPr>
        <p:spPr>
          <a:xfrm>
            <a:off x="-304800" y="6488113"/>
            <a:ext cx="2762250" cy="3778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fontAlgn="auto">
              <a:spcBef>
                <a:spcPts val="0"/>
              </a:spcBef>
              <a:spcAft>
                <a:spcPts val="0"/>
              </a:spcAft>
              <a:defRPr/>
            </a:pPr>
            <a:r>
              <a:rPr lang="en-US" sz="1100" b="1" dirty="0">
                <a:solidFill>
                  <a:srgbClr val="0000CC"/>
                </a:solidFill>
                <a:latin typeface="Calibri" pitchFamily="34" charset="0"/>
                <a:cs typeface="Calibri" pitchFamily="34" charset="0"/>
              </a:rPr>
              <a:t>©www.srisathyasaividyavahini.org</a:t>
            </a:r>
          </a:p>
        </p:txBody>
      </p:sp>
    </p:spTree>
    <p:extLst>
      <p:ext uri="{BB962C8B-B14F-4D97-AF65-F5344CB8AC3E}">
        <p14:creationId xmlns:p14="http://schemas.microsoft.com/office/powerpoint/2010/main" val="33519793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hyperlink" Target="https://pixabay.com/vectors/student-homework-reading-pupil-29492/" TargetMode="External"/><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hyperlink" Target="https://pixabay.com/illustrations/child-series-kindergarten-figure-1096177/" TargetMode="External"/><Relationship Id="rId4" Type="http://schemas.openxmlformats.org/officeDocument/2006/relationships/hyperlink" Target="https://pixabay.com/vectors/family-love-rainbow-boy-child-211226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538770"/>
            <a:ext cx="9144000" cy="1754326"/>
          </a:xfrm>
          <a:prstGeom prst="rect">
            <a:avLst/>
          </a:prstGeom>
          <a:noFill/>
        </p:spPr>
        <p:txBody>
          <a:bodyPr wrap="square" rtlCol="0">
            <a:spAutoFit/>
          </a:bodyPr>
          <a:lstStyle/>
          <a:p>
            <a:pPr algn="ctr"/>
            <a:r>
              <a:rPr lang="en-US" sz="5400" b="1" i="1" dirty="0">
                <a:solidFill>
                  <a:srgbClr val="C00000"/>
                </a:solidFill>
                <a:latin typeface="+mj-lt"/>
              </a:rPr>
              <a:t>You and Your Family – </a:t>
            </a:r>
          </a:p>
          <a:p>
            <a:pPr algn="ctr"/>
            <a:r>
              <a:rPr lang="en-US" sz="5400" b="1" i="1" dirty="0">
                <a:solidFill>
                  <a:srgbClr val="C00000"/>
                </a:solidFill>
                <a:latin typeface="+mj-lt"/>
              </a:rPr>
              <a:t>A Rational Number</a:t>
            </a:r>
          </a:p>
        </p:txBody>
      </p:sp>
    </p:spTree>
    <p:extLst>
      <p:ext uri="{BB962C8B-B14F-4D97-AF65-F5344CB8AC3E}">
        <p14:creationId xmlns:p14="http://schemas.microsoft.com/office/powerpoint/2010/main" val="2250731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39314" y="1477334"/>
            <a:ext cx="1272846" cy="1663634"/>
          </a:xfrm>
          <a:prstGeom prst="rect">
            <a:avLst/>
          </a:prstGeom>
        </p:spPr>
      </p:pic>
      <p:sp>
        <p:nvSpPr>
          <p:cNvPr id="6" name="Rectangle 5"/>
          <p:cNvSpPr/>
          <p:nvPr/>
        </p:nvSpPr>
        <p:spPr>
          <a:xfrm>
            <a:off x="3194992" y="3212976"/>
            <a:ext cx="4329335" cy="21602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4" cstate="print"/>
          <a:stretch>
            <a:fillRect/>
          </a:stretch>
        </p:blipFill>
        <p:spPr>
          <a:xfrm>
            <a:off x="3843065" y="3839108"/>
            <a:ext cx="3096344" cy="1548172"/>
          </a:xfrm>
          <a:prstGeom prst="rect">
            <a:avLst/>
          </a:prstGeom>
        </p:spPr>
      </p:pic>
      <p:pic>
        <p:nvPicPr>
          <p:cNvPr id="9" name="Picture 8"/>
          <p:cNvPicPr>
            <a:picLocks noChangeAspect="1"/>
          </p:cNvPicPr>
          <p:nvPr/>
        </p:nvPicPr>
        <p:blipFill>
          <a:blip r:embed="rId5" cstate="print">
            <a:clrChange>
              <a:clrFrom>
                <a:srgbClr val="FFFFFF"/>
              </a:clrFrom>
              <a:clrTo>
                <a:srgbClr val="FFFFFF">
                  <a:alpha val="0"/>
                </a:srgbClr>
              </a:clrTo>
            </a:clrChange>
          </a:blip>
          <a:stretch>
            <a:fillRect/>
          </a:stretch>
        </p:blipFill>
        <p:spPr>
          <a:xfrm>
            <a:off x="7740352" y="2492896"/>
            <a:ext cx="1135971" cy="1794834"/>
          </a:xfrm>
          <a:prstGeom prst="rect">
            <a:avLst/>
          </a:prstGeom>
          <a:ln>
            <a:solidFill>
              <a:schemeClr val="tx1"/>
            </a:solidFill>
          </a:ln>
        </p:spPr>
      </p:pic>
      <p:sp>
        <p:nvSpPr>
          <p:cNvPr id="10" name="Oval Callout 9"/>
          <p:cNvSpPr/>
          <p:nvPr/>
        </p:nvSpPr>
        <p:spPr>
          <a:xfrm>
            <a:off x="458689" y="1268760"/>
            <a:ext cx="2106451" cy="1224136"/>
          </a:xfrm>
          <a:prstGeom prst="wedgeEllipseCallout">
            <a:avLst>
              <a:gd name="adj1" fmla="val 138650"/>
              <a:gd name="adj2" fmla="val 34268"/>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6000"/>
              </a:lnSpc>
            </a:pPr>
            <a:endParaRPr lang="en-US" sz="2400" b="1" dirty="0">
              <a:solidFill>
                <a:schemeClr val="tx1"/>
              </a:solidFill>
              <a:ea typeface="Calibri" panose="020F0502020204030204" pitchFamily="34" charset="0"/>
              <a:cs typeface="Symbol" panose="05050102010706020507" pitchFamily="18" charset="2"/>
            </a:endParaRPr>
          </a:p>
          <a:p>
            <a:pPr algn="ctr">
              <a:lnSpc>
                <a:spcPct val="106000"/>
              </a:lnSpc>
            </a:pPr>
            <a:r>
              <a:rPr lang="en-US" sz="2400" b="1" dirty="0">
                <a:solidFill>
                  <a:schemeClr val="tx1"/>
                </a:solidFill>
                <a:ea typeface="Calibri" panose="020F0502020204030204" pitchFamily="34" charset="0"/>
                <a:cs typeface="Symbol" panose="05050102010706020507" pitchFamily="18" charset="2"/>
              </a:rPr>
              <a:t>That’s you</a:t>
            </a:r>
            <a:endParaRPr lang="en-US" b="1" dirty="0">
              <a:solidFill>
                <a:schemeClr val="accent2">
                  <a:lumMod val="75000"/>
                </a:schemeClr>
              </a:solidFill>
              <a:ea typeface="Cambria Math" panose="02040503050406030204" pitchFamily="18" charset="0"/>
              <a:cs typeface="Symbol" panose="05050102010706020507" pitchFamily="18" charset="2"/>
            </a:endParaRPr>
          </a:p>
          <a:p>
            <a:pPr algn="ctr">
              <a:lnSpc>
                <a:spcPct val="106000"/>
              </a:lnSpc>
            </a:pPr>
            <a:r>
              <a:rPr lang="en-US" dirty="0">
                <a:ea typeface="Calibri" panose="020F0502020204030204" pitchFamily="34" charset="0"/>
                <a:cs typeface="Times New Roman" panose="02020603050405020304" pitchFamily="18" charset="0"/>
              </a:rPr>
              <a:t>0. </a:t>
            </a:r>
            <a:endParaRPr lang="en-US" sz="2000" dirty="0">
              <a:ea typeface="Calibri" panose="020F0502020204030204" pitchFamily="34" charset="0"/>
              <a:cs typeface="Times New Roman" panose="02020603050405020304" pitchFamily="18" charset="0"/>
            </a:endParaRPr>
          </a:p>
        </p:txBody>
      </p:sp>
      <p:sp>
        <p:nvSpPr>
          <p:cNvPr id="11" name="Oval Callout 10"/>
          <p:cNvSpPr/>
          <p:nvPr/>
        </p:nvSpPr>
        <p:spPr>
          <a:xfrm>
            <a:off x="323528" y="3677090"/>
            <a:ext cx="2376772" cy="1264078"/>
          </a:xfrm>
          <a:prstGeom prst="wedgeEllipseCallout">
            <a:avLst>
              <a:gd name="adj1" fmla="val 93793"/>
              <a:gd name="adj2" fmla="val 2268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6000"/>
              </a:lnSpc>
            </a:pPr>
            <a:endParaRPr lang="en-US" sz="2400" b="1" dirty="0">
              <a:solidFill>
                <a:schemeClr val="tx1"/>
              </a:solidFill>
              <a:ea typeface="Calibri" panose="020F0502020204030204" pitchFamily="34" charset="0"/>
              <a:cs typeface="Symbol" panose="05050102010706020507" pitchFamily="18" charset="2"/>
            </a:endParaRPr>
          </a:p>
          <a:p>
            <a:pPr algn="ctr">
              <a:lnSpc>
                <a:spcPct val="106000"/>
              </a:lnSpc>
            </a:pPr>
            <a:r>
              <a:rPr lang="en-US" sz="2400" b="1" dirty="0">
                <a:solidFill>
                  <a:schemeClr val="tx1"/>
                </a:solidFill>
                <a:ea typeface="Calibri" panose="020F0502020204030204" pitchFamily="34" charset="0"/>
                <a:cs typeface="Symbol" panose="05050102010706020507" pitchFamily="18" charset="2"/>
              </a:rPr>
              <a:t>This is your family</a:t>
            </a:r>
            <a:endParaRPr lang="en-US" b="1" dirty="0">
              <a:solidFill>
                <a:schemeClr val="accent2">
                  <a:lumMod val="75000"/>
                </a:schemeClr>
              </a:solidFill>
              <a:ea typeface="Cambria Math" panose="02040503050406030204" pitchFamily="18" charset="0"/>
              <a:cs typeface="Symbol" panose="05050102010706020507" pitchFamily="18" charset="2"/>
            </a:endParaRPr>
          </a:p>
          <a:p>
            <a:pPr algn="ctr">
              <a:lnSpc>
                <a:spcPct val="106000"/>
              </a:lnSpc>
            </a:pPr>
            <a:r>
              <a:rPr lang="en-US" dirty="0">
                <a:ea typeface="Calibri" panose="020F0502020204030204" pitchFamily="34" charset="0"/>
                <a:cs typeface="Times New Roman" panose="02020603050405020304" pitchFamily="18" charset="0"/>
              </a:rPr>
              <a:t>0. </a:t>
            </a:r>
            <a:endParaRPr lang="en-US" sz="2000" dirty="0">
              <a:ea typeface="Calibri" panose="020F0502020204030204" pitchFamily="34" charset="0"/>
              <a:cs typeface="Times New Roman" panose="02020603050405020304" pitchFamily="18" charset="0"/>
            </a:endParaRPr>
          </a:p>
        </p:txBody>
      </p:sp>
      <p:sp>
        <p:nvSpPr>
          <p:cNvPr id="12" name="TextBox 11"/>
          <p:cNvSpPr txBox="1"/>
          <p:nvPr/>
        </p:nvSpPr>
        <p:spPr>
          <a:xfrm>
            <a:off x="539552" y="44624"/>
            <a:ext cx="8064896" cy="646331"/>
          </a:xfrm>
          <a:prstGeom prst="rect">
            <a:avLst/>
          </a:prstGeom>
          <a:noFill/>
        </p:spPr>
        <p:txBody>
          <a:bodyPr wrap="square" rtlCol="0">
            <a:spAutoFit/>
          </a:bodyPr>
          <a:lstStyle/>
          <a:p>
            <a:pPr algn="ctr"/>
            <a:r>
              <a:rPr lang="en-US" sz="3600" b="1" i="1" dirty="0">
                <a:solidFill>
                  <a:srgbClr val="C00000"/>
                </a:solidFill>
              </a:rPr>
              <a:t>You and Your Family</a:t>
            </a:r>
            <a:endParaRPr lang="en-US" sz="3600" b="1" i="1" dirty="0">
              <a:solidFill>
                <a:srgbClr val="F3700D"/>
              </a:solidFill>
            </a:endParaRPr>
          </a:p>
        </p:txBody>
      </p:sp>
    </p:spTree>
    <p:extLst>
      <p:ext uri="{BB962C8B-B14F-4D97-AF65-F5344CB8AC3E}">
        <p14:creationId xmlns:p14="http://schemas.microsoft.com/office/powerpoint/2010/main" val="38478462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animEffect transition="in" filter="wipe(left)">
                                      <p:cBhvr>
                                        <p:cTn id="11" dur="500"/>
                                        <p:tgtEl>
                                          <p:spTgt spid="10">
                                            <p:txEl>
                                              <p:pRg st="1" end="1"/>
                                            </p:tx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animEffect transition="in" filter="wipe(left)">
                                      <p:cBhvr>
                                        <p:cTn id="27" dur="500"/>
                                        <p:tgtEl>
                                          <p:spTgt spid="11">
                                            <p:txEl>
                                              <p:pRg st="1" end="1"/>
                                            </p:txEl>
                                          </p:spTgt>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down)">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304721" y="1484784"/>
            <a:ext cx="8443743" cy="5040560"/>
          </a:xfrm>
          <a:prstGeom prst="rect">
            <a:avLst/>
          </a:prstGeom>
          <a:noFill/>
        </p:spPr>
        <p:txBody>
          <a:bodyPr wrap="none" rtlCol="0">
            <a:prstTxWarp prst="textArchUp">
              <a:avLst>
                <a:gd name="adj" fmla="val 11460880"/>
              </a:avLst>
            </a:prstTxWarp>
            <a:spAutoFit/>
          </a:bodyPr>
          <a:lstStyle/>
          <a:p>
            <a:pPr algn="ctr"/>
            <a:r>
              <a:rPr lang="en-US" sz="3200" b="1" dirty="0"/>
              <a:t>Family -  A strong support system of every member</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2048" y="1647056"/>
            <a:ext cx="8172400" cy="4086200"/>
          </a:xfrm>
          <a:prstGeom prst="rect">
            <a:avLst/>
          </a:prstGeom>
        </p:spPr>
      </p:pic>
      <p:sp>
        <p:nvSpPr>
          <p:cNvPr id="11" name="Rectangle 10"/>
          <p:cNvSpPr/>
          <p:nvPr/>
        </p:nvSpPr>
        <p:spPr>
          <a:xfrm>
            <a:off x="430228" y="4383360"/>
            <a:ext cx="1368152" cy="86409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dirty="0"/>
              <a:t>Mutual Love</a:t>
            </a:r>
          </a:p>
        </p:txBody>
      </p:sp>
      <p:sp>
        <p:nvSpPr>
          <p:cNvPr id="17" name="Rectangle 16"/>
          <p:cNvSpPr/>
          <p:nvPr/>
        </p:nvSpPr>
        <p:spPr>
          <a:xfrm>
            <a:off x="1820948" y="4383360"/>
            <a:ext cx="1368152" cy="86409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r>
              <a:rPr lang="en-US" sz="2400" dirty="0"/>
              <a:t>Kindness</a:t>
            </a:r>
          </a:p>
        </p:txBody>
      </p:sp>
      <p:sp>
        <p:nvSpPr>
          <p:cNvPr id="18" name="Rectangle 17"/>
          <p:cNvSpPr/>
          <p:nvPr/>
        </p:nvSpPr>
        <p:spPr>
          <a:xfrm>
            <a:off x="3211668" y="4383360"/>
            <a:ext cx="1368152" cy="86409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dirty="0"/>
              <a:t>Respect</a:t>
            </a:r>
          </a:p>
        </p:txBody>
      </p:sp>
      <p:sp>
        <p:nvSpPr>
          <p:cNvPr id="19" name="Rectangle 18"/>
          <p:cNvSpPr/>
          <p:nvPr/>
        </p:nvSpPr>
        <p:spPr>
          <a:xfrm>
            <a:off x="4602388" y="4383360"/>
            <a:ext cx="1368152" cy="86409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dirty="0"/>
              <a:t>Positivity</a:t>
            </a:r>
          </a:p>
        </p:txBody>
      </p:sp>
      <p:sp>
        <p:nvSpPr>
          <p:cNvPr id="20" name="Rectangle 19"/>
          <p:cNvSpPr/>
          <p:nvPr/>
        </p:nvSpPr>
        <p:spPr>
          <a:xfrm>
            <a:off x="5993108" y="4383360"/>
            <a:ext cx="1368152" cy="86409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dirty="0"/>
              <a:t>Loyalty</a:t>
            </a:r>
          </a:p>
        </p:txBody>
      </p:sp>
      <p:sp>
        <p:nvSpPr>
          <p:cNvPr id="21" name="Rectangle 20"/>
          <p:cNvSpPr/>
          <p:nvPr/>
        </p:nvSpPr>
        <p:spPr>
          <a:xfrm>
            <a:off x="7383828" y="4383360"/>
            <a:ext cx="1368152" cy="86409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dirty="0"/>
              <a:t>Team</a:t>
            </a:r>
          </a:p>
          <a:p>
            <a:pPr algn="ctr"/>
            <a:r>
              <a:rPr lang="en-US" sz="2400" dirty="0"/>
              <a:t>Work</a:t>
            </a:r>
          </a:p>
        </p:txBody>
      </p:sp>
      <p:sp>
        <p:nvSpPr>
          <p:cNvPr id="22" name="TextBox 21"/>
          <p:cNvSpPr txBox="1"/>
          <p:nvPr/>
        </p:nvSpPr>
        <p:spPr>
          <a:xfrm>
            <a:off x="539552" y="44624"/>
            <a:ext cx="8064896" cy="646331"/>
          </a:xfrm>
          <a:prstGeom prst="rect">
            <a:avLst/>
          </a:prstGeom>
          <a:noFill/>
        </p:spPr>
        <p:txBody>
          <a:bodyPr wrap="square" rtlCol="0">
            <a:spAutoFit/>
          </a:bodyPr>
          <a:lstStyle/>
          <a:p>
            <a:pPr algn="ctr"/>
            <a:r>
              <a:rPr lang="en-US" sz="3600" b="1" i="1" dirty="0">
                <a:solidFill>
                  <a:srgbClr val="C00000"/>
                </a:solidFill>
              </a:rPr>
              <a:t>You and Your Family</a:t>
            </a:r>
            <a:endParaRPr lang="en-US" sz="3600" b="1" i="1" dirty="0">
              <a:solidFill>
                <a:srgbClr val="F3700D"/>
              </a:solidFill>
            </a:endParaRPr>
          </a:p>
        </p:txBody>
      </p:sp>
    </p:spTree>
    <p:extLst>
      <p:ext uri="{BB962C8B-B14F-4D97-AF65-F5344CB8AC3E}">
        <p14:creationId xmlns:p14="http://schemas.microsoft.com/office/powerpoint/2010/main" val="3922843444"/>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5517232"/>
            <a:ext cx="8064896" cy="523220"/>
          </a:xfrm>
          <a:prstGeom prst="rect">
            <a:avLst/>
          </a:prstGeom>
          <a:noFill/>
        </p:spPr>
        <p:txBody>
          <a:bodyPr wrap="square" rtlCol="0">
            <a:spAutoFit/>
          </a:bodyPr>
          <a:lstStyle/>
          <a:p>
            <a:pPr algn="ctr"/>
            <a:r>
              <a:rPr lang="en-US" sz="2800" i="1" dirty="0"/>
              <a:t>A family dinner</a:t>
            </a:r>
            <a:endParaRPr lang="en-US" sz="2800" i="1" dirty="0">
              <a:solidFill>
                <a:schemeClr val="tx1">
                  <a:lumMod val="85000"/>
                  <a:lumOff val="15000"/>
                </a:schemeClr>
              </a:solidFill>
            </a:endParaRPr>
          </a:p>
        </p:txBody>
      </p:sp>
      <p:pic>
        <p:nvPicPr>
          <p:cNvPr id="2" name="Picture 1"/>
          <p:cNvPicPr>
            <a:picLocks noChangeAspect="1"/>
          </p:cNvPicPr>
          <p:nvPr/>
        </p:nvPicPr>
        <p:blipFill>
          <a:blip r:embed="rId3" cstate="print"/>
          <a:stretch>
            <a:fillRect/>
          </a:stretch>
        </p:blipFill>
        <p:spPr>
          <a:xfrm>
            <a:off x="1718961" y="1340768"/>
            <a:ext cx="5690495" cy="4176463"/>
          </a:xfrm>
          <a:prstGeom prst="rect">
            <a:avLst/>
          </a:prstGeom>
        </p:spPr>
      </p:pic>
      <p:sp>
        <p:nvSpPr>
          <p:cNvPr id="5" name="TextBox 4"/>
          <p:cNvSpPr txBox="1"/>
          <p:nvPr/>
        </p:nvSpPr>
        <p:spPr>
          <a:xfrm>
            <a:off x="539552" y="44624"/>
            <a:ext cx="8064896" cy="1200329"/>
          </a:xfrm>
          <a:prstGeom prst="rect">
            <a:avLst/>
          </a:prstGeom>
          <a:noFill/>
        </p:spPr>
        <p:txBody>
          <a:bodyPr wrap="square" rtlCol="0">
            <a:spAutoFit/>
          </a:bodyPr>
          <a:lstStyle/>
          <a:p>
            <a:pPr algn="ctr"/>
            <a:r>
              <a:rPr lang="en-US" sz="3600" b="1" i="1" dirty="0">
                <a:solidFill>
                  <a:srgbClr val="C00000"/>
                </a:solidFill>
              </a:rPr>
              <a:t>You and Your Family</a:t>
            </a:r>
          </a:p>
          <a:p>
            <a:pPr algn="ctr"/>
            <a:r>
              <a:rPr lang="en-US" sz="3600" b="1" i="1" dirty="0">
                <a:solidFill>
                  <a:srgbClr val="C00000"/>
                </a:solidFill>
              </a:rPr>
              <a:t>- A Story</a:t>
            </a:r>
            <a:endParaRPr lang="en-US" sz="3600" b="1" i="1" dirty="0">
              <a:solidFill>
                <a:srgbClr val="F3700D"/>
              </a:solidFill>
            </a:endParaRPr>
          </a:p>
        </p:txBody>
      </p:sp>
    </p:spTree>
    <p:extLst>
      <p:ext uri="{BB962C8B-B14F-4D97-AF65-F5344CB8AC3E}">
        <p14:creationId xmlns:p14="http://schemas.microsoft.com/office/powerpoint/2010/main" val="1023716044"/>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99592" y="1646338"/>
            <a:ext cx="3456384" cy="3539430"/>
          </a:xfrm>
          <a:prstGeom prst="rect">
            <a:avLst/>
          </a:prstGeom>
          <a:noFill/>
        </p:spPr>
        <p:txBody>
          <a:bodyPr wrap="square" rtlCol="0">
            <a:spAutoFit/>
          </a:bodyPr>
          <a:lstStyle/>
          <a:p>
            <a:pPr algn="just"/>
            <a:r>
              <a:rPr lang="en-US" sz="2800" i="1" dirty="0"/>
              <a:t>Mother prepared the dinner after a very long &amp; tiring day. She placed a plate of </a:t>
            </a:r>
            <a:r>
              <a:rPr lang="en-US" sz="2800" i="1" dirty="0" err="1">
                <a:solidFill>
                  <a:srgbClr val="C00000"/>
                </a:solidFill>
              </a:rPr>
              <a:t>Sabzi</a:t>
            </a:r>
            <a:r>
              <a:rPr lang="en-US" sz="2800" i="1" dirty="0"/>
              <a:t> &amp; </a:t>
            </a:r>
            <a:r>
              <a:rPr lang="en-US" sz="2800" i="1" dirty="0" err="1">
                <a:solidFill>
                  <a:srgbClr val="C00000"/>
                </a:solidFill>
              </a:rPr>
              <a:t>Rotis</a:t>
            </a:r>
            <a:r>
              <a:rPr lang="en-US" sz="2800" i="1" dirty="0"/>
              <a:t> in front of the father…….But the </a:t>
            </a:r>
            <a:r>
              <a:rPr lang="en-US" sz="2800" i="1" dirty="0" err="1">
                <a:solidFill>
                  <a:srgbClr val="C00000"/>
                </a:solidFill>
              </a:rPr>
              <a:t>rotis</a:t>
            </a:r>
            <a:r>
              <a:rPr lang="en-US" sz="2800" i="1" dirty="0"/>
              <a:t> were </a:t>
            </a:r>
            <a:r>
              <a:rPr lang="en-US" sz="2800" b="1" i="1" dirty="0">
                <a:solidFill>
                  <a:srgbClr val="C00000"/>
                </a:solidFill>
              </a:rPr>
              <a:t>burnt</a:t>
            </a:r>
            <a:r>
              <a:rPr lang="en-US" sz="2800" i="1" dirty="0"/>
              <a:t>.</a:t>
            </a:r>
          </a:p>
          <a:p>
            <a:pPr algn="just"/>
            <a:endParaRPr lang="en-US" sz="2800" i="1" dirty="0"/>
          </a:p>
        </p:txBody>
      </p:sp>
      <p:pic>
        <p:nvPicPr>
          <p:cNvPr id="2" name="Picture 1"/>
          <p:cNvPicPr>
            <a:picLocks noChangeAspect="1"/>
          </p:cNvPicPr>
          <p:nvPr/>
        </p:nvPicPr>
        <p:blipFill>
          <a:blip r:embed="rId3" cstate="print"/>
          <a:stretch>
            <a:fillRect/>
          </a:stretch>
        </p:blipFill>
        <p:spPr>
          <a:xfrm>
            <a:off x="4572000" y="1095600"/>
            <a:ext cx="3673435" cy="4663440"/>
          </a:xfrm>
          <a:prstGeom prst="rect">
            <a:avLst/>
          </a:prstGeom>
          <a:noFill/>
          <a:ln>
            <a:noFill/>
          </a:ln>
        </p:spPr>
      </p:pic>
      <p:sp>
        <p:nvSpPr>
          <p:cNvPr id="5" name="TextBox 4"/>
          <p:cNvSpPr txBox="1"/>
          <p:nvPr/>
        </p:nvSpPr>
        <p:spPr>
          <a:xfrm>
            <a:off x="539552" y="44624"/>
            <a:ext cx="8064896" cy="646331"/>
          </a:xfrm>
          <a:prstGeom prst="rect">
            <a:avLst/>
          </a:prstGeom>
          <a:noFill/>
        </p:spPr>
        <p:txBody>
          <a:bodyPr wrap="square" rtlCol="0">
            <a:spAutoFit/>
          </a:bodyPr>
          <a:lstStyle/>
          <a:p>
            <a:pPr algn="ctr"/>
            <a:r>
              <a:rPr lang="en-US" sz="3600" b="1" i="1" dirty="0">
                <a:solidFill>
                  <a:srgbClr val="C00000"/>
                </a:solidFill>
              </a:rPr>
              <a:t>You and Your Family</a:t>
            </a:r>
            <a:endParaRPr lang="en-US" sz="3600" b="1" i="1" dirty="0">
              <a:solidFill>
                <a:srgbClr val="F3700D"/>
              </a:solidFill>
            </a:endParaRPr>
          </a:p>
        </p:txBody>
      </p:sp>
    </p:spTree>
    <p:extLst>
      <p:ext uri="{BB962C8B-B14F-4D97-AF65-F5344CB8AC3E}">
        <p14:creationId xmlns:p14="http://schemas.microsoft.com/office/powerpoint/2010/main" val="3414372125"/>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5498068"/>
            <a:ext cx="8064896" cy="523220"/>
          </a:xfrm>
          <a:prstGeom prst="rect">
            <a:avLst/>
          </a:prstGeom>
          <a:noFill/>
        </p:spPr>
        <p:txBody>
          <a:bodyPr wrap="square" rtlCol="0">
            <a:spAutoFit/>
          </a:bodyPr>
          <a:lstStyle/>
          <a:p>
            <a:pPr algn="ctr"/>
            <a:r>
              <a:rPr lang="en-US" sz="2800" i="1" dirty="0"/>
              <a:t>Father quietly ate his </a:t>
            </a:r>
            <a:r>
              <a:rPr lang="en-US" sz="2800" i="1" dirty="0" err="1">
                <a:solidFill>
                  <a:srgbClr val="C00000"/>
                </a:solidFill>
              </a:rPr>
              <a:t>rotis</a:t>
            </a:r>
            <a:r>
              <a:rPr lang="en-US" sz="2800" i="1" dirty="0"/>
              <a:t> without any comment.</a:t>
            </a:r>
          </a:p>
        </p:txBody>
      </p:sp>
      <p:grpSp>
        <p:nvGrpSpPr>
          <p:cNvPr id="3" name="Group 6"/>
          <p:cNvGrpSpPr/>
          <p:nvPr/>
        </p:nvGrpSpPr>
        <p:grpSpPr>
          <a:xfrm>
            <a:off x="1388072" y="1052736"/>
            <a:ext cx="6367856" cy="4232053"/>
            <a:chOff x="1388072" y="692696"/>
            <a:chExt cx="6367856" cy="4232053"/>
          </a:xfrm>
        </p:grpSpPr>
        <p:pic>
          <p:nvPicPr>
            <p:cNvPr id="5" name="Picture 4"/>
            <p:cNvPicPr>
              <a:picLocks noChangeAspect="1"/>
            </p:cNvPicPr>
            <p:nvPr/>
          </p:nvPicPr>
          <p:blipFill>
            <a:blip r:embed="rId3" cstate="print"/>
            <a:stretch>
              <a:fillRect/>
            </a:stretch>
          </p:blipFill>
          <p:spPr>
            <a:xfrm>
              <a:off x="1388072" y="692696"/>
              <a:ext cx="6367856" cy="4232053"/>
            </a:xfrm>
            <a:prstGeom prst="rect">
              <a:avLst/>
            </a:prstGeom>
            <a:noFill/>
            <a:ln>
              <a:noFill/>
            </a:ln>
          </p:spPr>
        </p:pic>
        <p:sp>
          <p:nvSpPr>
            <p:cNvPr id="2" name="TextBox 1"/>
            <p:cNvSpPr txBox="1"/>
            <p:nvPr/>
          </p:nvSpPr>
          <p:spPr>
            <a:xfrm>
              <a:off x="6300192" y="1497558"/>
              <a:ext cx="379512" cy="923330"/>
            </a:xfrm>
            <a:prstGeom prst="rect">
              <a:avLst/>
            </a:prstGeom>
            <a:noFill/>
          </p:spPr>
          <p:txBody>
            <a:bodyPr wrap="square" rtlCol="0">
              <a:spAutoFit/>
            </a:bodyPr>
            <a:lstStyle/>
            <a:p>
              <a:r>
                <a:rPr lang="en-US" sz="5400" b="1" dirty="0">
                  <a:solidFill>
                    <a:schemeClr val="tx1">
                      <a:lumMod val="75000"/>
                      <a:lumOff val="25000"/>
                    </a:schemeClr>
                  </a:solidFill>
                </a:rPr>
                <a:t>?</a:t>
              </a:r>
            </a:p>
          </p:txBody>
        </p:sp>
        <p:sp>
          <p:nvSpPr>
            <p:cNvPr id="6" name="TextBox 5"/>
            <p:cNvSpPr txBox="1"/>
            <p:nvPr/>
          </p:nvSpPr>
          <p:spPr>
            <a:xfrm>
              <a:off x="2464296" y="2073622"/>
              <a:ext cx="379512" cy="923330"/>
            </a:xfrm>
            <a:prstGeom prst="rect">
              <a:avLst/>
            </a:prstGeom>
            <a:noFill/>
          </p:spPr>
          <p:txBody>
            <a:bodyPr wrap="square" rtlCol="0">
              <a:spAutoFit/>
            </a:bodyPr>
            <a:lstStyle/>
            <a:p>
              <a:r>
                <a:rPr lang="en-US" sz="5400" b="1" dirty="0">
                  <a:solidFill>
                    <a:schemeClr val="tx1">
                      <a:lumMod val="75000"/>
                      <a:lumOff val="25000"/>
                    </a:schemeClr>
                  </a:solidFill>
                </a:rPr>
                <a:t>?</a:t>
              </a:r>
            </a:p>
          </p:txBody>
        </p:sp>
      </p:grpSp>
      <p:sp>
        <p:nvSpPr>
          <p:cNvPr id="8" name="TextBox 7"/>
          <p:cNvSpPr txBox="1"/>
          <p:nvPr/>
        </p:nvSpPr>
        <p:spPr>
          <a:xfrm>
            <a:off x="539552" y="44624"/>
            <a:ext cx="8064896" cy="646331"/>
          </a:xfrm>
          <a:prstGeom prst="rect">
            <a:avLst/>
          </a:prstGeom>
          <a:noFill/>
        </p:spPr>
        <p:txBody>
          <a:bodyPr wrap="square" rtlCol="0">
            <a:spAutoFit/>
          </a:bodyPr>
          <a:lstStyle/>
          <a:p>
            <a:pPr algn="ctr"/>
            <a:r>
              <a:rPr lang="en-US" sz="3600" b="1" i="1" dirty="0">
                <a:solidFill>
                  <a:srgbClr val="C00000"/>
                </a:solidFill>
              </a:rPr>
              <a:t>You and Your Family</a:t>
            </a:r>
            <a:endParaRPr lang="en-US" sz="3600" b="1" i="1" dirty="0">
              <a:solidFill>
                <a:srgbClr val="F3700D"/>
              </a:solidFill>
            </a:endParaRPr>
          </a:p>
        </p:txBody>
      </p:sp>
    </p:spTree>
    <p:extLst>
      <p:ext uri="{BB962C8B-B14F-4D97-AF65-F5344CB8AC3E}">
        <p14:creationId xmlns:p14="http://schemas.microsoft.com/office/powerpoint/2010/main" val="178855598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75656" y="5301208"/>
            <a:ext cx="6192688" cy="1384995"/>
          </a:xfrm>
          <a:prstGeom prst="rect">
            <a:avLst/>
          </a:prstGeom>
          <a:noFill/>
        </p:spPr>
        <p:txBody>
          <a:bodyPr wrap="square" rtlCol="0">
            <a:spAutoFit/>
          </a:bodyPr>
          <a:lstStyle/>
          <a:p>
            <a:pPr algn="ctr"/>
            <a:r>
              <a:rPr lang="en-US" sz="2800" i="1" dirty="0"/>
              <a:t>The mother apologized to their father for the burnt </a:t>
            </a:r>
            <a:r>
              <a:rPr lang="en-US" sz="2800" i="1" dirty="0" err="1">
                <a:solidFill>
                  <a:srgbClr val="C00000"/>
                </a:solidFill>
              </a:rPr>
              <a:t>rotis</a:t>
            </a:r>
            <a:endParaRPr lang="en-US" sz="2800" i="1" dirty="0"/>
          </a:p>
          <a:p>
            <a:pPr algn="ctr"/>
            <a:endParaRPr lang="en-US" sz="2800" i="1" dirty="0"/>
          </a:p>
        </p:txBody>
      </p:sp>
      <p:pic>
        <p:nvPicPr>
          <p:cNvPr id="5" name="Picture 4"/>
          <p:cNvPicPr>
            <a:picLocks noChangeAspect="1"/>
          </p:cNvPicPr>
          <p:nvPr/>
        </p:nvPicPr>
        <p:blipFill>
          <a:blip r:embed="rId3" cstate="print"/>
          <a:stretch>
            <a:fillRect/>
          </a:stretch>
        </p:blipFill>
        <p:spPr>
          <a:xfrm>
            <a:off x="1763688" y="836712"/>
            <a:ext cx="5544616" cy="4428719"/>
          </a:xfrm>
          <a:prstGeom prst="rect">
            <a:avLst/>
          </a:prstGeom>
        </p:spPr>
      </p:pic>
      <p:sp>
        <p:nvSpPr>
          <p:cNvPr id="6" name="TextBox 5"/>
          <p:cNvSpPr txBox="1"/>
          <p:nvPr/>
        </p:nvSpPr>
        <p:spPr>
          <a:xfrm>
            <a:off x="539552" y="44624"/>
            <a:ext cx="8064896" cy="646331"/>
          </a:xfrm>
          <a:prstGeom prst="rect">
            <a:avLst/>
          </a:prstGeom>
          <a:noFill/>
        </p:spPr>
        <p:txBody>
          <a:bodyPr wrap="square" rtlCol="0">
            <a:spAutoFit/>
          </a:bodyPr>
          <a:lstStyle/>
          <a:p>
            <a:pPr algn="ctr"/>
            <a:r>
              <a:rPr lang="en-US" sz="3600" b="1" i="1" dirty="0">
                <a:solidFill>
                  <a:srgbClr val="C00000"/>
                </a:solidFill>
              </a:rPr>
              <a:t>You and Your Family</a:t>
            </a:r>
            <a:endParaRPr lang="en-US" sz="3600" b="1" i="1" dirty="0">
              <a:solidFill>
                <a:srgbClr val="F3700D"/>
              </a:solidFill>
            </a:endParaRPr>
          </a:p>
        </p:txBody>
      </p:sp>
    </p:spTree>
    <p:extLst>
      <p:ext uri="{BB962C8B-B14F-4D97-AF65-F5344CB8AC3E}">
        <p14:creationId xmlns:p14="http://schemas.microsoft.com/office/powerpoint/2010/main" val="1561504159"/>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403648" y="1052736"/>
            <a:ext cx="6285320" cy="4231647"/>
            <a:chOff x="1527040" y="2132040"/>
            <a:chExt cx="6285320" cy="4231647"/>
          </a:xfrm>
        </p:grpSpPr>
        <p:pic>
          <p:nvPicPr>
            <p:cNvPr id="2" name="Picture 1"/>
            <p:cNvPicPr>
              <a:picLocks noChangeAspect="1"/>
            </p:cNvPicPr>
            <p:nvPr/>
          </p:nvPicPr>
          <p:blipFill>
            <a:blip r:embed="rId3" cstate="print"/>
            <a:stretch>
              <a:fillRect/>
            </a:stretch>
          </p:blipFill>
          <p:spPr>
            <a:xfrm>
              <a:off x="1527040" y="2132040"/>
              <a:ext cx="6285320" cy="4231647"/>
            </a:xfrm>
            <a:prstGeom prst="rect">
              <a:avLst/>
            </a:prstGeom>
          </p:spPr>
        </p:pic>
        <p:sp>
          <p:nvSpPr>
            <p:cNvPr id="5" name="TextBox 4"/>
            <p:cNvSpPr txBox="1"/>
            <p:nvPr/>
          </p:nvSpPr>
          <p:spPr>
            <a:xfrm>
              <a:off x="2123728" y="3933056"/>
              <a:ext cx="379512" cy="923330"/>
            </a:xfrm>
            <a:prstGeom prst="rect">
              <a:avLst/>
            </a:prstGeom>
            <a:noFill/>
          </p:spPr>
          <p:txBody>
            <a:bodyPr wrap="square" rtlCol="0">
              <a:spAutoFit/>
            </a:bodyPr>
            <a:lstStyle/>
            <a:p>
              <a:r>
                <a:rPr lang="en-US" sz="5400" b="1" dirty="0">
                  <a:solidFill>
                    <a:schemeClr val="tx1">
                      <a:lumMod val="75000"/>
                      <a:lumOff val="25000"/>
                    </a:schemeClr>
                  </a:solidFill>
                </a:rPr>
                <a:t>?</a:t>
              </a:r>
            </a:p>
          </p:txBody>
        </p:sp>
        <p:sp>
          <p:nvSpPr>
            <p:cNvPr id="6" name="TextBox 5"/>
            <p:cNvSpPr txBox="1"/>
            <p:nvPr/>
          </p:nvSpPr>
          <p:spPr>
            <a:xfrm>
              <a:off x="6660232" y="2780928"/>
              <a:ext cx="883568" cy="923330"/>
            </a:xfrm>
            <a:prstGeom prst="rect">
              <a:avLst/>
            </a:prstGeom>
            <a:noFill/>
          </p:spPr>
          <p:txBody>
            <a:bodyPr wrap="square" rtlCol="0">
              <a:spAutoFit/>
            </a:bodyPr>
            <a:lstStyle/>
            <a:p>
              <a:r>
                <a:rPr lang="en-US" sz="5400" b="1" dirty="0">
                  <a:solidFill>
                    <a:schemeClr val="tx1">
                      <a:lumMod val="75000"/>
                      <a:lumOff val="25000"/>
                    </a:schemeClr>
                  </a:solidFill>
                </a:rPr>
                <a:t>?!</a:t>
              </a:r>
            </a:p>
          </p:txBody>
        </p:sp>
      </p:grpSp>
      <p:sp>
        <p:nvSpPr>
          <p:cNvPr id="7" name="TextBox 6"/>
          <p:cNvSpPr txBox="1"/>
          <p:nvPr/>
        </p:nvSpPr>
        <p:spPr>
          <a:xfrm>
            <a:off x="539552" y="44624"/>
            <a:ext cx="8064896" cy="646331"/>
          </a:xfrm>
          <a:prstGeom prst="rect">
            <a:avLst/>
          </a:prstGeom>
          <a:noFill/>
        </p:spPr>
        <p:txBody>
          <a:bodyPr wrap="square" rtlCol="0">
            <a:spAutoFit/>
          </a:bodyPr>
          <a:lstStyle/>
          <a:p>
            <a:pPr algn="ctr"/>
            <a:r>
              <a:rPr lang="en-US" sz="3600" b="1" i="1" dirty="0">
                <a:solidFill>
                  <a:srgbClr val="C00000"/>
                </a:solidFill>
              </a:rPr>
              <a:t>You and Your Family</a:t>
            </a:r>
            <a:endParaRPr lang="en-US" sz="3600" b="1" i="1" dirty="0">
              <a:solidFill>
                <a:srgbClr val="F3700D"/>
              </a:solidFill>
            </a:endParaRPr>
          </a:p>
        </p:txBody>
      </p:sp>
      <p:sp>
        <p:nvSpPr>
          <p:cNvPr id="8" name="Oval Callout 7"/>
          <p:cNvSpPr/>
          <p:nvPr/>
        </p:nvSpPr>
        <p:spPr>
          <a:xfrm>
            <a:off x="2555776" y="4797152"/>
            <a:ext cx="4032448" cy="1827584"/>
          </a:xfrm>
          <a:prstGeom prst="wedgeEllipseCallout">
            <a:avLst>
              <a:gd name="adj1" fmla="val -29336"/>
              <a:gd name="adj2" fmla="val -128788"/>
            </a:avLst>
          </a:prstGeom>
          <a:solidFill>
            <a:schemeClr val="accent2">
              <a:lumMod val="20000"/>
              <a:lumOff val="80000"/>
              <a:alpha val="46000"/>
            </a:schemeClr>
          </a:solidFill>
        </p:spPr>
        <p:style>
          <a:lnRef idx="2">
            <a:schemeClr val="accent2"/>
          </a:lnRef>
          <a:fillRef idx="1">
            <a:schemeClr val="lt1"/>
          </a:fillRef>
          <a:effectRef idx="0">
            <a:schemeClr val="accent2"/>
          </a:effectRef>
          <a:fontRef idx="minor">
            <a:schemeClr val="dk1"/>
          </a:fontRef>
        </p:style>
        <p:txBody>
          <a:bodyPr rtlCol="0" anchor="ctr"/>
          <a:lstStyle/>
          <a:p>
            <a:pPr algn="just"/>
            <a:r>
              <a:rPr lang="en-US" sz="2400" b="1" i="1" dirty="0">
                <a:solidFill>
                  <a:srgbClr val="C00000"/>
                </a:solidFill>
              </a:rPr>
              <a:t>Don’t worry dear,</a:t>
            </a:r>
            <a:br>
              <a:rPr lang="en-US" sz="2400" b="1" i="1" dirty="0">
                <a:solidFill>
                  <a:srgbClr val="C00000"/>
                </a:solidFill>
              </a:rPr>
            </a:br>
            <a:r>
              <a:rPr lang="en-US" sz="2400" b="1" i="1" dirty="0">
                <a:solidFill>
                  <a:srgbClr val="C00000"/>
                </a:solidFill>
              </a:rPr>
              <a:t>I love the burnt </a:t>
            </a:r>
            <a:r>
              <a:rPr lang="en-US" sz="2400" b="1" i="1" dirty="0" err="1">
                <a:solidFill>
                  <a:srgbClr val="C00000"/>
                </a:solidFill>
              </a:rPr>
              <a:t>rotis</a:t>
            </a:r>
            <a:endParaRPr lang="en-US" sz="2400" b="1" i="1" dirty="0">
              <a:solidFill>
                <a:srgbClr val="C00000"/>
              </a:solidFill>
            </a:endParaRPr>
          </a:p>
        </p:txBody>
      </p:sp>
    </p:spTree>
    <p:extLst>
      <p:ext uri="{BB962C8B-B14F-4D97-AF65-F5344CB8AC3E}">
        <p14:creationId xmlns:p14="http://schemas.microsoft.com/office/powerpoint/2010/main" val="1571735665"/>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2182741" y="2060848"/>
            <a:ext cx="4814125" cy="4464496"/>
          </a:xfrm>
          <a:prstGeom prst="rect">
            <a:avLst/>
          </a:prstGeom>
        </p:spPr>
      </p:pic>
      <p:sp>
        <p:nvSpPr>
          <p:cNvPr id="5" name="Oval Callout 4"/>
          <p:cNvSpPr/>
          <p:nvPr/>
        </p:nvSpPr>
        <p:spPr>
          <a:xfrm>
            <a:off x="2555776" y="980728"/>
            <a:ext cx="4032448" cy="1512168"/>
          </a:xfrm>
          <a:prstGeom prst="wedgeEllipseCallout">
            <a:avLst>
              <a:gd name="adj1" fmla="val -8786"/>
              <a:gd name="adj2" fmla="val 77932"/>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a:solidFill>
                  <a:srgbClr val="C00000"/>
                </a:solidFill>
              </a:rPr>
              <a:t>Dad! Do you really love burnt </a:t>
            </a:r>
            <a:r>
              <a:rPr lang="en-US" sz="2400" b="1" i="1" dirty="0" err="1">
                <a:solidFill>
                  <a:srgbClr val="C00000"/>
                </a:solidFill>
              </a:rPr>
              <a:t>rotis</a:t>
            </a:r>
            <a:r>
              <a:rPr lang="en-US" sz="2400" b="1" i="1" dirty="0">
                <a:solidFill>
                  <a:srgbClr val="C00000"/>
                </a:solidFill>
              </a:rPr>
              <a:t>?</a:t>
            </a:r>
          </a:p>
        </p:txBody>
      </p:sp>
      <p:sp>
        <p:nvSpPr>
          <p:cNvPr id="6" name="TextBox 5"/>
          <p:cNvSpPr txBox="1"/>
          <p:nvPr/>
        </p:nvSpPr>
        <p:spPr>
          <a:xfrm>
            <a:off x="539552" y="44624"/>
            <a:ext cx="8064896" cy="646331"/>
          </a:xfrm>
          <a:prstGeom prst="rect">
            <a:avLst/>
          </a:prstGeom>
          <a:noFill/>
        </p:spPr>
        <p:txBody>
          <a:bodyPr wrap="square" rtlCol="0">
            <a:spAutoFit/>
          </a:bodyPr>
          <a:lstStyle/>
          <a:p>
            <a:pPr algn="ctr"/>
            <a:r>
              <a:rPr lang="en-US" sz="3600" b="1" i="1" dirty="0">
                <a:solidFill>
                  <a:srgbClr val="C00000"/>
                </a:solidFill>
              </a:rPr>
              <a:t>You and Your Family</a:t>
            </a:r>
            <a:endParaRPr lang="en-US" sz="3600" b="1" i="1" dirty="0">
              <a:solidFill>
                <a:srgbClr val="F3700D"/>
              </a:solidFill>
            </a:endParaRPr>
          </a:p>
        </p:txBody>
      </p:sp>
    </p:spTree>
    <p:extLst>
      <p:ext uri="{BB962C8B-B14F-4D97-AF65-F5344CB8AC3E}">
        <p14:creationId xmlns:p14="http://schemas.microsoft.com/office/powerpoint/2010/main" val="1214355213"/>
      </p:ext>
    </p:extLst>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stretch>
            <a:fillRect/>
          </a:stretch>
        </p:blipFill>
        <p:spPr>
          <a:xfrm>
            <a:off x="539552" y="990048"/>
            <a:ext cx="5101184" cy="4258253"/>
          </a:xfrm>
          <a:prstGeom prst="rect">
            <a:avLst/>
          </a:prstGeom>
        </p:spPr>
      </p:pic>
      <p:sp>
        <p:nvSpPr>
          <p:cNvPr id="5" name="Oval Callout 4"/>
          <p:cNvSpPr/>
          <p:nvPr/>
        </p:nvSpPr>
        <p:spPr>
          <a:xfrm>
            <a:off x="5640736" y="567154"/>
            <a:ext cx="3106688" cy="4538245"/>
          </a:xfrm>
          <a:prstGeom prst="wedgeEllipseCallout">
            <a:avLst>
              <a:gd name="adj1" fmla="val -103509"/>
              <a:gd name="adj2" fmla="val -21994"/>
            </a:avLst>
          </a:prstGeom>
          <a:solidFill>
            <a:schemeClr val="accent2">
              <a:lumMod val="20000"/>
              <a:lumOff val="80000"/>
            </a:schemeClr>
          </a:solidFill>
          <a:ln w="63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i="1" dirty="0">
                <a:solidFill>
                  <a:srgbClr val="C00000"/>
                </a:solidFill>
              </a:rPr>
              <a:t>Your mother</a:t>
            </a:r>
          </a:p>
          <a:p>
            <a:pPr algn="ctr"/>
            <a:r>
              <a:rPr lang="en-US" sz="2400" i="1" dirty="0">
                <a:solidFill>
                  <a:srgbClr val="C00000"/>
                </a:solidFill>
              </a:rPr>
              <a:t>puts in a very long day at work and is very tired”. Moreover a burnt </a:t>
            </a:r>
            <a:r>
              <a:rPr lang="en-US" sz="2400" i="1" dirty="0" err="1">
                <a:solidFill>
                  <a:srgbClr val="C00000"/>
                </a:solidFill>
              </a:rPr>
              <a:t>roti</a:t>
            </a:r>
            <a:r>
              <a:rPr lang="en-US" sz="2400" i="1" dirty="0">
                <a:solidFill>
                  <a:srgbClr val="C00000"/>
                </a:solidFill>
              </a:rPr>
              <a:t> is never going to hurt anyone, but harsh words would!</a:t>
            </a:r>
            <a:endParaRPr lang="en-US" sz="2400" dirty="0">
              <a:solidFill>
                <a:srgbClr val="C00000"/>
              </a:solidFill>
            </a:endParaRPr>
          </a:p>
        </p:txBody>
      </p:sp>
      <p:sp>
        <p:nvSpPr>
          <p:cNvPr id="6" name="TextBox 5"/>
          <p:cNvSpPr txBox="1"/>
          <p:nvPr/>
        </p:nvSpPr>
        <p:spPr>
          <a:xfrm>
            <a:off x="0" y="5105400"/>
            <a:ext cx="9144000" cy="954107"/>
          </a:xfrm>
          <a:prstGeom prst="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sz="2800" i="1" dirty="0">
                <a:solidFill>
                  <a:srgbClr val="C00000"/>
                </a:solidFill>
              </a:rPr>
              <a:t>Accept one another’s faults</a:t>
            </a:r>
          </a:p>
          <a:p>
            <a:pPr algn="ctr"/>
            <a:r>
              <a:rPr lang="en-US" sz="2800" i="1" dirty="0">
                <a:solidFill>
                  <a:srgbClr val="C00000"/>
                </a:solidFill>
              </a:rPr>
              <a:t>Celebrate each other’s differences </a:t>
            </a:r>
          </a:p>
        </p:txBody>
      </p:sp>
      <p:sp>
        <p:nvSpPr>
          <p:cNvPr id="7" name="TextBox 6"/>
          <p:cNvSpPr txBox="1"/>
          <p:nvPr/>
        </p:nvSpPr>
        <p:spPr>
          <a:xfrm>
            <a:off x="539552" y="44624"/>
            <a:ext cx="8064896" cy="646331"/>
          </a:xfrm>
          <a:prstGeom prst="rect">
            <a:avLst/>
          </a:prstGeom>
          <a:noFill/>
        </p:spPr>
        <p:txBody>
          <a:bodyPr wrap="square" rtlCol="0">
            <a:spAutoFit/>
          </a:bodyPr>
          <a:lstStyle/>
          <a:p>
            <a:pPr algn="ctr"/>
            <a:r>
              <a:rPr lang="en-US" sz="3600" b="1" i="1" dirty="0">
                <a:solidFill>
                  <a:srgbClr val="C00000"/>
                </a:solidFill>
              </a:rPr>
              <a:t>You and Your Family</a:t>
            </a:r>
            <a:endParaRPr lang="en-US" sz="3600" b="1" i="1" dirty="0">
              <a:solidFill>
                <a:srgbClr val="F3700D"/>
              </a:solidFill>
            </a:endParaRPr>
          </a:p>
        </p:txBody>
      </p:sp>
    </p:spTree>
    <p:extLst>
      <p:ext uri="{BB962C8B-B14F-4D97-AF65-F5344CB8AC3E}">
        <p14:creationId xmlns:p14="http://schemas.microsoft.com/office/powerpoint/2010/main" val="2392448319"/>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croll: Vertical 1"/>
          <p:cNvSpPr/>
          <p:nvPr/>
        </p:nvSpPr>
        <p:spPr>
          <a:xfrm>
            <a:off x="540819" y="1772816"/>
            <a:ext cx="8062361" cy="3273266"/>
          </a:xfrm>
          <a:prstGeom prst="verticalScroll">
            <a:avLst>
              <a:gd name="adj" fmla="val 10698"/>
            </a:avLst>
          </a:prstGeom>
          <a:solidFill>
            <a:schemeClr val="accent2">
              <a:lumMod val="50000"/>
            </a:schemeClr>
          </a:solidFill>
        </p:spPr>
        <p:style>
          <a:lnRef idx="1">
            <a:schemeClr val="accent3"/>
          </a:lnRef>
          <a:fillRef idx="3">
            <a:schemeClr val="accent3"/>
          </a:fillRef>
          <a:effectRef idx="2">
            <a:schemeClr val="accent3"/>
          </a:effectRef>
          <a:fontRef idx="minor">
            <a:schemeClr val="lt1"/>
          </a:fontRef>
        </p:style>
        <p:txBody>
          <a:bodyPr wrap="square" rtlCol="0">
            <a:spAutoFit/>
          </a:bodyPr>
          <a:lstStyle/>
          <a:p>
            <a:endParaRPr lang="en-US" sz="2800" i="1" dirty="0"/>
          </a:p>
          <a:p>
            <a:pPr marL="457200"/>
            <a:r>
              <a:rPr lang="en-US" sz="2800" i="1" dirty="0"/>
              <a:t>People may or may not remember what you do to them or they may forget what you said to them. But they will always remember the way you made them feel. </a:t>
            </a:r>
          </a:p>
          <a:p>
            <a:pPr marL="457200" indent="-457200">
              <a:buFont typeface="Arial" panose="020B0604020202020204" pitchFamily="34" charset="0"/>
              <a:buChar char="•"/>
            </a:pPr>
            <a:endParaRPr lang="en-US" sz="2800" i="1" dirty="0"/>
          </a:p>
        </p:txBody>
      </p:sp>
    </p:spTree>
    <p:extLst>
      <p:ext uri="{BB962C8B-B14F-4D97-AF65-F5344CB8AC3E}">
        <p14:creationId xmlns:p14="http://schemas.microsoft.com/office/powerpoint/2010/main" val="340030309"/>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a:prstGeom prst="rect">
            <a:avLst/>
          </a:prstGeom>
        </p:spPr>
        <p:txBody>
          <a:bodyPr/>
          <a:lstStyle>
            <a:lvl1pPr>
              <a:defRPr sz="3600" baseline="0"/>
            </a:lvl1pPr>
          </a:lstStyle>
          <a:p>
            <a:r>
              <a:rPr lang="en-US" dirty="0"/>
              <a:t>MM Index</a:t>
            </a:r>
            <a:endParaRPr lang="en-IN" dirty="0"/>
          </a:p>
        </p:txBody>
      </p:sp>
      <p:graphicFrame>
        <p:nvGraphicFramePr>
          <p:cNvPr id="5" name="Table 4"/>
          <p:cNvGraphicFramePr>
            <a:graphicFrameLocks noGrp="1"/>
          </p:cNvGraphicFramePr>
          <p:nvPr>
            <p:extLst>
              <p:ext uri="{D42A27DB-BD31-4B8C-83A1-F6EECF244321}">
                <p14:modId xmlns:p14="http://schemas.microsoft.com/office/powerpoint/2010/main" val="267475958"/>
              </p:ext>
            </p:extLst>
          </p:nvPr>
        </p:nvGraphicFramePr>
        <p:xfrm>
          <a:off x="457200" y="1397000"/>
          <a:ext cx="8229600" cy="4194629"/>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6019800">
                  <a:extLst>
                    <a:ext uri="{9D8B030D-6E8A-4147-A177-3AD203B41FA5}">
                      <a16:colId xmlns:a16="http://schemas.microsoft.com/office/drawing/2014/main" val="20002"/>
                    </a:ext>
                  </a:extLst>
                </a:gridCol>
              </a:tblGrid>
              <a:tr h="693057">
                <a:tc>
                  <a:txBody>
                    <a:bodyPr/>
                    <a:lstStyle/>
                    <a:p>
                      <a:pPr algn="ctr"/>
                      <a:r>
                        <a:rPr lang="en-US" dirty="0">
                          <a:solidFill>
                            <a:schemeClr val="tx1"/>
                          </a:solidFill>
                        </a:rPr>
                        <a:t>Slide#</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Thumbnail</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solidFill>
                            <a:schemeClr val="tx1"/>
                          </a:solidFill>
                        </a:rPr>
                        <a:t>Source and Attribution</a:t>
                      </a:r>
                      <a:endParaRPr lang="en-IN"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424543">
                <a:tc>
                  <a:txBody>
                    <a:bodyPr/>
                    <a:lstStyle/>
                    <a:p>
                      <a:r>
                        <a:rPr lang="en-IN" sz="12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228600" marR="0" indent="-228600" algn="l" defTabSz="914400" rtl="0" eaLnBrk="1" fontAlgn="auto" latinLnBrk="0" hangingPunct="1">
                        <a:lnSpc>
                          <a:spcPct val="100000"/>
                        </a:lnSpc>
                        <a:spcBef>
                          <a:spcPts val="0"/>
                        </a:spcBef>
                        <a:spcAft>
                          <a:spcPts val="0"/>
                        </a:spcAft>
                        <a:buClrTx/>
                        <a:buSzTx/>
                        <a:buFontTx/>
                        <a:buNone/>
                        <a:tabLst/>
                        <a:defRPr/>
                      </a:pPr>
                      <a:r>
                        <a:rPr lang="en-US" sz="800" dirty="0">
                          <a:hlinkClick r:id="rId3"/>
                        </a:rPr>
                        <a:t>https://pixabay.com/vectors/student-homework-reading-pupil-29492/</a:t>
                      </a:r>
                      <a:endParaRPr lang="en-US" sz="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457200">
                <a:tc>
                  <a:txBody>
                    <a:bodyPr/>
                    <a:lstStyle/>
                    <a:p>
                      <a:r>
                        <a:rPr lang="en-IN" sz="1200" dirty="0">
                          <a:solidFill>
                            <a:schemeClr val="tx1"/>
                          </a:solidFill>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dirty="0">
                          <a:hlinkClick r:id="rId4"/>
                        </a:rPr>
                        <a:t>https://pixabay.com/vectors/family-love-rainbow-boy-child-2112266/</a:t>
                      </a:r>
                      <a:endParaRPr lang="en-US" sz="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693057">
                <a:tc>
                  <a:txBody>
                    <a:bodyPr/>
                    <a:lstStyle/>
                    <a:p>
                      <a:r>
                        <a:rPr lang="en-IN" sz="1200" dirty="0">
                          <a:solidFill>
                            <a:schemeClr val="tx1"/>
                          </a:solidFill>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800" dirty="0">
                          <a:hlinkClick r:id="rId5"/>
                        </a:rPr>
                        <a:t>https://pixabay.com/illustrations/child-series-kindergarten-figure-1096177/</a:t>
                      </a:r>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693057">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693057">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540658">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120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IN" sz="8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bl>
          </a:graphicData>
        </a:graphic>
      </p:graphicFrame>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28800" y="2133600"/>
            <a:ext cx="272847" cy="356616"/>
          </a:xfrm>
          <a:prstGeom prst="rect">
            <a:avLst/>
          </a:prstGeom>
        </p:spPr>
      </p:pic>
      <p:pic>
        <p:nvPicPr>
          <p:cNvPr id="7" name="Picture 6"/>
          <p:cNvPicPr>
            <a:picLocks noChangeAspect="1"/>
          </p:cNvPicPr>
          <p:nvPr/>
        </p:nvPicPr>
        <p:blipFill>
          <a:blip r:embed="rId7" cstate="print"/>
          <a:stretch>
            <a:fillRect/>
          </a:stretch>
        </p:blipFill>
        <p:spPr>
          <a:xfrm>
            <a:off x="1600200" y="2590800"/>
            <a:ext cx="713232" cy="356616"/>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76400" y="3072384"/>
            <a:ext cx="713232" cy="356616"/>
          </a:xfrm>
          <a:prstGeom prst="rect">
            <a:avLst/>
          </a:prstGeom>
        </p:spPr>
      </p:pic>
    </p:spTree>
    <p:extLst>
      <p:ext uri="{BB962C8B-B14F-4D97-AF65-F5344CB8AC3E}">
        <p14:creationId xmlns:p14="http://schemas.microsoft.com/office/powerpoint/2010/main" val="42756486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131</TotalTime>
  <Words>1342</Words>
  <Application>Microsoft Office PowerPoint</Application>
  <PresentationFormat>On-screen Show (4:3)</PresentationFormat>
  <Paragraphs>171</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MM Index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keshaba</dc:creator>
  <cp:lastModifiedBy>GIRIDHAR BALACHANDRAN 170905056</cp:lastModifiedBy>
  <cp:revision>13</cp:revision>
  <dcterms:created xsi:type="dcterms:W3CDTF">2018-12-16T04:20:25Z</dcterms:created>
  <dcterms:modified xsi:type="dcterms:W3CDTF">2021-03-07T08:52:36Z</dcterms:modified>
</cp:coreProperties>
</file>