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
  </p:notesMasterIdLst>
  <p:sldIdLst>
    <p:sldId id="256" r:id="rId2"/>
    <p:sldId id="257" r:id="rId3"/>
    <p:sldId id="258" r:id="rId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2D200454-40CA-4A62-9FC3-DE9A4176ACB9}">
      <p15:notesGuideLst xmlns:p15="http://schemas.microsoft.com/office/powerpoint/2012/main">
        <p15:guide id="1" orient="horz" pos="2880">
          <p15:clr>
            <a:srgbClr val="000000"/>
          </p15:clr>
        </p15:guide>
        <p15:guide id="2" pos="2160">
          <p15:clr>
            <a:srgbClr val="000000"/>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10" roundtripDataSignature="AMtx7miNCqux/B/0oQl6qH/3fWv/53Qz1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1A20C38-F1E9-48C1-A723-61DBA826D2CF}">
  <a:tblStyle styleId="{41A20C38-F1E9-48C1-A723-61DBA826D2CF}"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278"/>
  </p:normalViewPr>
  <p:slideViewPr>
    <p:cSldViewPr snapToGrid="0">
      <p:cViewPr varScale="1">
        <p:scale>
          <a:sx n="118" d="100"/>
          <a:sy n="118" d="100"/>
        </p:scale>
        <p:origin x="1480" y="200"/>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presProps" Target="presProps.xml"/><Relationship Id="rId5" Type="http://schemas.openxmlformats.org/officeDocument/2006/relationships/notesMaster" Target="notesMasters/notesMaster1.xml"/><Relationship Id="rId10" Type="http://customschemas.google.com/relationships/presentationmetadata" Target="metadata"/><Relationship Id="rId4" Type="http://schemas.openxmlformats.org/officeDocument/2006/relationships/slide" Target="slides/slide3.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 name="Google Shape;3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dirty="0">
                <a:solidFill>
                  <a:schemeClr val="dk1"/>
                </a:solidFill>
                <a:latin typeface="Calibri"/>
                <a:ea typeface="Calibri"/>
                <a:cs typeface="Calibri"/>
                <a:sym typeface="Calibri"/>
              </a:rPr>
              <a:t>Notes for Teacher</a:t>
            </a:r>
            <a:r>
              <a:rPr lang="en-US" sz="1200" b="0" i="0" dirty="0">
                <a:solidFill>
                  <a:schemeClr val="dk1"/>
                </a:solidFill>
                <a:latin typeface="Calibri"/>
                <a:ea typeface="Calibri"/>
                <a:cs typeface="Calibri"/>
                <a:sym typeface="Calibri"/>
              </a:rPr>
              <a:t> - &lt; Information for further reference or explanation &gt;</a:t>
            </a:r>
            <a:endParaRPr dirty="0"/>
          </a:p>
          <a:p>
            <a:pPr marL="0" lvl="0" indent="0" algn="l" rtl="0">
              <a:spcBef>
                <a:spcPts val="0"/>
              </a:spcBef>
              <a:spcAft>
                <a:spcPts val="0"/>
              </a:spcAft>
              <a:buNone/>
            </a:pP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Suggestions: </a:t>
            </a:r>
            <a:r>
              <a:rPr lang="en-US" sz="1200" b="0" i="0" dirty="0">
                <a:solidFill>
                  <a:schemeClr val="dk1"/>
                </a:solidFill>
                <a:latin typeface="Calibri"/>
                <a:ea typeface="Calibri"/>
                <a:cs typeface="Calibri"/>
                <a:sym typeface="Calibri"/>
              </a:rPr>
              <a:t>&lt;Ideas/ Images/ Animations / Others – To make better representation of the content &gt;</a:t>
            </a:r>
            <a:br>
              <a:rPr lang="en-US" sz="1200" b="0" i="0" dirty="0">
                <a:solidFill>
                  <a:schemeClr val="dk1"/>
                </a:solidFill>
                <a:latin typeface="Calibri"/>
                <a:ea typeface="Calibri"/>
                <a:cs typeface="Calibri"/>
                <a:sym typeface="Calibri"/>
              </a:rPr>
            </a:b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Source of Multimedia Objects (Image/audio/ Video/Animation) used in this slide - </a:t>
            </a:r>
            <a:endParaRPr dirty="0"/>
          </a:p>
          <a:p>
            <a:pPr marL="0" lvl="0" indent="0" algn="l" rtl="0">
              <a:spcBef>
                <a:spcPts val="0"/>
              </a:spcBef>
              <a:spcAft>
                <a:spcPts val="0"/>
              </a:spcAft>
              <a:buNone/>
            </a:pPr>
            <a:r>
              <a:rPr lang="en-US" sz="1200" b="0" i="1" dirty="0">
                <a:solidFill>
                  <a:schemeClr val="dk1"/>
                </a:solidFill>
                <a:latin typeface="Calibri"/>
                <a:ea typeface="Calibri"/>
                <a:cs typeface="Calibri"/>
                <a:sym typeface="Calibri"/>
              </a:rPr>
              <a:t>1. Paper : https://</a:t>
            </a:r>
            <a:r>
              <a:rPr lang="en-US" sz="1200" b="0" i="1" dirty="0" err="1">
                <a:solidFill>
                  <a:schemeClr val="dk1"/>
                </a:solidFill>
                <a:latin typeface="Calibri"/>
                <a:ea typeface="Calibri"/>
                <a:cs typeface="Calibri"/>
                <a:sym typeface="Calibri"/>
              </a:rPr>
              <a:t>pixabay.com</a:t>
            </a:r>
            <a:r>
              <a:rPr lang="en-US" sz="1200" b="0" i="1" dirty="0">
                <a:solidFill>
                  <a:schemeClr val="dk1"/>
                </a:solidFill>
                <a:latin typeface="Calibri"/>
                <a:ea typeface="Calibri"/>
                <a:cs typeface="Calibri"/>
                <a:sym typeface="Calibri"/>
              </a:rPr>
              <a:t>/vectors/paper-pen-blue-white-writing-153317/</a:t>
            </a:r>
            <a:endParaRPr dirty="0"/>
          </a:p>
          <a:p>
            <a:pPr marL="0" lvl="0" indent="0" algn="l" rtl="0">
              <a:spcBef>
                <a:spcPts val="0"/>
              </a:spcBef>
              <a:spcAft>
                <a:spcPts val="0"/>
              </a:spcAft>
              <a:buNone/>
            </a:pPr>
            <a:endParaRPr dirty="0"/>
          </a:p>
        </p:txBody>
      </p:sp>
      <p:sp>
        <p:nvSpPr>
          <p:cNvPr id="32" name="Google Shape;32;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mc:AlternateContent xmlns:mc="http://schemas.openxmlformats.org/markup-compatibility/2006" xmlns:a14="http://schemas.microsoft.com/office/drawing/2010/main">
        <mc:Choice Requires="a14">
          <p:sp>
            <p:nvSpPr>
              <p:cNvPr id="38" name="Google Shape;38;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dirty="0">
                    <a:solidFill>
                      <a:schemeClr val="dk1"/>
                    </a:solidFill>
                    <a:latin typeface="Calibri"/>
                    <a:ea typeface="Calibri"/>
                    <a:cs typeface="Calibri"/>
                    <a:sym typeface="Calibri"/>
                  </a:rPr>
                  <a:t>Notes for Teacher</a:t>
                </a:r>
                <a:r>
                  <a:rPr lang="en-US" sz="1200" b="0" i="0" dirty="0">
                    <a:solidFill>
                      <a:schemeClr val="dk1"/>
                    </a:solidFill>
                    <a:latin typeface="Calibri"/>
                    <a:ea typeface="Calibri"/>
                    <a:cs typeface="Calibri"/>
                    <a:sym typeface="Calibri"/>
                  </a:rPr>
                  <a:t> –</a:t>
                </a:r>
              </a:p>
              <a:p>
                <a:pPr lvl="0"/>
                <a:r>
                  <a:rPr lang="en-US" sz="1200" b="0" i="0" u="none" strike="noStrike" cap="none" dirty="0">
                    <a:solidFill>
                      <a:schemeClr val="dk1"/>
                    </a:solidFill>
                    <a:effectLst/>
                    <a:latin typeface="Calibri"/>
                    <a:ea typeface="Calibri"/>
                    <a:cs typeface="Calibri"/>
                    <a:sym typeface="Calibri"/>
                  </a:rPr>
                  <a:t>Rational number is a number of the form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𝑝</m:t>
                        </m:r>
                      </m:num>
                      <m:den>
                        <m:r>
                          <a:rPr lang="ar-AE" sz="1200" b="0" i="1" u="none" strike="noStrike" cap="none">
                            <a:solidFill>
                              <a:schemeClr val="dk1"/>
                            </a:solidFill>
                            <a:effectLst/>
                            <a:latin typeface="Cambria Math" panose="02040503050406030204" pitchFamily="18" charset="0"/>
                            <a:ea typeface="Calibri"/>
                            <a:cs typeface="Calibri"/>
                            <a:sym typeface="Calibri"/>
                          </a:rPr>
                          <m:t>𝑞</m:t>
                        </m:r>
                      </m:den>
                    </m:f>
                  </m:oMath>
                </a14:m>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where p, q are integers, q</a:t>
                </a:r>
                <a14:m>
                  <m:oMath xmlns:m="http://schemas.openxmlformats.org/officeDocument/2006/math">
                    <m:r>
                      <a:rPr lang="en-US" sz="1200" b="0" i="1" u="none" strike="noStrike" cap="none">
                        <a:solidFill>
                          <a:schemeClr val="dk1"/>
                        </a:solidFill>
                        <a:effectLst/>
                        <a:latin typeface="Cambria Math" panose="02040503050406030204" pitchFamily="18" charset="0"/>
                        <a:ea typeface="Calibri"/>
                        <a:cs typeface="Calibri"/>
                        <a:sym typeface="Calibri"/>
                      </a:rPr>
                      <m:t>≠0</m:t>
                    </m:r>
                  </m:oMath>
                </a14:m>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Example:</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m:t>
                        </m:r>
                      </m:num>
                      <m:den>
                        <m:r>
                          <a:rPr lang="ar-AE" sz="1200" b="0" i="1" u="none" strike="noStrike" cap="none">
                            <a:solidFill>
                              <a:schemeClr val="dk1"/>
                            </a:solidFill>
                            <a:effectLst/>
                            <a:latin typeface="Cambria Math" panose="02040503050406030204" pitchFamily="18" charset="0"/>
                            <a:ea typeface="Calibri"/>
                            <a:cs typeface="Calibri"/>
                            <a:sym typeface="Calibri"/>
                          </a:rPr>
                          <m:t>5</m:t>
                        </m:r>
                      </m:den>
                    </m:f>
                  </m:oMath>
                </a14:m>
                <a:r>
                  <a:rPr lang="ar-AE" sz="1200" b="0" i="0" u="none" strike="noStrike" cap="none" dirty="0">
                    <a:solidFill>
                      <a:schemeClr val="dk1"/>
                    </a:solidFill>
                    <a:effectLst/>
                    <a:latin typeface="Calibri"/>
                    <a:ea typeface="Calibri"/>
                    <a:cs typeface="Calibri"/>
                    <a:sym typeface="Calibri"/>
                  </a:rPr>
                  <a:t>,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4</m:t>
                        </m:r>
                      </m:num>
                      <m:den>
                        <m:r>
                          <a:rPr lang="ar-AE" sz="1200" b="0" i="1" u="none" strike="noStrike" cap="none">
                            <a:solidFill>
                              <a:schemeClr val="dk1"/>
                            </a:solidFill>
                            <a:effectLst/>
                            <a:latin typeface="Cambria Math" panose="02040503050406030204" pitchFamily="18" charset="0"/>
                            <a:ea typeface="Calibri"/>
                            <a:cs typeface="Calibri"/>
                            <a:sym typeface="Calibri"/>
                          </a:rPr>
                          <m:t>7</m:t>
                        </m:r>
                      </m:den>
                    </m:f>
                  </m:oMath>
                </a14:m>
                <a:r>
                  <a:rPr lang="ar-AE" sz="1200" b="0" i="0" u="none" strike="noStrike" cap="none" dirty="0">
                    <a:solidFill>
                      <a:schemeClr val="dk1"/>
                    </a:solidFill>
                    <a:effectLst/>
                    <a:latin typeface="Calibri"/>
                    <a:ea typeface="Calibri"/>
                    <a:cs typeface="Calibri"/>
                    <a:sym typeface="Calibri"/>
                  </a:rPr>
                  <a:t>,</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3</m:t>
                        </m:r>
                      </m:num>
                      <m:den>
                        <m:r>
                          <a:rPr lang="ar-AE" sz="1200" b="0" i="1" u="none" strike="noStrike" cap="none">
                            <a:solidFill>
                              <a:schemeClr val="dk1"/>
                            </a:solidFill>
                            <a:effectLst/>
                            <a:latin typeface="Cambria Math" panose="02040503050406030204" pitchFamily="18" charset="0"/>
                            <a:ea typeface="Calibri"/>
                            <a:cs typeface="Calibri"/>
                            <a:sym typeface="Calibri"/>
                          </a:rPr>
                          <m:t>−8</m:t>
                        </m:r>
                      </m:den>
                    </m:f>
                  </m:oMath>
                </a14:m>
                <a:endParaRPr lang="ar-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All integers and fractions are rational numbers</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Rational numbers can be either positive or negative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A rational number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𝑝</m:t>
                        </m:r>
                      </m:num>
                      <m:den>
                        <m:r>
                          <a:rPr lang="ar-AE" sz="1200" b="0" i="1" u="none" strike="noStrike" cap="none">
                            <a:solidFill>
                              <a:schemeClr val="dk1"/>
                            </a:solidFill>
                            <a:effectLst/>
                            <a:latin typeface="Cambria Math" panose="02040503050406030204" pitchFamily="18" charset="0"/>
                            <a:ea typeface="Calibri"/>
                            <a:cs typeface="Calibri"/>
                            <a:sym typeface="Calibri"/>
                          </a:rPr>
                          <m:t>𝑞</m:t>
                        </m:r>
                      </m:den>
                    </m:f>
                  </m:oMath>
                </a14:m>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is said to be positive if both numerator and denominator are of the same sign</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A rational number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𝑝</m:t>
                        </m:r>
                      </m:num>
                      <m:den>
                        <m:r>
                          <a:rPr lang="ar-AE" sz="1200" b="0" i="1" u="none" strike="noStrike" cap="none">
                            <a:solidFill>
                              <a:schemeClr val="dk1"/>
                            </a:solidFill>
                            <a:effectLst/>
                            <a:latin typeface="Cambria Math" panose="02040503050406030204" pitchFamily="18" charset="0"/>
                            <a:ea typeface="Calibri"/>
                            <a:cs typeface="Calibri"/>
                            <a:sym typeface="Calibri"/>
                          </a:rPr>
                          <m:t>𝑞</m:t>
                        </m:r>
                      </m:den>
                    </m:f>
                  </m:oMath>
                </a14:m>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is said to be negative if both numerator and denominator are of opposite signs such that one of them is a positive integer and the other is negative integer</a:t>
                </a:r>
              </a:p>
              <a:p>
                <a:pPr lvl="0"/>
                <a:r>
                  <a:rPr lang="en-US" sz="1200" b="0" i="0" u="none" strike="noStrike" cap="none" dirty="0">
                    <a:solidFill>
                      <a:schemeClr val="dk1"/>
                    </a:solidFill>
                    <a:effectLst/>
                    <a:latin typeface="Calibri"/>
                    <a:ea typeface="Calibri"/>
                    <a:cs typeface="Calibri"/>
                    <a:sym typeface="Calibri"/>
                  </a:rPr>
                  <a:t>Example: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−5</m:t>
                        </m:r>
                      </m:num>
                      <m:den>
                        <m:r>
                          <a:rPr lang="ar-AE" sz="1200" b="0" i="1" u="none" strike="noStrike" cap="none">
                            <a:solidFill>
                              <a:schemeClr val="dk1"/>
                            </a:solidFill>
                            <a:effectLst/>
                            <a:latin typeface="Cambria Math" panose="02040503050406030204" pitchFamily="18" charset="0"/>
                            <a:ea typeface="Calibri"/>
                            <a:cs typeface="Calibri"/>
                            <a:sym typeface="Calibri"/>
                          </a:rPr>
                          <m:t>3</m:t>
                        </m:r>
                      </m:den>
                    </m:f>
                  </m:oMath>
                </a14:m>
                <a:r>
                  <a:rPr lang="ar-AE" sz="1200" b="0" i="0" u="none" strike="noStrike" cap="none" dirty="0">
                    <a:solidFill>
                      <a:schemeClr val="dk1"/>
                    </a:solidFill>
                    <a:effectLst/>
                    <a:latin typeface="Calibri"/>
                    <a:ea typeface="Calibri"/>
                    <a:cs typeface="Calibri"/>
                    <a:sym typeface="Calibri"/>
                  </a:rPr>
                  <a:t>,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1</m:t>
                        </m:r>
                      </m:num>
                      <m:den>
                        <m:r>
                          <a:rPr lang="ar-AE" sz="1200" b="0" i="1" u="none" strike="noStrike" cap="none">
                            <a:solidFill>
                              <a:schemeClr val="dk1"/>
                            </a:solidFill>
                            <a:effectLst/>
                            <a:latin typeface="Cambria Math" panose="02040503050406030204" pitchFamily="18" charset="0"/>
                            <a:ea typeface="Calibri"/>
                            <a:cs typeface="Calibri"/>
                            <a:sym typeface="Calibri"/>
                          </a:rPr>
                          <m:t>−2</m:t>
                        </m:r>
                      </m:den>
                    </m:f>
                  </m:oMath>
                </a14:m>
                <a:endParaRPr lang="ar-AE" sz="1200" b="0" i="0" u="none" strike="noStrike" cap="none" dirty="0">
                  <a:solidFill>
                    <a:schemeClr val="dk1"/>
                  </a:solidFill>
                  <a:effectLst/>
                  <a:latin typeface="Calibri"/>
                  <a:ea typeface="Calibri"/>
                  <a:cs typeface="Calibri"/>
                  <a:sym typeface="Calibri"/>
                </a:endParaRPr>
              </a:p>
              <a:p>
                <a:pPr>
                  <a:buFont typeface="Arial" panose="020B0604020202020204" pitchFamily="34" charset="0"/>
                  <a:buChar char="•"/>
                </a:pPr>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Zero is neither positive nor negative rational number</a:t>
                </a:r>
              </a:p>
              <a:p>
                <a:pPr>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 Rational numbers are extensively used in many real life situations</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By multiplying or dividing the numerator and denominator of a rational number by a non – zero integer we get a rational number equivalent to the given rational number</a:t>
                </a:r>
              </a:p>
              <a:p>
                <a:r>
                  <a:rPr lang="en-US" sz="1200" b="0" i="0" u="none" strike="noStrike" cap="none" dirty="0">
                    <a:solidFill>
                      <a:schemeClr val="dk1"/>
                    </a:solidFill>
                    <a:effectLst/>
                    <a:latin typeface="Calibri"/>
                    <a:ea typeface="Calibri"/>
                    <a:cs typeface="Calibri"/>
                    <a:sym typeface="Calibri"/>
                  </a:rPr>
                  <a:t>Example: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m:t>
                        </m:r>
                      </m:num>
                      <m:den>
                        <m:r>
                          <a:rPr lang="ar-AE" sz="1200" b="0" i="1" u="none" strike="noStrike" cap="none">
                            <a:solidFill>
                              <a:schemeClr val="dk1"/>
                            </a:solidFill>
                            <a:effectLst/>
                            <a:latin typeface="Cambria Math" panose="02040503050406030204" pitchFamily="18" charset="0"/>
                            <a:ea typeface="Calibri"/>
                            <a:cs typeface="Calibri"/>
                            <a:sym typeface="Calibri"/>
                          </a:rPr>
                          <m:t>3</m:t>
                        </m:r>
                      </m:den>
                    </m:f>
                  </m:oMath>
                </a14:m>
                <a:r>
                  <a:rPr lang="ar-AE"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m:t>
                        </m:r>
                      </m:num>
                      <m:den>
                        <m:r>
                          <a:rPr lang="ar-AE" sz="1200" b="0" i="1" u="none" strike="noStrike" cap="none">
                            <a:solidFill>
                              <a:schemeClr val="dk1"/>
                            </a:solidFill>
                            <a:effectLst/>
                            <a:latin typeface="Cambria Math" panose="02040503050406030204" pitchFamily="18" charset="0"/>
                            <a:ea typeface="Calibri"/>
                            <a:cs typeface="Calibri"/>
                            <a:sym typeface="Calibri"/>
                          </a:rPr>
                          <m:t>3</m:t>
                        </m:r>
                      </m:den>
                    </m:f>
                    <m:r>
                      <a:rPr lang="ar-AE" sz="1200" b="0" i="1" u="none" strike="noStrike" cap="none">
                        <a:solidFill>
                          <a:schemeClr val="dk1"/>
                        </a:solidFill>
                        <a:effectLst/>
                        <a:latin typeface="Cambria Math" panose="02040503050406030204" pitchFamily="18" charset="0"/>
                        <a:ea typeface="Calibri"/>
                        <a:cs typeface="Calibri"/>
                        <a:sym typeface="Calibri"/>
                      </a:rPr>
                      <m:t>×</m:t>
                    </m:r>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m:t>
                        </m:r>
                      </m:num>
                      <m:den>
                        <m:r>
                          <a:rPr lang="ar-AE" sz="1200" b="0" i="1" u="none" strike="noStrike" cap="none">
                            <a:solidFill>
                              <a:schemeClr val="dk1"/>
                            </a:solidFill>
                            <a:effectLst/>
                            <a:latin typeface="Cambria Math" panose="02040503050406030204" pitchFamily="18" charset="0"/>
                            <a:ea typeface="Calibri"/>
                            <a:cs typeface="Calibri"/>
                            <a:sym typeface="Calibri"/>
                          </a:rPr>
                          <m:t>2</m:t>
                        </m:r>
                      </m:den>
                    </m:f>
                  </m:oMath>
                </a14:m>
                <a:r>
                  <a:rPr lang="ar-AE"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4</m:t>
                        </m:r>
                      </m:num>
                      <m:den>
                        <m:r>
                          <a:rPr lang="ar-AE" sz="1200" b="0" i="1" u="none" strike="noStrike" cap="none">
                            <a:solidFill>
                              <a:schemeClr val="dk1"/>
                            </a:solidFill>
                            <a:effectLst/>
                            <a:latin typeface="Cambria Math" panose="02040503050406030204" pitchFamily="18" charset="0"/>
                            <a:ea typeface="Calibri"/>
                            <a:cs typeface="Calibri"/>
                            <a:sym typeface="Calibri"/>
                          </a:rPr>
                          <m:t>6</m:t>
                        </m:r>
                      </m:den>
                    </m:f>
                    <m:r>
                      <a:rPr lang="ar-AE" sz="1200" b="0" i="0" u="none" strike="noStrike" cap="none" smtClean="0">
                        <a:solidFill>
                          <a:schemeClr val="dk1"/>
                        </a:solidFill>
                        <a:effectLst/>
                        <a:latin typeface="Cambria Math" panose="02040503050406030204" pitchFamily="18" charset="0"/>
                        <a:ea typeface="Calibri"/>
                        <a:cs typeface="Calibri"/>
                        <a:sym typeface="Calibri"/>
                      </a:rPr>
                      <m:t> </m:t>
                    </m:r>
                    <m:r>
                      <a:rPr lang="en-US" sz="1200" b="0" i="0" u="none" strike="noStrike" cap="none" smtClean="0">
                        <a:solidFill>
                          <a:schemeClr val="dk1"/>
                        </a:solidFill>
                        <a:effectLst/>
                        <a:latin typeface="Cambria Math" panose="02040503050406030204" pitchFamily="18" charset="0"/>
                        <a:ea typeface="Calibri"/>
                        <a:cs typeface="Calibri"/>
                        <a:sym typeface="Calibri"/>
                      </a:rPr>
                      <m:t>  </m:t>
                    </m:r>
                  </m:oMath>
                </a14:m>
                <a:endParaRPr lang="en-US" sz="1200" b="0" i="0" u="none" strike="noStrike" cap="none" dirty="0">
                  <a:solidFill>
                    <a:schemeClr val="dk1"/>
                  </a:solidFill>
                  <a:effectLst/>
                  <a:latin typeface="Calibri"/>
                  <a:ea typeface="Calibri"/>
                  <a:cs typeface="Calibri"/>
                  <a:sym typeface="Calibri"/>
                </a:endParaRPr>
              </a:p>
              <a:p>
                <a:r>
                  <a:rPr lang="ar-AE" sz="1200" b="0" i="0" u="none" strike="noStrike" cap="none" dirty="0">
                    <a:solidFill>
                      <a:schemeClr val="dk1"/>
                    </a:solidFill>
                    <a:effectLst/>
                    <a:latin typeface="Calibri"/>
                    <a:ea typeface="Calibri"/>
                    <a:cs typeface="Calibri"/>
                    <a:sym typeface="Calibri"/>
                  </a:rPr>
                  <a:t>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m:t>
                        </m:r>
                      </m:num>
                      <m:den>
                        <m:r>
                          <a:rPr lang="ar-AE" sz="1200" b="0" i="1" u="none" strike="noStrike" cap="none">
                            <a:solidFill>
                              <a:schemeClr val="dk1"/>
                            </a:solidFill>
                            <a:effectLst/>
                            <a:latin typeface="Cambria Math" panose="02040503050406030204" pitchFamily="18" charset="0"/>
                            <a:ea typeface="Calibri"/>
                            <a:cs typeface="Calibri"/>
                            <a:sym typeface="Calibri"/>
                          </a:rPr>
                          <m:t>3</m:t>
                        </m:r>
                      </m:den>
                    </m:f>
                    <m:r>
                      <a:rPr lang="ar-AE" sz="1200" b="0" i="1" u="none" strike="noStrike" cap="none">
                        <a:solidFill>
                          <a:schemeClr val="dk1"/>
                        </a:solidFill>
                        <a:effectLst/>
                        <a:latin typeface="Cambria Math" panose="02040503050406030204" pitchFamily="18" charset="0"/>
                        <a:ea typeface="Calibri"/>
                        <a:cs typeface="Calibri"/>
                        <a:sym typeface="Calibri"/>
                      </a:rPr>
                      <m:t> </m:t>
                    </m:r>
                    <m:r>
                      <a:rPr lang="ar-AE" sz="1200" b="0" i="1" u="none" strike="noStrike" cap="none">
                        <a:solidFill>
                          <a:schemeClr val="dk1"/>
                        </a:solidFill>
                        <a:effectLst/>
                        <a:latin typeface="Cambria Math" panose="02040503050406030204" pitchFamily="18" charset="0"/>
                        <a:ea typeface="Calibri"/>
                        <a:cs typeface="Calibri"/>
                        <a:sym typeface="Calibri"/>
                      </a:rPr>
                      <m:t>𝑎𝑛𝑑</m:t>
                    </m:r>
                    <m:r>
                      <a:rPr lang="ar-AE" sz="1200" b="0" i="1" u="none" strike="noStrike" cap="none">
                        <a:solidFill>
                          <a:schemeClr val="dk1"/>
                        </a:solidFill>
                        <a:effectLst/>
                        <a:latin typeface="Cambria Math" panose="02040503050406030204" pitchFamily="18" charset="0"/>
                        <a:ea typeface="Calibri"/>
                        <a:cs typeface="Calibri"/>
                        <a:sym typeface="Calibri"/>
                      </a:rPr>
                      <m:t> </m:t>
                    </m:r>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4</m:t>
                        </m:r>
                      </m:num>
                      <m:den>
                        <m:r>
                          <a:rPr lang="ar-AE" sz="1200" b="0" i="1" u="none" strike="noStrike" cap="none">
                            <a:solidFill>
                              <a:schemeClr val="dk1"/>
                            </a:solidFill>
                            <a:effectLst/>
                            <a:latin typeface="Cambria Math" panose="02040503050406030204" pitchFamily="18" charset="0"/>
                            <a:ea typeface="Calibri"/>
                            <a:cs typeface="Calibri"/>
                            <a:sym typeface="Calibri"/>
                          </a:rPr>
                          <m:t>6</m:t>
                        </m:r>
                      </m:den>
                    </m:f>
                  </m:oMath>
                </a14:m>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are equivalent rational numbers</a:t>
                </a:r>
              </a:p>
              <a:p>
                <a:r>
                  <a:rPr lang="en-US" sz="1200" b="0" i="0" u="none" strike="noStrike" cap="none" dirty="0">
                    <a:solidFill>
                      <a:schemeClr val="dk1"/>
                    </a:solidFill>
                    <a:effectLst/>
                    <a:latin typeface="Calibri"/>
                    <a:ea typeface="Calibri"/>
                    <a:cs typeface="Calibri"/>
                    <a:sym typeface="Calibri"/>
                  </a:rPr>
                  <a:t> </a:t>
                </a:r>
              </a:p>
              <a:p>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−27</m:t>
                        </m:r>
                      </m:num>
                      <m:den>
                        <m:r>
                          <a:rPr lang="ar-AE" sz="1200" b="0" i="1" u="none" strike="noStrike" cap="none">
                            <a:solidFill>
                              <a:schemeClr val="dk1"/>
                            </a:solidFill>
                            <a:effectLst/>
                            <a:latin typeface="Cambria Math" panose="02040503050406030204" pitchFamily="18" charset="0"/>
                            <a:ea typeface="Calibri"/>
                            <a:cs typeface="Calibri"/>
                            <a:sym typeface="Calibri"/>
                          </a:rPr>
                          <m:t>72</m:t>
                        </m:r>
                      </m:den>
                    </m:f>
                  </m:oMath>
                </a14:m>
                <a:r>
                  <a:rPr lang="ar-AE"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−27÷9</m:t>
                        </m:r>
                      </m:num>
                      <m:den>
                        <m:r>
                          <a:rPr lang="ar-AE" sz="1200" b="0" i="1" u="none" strike="noStrike" cap="none">
                            <a:solidFill>
                              <a:schemeClr val="dk1"/>
                            </a:solidFill>
                            <a:effectLst/>
                            <a:latin typeface="Cambria Math" panose="02040503050406030204" pitchFamily="18" charset="0"/>
                            <a:ea typeface="Calibri"/>
                            <a:cs typeface="Calibri"/>
                            <a:sym typeface="Calibri"/>
                          </a:rPr>
                          <m:t>72÷9</m:t>
                        </m:r>
                      </m:den>
                    </m:f>
                    <m:r>
                      <a:rPr lang="ar-AE" sz="1200" b="0" i="1" u="none" strike="noStrike" cap="none">
                        <a:solidFill>
                          <a:schemeClr val="dk1"/>
                        </a:solidFill>
                        <a:effectLst/>
                        <a:latin typeface="Cambria Math" panose="02040503050406030204" pitchFamily="18" charset="0"/>
                        <a:ea typeface="Calibri"/>
                        <a:cs typeface="Calibri"/>
                        <a:sym typeface="Calibri"/>
                      </a:rPr>
                      <m:t>= </m:t>
                    </m:r>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−3</m:t>
                        </m:r>
                      </m:num>
                      <m:den>
                        <m:r>
                          <a:rPr lang="ar-AE" sz="1200" b="0" i="1" u="none" strike="noStrike" cap="none">
                            <a:solidFill>
                              <a:schemeClr val="dk1"/>
                            </a:solidFill>
                            <a:effectLst/>
                            <a:latin typeface="Cambria Math" panose="02040503050406030204" pitchFamily="18" charset="0"/>
                            <a:ea typeface="Calibri"/>
                            <a:cs typeface="Calibri"/>
                            <a:sym typeface="Calibri"/>
                          </a:rPr>
                          <m:t>8</m:t>
                        </m:r>
                      </m:den>
                    </m:f>
                  </m:oMath>
                </a14:m>
                <a:r>
                  <a:rPr lang="ar-AE" sz="1200" b="0" i="0" u="none" strike="noStrike" cap="none" dirty="0">
                    <a:solidFill>
                      <a:schemeClr val="dk1"/>
                    </a:solidFill>
                    <a:effectLst/>
                    <a:latin typeface="Calibri"/>
                    <a:ea typeface="Calibri"/>
                    <a:cs typeface="Calibri"/>
                    <a:sym typeface="Calibri"/>
                  </a:rPr>
                  <a:t> </a:t>
                </a:r>
              </a:p>
              <a:p>
                <a:r>
                  <a:rPr lang="ar-AE" sz="1200" b="0" i="0" u="none" strike="noStrike" cap="none" dirty="0">
                    <a:solidFill>
                      <a:schemeClr val="dk1"/>
                    </a:solidFill>
                    <a:effectLst/>
                    <a:latin typeface="Calibri"/>
                    <a:ea typeface="Calibri"/>
                    <a:cs typeface="Calibri"/>
                    <a:sym typeface="Calibri"/>
                  </a:rPr>
                  <a:t> </a:t>
                </a:r>
              </a:p>
              <a:p>
                <a14:m>
                  <m:oMath xmlns:m="http://schemas.openxmlformats.org/officeDocument/2006/math">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−3</m:t>
                        </m:r>
                      </m:num>
                      <m:den>
                        <m:r>
                          <a:rPr lang="ar-AE" sz="1200" b="0" i="1" u="none" strike="noStrike" cap="none">
                            <a:solidFill>
                              <a:schemeClr val="dk1"/>
                            </a:solidFill>
                            <a:effectLst/>
                            <a:latin typeface="Cambria Math" panose="02040503050406030204" pitchFamily="18" charset="0"/>
                            <a:ea typeface="Calibri"/>
                            <a:cs typeface="Calibri"/>
                            <a:sym typeface="Calibri"/>
                          </a:rPr>
                          <m:t>8</m:t>
                        </m:r>
                      </m:den>
                    </m:f>
                    <m:r>
                      <a:rPr lang="ar-AE" sz="1200" b="0" i="1" u="none" strike="noStrike" cap="none">
                        <a:solidFill>
                          <a:schemeClr val="dk1"/>
                        </a:solidFill>
                        <a:effectLst/>
                        <a:latin typeface="Cambria Math" panose="02040503050406030204" pitchFamily="18" charset="0"/>
                        <a:ea typeface="Calibri"/>
                        <a:cs typeface="Calibri"/>
                        <a:sym typeface="Calibri"/>
                      </a:rPr>
                      <m:t> </m:t>
                    </m:r>
                    <m:r>
                      <a:rPr lang="ar-AE" sz="1200" b="0" i="1" u="none" strike="noStrike" cap="none">
                        <a:solidFill>
                          <a:schemeClr val="dk1"/>
                        </a:solidFill>
                        <a:effectLst/>
                        <a:latin typeface="Cambria Math" panose="02040503050406030204" pitchFamily="18" charset="0"/>
                        <a:ea typeface="Calibri"/>
                        <a:cs typeface="Calibri"/>
                        <a:sym typeface="Calibri"/>
                      </a:rPr>
                      <m:t>𝑎𝑛𝑑</m:t>
                    </m:r>
                    <m:r>
                      <a:rPr lang="ar-AE" sz="1200" b="0" i="1" u="none" strike="noStrike" cap="none">
                        <a:solidFill>
                          <a:schemeClr val="dk1"/>
                        </a:solidFill>
                        <a:effectLst/>
                        <a:latin typeface="Cambria Math" panose="02040503050406030204" pitchFamily="18" charset="0"/>
                        <a:ea typeface="Calibri"/>
                        <a:cs typeface="Calibri"/>
                        <a:sym typeface="Calibri"/>
                      </a:rPr>
                      <m:t> </m:t>
                    </m:r>
                    <m:f>
                      <m:fPr>
                        <m:ctrlPr>
                          <a:rPr lang="ar-AE" sz="1200" b="0" i="1" u="none" strike="noStrike" cap="none">
                            <a:solidFill>
                              <a:schemeClr val="dk1"/>
                            </a:solidFill>
                            <a:effectLst/>
                            <a:latin typeface="Cambria Math" panose="02040503050406030204" pitchFamily="18" charset="0"/>
                            <a:ea typeface="Calibri"/>
                            <a:cs typeface="Calibri"/>
                            <a:sym typeface="Calibri"/>
                          </a:rPr>
                        </m:ctrlPr>
                      </m:fPr>
                      <m:num>
                        <m:r>
                          <a:rPr lang="ar-AE" sz="1200" b="0" i="1" u="none" strike="noStrike" cap="none">
                            <a:solidFill>
                              <a:schemeClr val="dk1"/>
                            </a:solidFill>
                            <a:effectLst/>
                            <a:latin typeface="Cambria Math" panose="02040503050406030204" pitchFamily="18" charset="0"/>
                            <a:ea typeface="Calibri"/>
                            <a:cs typeface="Calibri"/>
                            <a:sym typeface="Calibri"/>
                          </a:rPr>
                          <m:t>−27</m:t>
                        </m:r>
                      </m:num>
                      <m:den>
                        <m:r>
                          <a:rPr lang="ar-AE" sz="1200" b="0" i="1" u="none" strike="noStrike" cap="none">
                            <a:solidFill>
                              <a:schemeClr val="dk1"/>
                            </a:solidFill>
                            <a:effectLst/>
                            <a:latin typeface="Cambria Math" panose="02040503050406030204" pitchFamily="18" charset="0"/>
                            <a:ea typeface="Calibri"/>
                            <a:cs typeface="Calibri"/>
                            <a:sym typeface="Calibri"/>
                          </a:rPr>
                          <m:t>72</m:t>
                        </m:r>
                      </m:den>
                    </m:f>
                  </m:oMath>
                </a14:m>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are equivalent rational numbers</a:t>
                </a:r>
              </a:p>
              <a:p>
                <a:endParaRPr lang="en-US"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Any rational can be plotted on a number line. </a:t>
                </a: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A positive rational number is represented to the right of zero and a negative rational number is represented to the left of zero</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A rational number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𝑝</m:t>
                        </m:r>
                      </m:num>
                      <m:den>
                        <m:r>
                          <a:rPr lang="en-IN" sz="1200" b="0" i="1" u="none" strike="noStrike" cap="none">
                            <a:solidFill>
                              <a:schemeClr val="dk1"/>
                            </a:solidFill>
                            <a:effectLst/>
                            <a:latin typeface="Cambria Math" panose="02040503050406030204" pitchFamily="18" charset="0"/>
                            <a:ea typeface="Calibri"/>
                            <a:cs typeface="Calibri"/>
                            <a:sym typeface="Calibri"/>
                          </a:rPr>
                          <m:t>𝑞</m:t>
                        </m:r>
                      </m:den>
                    </m:f>
                  </m:oMath>
                </a14:m>
                <a:r>
                  <a:rPr lang="en-IN" sz="1200" b="0" i="0" u="none" strike="noStrike" cap="none" dirty="0">
                    <a:solidFill>
                      <a:schemeClr val="dk1"/>
                    </a:solidFill>
                    <a:effectLst/>
                    <a:latin typeface="Calibri"/>
                    <a:ea typeface="Calibri"/>
                    <a:cs typeface="Calibri"/>
                    <a:sym typeface="Calibri"/>
                  </a:rPr>
                  <a:t> is said to be in standard form if q is positive and integers p, q have no common factor other than 1</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−3</m:t>
                        </m:r>
                      </m:num>
                      <m:den>
                        <m:r>
                          <a:rPr lang="en-IN" sz="1200" b="0" i="1" u="none" strike="noStrike" cap="none">
                            <a:solidFill>
                              <a:schemeClr val="dk1"/>
                            </a:solidFill>
                            <a:effectLst/>
                            <a:latin typeface="Cambria Math" panose="02040503050406030204" pitchFamily="18" charset="0"/>
                            <a:ea typeface="Calibri"/>
                            <a:cs typeface="Calibri"/>
                            <a:sym typeface="Calibri"/>
                          </a:rPr>
                          <m:t>5</m:t>
                        </m:r>
                      </m:den>
                    </m:f>
                  </m:oMath>
                </a14:m>
                <a:r>
                  <a:rPr lang="en-IN" sz="1200" b="0" i="0" u="none" strike="noStrike" cap="none" dirty="0">
                    <a:solidFill>
                      <a:schemeClr val="dk1"/>
                    </a:solidFill>
                    <a:effectLst/>
                    <a:latin typeface="Calibri"/>
                    <a:ea typeface="Calibri"/>
                    <a:cs typeface="Calibri"/>
                    <a:sym typeface="Calibri"/>
                  </a:rPr>
                  <a:t>,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4</m:t>
                        </m:r>
                      </m:num>
                      <m:den>
                        <m:r>
                          <a:rPr lang="en-IN" sz="1200" b="0" i="1" u="none" strike="noStrike" cap="none">
                            <a:solidFill>
                              <a:schemeClr val="dk1"/>
                            </a:solidFill>
                            <a:effectLst/>
                            <a:latin typeface="Cambria Math" panose="02040503050406030204" pitchFamily="18" charset="0"/>
                            <a:ea typeface="Calibri"/>
                            <a:cs typeface="Calibri"/>
                            <a:sym typeface="Calibri"/>
                          </a:rPr>
                          <m:t>7</m:t>
                        </m:r>
                      </m:den>
                    </m:f>
                  </m:oMath>
                </a14:m>
                <a:r>
                  <a:rPr lang="en-IN" sz="1200" b="0" i="0" u="none" strike="noStrike" cap="none" dirty="0">
                    <a:solidFill>
                      <a:schemeClr val="dk1"/>
                    </a:solidFill>
                    <a:effectLst/>
                    <a:latin typeface="Calibri"/>
                    <a:ea typeface="Calibri"/>
                    <a:cs typeface="Calibri"/>
                    <a:sym typeface="Calibri"/>
                  </a:rPr>
                  <a:t> </a:t>
                </a:r>
                <a:endParaRPr lang="en-AE" sz="1200" b="0" i="0" u="none" strike="noStrike" cap="none" dirty="0">
                  <a:solidFill>
                    <a:schemeClr val="dk1"/>
                  </a:solidFill>
                  <a:effectLst/>
                  <a:latin typeface="Calibri"/>
                  <a:ea typeface="Calibri"/>
                  <a:cs typeface="Calibri"/>
                  <a:sym typeface="Calibri"/>
                </a:endParaRPr>
              </a:p>
              <a:p>
                <a:pPr lvl="0"/>
                <a:r>
                  <a:rPr lang="en-IN" sz="1200" b="0" i="0" u="none" strike="noStrike" cap="none" dirty="0">
                    <a:solidFill>
                      <a:schemeClr val="dk1"/>
                    </a:solidFill>
                    <a:effectLst/>
                    <a:latin typeface="Calibri"/>
                    <a:ea typeface="Calibri"/>
                    <a:cs typeface="Calibri"/>
                    <a:sym typeface="Calibri"/>
                  </a:rPr>
                  <a:t>There exist infinitely many rational numbers between any two rational numbers</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When the denominators are the same, the sum of two rational numbers is obtained by adding up the numerators. When the rational numbers have different denominators, then LCM of denominators is taken. Equivalent of both the rational numbers with same denominators is obtained. Then the two rational numbers are added</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5</m:t>
                        </m:r>
                      </m:num>
                      <m:den>
                        <m:r>
                          <a:rPr lang="en-IN" sz="1200" b="0" i="1" u="none" strike="noStrike" cap="none">
                            <a:solidFill>
                              <a:schemeClr val="dk1"/>
                            </a:solidFill>
                            <a:effectLst/>
                            <a:latin typeface="Cambria Math" panose="02040503050406030204" pitchFamily="18" charset="0"/>
                            <a:ea typeface="Calibri"/>
                            <a:cs typeface="Calibri"/>
                            <a:sym typeface="Calibri"/>
                          </a:rPr>
                          <m:t>12</m:t>
                        </m:r>
                      </m:den>
                    </m:f>
                  </m:oMath>
                </a14:m>
                <a:r>
                  <a:rPr lang="en-IN" sz="1200" b="0" i="0" u="none" strike="noStrike" cap="none" dirty="0">
                    <a:solidFill>
                      <a:schemeClr val="dk1"/>
                    </a:solidFill>
                    <a:effectLst/>
                    <a:latin typeface="Calibri"/>
                    <a:ea typeface="Calibri"/>
                    <a:cs typeface="Calibri"/>
                    <a:sym typeface="Calibri"/>
                  </a:rPr>
                  <a:t>+</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7</m:t>
                        </m:r>
                      </m:num>
                      <m:den>
                        <m:r>
                          <a:rPr lang="en-IN" sz="1200" b="0" i="1" u="none" strike="noStrike" cap="none">
                            <a:solidFill>
                              <a:schemeClr val="dk1"/>
                            </a:solidFill>
                            <a:effectLst/>
                            <a:latin typeface="Cambria Math" panose="02040503050406030204" pitchFamily="18" charset="0"/>
                            <a:ea typeface="Calibri"/>
                            <a:cs typeface="Calibri"/>
                            <a:sym typeface="Calibri"/>
                          </a:rPr>
                          <m:t>18</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15</m:t>
                        </m:r>
                      </m:num>
                      <m:den>
                        <m:r>
                          <a:rPr lang="en-IN" sz="1200" b="0" i="1" u="none" strike="noStrike" cap="none">
                            <a:solidFill>
                              <a:schemeClr val="dk1"/>
                            </a:solidFill>
                            <a:effectLst/>
                            <a:latin typeface="Cambria Math" panose="02040503050406030204" pitchFamily="18" charset="0"/>
                            <a:ea typeface="Calibri"/>
                            <a:cs typeface="Calibri"/>
                            <a:sym typeface="Calibri"/>
                          </a:rPr>
                          <m:t>36</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14</m:t>
                        </m:r>
                      </m:num>
                      <m:den>
                        <m:r>
                          <a:rPr lang="en-IN" sz="1200" b="0" i="1" u="none" strike="noStrike" cap="none">
                            <a:solidFill>
                              <a:schemeClr val="dk1"/>
                            </a:solidFill>
                            <a:effectLst/>
                            <a:latin typeface="Cambria Math" panose="02040503050406030204" pitchFamily="18" charset="0"/>
                            <a:ea typeface="Calibri"/>
                            <a:cs typeface="Calibri"/>
                            <a:sym typeface="Calibri"/>
                          </a:rPr>
                          <m:t>36</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29</m:t>
                        </m:r>
                      </m:num>
                      <m:den>
                        <m:r>
                          <a:rPr lang="en-IN" sz="1200" b="0" i="1" u="none" strike="noStrike" cap="none">
                            <a:solidFill>
                              <a:schemeClr val="dk1"/>
                            </a:solidFill>
                            <a:effectLst/>
                            <a:latin typeface="Cambria Math" panose="02040503050406030204" pitchFamily="18" charset="0"/>
                            <a:ea typeface="Calibri"/>
                            <a:cs typeface="Calibri"/>
                            <a:sym typeface="Calibri"/>
                          </a:rPr>
                          <m:t>36</m:t>
                        </m:r>
                      </m:den>
                    </m:f>
                  </m:oMath>
                </a14:m>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Here LCM of 12 and 18 is 36</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While subtracting a rational number from another we add the additive inverse of the rational number to be subtracted to the other rational number</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7</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2</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7</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r>
                  <a:rPr lang="en-IN" sz="1200" b="0" i="0" u="none" strike="noStrike" cap="none" dirty="0">
                    <a:solidFill>
                      <a:schemeClr val="dk1"/>
                    </a:solidFill>
                    <a:effectLst/>
                    <a:latin typeface="Calibri"/>
                    <a:ea typeface="Calibri"/>
                    <a:cs typeface="Calibri"/>
                    <a:sym typeface="Calibri"/>
                  </a:rPr>
                  <a:t> + additive inverse of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2</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7</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−2</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7+(−2)</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5</m:t>
                        </m:r>
                      </m:num>
                      <m:den>
                        <m:r>
                          <a:rPr lang="en-IN" sz="1200" b="0" i="1" u="none" strike="noStrike" cap="none">
                            <a:solidFill>
                              <a:schemeClr val="dk1"/>
                            </a:solidFill>
                            <a:effectLst/>
                            <a:latin typeface="Cambria Math" panose="02040503050406030204" pitchFamily="18" charset="0"/>
                            <a:ea typeface="Calibri"/>
                            <a:cs typeface="Calibri"/>
                            <a:sym typeface="Calibri"/>
                          </a:rPr>
                          <m:t>3</m:t>
                        </m:r>
                      </m:den>
                    </m:f>
                  </m:oMath>
                </a14:m>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Product of two rational numbers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𝑃𝑟𝑜𝑑𝑢𝑐𝑡</m:t>
                        </m:r>
                        <m:r>
                          <a:rPr lang="en-IN" sz="1200" b="0" i="1" u="none" strike="noStrike" cap="none">
                            <a:solidFill>
                              <a:schemeClr val="dk1"/>
                            </a:solidFill>
                            <a:effectLst/>
                            <a:latin typeface="Cambria Math" panose="02040503050406030204" pitchFamily="18" charset="0"/>
                            <a:ea typeface="Calibri"/>
                            <a:cs typeface="Calibri"/>
                            <a:sym typeface="Calibri"/>
                          </a:rPr>
                          <m:t> </m:t>
                        </m:r>
                        <m:r>
                          <a:rPr lang="en-IN" sz="1200" b="0" i="1" u="none" strike="noStrike" cap="none">
                            <a:solidFill>
                              <a:schemeClr val="dk1"/>
                            </a:solidFill>
                            <a:effectLst/>
                            <a:latin typeface="Cambria Math" panose="02040503050406030204" pitchFamily="18" charset="0"/>
                            <a:ea typeface="Calibri"/>
                            <a:cs typeface="Calibri"/>
                            <a:sym typeface="Calibri"/>
                          </a:rPr>
                          <m:t>𝑜𝑓</m:t>
                        </m:r>
                        <m:r>
                          <a:rPr lang="en-IN" sz="1200" b="0" i="1" u="none" strike="noStrike" cap="none">
                            <a:solidFill>
                              <a:schemeClr val="dk1"/>
                            </a:solidFill>
                            <a:effectLst/>
                            <a:latin typeface="Cambria Math" panose="02040503050406030204" pitchFamily="18" charset="0"/>
                            <a:ea typeface="Calibri"/>
                            <a:cs typeface="Calibri"/>
                            <a:sym typeface="Calibri"/>
                          </a:rPr>
                          <m:t> </m:t>
                        </m:r>
                        <m:r>
                          <a:rPr lang="en-IN" sz="1200" b="0" i="1" u="none" strike="noStrike" cap="none">
                            <a:solidFill>
                              <a:schemeClr val="dk1"/>
                            </a:solidFill>
                            <a:effectLst/>
                            <a:latin typeface="Cambria Math" panose="02040503050406030204" pitchFamily="18" charset="0"/>
                            <a:ea typeface="Calibri"/>
                            <a:cs typeface="Calibri"/>
                            <a:sym typeface="Calibri"/>
                          </a:rPr>
                          <m:t>𝑡h𝑒</m:t>
                        </m:r>
                        <m:r>
                          <a:rPr lang="en-IN" sz="1200" b="0" i="1" u="none" strike="noStrike" cap="none">
                            <a:solidFill>
                              <a:schemeClr val="dk1"/>
                            </a:solidFill>
                            <a:effectLst/>
                            <a:latin typeface="Cambria Math" panose="02040503050406030204" pitchFamily="18" charset="0"/>
                            <a:ea typeface="Calibri"/>
                            <a:cs typeface="Calibri"/>
                            <a:sym typeface="Calibri"/>
                          </a:rPr>
                          <m:t> </m:t>
                        </m:r>
                        <m:r>
                          <a:rPr lang="en-IN" sz="1200" b="0" i="1" u="none" strike="noStrike" cap="none">
                            <a:solidFill>
                              <a:schemeClr val="dk1"/>
                            </a:solidFill>
                            <a:effectLst/>
                            <a:latin typeface="Cambria Math" panose="02040503050406030204" pitchFamily="18" charset="0"/>
                            <a:ea typeface="Calibri"/>
                            <a:cs typeface="Calibri"/>
                            <a:sym typeface="Calibri"/>
                          </a:rPr>
                          <m:t>𝑛𝑢𝑚𝑒𝑟𝑎𝑡𝑜𝑟𝑠</m:t>
                        </m:r>
                      </m:num>
                      <m:den>
                        <m:r>
                          <a:rPr lang="en-IN" sz="1200" b="0" i="1" u="none" strike="noStrike" cap="none">
                            <a:solidFill>
                              <a:schemeClr val="dk1"/>
                            </a:solidFill>
                            <a:effectLst/>
                            <a:latin typeface="Cambria Math" panose="02040503050406030204" pitchFamily="18" charset="0"/>
                            <a:ea typeface="Calibri"/>
                            <a:cs typeface="Calibri"/>
                            <a:sym typeface="Calibri"/>
                          </a:rPr>
                          <m:t>𝑃𝑟𝑜𝑑𝑢𝑐𝑡</m:t>
                        </m:r>
                        <m:r>
                          <a:rPr lang="en-IN" sz="1200" b="0" i="1" u="none" strike="noStrike" cap="none">
                            <a:solidFill>
                              <a:schemeClr val="dk1"/>
                            </a:solidFill>
                            <a:effectLst/>
                            <a:latin typeface="Cambria Math" panose="02040503050406030204" pitchFamily="18" charset="0"/>
                            <a:ea typeface="Calibri"/>
                            <a:cs typeface="Calibri"/>
                            <a:sym typeface="Calibri"/>
                          </a:rPr>
                          <m:t> </m:t>
                        </m:r>
                        <m:r>
                          <a:rPr lang="en-IN" sz="1200" b="0" i="1" u="none" strike="noStrike" cap="none">
                            <a:solidFill>
                              <a:schemeClr val="dk1"/>
                            </a:solidFill>
                            <a:effectLst/>
                            <a:latin typeface="Cambria Math" panose="02040503050406030204" pitchFamily="18" charset="0"/>
                            <a:ea typeface="Calibri"/>
                            <a:cs typeface="Calibri"/>
                            <a:sym typeface="Calibri"/>
                          </a:rPr>
                          <m:t>𝑜𝑓</m:t>
                        </m:r>
                        <m:r>
                          <a:rPr lang="en-IN" sz="1200" b="0" i="1" u="none" strike="noStrike" cap="none">
                            <a:solidFill>
                              <a:schemeClr val="dk1"/>
                            </a:solidFill>
                            <a:effectLst/>
                            <a:latin typeface="Cambria Math" panose="02040503050406030204" pitchFamily="18" charset="0"/>
                            <a:ea typeface="Calibri"/>
                            <a:cs typeface="Calibri"/>
                            <a:sym typeface="Calibri"/>
                          </a:rPr>
                          <m:t> </m:t>
                        </m:r>
                        <m:r>
                          <a:rPr lang="en-IN" sz="1200" b="0" i="1" u="none" strike="noStrike" cap="none">
                            <a:solidFill>
                              <a:schemeClr val="dk1"/>
                            </a:solidFill>
                            <a:effectLst/>
                            <a:latin typeface="Cambria Math" panose="02040503050406030204" pitchFamily="18" charset="0"/>
                            <a:ea typeface="Calibri"/>
                            <a:cs typeface="Calibri"/>
                            <a:sym typeface="Calibri"/>
                          </a:rPr>
                          <m:t>𝑡h𝑒</m:t>
                        </m:r>
                        <m:r>
                          <a:rPr lang="en-IN" sz="1200" b="0" i="1" u="none" strike="noStrike" cap="none">
                            <a:solidFill>
                              <a:schemeClr val="dk1"/>
                            </a:solidFill>
                            <a:effectLst/>
                            <a:latin typeface="Cambria Math" panose="02040503050406030204" pitchFamily="18" charset="0"/>
                            <a:ea typeface="Calibri"/>
                            <a:cs typeface="Calibri"/>
                            <a:sym typeface="Calibri"/>
                          </a:rPr>
                          <m:t> </m:t>
                        </m:r>
                        <m:r>
                          <a:rPr lang="en-IN" sz="1200" b="0" i="1" u="none" strike="noStrike" cap="none">
                            <a:solidFill>
                              <a:schemeClr val="dk1"/>
                            </a:solidFill>
                            <a:effectLst/>
                            <a:latin typeface="Cambria Math" panose="02040503050406030204" pitchFamily="18" charset="0"/>
                            <a:ea typeface="Calibri"/>
                            <a:cs typeface="Calibri"/>
                            <a:sym typeface="Calibri"/>
                          </a:rPr>
                          <m:t>𝑑𝑒𝑛𝑜𝑚𝑖𝑛𝑎𝑡𝑜𝑟𝑠</m:t>
                        </m:r>
                      </m:den>
                    </m:f>
                  </m:oMath>
                </a14:m>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Dividing any rational number by another non-zero rational number is equivalent to multiplying the rational number by the reciprocal of the number</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3</m:t>
                        </m:r>
                      </m:num>
                      <m:den>
                        <m:r>
                          <a:rPr lang="en-IN" sz="1200" b="0" i="1" u="none" strike="noStrike" cap="none">
                            <a:solidFill>
                              <a:schemeClr val="dk1"/>
                            </a:solidFill>
                            <a:effectLst/>
                            <a:latin typeface="Cambria Math" panose="02040503050406030204" pitchFamily="18" charset="0"/>
                            <a:ea typeface="Calibri"/>
                            <a:cs typeface="Calibri"/>
                            <a:sym typeface="Calibri"/>
                          </a:rPr>
                          <m:t>4</m:t>
                        </m:r>
                      </m:den>
                    </m:f>
                  </m:oMath>
                </a14:m>
                <a:r>
                  <a:rPr lang="en-IN" sz="1200" b="0" i="0" u="none" strike="noStrike" cap="none" dirty="0">
                    <a:solidFill>
                      <a:schemeClr val="dk1"/>
                    </a:solidFill>
                    <a:effectLst/>
                    <a:latin typeface="Calibri"/>
                    <a:ea typeface="Calibri"/>
                    <a:cs typeface="Calibri"/>
                    <a:sym typeface="Calibri"/>
                  </a:rPr>
                  <a:t> </a:t>
                </a:r>
                <a14:m>
                  <m:oMath xmlns:m="http://schemas.openxmlformats.org/officeDocument/2006/math">
                    <m:r>
                      <a:rPr lang="en-IN" sz="1200" b="0" i="1" u="none" strike="noStrike" cap="none">
                        <a:solidFill>
                          <a:schemeClr val="dk1"/>
                        </a:solidFill>
                        <a:effectLst/>
                        <a:latin typeface="Cambria Math" panose="02040503050406030204" pitchFamily="18" charset="0"/>
                        <a:ea typeface="Calibri"/>
                        <a:cs typeface="Calibri"/>
                        <a:sym typeface="Calibri"/>
                      </a:rPr>
                      <m:t>÷</m:t>
                    </m:r>
                  </m:oMath>
                </a14:m>
                <a:r>
                  <a:rPr lang="en-IN" sz="1200" b="0" i="0" u="none" strike="noStrike" cap="none" dirty="0">
                    <a:solidFill>
                      <a:schemeClr val="dk1"/>
                    </a:solidFill>
                    <a:effectLst/>
                    <a:latin typeface="Calibri"/>
                    <a:ea typeface="Calibri"/>
                    <a:cs typeface="Calibri"/>
                    <a:sym typeface="Calibri"/>
                  </a:rPr>
                  <a:t>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2</m:t>
                        </m:r>
                      </m:num>
                      <m:den>
                        <m:r>
                          <a:rPr lang="en-IN" sz="1200" b="0" i="1" u="none" strike="noStrike" cap="none">
                            <a:solidFill>
                              <a:schemeClr val="dk1"/>
                            </a:solidFill>
                            <a:effectLst/>
                            <a:latin typeface="Cambria Math" panose="02040503050406030204" pitchFamily="18" charset="0"/>
                            <a:ea typeface="Calibri"/>
                            <a:cs typeface="Calibri"/>
                            <a:sym typeface="Calibri"/>
                          </a:rPr>
                          <m:t>9</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3</m:t>
                        </m:r>
                      </m:num>
                      <m:den>
                        <m:r>
                          <a:rPr lang="en-IN" sz="1200" b="0" i="1" u="none" strike="noStrike" cap="none">
                            <a:solidFill>
                              <a:schemeClr val="dk1"/>
                            </a:solidFill>
                            <a:effectLst/>
                            <a:latin typeface="Cambria Math" panose="02040503050406030204" pitchFamily="18" charset="0"/>
                            <a:ea typeface="Calibri"/>
                            <a:cs typeface="Calibri"/>
                            <a:sym typeface="Calibri"/>
                          </a:rPr>
                          <m:t>4</m:t>
                        </m:r>
                      </m:den>
                    </m:f>
                    <m:r>
                      <a:rPr lang="en-IN" sz="1200" b="0" i="1" u="none" strike="noStrike" cap="none">
                        <a:solidFill>
                          <a:schemeClr val="dk1"/>
                        </a:solidFill>
                        <a:effectLst/>
                        <a:latin typeface="Cambria Math" panose="02040503050406030204" pitchFamily="18" charset="0"/>
                        <a:ea typeface="Calibri"/>
                        <a:cs typeface="Calibri"/>
                        <a:sym typeface="Calibri"/>
                      </a:rPr>
                      <m:t>×</m:t>
                    </m:r>
                    <m:r>
                      <a:rPr lang="en-IN" sz="1200" b="0" i="1" u="none" strike="noStrike" cap="none">
                        <a:solidFill>
                          <a:schemeClr val="dk1"/>
                        </a:solidFill>
                        <a:effectLst/>
                        <a:latin typeface="Cambria Math" panose="02040503050406030204" pitchFamily="18" charset="0"/>
                        <a:ea typeface="Calibri"/>
                        <a:cs typeface="Calibri"/>
                        <a:sym typeface="Calibri"/>
                      </a:rPr>
                      <m:t>𝑅𝑒𝑐𝑖𝑝𝑟𝑜𝑐𝑎𝑙</m:t>
                    </m:r>
                    <m:r>
                      <a:rPr lang="en-IN" sz="1200" b="0" i="1" u="none" strike="noStrike" cap="none">
                        <a:solidFill>
                          <a:schemeClr val="dk1"/>
                        </a:solidFill>
                        <a:effectLst/>
                        <a:latin typeface="Cambria Math" panose="02040503050406030204" pitchFamily="18" charset="0"/>
                        <a:ea typeface="Calibri"/>
                        <a:cs typeface="Calibri"/>
                        <a:sym typeface="Calibri"/>
                      </a:rPr>
                      <m:t> </m:t>
                    </m:r>
                    <m:r>
                      <a:rPr lang="en-IN" sz="1200" b="0" i="1" u="none" strike="noStrike" cap="none">
                        <a:solidFill>
                          <a:schemeClr val="dk1"/>
                        </a:solidFill>
                        <a:effectLst/>
                        <a:latin typeface="Cambria Math" panose="02040503050406030204" pitchFamily="18" charset="0"/>
                        <a:ea typeface="Calibri"/>
                        <a:cs typeface="Calibri"/>
                        <a:sym typeface="Calibri"/>
                      </a:rPr>
                      <m:t>𝑜𝑓</m:t>
                    </m:r>
                    <m:r>
                      <a:rPr lang="en-IN" sz="1200" b="0" i="1" u="none" strike="noStrike" cap="none">
                        <a:solidFill>
                          <a:schemeClr val="dk1"/>
                        </a:solidFill>
                        <a:effectLst/>
                        <a:latin typeface="Cambria Math" panose="02040503050406030204" pitchFamily="18" charset="0"/>
                        <a:ea typeface="Calibri"/>
                        <a:cs typeface="Calibri"/>
                        <a:sym typeface="Calibri"/>
                      </a:rPr>
                      <m:t> </m:t>
                    </m:r>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2</m:t>
                        </m:r>
                      </m:num>
                      <m:den>
                        <m:r>
                          <a:rPr lang="en-IN" sz="1200" b="0" i="1" u="none" strike="noStrike" cap="none">
                            <a:solidFill>
                              <a:schemeClr val="dk1"/>
                            </a:solidFill>
                            <a:effectLst/>
                            <a:latin typeface="Cambria Math" panose="02040503050406030204" pitchFamily="18" charset="0"/>
                            <a:ea typeface="Calibri"/>
                            <a:cs typeface="Calibri"/>
                            <a:sym typeface="Calibri"/>
                          </a:rPr>
                          <m:t>9</m:t>
                        </m:r>
                      </m:den>
                    </m:f>
                  </m:oMath>
                </a14:m>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3</m:t>
                        </m:r>
                      </m:num>
                      <m:den>
                        <m:r>
                          <a:rPr lang="en-IN" sz="1200" b="0" i="1" u="none" strike="noStrike" cap="none">
                            <a:solidFill>
                              <a:schemeClr val="dk1"/>
                            </a:solidFill>
                            <a:effectLst/>
                            <a:latin typeface="Cambria Math" panose="02040503050406030204" pitchFamily="18" charset="0"/>
                            <a:ea typeface="Calibri"/>
                            <a:cs typeface="Calibri"/>
                            <a:sym typeface="Calibri"/>
                          </a:rPr>
                          <m:t>4</m:t>
                        </m:r>
                      </m:den>
                    </m:f>
                    <m:r>
                      <a:rPr lang="en-IN" sz="1200" b="0" i="1" u="none" strike="noStrike" cap="none">
                        <a:solidFill>
                          <a:schemeClr val="dk1"/>
                        </a:solidFill>
                        <a:effectLst/>
                        <a:latin typeface="Cambria Math" panose="02040503050406030204" pitchFamily="18" charset="0"/>
                        <a:ea typeface="Calibri"/>
                        <a:cs typeface="Calibri"/>
                        <a:sym typeface="Calibri"/>
                      </a:rPr>
                      <m:t>×</m:t>
                    </m:r>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9</m:t>
                        </m:r>
                      </m:num>
                      <m:den>
                        <m:r>
                          <a:rPr lang="en-IN" sz="1200" b="0" i="1" u="none" strike="noStrike" cap="none">
                            <a:solidFill>
                              <a:schemeClr val="dk1"/>
                            </a:solidFill>
                            <a:effectLst/>
                            <a:latin typeface="Cambria Math" panose="02040503050406030204" pitchFamily="18" charset="0"/>
                            <a:ea typeface="Calibri"/>
                            <a:cs typeface="Calibri"/>
                            <a:sym typeface="Calibri"/>
                          </a:rPr>
                          <m:t>2</m:t>
                        </m:r>
                      </m:den>
                    </m:f>
                  </m:oMath>
                </a14:m>
                <a:r>
                  <a:rPr lang="en-IN" sz="1200" b="0" i="0" u="none" strike="noStrike" cap="none" dirty="0">
                    <a:solidFill>
                      <a:schemeClr val="dk1"/>
                    </a:solidFill>
                    <a:effectLst/>
                    <a:latin typeface="Calibri"/>
                    <a:ea typeface="Calibri"/>
                    <a:cs typeface="Calibri"/>
                    <a:sym typeface="Calibri"/>
                  </a:rPr>
                  <a:t> =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27</m:t>
                        </m:r>
                      </m:num>
                      <m:den>
                        <m:r>
                          <a:rPr lang="en-IN" sz="1200" b="0" i="1" u="none" strike="noStrike" cap="none">
                            <a:solidFill>
                              <a:schemeClr val="dk1"/>
                            </a:solidFill>
                            <a:effectLst/>
                            <a:latin typeface="Cambria Math" panose="02040503050406030204" pitchFamily="18" charset="0"/>
                            <a:ea typeface="Calibri"/>
                            <a:cs typeface="Calibri"/>
                            <a:sym typeface="Calibri"/>
                          </a:rPr>
                          <m:t>8</m:t>
                        </m:r>
                      </m:den>
                    </m:f>
                  </m:oMath>
                </a14:m>
                <a:endParaRPr lang="en-AE" sz="1200" b="0" i="0" u="none" strike="noStrike" cap="none" dirty="0">
                  <a:solidFill>
                    <a:schemeClr val="dk1"/>
                  </a:solidFill>
                  <a:effectLst/>
                  <a:latin typeface="Calibri"/>
                  <a:ea typeface="Calibri"/>
                  <a:cs typeface="Calibri"/>
                  <a:sym typeface="Calibri"/>
                </a:endParaRPr>
              </a:p>
              <a:p>
                <a:pPr lvl="0"/>
                <a:r>
                  <a:rPr lang="en-IN" sz="1200" b="0" i="0" u="none" strike="noStrike" cap="none" dirty="0">
                    <a:solidFill>
                      <a:schemeClr val="dk1"/>
                    </a:solidFill>
                    <a:effectLst/>
                    <a:latin typeface="Calibri"/>
                    <a:ea typeface="Calibri"/>
                    <a:cs typeface="Calibri"/>
                    <a:sym typeface="Calibri"/>
                  </a:rPr>
                  <a:t>A rational number of the form  </a:t>
                </a:r>
                <a14:m>
                  <m:oMath xmlns:m="http://schemas.openxmlformats.org/officeDocument/2006/math">
                    <m:f>
                      <m:fPr>
                        <m:ctrlPr>
                          <a:rPr lang="en-AE" sz="1200" b="0" i="1" u="none" strike="noStrike" cap="none">
                            <a:solidFill>
                              <a:schemeClr val="dk1"/>
                            </a:solidFill>
                            <a:effectLst/>
                            <a:latin typeface="Cambria Math" panose="02040503050406030204" pitchFamily="18" charset="0"/>
                            <a:ea typeface="Calibri"/>
                            <a:cs typeface="Calibri"/>
                            <a:sym typeface="Calibri"/>
                          </a:rPr>
                        </m:ctrlPr>
                      </m:fPr>
                      <m:num>
                        <m:r>
                          <a:rPr lang="en-IN" sz="1200" b="0" i="1" u="none" strike="noStrike" cap="none">
                            <a:solidFill>
                              <a:schemeClr val="dk1"/>
                            </a:solidFill>
                            <a:effectLst/>
                            <a:latin typeface="Cambria Math" panose="02040503050406030204" pitchFamily="18" charset="0"/>
                            <a:ea typeface="Calibri"/>
                            <a:cs typeface="Calibri"/>
                            <a:sym typeface="Calibri"/>
                          </a:rPr>
                          <m:t>𝑝</m:t>
                        </m:r>
                      </m:num>
                      <m:den>
                        <m:r>
                          <a:rPr lang="en-IN" sz="1200" b="0" i="1" u="none" strike="noStrike" cap="none">
                            <a:solidFill>
                              <a:schemeClr val="dk1"/>
                            </a:solidFill>
                            <a:effectLst/>
                            <a:latin typeface="Cambria Math" panose="02040503050406030204" pitchFamily="18" charset="0"/>
                            <a:ea typeface="Calibri"/>
                            <a:cs typeface="Calibri"/>
                            <a:sym typeface="Calibri"/>
                          </a:rPr>
                          <m:t>𝑞</m:t>
                        </m:r>
                      </m:den>
                    </m:f>
                  </m:oMath>
                </a14:m>
                <a:r>
                  <a:rPr lang="en-IN" sz="1200" b="0" i="0" u="none" strike="noStrike" cap="none" dirty="0">
                    <a:solidFill>
                      <a:schemeClr val="dk1"/>
                    </a:solidFill>
                    <a:effectLst/>
                    <a:latin typeface="Calibri"/>
                    <a:ea typeface="Calibri"/>
                    <a:cs typeface="Calibri"/>
                    <a:sym typeface="Calibri"/>
                  </a:rPr>
                  <a:t> denotes p parts out of q. </a:t>
                </a:r>
              </a:p>
              <a:p>
                <a:pPr lvl="0">
                  <a:buFont typeface="Wingdings" pitchFamily="2" charset="2"/>
                  <a:buChar char="Ø"/>
                </a:pPr>
                <a:r>
                  <a:rPr lang="en-IN" sz="1200" b="0" i="0" u="none" strike="noStrike" cap="none" dirty="0">
                    <a:solidFill>
                      <a:schemeClr val="dk1"/>
                    </a:solidFill>
                    <a:effectLst/>
                    <a:latin typeface="Calibri"/>
                    <a:ea typeface="Calibri"/>
                    <a:cs typeface="Calibri"/>
                    <a:sym typeface="Calibri"/>
                  </a:rPr>
                  <a:t>Similarly, each of us is a part of our family. </a:t>
                </a:r>
              </a:p>
              <a:p>
                <a:pPr lvl="0">
                  <a:buFont typeface="Wingdings" pitchFamily="2" charset="2"/>
                  <a:buChar char="Ø"/>
                </a:pPr>
                <a:r>
                  <a:rPr lang="en-IN" sz="1200" b="0" i="0" u="none" strike="noStrike" cap="none" dirty="0">
                    <a:solidFill>
                      <a:schemeClr val="dk1"/>
                    </a:solidFill>
                    <a:effectLst/>
                    <a:latin typeface="Calibri"/>
                    <a:ea typeface="Calibri"/>
                    <a:cs typeface="Calibri"/>
                    <a:sym typeface="Calibri"/>
                  </a:rPr>
                  <a:t>We are bound by the value of mutual love and kindness</a:t>
                </a:r>
                <a:endParaRPr lang="en-AE"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endParaRPr lang="en-US"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Suggestions: </a:t>
                </a:r>
                <a:r>
                  <a:rPr lang="en-US" sz="1200" b="0" i="0" dirty="0">
                    <a:solidFill>
                      <a:schemeClr val="dk1"/>
                    </a:solidFill>
                    <a:latin typeface="Calibri"/>
                    <a:ea typeface="Calibri"/>
                    <a:cs typeface="Calibri"/>
                    <a:sym typeface="Calibri"/>
                  </a:rPr>
                  <a:t>&lt;Ideas/ Images/ Animations / Others – To make better representation of the content &gt;</a:t>
                </a:r>
                <a:br>
                  <a:rPr lang="en-US" sz="1200" b="0" i="0" dirty="0">
                    <a:solidFill>
                      <a:schemeClr val="dk1"/>
                    </a:solidFill>
                    <a:latin typeface="Calibri"/>
                    <a:ea typeface="Calibri"/>
                    <a:cs typeface="Calibri"/>
                    <a:sym typeface="Calibri"/>
                  </a:rPr>
                </a:br>
                <a:endParaRPr lang="en-US"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Source of Multimedia Objects (Image/audio/ Video/Animation) used in this slide - </a:t>
                </a:r>
                <a:endParaRPr lang="en-US" dirty="0"/>
              </a:p>
              <a:p>
                <a:pPr marL="0" lvl="0" indent="0" algn="l" rtl="0">
                  <a:spcBef>
                    <a:spcPts val="0"/>
                  </a:spcBef>
                  <a:spcAft>
                    <a:spcPts val="0"/>
                  </a:spcAft>
                  <a:buNone/>
                </a:pPr>
                <a:r>
                  <a:rPr lang="en-US" sz="1200" b="0" i="1" dirty="0">
                    <a:solidFill>
                      <a:schemeClr val="dk1"/>
                    </a:solidFill>
                    <a:latin typeface="Calibri"/>
                    <a:ea typeface="Calibri"/>
                    <a:cs typeface="Calibri"/>
                    <a:sym typeface="Calibri"/>
                  </a:rPr>
                  <a:t>1. &lt;Short Description&gt; - &lt;SOURCE URL&gt;</a:t>
                </a:r>
                <a:endParaRPr lang="en-US" dirty="0"/>
              </a:p>
              <a:p>
                <a:pPr marL="0" lvl="0" indent="0" algn="l" rtl="0">
                  <a:spcBef>
                    <a:spcPts val="0"/>
                  </a:spcBef>
                  <a:spcAft>
                    <a:spcPts val="0"/>
                  </a:spcAft>
                  <a:buNone/>
                </a:pPr>
                <a:endParaRPr dirty="0"/>
              </a:p>
            </p:txBody>
          </p:sp>
        </mc:Choice>
        <mc:Fallback xmlns="">
          <p:sp>
            <p:nvSpPr>
              <p:cNvPr id="38" name="Google Shape;38;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dirty="0">
                    <a:solidFill>
                      <a:schemeClr val="dk1"/>
                    </a:solidFill>
                    <a:latin typeface="Calibri"/>
                    <a:ea typeface="Calibri"/>
                    <a:cs typeface="Calibri"/>
                    <a:sym typeface="Calibri"/>
                  </a:rPr>
                  <a:t>Notes for Teacher</a:t>
                </a:r>
                <a:r>
                  <a:rPr lang="en-US" sz="1200" b="0" i="0" dirty="0">
                    <a:solidFill>
                      <a:schemeClr val="dk1"/>
                    </a:solidFill>
                    <a:latin typeface="Calibri"/>
                    <a:ea typeface="Calibri"/>
                    <a:cs typeface="Calibri"/>
                    <a:sym typeface="Calibri"/>
                  </a:rPr>
                  <a:t> –</a:t>
                </a:r>
              </a:p>
              <a:p>
                <a:pPr lvl="0"/>
                <a:r>
                  <a:rPr lang="en-US" sz="1200" b="0" i="0" u="none" strike="noStrike" cap="none" dirty="0">
                    <a:solidFill>
                      <a:schemeClr val="dk1"/>
                    </a:solidFill>
                    <a:effectLst/>
                    <a:latin typeface="Calibri"/>
                    <a:ea typeface="Calibri"/>
                    <a:cs typeface="Calibri"/>
                    <a:sym typeface="Calibri"/>
                  </a:rPr>
                  <a:t>Rational number is a number of the form </a:t>
                </a:r>
                <a:r>
                  <a:rPr lang="ar-AE" sz="1200" b="0" i="0" u="none" strike="noStrike" cap="none">
                    <a:solidFill>
                      <a:schemeClr val="dk1"/>
                    </a:solidFill>
                    <a:effectLst/>
                    <a:latin typeface="Calibri"/>
                    <a:ea typeface="Calibri"/>
                    <a:cs typeface="Calibri"/>
                    <a:sym typeface="Calibri"/>
                  </a:rPr>
                  <a:t>𝑝/𝑞</a:t>
                </a:r>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where p, q are integers, q</a:t>
                </a:r>
                <a:r>
                  <a:rPr lang="en-US" sz="1200" b="0" i="0" u="none" strike="noStrike" cap="none">
                    <a:solidFill>
                      <a:schemeClr val="dk1"/>
                    </a:solidFill>
                    <a:effectLst/>
                    <a:latin typeface="Calibri"/>
                    <a:ea typeface="Calibri"/>
                    <a:cs typeface="Calibri"/>
                    <a:sym typeface="Calibri"/>
                  </a:rPr>
                  <a:t>≠0</a:t>
                </a:r>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Example:</a:t>
                </a:r>
                <a:r>
                  <a:rPr lang="ar-AE" sz="1200" b="0" i="0" u="none" strike="noStrike" cap="none">
                    <a:solidFill>
                      <a:schemeClr val="dk1"/>
                    </a:solidFill>
                    <a:effectLst/>
                    <a:latin typeface="Calibri"/>
                    <a:cs typeface="Calibri"/>
                    <a:sym typeface="Calibri"/>
                  </a:rPr>
                  <a:t>(</a:t>
                </a:r>
                <a:r>
                  <a:rPr lang="ar-AE" sz="1200" b="0" i="0" u="none" strike="noStrike" cap="none">
                    <a:solidFill>
                      <a:schemeClr val="dk1"/>
                    </a:solidFill>
                    <a:effectLst/>
                    <a:latin typeface="Calibri"/>
                    <a:ea typeface="Calibri"/>
                    <a:cs typeface="Calibri"/>
                    <a:sym typeface="Calibri"/>
                  </a:rPr>
                  <a:t>−2)/5</a:t>
                </a:r>
                <a:r>
                  <a:rPr lang="ar-AE" sz="1200" b="0" i="0" u="none" strike="noStrike" cap="none" dirty="0">
                    <a:solidFill>
                      <a:schemeClr val="dk1"/>
                    </a:solidFill>
                    <a:effectLst/>
                    <a:latin typeface="Calibri"/>
                    <a:ea typeface="Calibri"/>
                    <a:cs typeface="Calibri"/>
                    <a:sym typeface="Calibri"/>
                  </a:rPr>
                  <a:t>, </a:t>
                </a:r>
                <a:r>
                  <a:rPr lang="ar-AE" sz="1200" b="0" i="0" u="none" strike="noStrike" cap="none">
                    <a:solidFill>
                      <a:schemeClr val="dk1"/>
                    </a:solidFill>
                    <a:effectLst/>
                    <a:latin typeface="Calibri"/>
                    <a:ea typeface="Calibri"/>
                    <a:cs typeface="Calibri"/>
                    <a:sym typeface="Calibri"/>
                  </a:rPr>
                  <a:t>4/7</a:t>
                </a:r>
                <a:r>
                  <a:rPr lang="ar-AE" sz="1200" b="0" i="0" u="none" strike="noStrike" cap="none" dirty="0">
                    <a:solidFill>
                      <a:schemeClr val="dk1"/>
                    </a:solidFill>
                    <a:effectLst/>
                    <a:latin typeface="Calibri"/>
                    <a:ea typeface="Calibri"/>
                    <a:cs typeface="Calibri"/>
                    <a:sym typeface="Calibri"/>
                  </a:rPr>
                  <a:t>,</a:t>
                </a:r>
                <a:r>
                  <a:rPr lang="ar-AE" sz="1200" b="0" i="0" u="none" strike="noStrike" cap="none">
                    <a:solidFill>
                      <a:schemeClr val="dk1"/>
                    </a:solidFill>
                    <a:effectLst/>
                    <a:latin typeface="Calibri"/>
                    <a:ea typeface="Calibri"/>
                    <a:cs typeface="Calibri"/>
                    <a:sym typeface="Calibri"/>
                  </a:rPr>
                  <a:t>3/(−8)</a:t>
                </a:r>
                <a:endParaRPr lang="ar-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All integers and fractions are rational numbers</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Rational numbers can be either positive or negative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A rational number </a:t>
                </a:r>
                <a:r>
                  <a:rPr lang="ar-AE" sz="1200" b="0" i="0" u="none" strike="noStrike" cap="none">
                    <a:solidFill>
                      <a:schemeClr val="dk1"/>
                    </a:solidFill>
                    <a:effectLst/>
                    <a:latin typeface="Calibri"/>
                    <a:ea typeface="Calibri"/>
                    <a:cs typeface="Calibri"/>
                    <a:sym typeface="Calibri"/>
                  </a:rPr>
                  <a:t>𝑝/𝑞</a:t>
                </a:r>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is said to be positive if both numerator and denominator are of the same sign</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A rational number </a:t>
                </a:r>
                <a:r>
                  <a:rPr lang="ar-AE" sz="1200" b="0" i="0" u="none" strike="noStrike" cap="none">
                    <a:solidFill>
                      <a:schemeClr val="dk1"/>
                    </a:solidFill>
                    <a:effectLst/>
                    <a:latin typeface="Calibri"/>
                    <a:ea typeface="Calibri"/>
                    <a:cs typeface="Calibri"/>
                    <a:sym typeface="Calibri"/>
                  </a:rPr>
                  <a:t>𝑝/𝑞</a:t>
                </a:r>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is said to be negative if both numerator and denominator are of opposite signs such that one of them is a positive integer and the other is negative integer</a:t>
                </a:r>
              </a:p>
              <a:p>
                <a:pPr lvl="0"/>
                <a:r>
                  <a:rPr lang="en-US" sz="1200" b="0" i="0" u="none" strike="noStrike" cap="none" dirty="0">
                    <a:solidFill>
                      <a:schemeClr val="dk1"/>
                    </a:solidFill>
                    <a:effectLst/>
                    <a:latin typeface="Calibri"/>
                    <a:ea typeface="Calibri"/>
                    <a:cs typeface="Calibri"/>
                    <a:sym typeface="Calibri"/>
                  </a:rPr>
                  <a:t>Example: </a:t>
                </a:r>
                <a:r>
                  <a:rPr lang="ar-AE" sz="1200" b="0" i="0" u="none" strike="noStrike" cap="none">
                    <a:solidFill>
                      <a:schemeClr val="dk1"/>
                    </a:solidFill>
                    <a:effectLst/>
                    <a:latin typeface="Calibri"/>
                    <a:cs typeface="Calibri"/>
                    <a:sym typeface="Calibri"/>
                  </a:rPr>
                  <a:t>(</a:t>
                </a:r>
                <a:r>
                  <a:rPr lang="ar-AE" sz="1200" b="0" i="0" u="none" strike="noStrike" cap="none">
                    <a:solidFill>
                      <a:schemeClr val="dk1"/>
                    </a:solidFill>
                    <a:effectLst/>
                    <a:latin typeface="Calibri"/>
                    <a:ea typeface="Calibri"/>
                    <a:cs typeface="Calibri"/>
                    <a:sym typeface="Calibri"/>
                  </a:rPr>
                  <a:t>−5)/3</a:t>
                </a:r>
                <a:r>
                  <a:rPr lang="ar-AE" sz="1200" b="0" i="0" u="none" strike="noStrike" cap="none" dirty="0">
                    <a:solidFill>
                      <a:schemeClr val="dk1"/>
                    </a:solidFill>
                    <a:effectLst/>
                    <a:latin typeface="Calibri"/>
                    <a:ea typeface="Calibri"/>
                    <a:cs typeface="Calibri"/>
                    <a:sym typeface="Calibri"/>
                  </a:rPr>
                  <a:t>, </a:t>
                </a:r>
                <a:r>
                  <a:rPr lang="ar-AE" sz="1200" b="0" i="0" u="none" strike="noStrike" cap="none">
                    <a:solidFill>
                      <a:schemeClr val="dk1"/>
                    </a:solidFill>
                    <a:effectLst/>
                    <a:latin typeface="Calibri"/>
                    <a:ea typeface="Calibri"/>
                    <a:cs typeface="Calibri"/>
                    <a:sym typeface="Calibri"/>
                  </a:rPr>
                  <a:t>1/(−2)</a:t>
                </a:r>
                <a:endParaRPr lang="ar-AE" sz="1200" b="0" i="0" u="none" strike="noStrike" cap="none" dirty="0">
                  <a:solidFill>
                    <a:schemeClr val="dk1"/>
                  </a:solidFill>
                  <a:effectLst/>
                  <a:latin typeface="Calibri"/>
                  <a:ea typeface="Calibri"/>
                  <a:cs typeface="Calibri"/>
                  <a:sym typeface="Calibri"/>
                </a:endParaRPr>
              </a:p>
              <a:p>
                <a:pPr>
                  <a:buFont typeface="Arial" panose="020B0604020202020204" pitchFamily="34" charset="0"/>
                  <a:buChar char="•"/>
                </a:pPr>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Zero is neither positive nor negative rational number</a:t>
                </a:r>
              </a:p>
              <a:p>
                <a:pPr>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 Rational numbers are extensively used in many real life situations</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By multiplying or dividing the numerator and denominator of a rational number by a non – zero integer we get a rational number equivalent to the given rational number</a:t>
                </a:r>
              </a:p>
              <a:p>
                <a:r>
                  <a:rPr lang="en-US" sz="1200" b="0" i="0" u="none" strike="noStrike" cap="none" dirty="0">
                    <a:solidFill>
                      <a:schemeClr val="dk1"/>
                    </a:solidFill>
                    <a:effectLst/>
                    <a:latin typeface="Calibri"/>
                    <a:ea typeface="Calibri"/>
                    <a:cs typeface="Calibri"/>
                    <a:sym typeface="Calibri"/>
                  </a:rPr>
                  <a:t>Example: </a:t>
                </a:r>
                <a:r>
                  <a:rPr lang="ar-AE" sz="1200" b="0" i="0" u="none" strike="noStrike" cap="none">
                    <a:solidFill>
                      <a:schemeClr val="dk1"/>
                    </a:solidFill>
                    <a:effectLst/>
                    <a:latin typeface="Calibri"/>
                    <a:ea typeface="Calibri"/>
                    <a:cs typeface="Calibri"/>
                    <a:sym typeface="Calibri"/>
                  </a:rPr>
                  <a:t>2/3</a:t>
                </a:r>
                <a:r>
                  <a:rPr lang="ar-AE" sz="1200" b="0" i="0" u="none" strike="noStrike" cap="none" dirty="0">
                    <a:solidFill>
                      <a:schemeClr val="dk1"/>
                    </a:solidFill>
                    <a:effectLst/>
                    <a:latin typeface="Calibri"/>
                    <a:ea typeface="Calibri"/>
                    <a:cs typeface="Calibri"/>
                    <a:sym typeface="Calibri"/>
                  </a:rPr>
                  <a:t> = </a:t>
                </a:r>
                <a:r>
                  <a:rPr lang="ar-AE" sz="1200" b="0" i="0" u="none" strike="noStrike" cap="none">
                    <a:solidFill>
                      <a:schemeClr val="dk1"/>
                    </a:solidFill>
                    <a:effectLst/>
                    <a:latin typeface="Calibri"/>
                    <a:ea typeface="Calibri"/>
                    <a:cs typeface="Calibri"/>
                    <a:sym typeface="Calibri"/>
                  </a:rPr>
                  <a:t>2/3×2/2</a:t>
                </a:r>
                <a:r>
                  <a:rPr lang="ar-AE" sz="1200" b="0" i="0" u="none" strike="noStrike" cap="none" dirty="0">
                    <a:solidFill>
                      <a:schemeClr val="dk1"/>
                    </a:solidFill>
                    <a:effectLst/>
                    <a:latin typeface="Calibri"/>
                    <a:ea typeface="Calibri"/>
                    <a:cs typeface="Calibri"/>
                    <a:sym typeface="Calibri"/>
                  </a:rPr>
                  <a:t> = </a:t>
                </a:r>
                <a:r>
                  <a:rPr lang="ar-AE" sz="1200" b="0" i="0" u="none" strike="noStrike" cap="none">
                    <a:solidFill>
                      <a:schemeClr val="dk1"/>
                    </a:solidFill>
                    <a:effectLst/>
                    <a:latin typeface="Calibri"/>
                    <a:ea typeface="Calibri"/>
                    <a:cs typeface="Calibri"/>
                    <a:sym typeface="Calibri"/>
                  </a:rPr>
                  <a:t>4/6</a:t>
                </a:r>
                <a:r>
                  <a:rPr lang="ar-AE" sz="1200" b="0" i="0" u="none" strike="noStrike" cap="none">
                    <a:solidFill>
                      <a:schemeClr val="dk1"/>
                    </a:solidFill>
                    <a:effectLst/>
                    <a:latin typeface="Cambria Math" panose="02040503050406030204" pitchFamily="18" charset="0"/>
                    <a:ea typeface="Calibri"/>
                    <a:cs typeface="Calibri"/>
                    <a:sym typeface="Calibri"/>
                  </a:rPr>
                  <a:t>  </a:t>
                </a:r>
                <a:r>
                  <a:rPr lang="en-US" sz="1200" b="0" i="0" u="none" strike="noStrike" cap="none">
                    <a:solidFill>
                      <a:schemeClr val="dk1"/>
                    </a:solidFill>
                    <a:effectLst/>
                    <a:latin typeface="Cambria Math" panose="02040503050406030204" pitchFamily="18" charset="0"/>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r>
                  <a:rPr lang="ar-AE" sz="1200" b="0" i="0" u="none" strike="noStrike" cap="none" dirty="0">
                    <a:solidFill>
                      <a:schemeClr val="dk1"/>
                    </a:solidFill>
                    <a:effectLst/>
                    <a:latin typeface="Calibri"/>
                    <a:ea typeface="Calibri"/>
                    <a:cs typeface="Calibri"/>
                    <a:sym typeface="Calibri"/>
                  </a:rPr>
                  <a:t> </a:t>
                </a:r>
                <a:r>
                  <a:rPr lang="ar-AE" sz="1200" b="0" i="0" u="none" strike="noStrike" cap="none">
                    <a:solidFill>
                      <a:schemeClr val="dk1"/>
                    </a:solidFill>
                    <a:effectLst/>
                    <a:latin typeface="Calibri"/>
                    <a:ea typeface="Calibri"/>
                    <a:cs typeface="Calibri"/>
                    <a:sym typeface="Calibri"/>
                  </a:rPr>
                  <a:t>2/3  𝑎𝑛𝑑 </a:t>
                </a:r>
                <a:r>
                  <a:rPr lang="ar-AE" sz="1200" b="0" i="0" u="none" strike="noStrike" cap="none">
                    <a:solidFill>
                      <a:schemeClr val="dk1"/>
                    </a:solidFill>
                    <a:effectLst/>
                    <a:latin typeface="Calibri"/>
                    <a:cs typeface="Calibri"/>
                    <a:sym typeface="Calibri"/>
                  </a:rPr>
                  <a:t> </a:t>
                </a:r>
                <a:r>
                  <a:rPr lang="ar-AE" sz="1200" b="0" i="0" u="none" strike="noStrike" cap="none">
                    <a:solidFill>
                      <a:schemeClr val="dk1"/>
                    </a:solidFill>
                    <a:effectLst/>
                    <a:latin typeface="Calibri"/>
                    <a:ea typeface="Calibri"/>
                    <a:cs typeface="Calibri"/>
                    <a:sym typeface="Calibri"/>
                  </a:rPr>
                  <a:t>4/6</a:t>
                </a:r>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are equivalent rational numbers</a:t>
                </a:r>
              </a:p>
              <a:p>
                <a:r>
                  <a:rPr lang="en-US" sz="1200" b="0" i="0" u="none" strike="noStrike" cap="none" dirty="0">
                    <a:solidFill>
                      <a:schemeClr val="dk1"/>
                    </a:solidFill>
                    <a:effectLst/>
                    <a:latin typeface="Calibri"/>
                    <a:ea typeface="Calibri"/>
                    <a:cs typeface="Calibri"/>
                    <a:sym typeface="Calibri"/>
                  </a:rPr>
                  <a:t> </a:t>
                </a:r>
              </a:p>
              <a:p>
                <a:r>
                  <a:rPr lang="ar-AE" sz="1200" b="0" i="0" u="none" strike="noStrike" cap="none">
                    <a:solidFill>
                      <a:schemeClr val="dk1"/>
                    </a:solidFill>
                    <a:effectLst/>
                    <a:latin typeface="Calibri"/>
                    <a:cs typeface="Calibri"/>
                    <a:sym typeface="Calibri"/>
                  </a:rPr>
                  <a:t>(</a:t>
                </a:r>
                <a:r>
                  <a:rPr lang="ar-AE" sz="1200" b="0" i="0" u="none" strike="noStrike" cap="none">
                    <a:solidFill>
                      <a:schemeClr val="dk1"/>
                    </a:solidFill>
                    <a:effectLst/>
                    <a:latin typeface="Calibri"/>
                    <a:ea typeface="Calibri"/>
                    <a:cs typeface="Calibri"/>
                    <a:sym typeface="Calibri"/>
                  </a:rPr>
                  <a:t>−27)/72</a:t>
                </a:r>
                <a:r>
                  <a:rPr lang="ar-AE" sz="1200" b="0" i="0" u="none" strike="noStrike" cap="none" dirty="0">
                    <a:solidFill>
                      <a:schemeClr val="dk1"/>
                    </a:solidFill>
                    <a:effectLst/>
                    <a:latin typeface="Calibri"/>
                    <a:ea typeface="Calibri"/>
                    <a:cs typeface="Calibri"/>
                    <a:sym typeface="Calibri"/>
                  </a:rPr>
                  <a:t> = </a:t>
                </a:r>
                <a:r>
                  <a:rPr lang="ar-AE" sz="1200" b="0" i="0" u="none" strike="noStrike" cap="none">
                    <a:solidFill>
                      <a:schemeClr val="dk1"/>
                    </a:solidFill>
                    <a:effectLst/>
                    <a:latin typeface="Calibri"/>
                    <a:cs typeface="Calibri"/>
                    <a:sym typeface="Calibri"/>
                  </a:rPr>
                  <a:t>(</a:t>
                </a:r>
                <a:r>
                  <a:rPr lang="ar-AE" sz="1200" b="0" i="0" u="none" strike="noStrike" cap="none">
                    <a:solidFill>
                      <a:schemeClr val="dk1"/>
                    </a:solidFill>
                    <a:effectLst/>
                    <a:latin typeface="Calibri"/>
                    <a:ea typeface="Calibri"/>
                    <a:cs typeface="Calibri"/>
                    <a:sym typeface="Calibri"/>
                  </a:rPr>
                  <a:t>−27÷9)/(72÷9)= </a:t>
                </a:r>
                <a:r>
                  <a:rPr lang="ar-AE" sz="1200" b="0" i="0" u="none" strike="noStrike" cap="none">
                    <a:solidFill>
                      <a:schemeClr val="dk1"/>
                    </a:solidFill>
                    <a:effectLst/>
                    <a:latin typeface="Calibri"/>
                    <a:cs typeface="Calibri"/>
                    <a:sym typeface="Calibri"/>
                  </a:rPr>
                  <a:t> (</a:t>
                </a:r>
                <a:r>
                  <a:rPr lang="ar-AE" sz="1200" b="0" i="0" u="none" strike="noStrike" cap="none">
                    <a:solidFill>
                      <a:schemeClr val="dk1"/>
                    </a:solidFill>
                    <a:effectLst/>
                    <a:latin typeface="Calibri"/>
                    <a:ea typeface="Calibri"/>
                    <a:cs typeface="Calibri"/>
                    <a:sym typeface="Calibri"/>
                  </a:rPr>
                  <a:t>−3)/8</a:t>
                </a:r>
                <a:r>
                  <a:rPr lang="ar-AE" sz="1200" b="0" i="0" u="none" strike="noStrike" cap="none" dirty="0">
                    <a:solidFill>
                      <a:schemeClr val="dk1"/>
                    </a:solidFill>
                    <a:effectLst/>
                    <a:latin typeface="Calibri"/>
                    <a:ea typeface="Calibri"/>
                    <a:cs typeface="Calibri"/>
                    <a:sym typeface="Calibri"/>
                  </a:rPr>
                  <a:t> </a:t>
                </a:r>
              </a:p>
              <a:p>
                <a:r>
                  <a:rPr lang="ar-AE" sz="1200" b="0" i="0" u="none" strike="noStrike" cap="none" dirty="0">
                    <a:solidFill>
                      <a:schemeClr val="dk1"/>
                    </a:solidFill>
                    <a:effectLst/>
                    <a:latin typeface="Calibri"/>
                    <a:ea typeface="Calibri"/>
                    <a:cs typeface="Calibri"/>
                    <a:sym typeface="Calibri"/>
                  </a:rPr>
                  <a:t> </a:t>
                </a:r>
              </a:p>
              <a:p>
                <a:r>
                  <a:rPr lang="ar-AE" sz="1200" b="0" i="0" u="none" strike="noStrike" cap="none">
                    <a:solidFill>
                      <a:schemeClr val="dk1"/>
                    </a:solidFill>
                    <a:effectLst/>
                    <a:latin typeface="Calibri"/>
                    <a:cs typeface="Calibri"/>
                    <a:sym typeface="Calibri"/>
                  </a:rPr>
                  <a:t>(</a:t>
                </a:r>
                <a:r>
                  <a:rPr lang="ar-AE" sz="1200" b="0" i="0" u="none" strike="noStrike" cap="none">
                    <a:solidFill>
                      <a:schemeClr val="dk1"/>
                    </a:solidFill>
                    <a:effectLst/>
                    <a:latin typeface="Calibri"/>
                    <a:ea typeface="Calibri"/>
                    <a:cs typeface="Calibri"/>
                    <a:sym typeface="Calibri"/>
                  </a:rPr>
                  <a:t>−3)/8  𝑎𝑛𝑑 </a:t>
                </a:r>
                <a:r>
                  <a:rPr lang="ar-AE" sz="1200" b="0" i="0" u="none" strike="noStrike" cap="none">
                    <a:solidFill>
                      <a:schemeClr val="dk1"/>
                    </a:solidFill>
                    <a:effectLst/>
                    <a:latin typeface="Calibri"/>
                    <a:cs typeface="Calibri"/>
                    <a:sym typeface="Calibri"/>
                  </a:rPr>
                  <a:t> (</a:t>
                </a:r>
                <a:r>
                  <a:rPr lang="ar-AE" sz="1200" b="0" i="0" u="none" strike="noStrike" cap="none">
                    <a:solidFill>
                      <a:schemeClr val="dk1"/>
                    </a:solidFill>
                    <a:effectLst/>
                    <a:latin typeface="Calibri"/>
                    <a:ea typeface="Calibri"/>
                    <a:cs typeface="Calibri"/>
                    <a:sym typeface="Calibri"/>
                  </a:rPr>
                  <a:t>−27)/72</a:t>
                </a:r>
                <a:r>
                  <a:rPr lang="ar-AE"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are equivalent rational numbers</a:t>
                </a:r>
              </a:p>
              <a:p>
                <a:endParaRPr lang="en-US"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Any rational can be plotted on a number line. </a:t>
                </a: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A positive rational number is represented to the right of zero and a negative rational number is represented to the left of zero</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A rational number </a:t>
                </a:r>
                <a:r>
                  <a:rPr lang="en-IN" sz="1200" b="0" i="0" u="none" strike="noStrike" cap="none">
                    <a:solidFill>
                      <a:schemeClr val="dk1"/>
                    </a:solidFill>
                    <a:effectLst/>
                    <a:latin typeface="Calibri"/>
                    <a:ea typeface="Calibri"/>
                    <a:cs typeface="Calibri"/>
                    <a:sym typeface="Calibri"/>
                  </a:rPr>
                  <a:t>𝑝</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𝑞</a:t>
                </a:r>
                <a:r>
                  <a:rPr lang="en-IN" sz="1200" b="0" i="0" u="none" strike="noStrike" cap="none" dirty="0">
                    <a:solidFill>
                      <a:schemeClr val="dk1"/>
                    </a:solidFill>
                    <a:effectLst/>
                    <a:latin typeface="Calibri"/>
                    <a:ea typeface="Calibri"/>
                    <a:cs typeface="Calibri"/>
                    <a:sym typeface="Calibri"/>
                  </a:rPr>
                  <a:t> is said to be in standard form if q is positive and integers p, q have no common factor other than 1</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r>
                  <a:rPr lang="en-AE" sz="1200" b="0" i="0" u="none" strike="noStrike" cap="none">
                    <a:solidFill>
                      <a:schemeClr val="dk1"/>
                    </a:solidFill>
                    <a:effectLst/>
                    <a:latin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5</a:t>
                </a:r>
                <a:r>
                  <a:rPr lang="en-IN" sz="1200" b="0" i="0" u="none" strike="noStrike" cap="none" dirty="0">
                    <a:solidFill>
                      <a:schemeClr val="dk1"/>
                    </a:solidFill>
                    <a:effectLst/>
                    <a:latin typeface="Calibri"/>
                    <a:ea typeface="Calibri"/>
                    <a:cs typeface="Calibri"/>
                    <a:sym typeface="Calibri"/>
                  </a:rPr>
                  <a:t>, </a:t>
                </a:r>
                <a:r>
                  <a:rPr lang="en-IN" sz="1200" b="0" i="0" u="none" strike="noStrike" cap="none">
                    <a:solidFill>
                      <a:schemeClr val="dk1"/>
                    </a:solidFill>
                    <a:effectLst/>
                    <a:latin typeface="Calibri"/>
                    <a:ea typeface="Calibri"/>
                    <a:cs typeface="Calibri"/>
                    <a:sym typeface="Calibri"/>
                  </a:rPr>
                  <a:t>4</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7</a:t>
                </a:r>
                <a:r>
                  <a:rPr lang="en-IN" sz="1200" b="0" i="0" u="none" strike="noStrike" cap="none" dirty="0">
                    <a:solidFill>
                      <a:schemeClr val="dk1"/>
                    </a:solidFill>
                    <a:effectLst/>
                    <a:latin typeface="Calibri"/>
                    <a:ea typeface="Calibri"/>
                    <a:cs typeface="Calibri"/>
                    <a:sym typeface="Calibri"/>
                  </a:rPr>
                  <a:t> </a:t>
                </a:r>
                <a:endParaRPr lang="en-AE" sz="1200" b="0" i="0" u="none" strike="noStrike" cap="none" dirty="0">
                  <a:solidFill>
                    <a:schemeClr val="dk1"/>
                  </a:solidFill>
                  <a:effectLst/>
                  <a:latin typeface="Calibri"/>
                  <a:ea typeface="Calibri"/>
                  <a:cs typeface="Calibri"/>
                  <a:sym typeface="Calibri"/>
                </a:endParaRPr>
              </a:p>
              <a:p>
                <a:pPr lvl="0"/>
                <a:r>
                  <a:rPr lang="en-IN" sz="1200" b="0" i="0" u="none" strike="noStrike" cap="none" dirty="0">
                    <a:solidFill>
                      <a:schemeClr val="dk1"/>
                    </a:solidFill>
                    <a:effectLst/>
                    <a:latin typeface="Calibri"/>
                    <a:ea typeface="Calibri"/>
                    <a:cs typeface="Calibri"/>
                    <a:sym typeface="Calibri"/>
                  </a:rPr>
                  <a:t>There exist infinitely many rational numbers between any two rational numbers</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When the denominators are the same, the sum of two rational numbers is obtained by adding up the numerators. When the rational numbers have different denominators, then LCM of denominators is taken. Equivalent of both the rational numbers with same denominators is obtained. Then the two rational numbers are added</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r>
                  <a:rPr lang="en-IN" sz="1200" b="0" i="0" u="none" strike="noStrike" cap="none">
                    <a:solidFill>
                      <a:schemeClr val="dk1"/>
                    </a:solidFill>
                    <a:effectLst/>
                    <a:latin typeface="Calibri"/>
                    <a:ea typeface="Calibri"/>
                    <a:cs typeface="Calibri"/>
                    <a:sym typeface="Calibri"/>
                  </a:rPr>
                  <a:t>5</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12</a:t>
                </a:r>
                <a:r>
                  <a:rPr lang="en-IN" sz="1200" b="0" i="0" u="none" strike="noStrike" cap="none" dirty="0">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7</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18</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15</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36</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14</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36</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29</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36</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Here LCM of 12 and 18 is 36</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While subtracting a rational number from another we add the additive inverse of the rational number to be subtracted to the other rational number</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r>
                  <a:rPr lang="en-IN" sz="1200" b="0" i="0" u="none" strike="noStrike" cap="none">
                    <a:solidFill>
                      <a:schemeClr val="dk1"/>
                    </a:solidFill>
                    <a:effectLst/>
                    <a:latin typeface="Calibri"/>
                    <a:ea typeface="Calibri"/>
                    <a:cs typeface="Calibri"/>
                    <a:sym typeface="Calibri"/>
                  </a:rPr>
                  <a:t>7</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2</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7</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r>
                  <a:rPr lang="en-IN" sz="1200" b="0" i="0" u="none" strike="noStrike" cap="none" dirty="0">
                    <a:solidFill>
                      <a:schemeClr val="dk1"/>
                    </a:solidFill>
                    <a:effectLst/>
                    <a:latin typeface="Calibri"/>
                    <a:ea typeface="Calibri"/>
                    <a:cs typeface="Calibri"/>
                    <a:sym typeface="Calibri"/>
                  </a:rPr>
                  <a:t> + additive inverse of </a:t>
                </a:r>
                <a:r>
                  <a:rPr lang="en-IN" sz="1200" b="0" i="0" u="none" strike="noStrike" cap="none">
                    <a:solidFill>
                      <a:schemeClr val="dk1"/>
                    </a:solidFill>
                    <a:effectLst/>
                    <a:latin typeface="Calibri"/>
                    <a:ea typeface="Calibri"/>
                    <a:cs typeface="Calibri"/>
                    <a:sym typeface="Calibri"/>
                  </a:rPr>
                  <a:t>2</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  </a:t>
                </a:r>
                <a:r>
                  <a:rPr lang="en-IN" sz="1200" b="0" i="0" u="none" strike="noStrike" cap="none">
                    <a:solidFill>
                      <a:schemeClr val="dk1"/>
                    </a:solidFill>
                    <a:effectLst/>
                    <a:latin typeface="Calibri"/>
                    <a:ea typeface="Calibri"/>
                    <a:cs typeface="Calibri"/>
                    <a:sym typeface="Calibri"/>
                  </a:rPr>
                  <a:t>7</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r>
                  <a:rPr lang="en-IN" sz="1200" b="0" i="0" u="none" strike="noStrike" cap="none" dirty="0">
                    <a:solidFill>
                      <a:schemeClr val="dk1"/>
                    </a:solidFill>
                    <a:effectLst/>
                    <a:latin typeface="Calibri"/>
                    <a:ea typeface="Calibri"/>
                    <a:cs typeface="Calibri"/>
                    <a:sym typeface="Calibri"/>
                  </a:rPr>
                  <a:t> + </a:t>
                </a:r>
                <a:r>
                  <a:rPr lang="en-AE" sz="1200" b="0" i="0" u="none" strike="noStrike" cap="none">
                    <a:solidFill>
                      <a:schemeClr val="dk1"/>
                    </a:solidFill>
                    <a:effectLst/>
                    <a:latin typeface="Calibri"/>
                    <a:cs typeface="Calibri"/>
                    <a:sym typeface="Calibri"/>
                  </a:rPr>
                  <a:t>(</a:t>
                </a:r>
                <a:r>
                  <a:rPr lang="en-IN" sz="1200" b="0" i="0" u="none" strike="noStrike" cap="none">
                    <a:solidFill>
                      <a:schemeClr val="dk1"/>
                    </a:solidFill>
                    <a:effectLst/>
                    <a:latin typeface="Calibri"/>
                    <a:ea typeface="Calibri"/>
                    <a:cs typeface="Calibri"/>
                    <a:sym typeface="Calibri"/>
                  </a:rPr>
                  <a:t>−2</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r>
                  <a:rPr lang="en-IN" sz="1200" b="0" i="0" u="none" strike="noStrike" cap="none" dirty="0">
                    <a:solidFill>
                      <a:schemeClr val="dk1"/>
                    </a:solidFill>
                    <a:effectLst/>
                    <a:latin typeface="Calibri"/>
                    <a:ea typeface="Calibri"/>
                    <a:cs typeface="Calibri"/>
                    <a:sym typeface="Calibri"/>
                  </a:rPr>
                  <a:t> = </a:t>
                </a:r>
                <a:r>
                  <a:rPr lang="en-AE" sz="1200" b="0" i="0" u="none" strike="noStrike" cap="none">
                    <a:solidFill>
                      <a:schemeClr val="dk1"/>
                    </a:solidFill>
                    <a:effectLst/>
                    <a:latin typeface="Calibri"/>
                    <a:cs typeface="Calibri"/>
                    <a:sym typeface="Calibri"/>
                  </a:rPr>
                  <a:t>(</a:t>
                </a:r>
                <a:r>
                  <a:rPr lang="en-IN" sz="1200" b="0" i="0" u="none" strike="noStrike" cap="none">
                    <a:solidFill>
                      <a:schemeClr val="dk1"/>
                    </a:solidFill>
                    <a:effectLst/>
                    <a:latin typeface="Calibri"/>
                    <a:ea typeface="Calibri"/>
                    <a:cs typeface="Calibri"/>
                    <a:sym typeface="Calibri"/>
                  </a:rPr>
                  <a:t>7+(−2)</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5</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3</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Product of two rational numbers = </a:t>
                </a:r>
                <a:r>
                  <a:rPr lang="en-AE" sz="1200" b="0" i="0" u="none" strike="noStrike" cap="none">
                    <a:solidFill>
                      <a:schemeClr val="dk1"/>
                    </a:solidFill>
                    <a:effectLst/>
                    <a:latin typeface="Calibri"/>
                    <a:cs typeface="Calibri"/>
                    <a:sym typeface="Calibri"/>
                  </a:rPr>
                  <a:t>(</a:t>
                </a:r>
                <a:r>
                  <a:rPr lang="en-IN" sz="1200" b="0" i="0" u="none" strike="noStrike" cap="none">
                    <a:solidFill>
                      <a:schemeClr val="dk1"/>
                    </a:solidFill>
                    <a:effectLst/>
                    <a:latin typeface="Calibri"/>
                    <a:ea typeface="Calibri"/>
                    <a:cs typeface="Calibri"/>
                    <a:sym typeface="Calibri"/>
                  </a:rPr>
                  <a:t>𝑃𝑟𝑜𝑑𝑢𝑐𝑡 𝑜𝑓 𝑡ℎ𝑒 𝑛𝑢𝑚𝑒𝑟𝑎𝑡𝑜𝑟𝑠</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𝑃𝑟𝑜𝑑𝑢𝑐𝑡 𝑜𝑓 𝑡ℎ𝑒 𝑑𝑒𝑛𝑜𝑚𝑖𝑛𝑎𝑡𝑜𝑟𝑠</a:t>
                </a:r>
                <a:r>
                  <a:rPr lang="en-AE" sz="1200" b="0" i="0" u="none" strike="noStrike" cap="none">
                    <a:solidFill>
                      <a:schemeClr val="dk1"/>
                    </a:solidFill>
                    <a:effectLst/>
                    <a:latin typeface="Calibri"/>
                    <a:ea typeface="Calibri"/>
                    <a:cs typeface="Calibri"/>
                    <a:sym typeface="Calibri"/>
                  </a:rPr>
                  <a:t>)</a:t>
                </a:r>
                <a:endParaRPr lang="en-AE"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n-IN" sz="1200" b="0" i="0" u="none" strike="noStrike" cap="none" dirty="0">
                    <a:solidFill>
                      <a:schemeClr val="dk1"/>
                    </a:solidFill>
                    <a:effectLst/>
                    <a:latin typeface="Calibri"/>
                    <a:ea typeface="Calibri"/>
                    <a:cs typeface="Calibri"/>
                    <a:sym typeface="Calibri"/>
                  </a:rPr>
                  <a:t>Dividing any rational number by another non-zero rational number is equivalent to multiplying the rational number by the reciprocal of the number</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Example: </a:t>
                </a:r>
                <a:r>
                  <a:rPr lang="en-IN" sz="1200" b="0" i="0" u="none" strike="noStrike" cap="none">
                    <a:solidFill>
                      <a:schemeClr val="dk1"/>
                    </a:solidFill>
                    <a:effectLst/>
                    <a:latin typeface="Calibri"/>
                    <a:ea typeface="Calibri"/>
                    <a:cs typeface="Calibri"/>
                    <a:sym typeface="Calibri"/>
                  </a:rPr>
                  <a:t>3</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4</a:t>
                </a:r>
                <a:r>
                  <a:rPr lang="en-IN" sz="1200" b="0" i="0" u="none" strike="noStrike" cap="none" dirty="0">
                    <a:solidFill>
                      <a:schemeClr val="dk1"/>
                    </a:solidFill>
                    <a:effectLst/>
                    <a:latin typeface="Calibri"/>
                    <a:ea typeface="Calibri"/>
                    <a:cs typeface="Calibri"/>
                    <a:sym typeface="Calibri"/>
                  </a:rPr>
                  <a:t> </a:t>
                </a:r>
                <a:r>
                  <a:rPr lang="en-IN" sz="1200" b="0" i="0" u="none" strike="noStrike" cap="none">
                    <a:solidFill>
                      <a:schemeClr val="dk1"/>
                    </a:solidFill>
                    <a:effectLst/>
                    <a:latin typeface="Calibri"/>
                    <a:ea typeface="Calibri"/>
                    <a:cs typeface="Calibri"/>
                    <a:sym typeface="Calibri"/>
                  </a:rPr>
                  <a:t>÷</a:t>
                </a:r>
                <a:r>
                  <a:rPr lang="en-IN" sz="1200" b="0" i="0" u="none" strike="noStrike" cap="none" dirty="0">
                    <a:solidFill>
                      <a:schemeClr val="dk1"/>
                    </a:solidFill>
                    <a:effectLst/>
                    <a:latin typeface="Calibri"/>
                    <a:ea typeface="Calibri"/>
                    <a:cs typeface="Calibri"/>
                    <a:sym typeface="Calibri"/>
                  </a:rPr>
                  <a:t> </a:t>
                </a:r>
                <a:r>
                  <a:rPr lang="en-IN" sz="1200" b="0" i="0" u="none" strike="noStrike" cap="none">
                    <a:solidFill>
                      <a:schemeClr val="dk1"/>
                    </a:solidFill>
                    <a:effectLst/>
                    <a:latin typeface="Calibri"/>
                    <a:ea typeface="Calibri"/>
                    <a:cs typeface="Calibri"/>
                    <a:sym typeface="Calibri"/>
                  </a:rPr>
                  <a:t>2</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9</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3</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4×𝑅𝑒𝑐𝑖𝑝𝑟𝑜𝑐𝑎𝑙 𝑜𝑓 </a:t>
                </a:r>
                <a:r>
                  <a:rPr lang="en-IN" sz="1200" b="0" i="0" u="none" strike="noStrike" cap="none">
                    <a:solidFill>
                      <a:schemeClr val="dk1"/>
                    </a:solidFill>
                    <a:effectLst/>
                    <a:latin typeface="Calibri"/>
                    <a:cs typeface="Calibri"/>
                    <a:sym typeface="Calibri"/>
                  </a:rPr>
                  <a:t> </a:t>
                </a:r>
                <a:r>
                  <a:rPr lang="en-IN" sz="1200" b="0" i="0" u="none" strike="noStrike" cap="none">
                    <a:solidFill>
                      <a:schemeClr val="dk1"/>
                    </a:solidFill>
                    <a:effectLst/>
                    <a:latin typeface="Calibri"/>
                    <a:ea typeface="Calibri"/>
                    <a:cs typeface="Calibri"/>
                    <a:sym typeface="Calibri"/>
                  </a:rPr>
                  <a:t>2</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9</a:t>
                </a:r>
                <a:endParaRPr lang="en-AE" sz="1200" b="0" i="0" u="none" strike="noStrike" cap="none" dirty="0">
                  <a:solidFill>
                    <a:schemeClr val="dk1"/>
                  </a:solidFill>
                  <a:effectLst/>
                  <a:latin typeface="Calibri"/>
                  <a:ea typeface="Calibri"/>
                  <a:cs typeface="Calibri"/>
                  <a:sym typeface="Calibri"/>
                </a:endParaRPr>
              </a:p>
              <a:p>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3</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4×9</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2</a:t>
                </a:r>
                <a:r>
                  <a:rPr lang="en-IN" sz="1200" b="0" i="0" u="none" strike="noStrike" cap="none" dirty="0">
                    <a:solidFill>
                      <a:schemeClr val="dk1"/>
                    </a:solidFill>
                    <a:effectLst/>
                    <a:latin typeface="Calibri"/>
                    <a:ea typeface="Calibri"/>
                    <a:cs typeface="Calibri"/>
                    <a:sym typeface="Calibri"/>
                  </a:rPr>
                  <a:t> = </a:t>
                </a:r>
                <a:r>
                  <a:rPr lang="en-IN" sz="1200" b="0" i="0" u="none" strike="noStrike" cap="none">
                    <a:solidFill>
                      <a:schemeClr val="dk1"/>
                    </a:solidFill>
                    <a:effectLst/>
                    <a:latin typeface="Calibri"/>
                    <a:ea typeface="Calibri"/>
                    <a:cs typeface="Calibri"/>
                    <a:sym typeface="Calibri"/>
                  </a:rPr>
                  <a:t>27</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8</a:t>
                </a:r>
                <a:endParaRPr lang="en-AE" sz="1200" b="0" i="0" u="none" strike="noStrike" cap="none" dirty="0">
                  <a:solidFill>
                    <a:schemeClr val="dk1"/>
                  </a:solidFill>
                  <a:effectLst/>
                  <a:latin typeface="Calibri"/>
                  <a:ea typeface="Calibri"/>
                  <a:cs typeface="Calibri"/>
                  <a:sym typeface="Calibri"/>
                </a:endParaRPr>
              </a:p>
              <a:p>
                <a:pPr lvl="0"/>
                <a:r>
                  <a:rPr lang="en-IN" sz="1200" b="0" i="0" u="none" strike="noStrike" cap="none" dirty="0">
                    <a:solidFill>
                      <a:schemeClr val="dk1"/>
                    </a:solidFill>
                    <a:effectLst/>
                    <a:latin typeface="Calibri"/>
                    <a:ea typeface="Calibri"/>
                    <a:cs typeface="Calibri"/>
                    <a:sym typeface="Calibri"/>
                  </a:rPr>
                  <a:t>A rational number of the form  </a:t>
                </a:r>
                <a:r>
                  <a:rPr lang="en-IN" sz="1200" b="0" i="0" u="none" strike="noStrike" cap="none">
                    <a:solidFill>
                      <a:schemeClr val="dk1"/>
                    </a:solidFill>
                    <a:effectLst/>
                    <a:latin typeface="Calibri"/>
                    <a:ea typeface="Calibri"/>
                    <a:cs typeface="Calibri"/>
                    <a:sym typeface="Calibri"/>
                  </a:rPr>
                  <a:t>𝑝</a:t>
                </a:r>
                <a:r>
                  <a:rPr lang="en-AE" sz="1200" b="0" i="0" u="none" strike="noStrike" cap="none">
                    <a:solidFill>
                      <a:schemeClr val="dk1"/>
                    </a:solidFill>
                    <a:effectLst/>
                    <a:latin typeface="Calibri"/>
                    <a:ea typeface="Calibri"/>
                    <a:cs typeface="Calibri"/>
                    <a:sym typeface="Calibri"/>
                  </a:rPr>
                  <a:t>/</a:t>
                </a:r>
                <a:r>
                  <a:rPr lang="en-IN" sz="1200" b="0" i="0" u="none" strike="noStrike" cap="none">
                    <a:solidFill>
                      <a:schemeClr val="dk1"/>
                    </a:solidFill>
                    <a:effectLst/>
                    <a:latin typeface="Calibri"/>
                    <a:ea typeface="Calibri"/>
                    <a:cs typeface="Calibri"/>
                    <a:sym typeface="Calibri"/>
                  </a:rPr>
                  <a:t>𝑞</a:t>
                </a:r>
                <a:r>
                  <a:rPr lang="en-IN" sz="1200" b="0" i="0" u="none" strike="noStrike" cap="none" dirty="0">
                    <a:solidFill>
                      <a:schemeClr val="dk1"/>
                    </a:solidFill>
                    <a:effectLst/>
                    <a:latin typeface="Calibri"/>
                    <a:ea typeface="Calibri"/>
                    <a:cs typeface="Calibri"/>
                    <a:sym typeface="Calibri"/>
                  </a:rPr>
                  <a:t> denotes p parts out of q. </a:t>
                </a:r>
              </a:p>
              <a:p>
                <a:pPr lvl="0">
                  <a:buFont typeface="Wingdings" pitchFamily="2" charset="2"/>
                  <a:buChar char="Ø"/>
                </a:pPr>
                <a:r>
                  <a:rPr lang="en-IN" sz="1200" b="0" i="0" u="none" strike="noStrike" cap="none" dirty="0">
                    <a:solidFill>
                      <a:schemeClr val="dk1"/>
                    </a:solidFill>
                    <a:effectLst/>
                    <a:latin typeface="Calibri"/>
                    <a:ea typeface="Calibri"/>
                    <a:cs typeface="Calibri"/>
                    <a:sym typeface="Calibri"/>
                  </a:rPr>
                  <a:t>Similarly, each of us is a part of our family. </a:t>
                </a:r>
              </a:p>
              <a:p>
                <a:pPr lvl="0">
                  <a:buFont typeface="Wingdings" pitchFamily="2" charset="2"/>
                  <a:buChar char="Ø"/>
                </a:pPr>
                <a:r>
                  <a:rPr lang="en-IN" sz="1200" b="0" i="0" u="none" strike="noStrike" cap="none" dirty="0">
                    <a:solidFill>
                      <a:schemeClr val="dk1"/>
                    </a:solidFill>
                    <a:effectLst/>
                    <a:latin typeface="Calibri"/>
                    <a:ea typeface="Calibri"/>
                    <a:cs typeface="Calibri"/>
                    <a:sym typeface="Calibri"/>
                  </a:rPr>
                  <a:t>We are bound by the value of mutual love and kindness</a:t>
                </a:r>
                <a:endParaRPr lang="en-AE"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endParaRPr lang="en-US"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Suggestions: </a:t>
                </a:r>
                <a:r>
                  <a:rPr lang="en-US" sz="1200" b="0" i="0" dirty="0">
                    <a:solidFill>
                      <a:schemeClr val="dk1"/>
                    </a:solidFill>
                    <a:latin typeface="Calibri"/>
                    <a:ea typeface="Calibri"/>
                    <a:cs typeface="Calibri"/>
                    <a:sym typeface="Calibri"/>
                  </a:rPr>
                  <a:t>&lt;Ideas/ Images/ Animations / Others – To make better representation of the content &gt;</a:t>
                </a:r>
                <a:br>
                  <a:rPr lang="en-US" sz="1200" b="0" i="0" dirty="0">
                    <a:solidFill>
                      <a:schemeClr val="dk1"/>
                    </a:solidFill>
                    <a:latin typeface="Calibri"/>
                    <a:ea typeface="Calibri"/>
                    <a:cs typeface="Calibri"/>
                    <a:sym typeface="Calibri"/>
                  </a:rPr>
                </a:br>
                <a:endParaRPr lang="en-US"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Source of Multimedia Objects (Image/audio/ Video/Animation) used in this slide - </a:t>
                </a:r>
                <a:endParaRPr lang="en-US" dirty="0"/>
              </a:p>
              <a:p>
                <a:pPr marL="0" lvl="0" indent="0" algn="l" rtl="0">
                  <a:spcBef>
                    <a:spcPts val="0"/>
                  </a:spcBef>
                  <a:spcAft>
                    <a:spcPts val="0"/>
                  </a:spcAft>
                  <a:buNone/>
                </a:pPr>
                <a:r>
                  <a:rPr lang="en-US" sz="1200" b="0" i="1" dirty="0">
                    <a:solidFill>
                      <a:schemeClr val="dk1"/>
                    </a:solidFill>
                    <a:latin typeface="Calibri"/>
                    <a:ea typeface="Calibri"/>
                    <a:cs typeface="Calibri"/>
                    <a:sym typeface="Calibri"/>
                  </a:rPr>
                  <a:t>1. &lt;Short Description&gt; - &lt;SOURCE URL&gt;</a:t>
                </a:r>
                <a:endParaRPr lang="en-US" dirty="0"/>
              </a:p>
              <a:p>
                <a:pPr marL="0" lvl="0" indent="0" algn="l" rtl="0">
                  <a:spcBef>
                    <a:spcPts val="0"/>
                  </a:spcBef>
                  <a:spcAft>
                    <a:spcPts val="0"/>
                  </a:spcAft>
                  <a:buNone/>
                </a:pPr>
                <a:endParaRPr dirty="0"/>
              </a:p>
            </p:txBody>
          </p:sp>
        </mc:Fallback>
      </mc:AlternateContent>
      <p:sp>
        <p:nvSpPr>
          <p:cNvPr id="39" name="Google Shape;39;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 name="Google Shape;4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2"/>
        <p:cNvGrpSpPr/>
        <p:nvPr/>
      </p:nvGrpSpPr>
      <p:grpSpPr>
        <a:xfrm>
          <a:off x="0" y="0"/>
          <a:ext cx="0" cy="0"/>
          <a:chOff x="0" y="0"/>
          <a:chExt cx="0" cy="0"/>
        </a:xfrm>
      </p:grpSpPr>
      <p:sp>
        <p:nvSpPr>
          <p:cNvPr id="13" name="Google Shape;13;p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14" name="Google Shape;14;p5"/>
          <p:cNvGrpSpPr/>
          <p:nvPr/>
        </p:nvGrpSpPr>
        <p:grpSpPr>
          <a:xfrm>
            <a:off x="0" y="0"/>
            <a:ext cx="873125" cy="852488"/>
            <a:chOff x="0" y="0"/>
            <a:chExt cx="872351" cy="852108"/>
          </a:xfrm>
        </p:grpSpPr>
        <p:sp>
          <p:nvSpPr>
            <p:cNvPr id="15" name="Google Shape;15;p5"/>
            <p:cNvSpPr/>
            <p:nvPr/>
          </p:nvSpPr>
          <p:spPr>
            <a:xfrm>
              <a:off x="71855" y="79223"/>
              <a:ext cx="228600" cy="228600"/>
            </a:xfrm>
            <a:prstGeom prst="round2DiagRect">
              <a:avLst>
                <a:gd name="adj1" fmla="val 16667"/>
                <a:gd name="adj2" fmla="val 0"/>
              </a:avLst>
            </a:prstGeom>
            <a:solidFill>
              <a:srgbClr val="00B0F0"/>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I</a:t>
              </a:r>
              <a:endParaRPr/>
            </a:p>
          </p:txBody>
        </p:sp>
        <p:sp>
          <p:nvSpPr>
            <p:cNvPr id="16" name="Google Shape;16;p5"/>
            <p:cNvSpPr/>
            <p:nvPr/>
          </p:nvSpPr>
          <p:spPr>
            <a:xfrm>
              <a:off x="376655" y="79223"/>
              <a:ext cx="228600" cy="228600"/>
            </a:xfrm>
            <a:prstGeom prst="round2DiagRect">
              <a:avLst>
                <a:gd name="adj1" fmla="val 16667"/>
                <a:gd name="adj2" fmla="val 0"/>
              </a:avLst>
            </a:prstGeom>
            <a:solidFill>
              <a:srgbClr val="FB3B69"/>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I</a:t>
              </a:r>
              <a:endParaRPr/>
            </a:p>
          </p:txBody>
        </p:sp>
        <p:sp>
          <p:nvSpPr>
            <p:cNvPr id="17" name="Google Shape;17;p5"/>
            <p:cNvSpPr/>
            <p:nvPr/>
          </p:nvSpPr>
          <p:spPr>
            <a:xfrm>
              <a:off x="65362" y="392172"/>
              <a:ext cx="228600" cy="228600"/>
            </a:xfrm>
            <a:prstGeom prst="round2DiagRect">
              <a:avLst>
                <a:gd name="adj1" fmla="val 16667"/>
                <a:gd name="adj2" fmla="val 0"/>
              </a:avLst>
            </a:prstGeom>
            <a:solidFill>
              <a:srgbClr val="3F3151"/>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E</a:t>
              </a:r>
              <a:endParaRPr/>
            </a:p>
          </p:txBody>
        </p:sp>
        <p:sp>
          <p:nvSpPr>
            <p:cNvPr id="18" name="Google Shape;18;p5"/>
            <p:cNvSpPr/>
            <p:nvPr/>
          </p:nvSpPr>
          <p:spPr>
            <a:xfrm>
              <a:off x="370162" y="392172"/>
              <a:ext cx="228600" cy="228600"/>
            </a:xfrm>
            <a:prstGeom prst="round2DiagRect">
              <a:avLst>
                <a:gd name="adj1" fmla="val 16667"/>
                <a:gd name="adj2" fmla="val 0"/>
              </a:avLst>
            </a:prstGeom>
            <a:solidFill>
              <a:srgbClr val="008000"/>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P</a:t>
              </a:r>
              <a:endParaRPr/>
            </a:p>
          </p:txBody>
        </p:sp>
        <p:cxnSp>
          <p:nvCxnSpPr>
            <p:cNvPr id="19" name="Google Shape;19;p5"/>
            <p:cNvCxnSpPr/>
            <p:nvPr/>
          </p:nvCxnSpPr>
          <p:spPr>
            <a:xfrm>
              <a:off x="682020" y="0"/>
              <a:ext cx="0" cy="814025"/>
            </a:xfrm>
            <a:prstGeom prst="straightConnector1">
              <a:avLst/>
            </a:prstGeom>
            <a:noFill/>
            <a:ln w="12700" cap="flat" cmpd="sng">
              <a:solidFill>
                <a:srgbClr val="FE6E2E"/>
              </a:solidFill>
              <a:prstDash val="solid"/>
              <a:round/>
              <a:headEnd type="none" w="sm" len="sm"/>
              <a:tailEnd type="none" w="sm" len="sm"/>
            </a:ln>
          </p:spPr>
        </p:cxnSp>
        <p:cxnSp>
          <p:nvCxnSpPr>
            <p:cNvPr id="20" name="Google Shape;20;p5"/>
            <p:cNvCxnSpPr/>
            <p:nvPr/>
          </p:nvCxnSpPr>
          <p:spPr>
            <a:xfrm>
              <a:off x="0" y="651981"/>
              <a:ext cx="828291" cy="0"/>
            </a:xfrm>
            <a:prstGeom prst="straightConnector1">
              <a:avLst/>
            </a:prstGeom>
            <a:noFill/>
            <a:ln w="12700" cap="flat" cmpd="sng">
              <a:solidFill>
                <a:srgbClr val="FE6E2E"/>
              </a:solidFill>
              <a:prstDash val="solid"/>
              <a:round/>
              <a:headEnd type="none" w="sm" len="sm"/>
              <a:tailEnd type="none" w="sm" len="sm"/>
            </a:ln>
          </p:spPr>
        </p:cxnSp>
        <p:cxnSp>
          <p:nvCxnSpPr>
            <p:cNvPr id="21" name="Google Shape;21;p5"/>
            <p:cNvCxnSpPr/>
            <p:nvPr/>
          </p:nvCxnSpPr>
          <p:spPr>
            <a:xfrm>
              <a:off x="748636" y="218977"/>
              <a:ext cx="0" cy="633131"/>
            </a:xfrm>
            <a:prstGeom prst="straightConnector1">
              <a:avLst/>
            </a:prstGeom>
            <a:noFill/>
            <a:ln w="12700" cap="flat" cmpd="sng">
              <a:solidFill>
                <a:srgbClr val="FE6E2E"/>
              </a:solidFill>
              <a:prstDash val="solid"/>
              <a:round/>
              <a:headEnd type="none" w="sm" len="sm"/>
              <a:tailEnd type="none" w="sm" len="sm"/>
            </a:ln>
          </p:spPr>
        </p:cxnSp>
        <p:cxnSp>
          <p:nvCxnSpPr>
            <p:cNvPr id="22" name="Google Shape;22;p5"/>
            <p:cNvCxnSpPr/>
            <p:nvPr/>
          </p:nvCxnSpPr>
          <p:spPr>
            <a:xfrm>
              <a:off x="196227" y="712914"/>
              <a:ext cx="676124" cy="0"/>
            </a:xfrm>
            <a:prstGeom prst="straightConnector1">
              <a:avLst/>
            </a:prstGeom>
            <a:noFill/>
            <a:ln w="12700" cap="flat" cmpd="sng">
              <a:solidFill>
                <a:srgbClr val="FE6E2E"/>
              </a:solidFill>
              <a:prstDash val="solid"/>
              <a:round/>
              <a:headEnd type="none" w="sm" len="sm"/>
              <a:tailEnd type="none" w="sm" len="sm"/>
            </a:ln>
          </p:spPr>
        </p:cxnSp>
      </p:grpSp>
      <p:sp>
        <p:nvSpPr>
          <p:cNvPr id="23" name="Google Shape;23;p5"/>
          <p:cNvSpPr/>
          <p:nvPr/>
        </p:nvSpPr>
        <p:spPr>
          <a:xfrm>
            <a:off x="5726764" y="6509319"/>
            <a:ext cx="3350443"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a:p>
        </p:txBody>
      </p:sp>
      <p:pic>
        <p:nvPicPr>
          <p:cNvPr id="24" name="Google Shape;24;p5"/>
          <p:cNvPicPr preferRelativeResize="0"/>
          <p:nvPr/>
        </p:nvPicPr>
        <p:blipFill rotWithShape="1">
          <a:blip r:embed="rId2">
            <a:alphaModFix/>
          </a:blip>
          <a:srcRect/>
          <a:stretch/>
        </p:blipFill>
        <p:spPr>
          <a:xfrm>
            <a:off x="8162807" y="5543490"/>
            <a:ext cx="914400" cy="914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40"/>
              </a:spcBef>
              <a:spcAft>
                <a:spcPts val="0"/>
              </a:spcAft>
              <a:buClr>
                <a:schemeClr val="dk1"/>
              </a:buClr>
              <a:buSzPts val="3200"/>
              <a:buFont typeface="Arial"/>
              <a:buNone/>
              <a:defRPr sz="3200">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8" name="Google Shape;28;p6"/>
          <p:cNvPicPr preferRelativeResize="0"/>
          <p:nvPr/>
        </p:nvPicPr>
        <p:blipFill rotWithShape="1">
          <a:blip r:embed="rId2">
            <a:alphaModFix/>
          </a:blip>
          <a:srcRect/>
          <a:stretch/>
        </p:blipFill>
        <p:spPr>
          <a:xfrm>
            <a:off x="8229600" y="5943600"/>
            <a:ext cx="914400" cy="914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
          <p:cNvPicPr preferRelativeResize="0"/>
          <p:nvPr/>
        </p:nvPicPr>
        <p:blipFill rotWithShape="1">
          <a:blip r:embed="rId4">
            <a:alphaModFix/>
          </a:blip>
          <a:srcRect/>
          <a:stretch/>
        </p:blipFill>
        <p:spPr>
          <a:xfrm>
            <a:off x="8131090" y="52321"/>
            <a:ext cx="967390" cy="938279"/>
          </a:xfrm>
          <a:prstGeom prst="rect">
            <a:avLst/>
          </a:prstGeom>
          <a:noFill/>
          <a:ln>
            <a:noFill/>
          </a:ln>
        </p:spPr>
      </p:pic>
      <p:sp>
        <p:nvSpPr>
          <p:cNvPr id="11" name="Google Shape;11;p4">
            <a:hlinkClick r:id="rId5"/>
          </p:cNvPr>
          <p:cNvSpPr/>
          <p:nvPr/>
        </p:nvSpPr>
        <p:spPr>
          <a:xfrm>
            <a:off x="-304800" y="6488113"/>
            <a:ext cx="276225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None/>
            </a:pPr>
            <a:r>
              <a:rPr lang="en-US" sz="1100" b="1" i="0" u="none" strike="noStrike" cap="none">
                <a:solidFill>
                  <a:srgbClr val="0000CC"/>
                </a:solidFill>
                <a:latin typeface="Calibri"/>
                <a:ea typeface="Calibri"/>
                <a:cs typeface="Calibri"/>
                <a:sym typeface="Calibri"/>
              </a:rPr>
              <a:t>©www.srisathyasaividyavahini.org</a:t>
            </a:r>
            <a:endParaRPr sz="1100" b="1" i="0" u="none" strike="noStrike" cap="none">
              <a:solidFill>
                <a:srgbClr val="0000CC"/>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txBox="1">
            <a:spLocks noGrp="1"/>
          </p:cNvSpPr>
          <p:nvPr>
            <p:ph type="ctrTitle"/>
          </p:nvPr>
        </p:nvSpPr>
        <p:spPr>
          <a:xfrm>
            <a:off x="914400" y="2587145"/>
            <a:ext cx="7315200" cy="1683710"/>
          </a:xfrm>
          <a:prstGeom prst="rect">
            <a:avLst/>
          </a:prstGeom>
          <a:solidFill>
            <a:schemeClr val="accent2">
              <a:lumMod val="75000"/>
            </a:schemeClr>
          </a:solidFill>
        </p:spPr>
        <p:style>
          <a:lnRef idx="0">
            <a:schemeClr val="accent6"/>
          </a:lnRef>
          <a:fillRef idx="3">
            <a:schemeClr val="accent6"/>
          </a:fillRef>
          <a:effectRef idx="3">
            <a:schemeClr val="accent6"/>
          </a:effectRef>
          <a:fontRef idx="minor">
            <a:schemeClr val="lt1"/>
          </a:fontRef>
        </p:style>
        <p:txBody>
          <a:bodyPr spcFirstLastPara="1" wrap="square" lIns="91425" tIns="45700" rIns="91425" bIns="45700" anchor="t" anchorCtr="0">
            <a:noAutofit/>
          </a:bodyPr>
          <a:lstStyle/>
          <a:p>
            <a:r>
              <a:rPr lang="en-US" dirty="0">
                <a:solidFill>
                  <a:schemeClr val="bg1"/>
                </a:solidFill>
                <a:sym typeface="Arial"/>
              </a:rPr>
              <a:t>SUMMARY </a:t>
            </a:r>
            <a:br>
              <a:rPr lang="en-US" dirty="0">
                <a:solidFill>
                  <a:schemeClr val="bg1"/>
                </a:solidFill>
                <a:sym typeface="Arial"/>
              </a:rPr>
            </a:br>
            <a:r>
              <a:rPr lang="en-US" dirty="0">
                <a:solidFill>
                  <a:schemeClr val="bg1"/>
                </a:solidFill>
                <a:sym typeface="Arial"/>
              </a:rPr>
              <a:t>RATIONAL NUMBERS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 name="Google Shape;34;p1">
            <a:extLst>
              <a:ext uri="{FF2B5EF4-FFF2-40B4-BE49-F238E27FC236}">
                <a16:creationId xmlns:a16="http://schemas.microsoft.com/office/drawing/2014/main" id="{5A6B0344-D681-8C42-80F5-FB02C3625CD6}"/>
              </a:ext>
            </a:extLst>
          </p:cNvPr>
          <p:cNvSpPr txBox="1">
            <a:spLocks/>
          </p:cNvSpPr>
          <p:nvPr/>
        </p:nvSpPr>
        <p:spPr>
          <a:xfrm>
            <a:off x="3016561" y="70263"/>
            <a:ext cx="3110877" cy="551893"/>
          </a:xfrm>
          <a:prstGeom prst="rect">
            <a:avLst/>
          </a:prstGeom>
          <a:solidFill>
            <a:schemeClr val="accent2">
              <a:lumMod val="75000"/>
            </a:schemeClr>
          </a:solidFill>
        </p:spPr>
        <p:style>
          <a:lnRef idx="0">
            <a:schemeClr val="accent6"/>
          </a:lnRef>
          <a:fillRef idx="3">
            <a:schemeClr val="accent6"/>
          </a:fillRef>
          <a:effectRef idx="3">
            <a:schemeClr val="accent6"/>
          </a:effectRef>
          <a:fontRef idx="minor">
            <a:schemeClr val="lt1"/>
          </a:fontRef>
        </p:style>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pPr>
              <a:buSzPts val="5400"/>
            </a:pPr>
            <a:r>
              <a:rPr lang="en-US" dirty="0">
                <a:solidFill>
                  <a:schemeClr val="bg1"/>
                </a:solidFill>
              </a:rPr>
              <a:t>Summary</a:t>
            </a:r>
          </a:p>
        </p:txBody>
      </p:sp>
      <p:grpSp>
        <p:nvGrpSpPr>
          <p:cNvPr id="6" name="Group 5">
            <a:extLst>
              <a:ext uri="{FF2B5EF4-FFF2-40B4-BE49-F238E27FC236}">
                <a16:creationId xmlns:a16="http://schemas.microsoft.com/office/drawing/2014/main" id="{D8249FD5-D8F4-1C4E-BCB0-441C25E25A64}"/>
              </a:ext>
            </a:extLst>
          </p:cNvPr>
          <p:cNvGrpSpPr/>
          <p:nvPr/>
        </p:nvGrpSpPr>
        <p:grpSpPr>
          <a:xfrm>
            <a:off x="256269" y="884584"/>
            <a:ext cx="8631459" cy="5397052"/>
            <a:chOff x="251248" y="895470"/>
            <a:chExt cx="8631459" cy="5397052"/>
          </a:xfrm>
        </p:grpSpPr>
        <p:sp>
          <p:nvSpPr>
            <p:cNvPr id="34" name="Freeform 33">
              <a:extLst>
                <a:ext uri="{FF2B5EF4-FFF2-40B4-BE49-F238E27FC236}">
                  <a16:creationId xmlns:a16="http://schemas.microsoft.com/office/drawing/2014/main" id="{E894D279-6DFE-ED48-BDAA-A5B40265F4AD}"/>
                </a:ext>
              </a:extLst>
            </p:cNvPr>
            <p:cNvSpPr/>
            <p:nvPr/>
          </p:nvSpPr>
          <p:spPr>
            <a:xfrm rot="10800000">
              <a:off x="4129118" y="1958170"/>
              <a:ext cx="1177605" cy="353319"/>
            </a:xfrm>
            <a:custGeom>
              <a:avLst/>
              <a:gdLst/>
              <a:ahLst/>
              <a:cxnLst/>
              <a:rect l="0" t="0" r="0" b="0"/>
              <a:pathLst>
                <a:path>
                  <a:moveTo>
                    <a:pt x="45720" y="0"/>
                  </a:moveTo>
                  <a:lnTo>
                    <a:pt x="45720" y="66172"/>
                  </a:lnTo>
                  <a:lnTo>
                    <a:pt x="104124" y="66172"/>
                  </a:lnTo>
                  <a:lnTo>
                    <a:pt x="104124" y="434187"/>
                  </a:lnTo>
                </a:path>
              </a:pathLst>
            </a:custGeom>
            <a:noFill/>
          </p:spPr>
          <p:style>
            <a:lnRef idx="2">
              <a:schemeClr val="accent5">
                <a:tint val="90000"/>
                <a:hueOff val="0"/>
                <a:satOff val="0"/>
                <a:lumOff val="0"/>
                <a:alphaOff val="0"/>
              </a:schemeClr>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32" name="Freeform 31">
              <a:extLst>
                <a:ext uri="{FF2B5EF4-FFF2-40B4-BE49-F238E27FC236}">
                  <a16:creationId xmlns:a16="http://schemas.microsoft.com/office/drawing/2014/main" id="{FB6BF652-32B1-BE44-A46F-473E6631F999}"/>
                </a:ext>
              </a:extLst>
            </p:cNvPr>
            <p:cNvSpPr/>
            <p:nvPr/>
          </p:nvSpPr>
          <p:spPr>
            <a:xfrm>
              <a:off x="6686714" y="2476022"/>
              <a:ext cx="45719" cy="1988915"/>
            </a:xfrm>
            <a:custGeom>
              <a:avLst/>
              <a:gdLst/>
              <a:ahLst/>
              <a:cxnLst/>
              <a:rect l="0" t="0" r="0" b="0"/>
              <a:pathLst>
                <a:path>
                  <a:moveTo>
                    <a:pt x="0" y="0"/>
                  </a:moveTo>
                  <a:lnTo>
                    <a:pt x="0" y="2948586"/>
                  </a:lnTo>
                  <a:lnTo>
                    <a:pt x="234332" y="2948586"/>
                  </a:lnTo>
                </a:path>
              </a:pathLst>
            </a:custGeom>
            <a:noFill/>
          </p:spPr>
          <p:style>
            <a:lnRef idx="2">
              <a:schemeClr val="accent5">
                <a:tint val="70000"/>
                <a:hueOff val="0"/>
                <a:satOff val="0"/>
                <a:lumOff val="0"/>
                <a:alphaOff val="0"/>
              </a:schemeClr>
            </a:lnRef>
            <a:fillRef idx="0">
              <a:scrgbClr r="0" g="0" b="0"/>
            </a:fillRef>
            <a:effectRef idx="0">
              <a:schemeClr val="accent5">
                <a:tint val="70000"/>
                <a:hueOff val="0"/>
                <a:satOff val="0"/>
                <a:lumOff val="0"/>
                <a:alphaOff val="0"/>
              </a:schemeClr>
            </a:effectRef>
            <a:fontRef idx="minor">
              <a:schemeClr val="tx1">
                <a:hueOff val="0"/>
                <a:satOff val="0"/>
                <a:lumOff val="0"/>
                <a:alphaOff val="0"/>
              </a:schemeClr>
            </a:fontRef>
          </p:style>
        </p:sp>
        <p:sp>
          <p:nvSpPr>
            <p:cNvPr id="8" name="Freeform 7">
              <a:extLst>
                <a:ext uri="{FF2B5EF4-FFF2-40B4-BE49-F238E27FC236}">
                  <a16:creationId xmlns:a16="http://schemas.microsoft.com/office/drawing/2014/main" id="{4EA12A45-8C43-A742-A467-F20E1F94899E}"/>
                </a:ext>
              </a:extLst>
            </p:cNvPr>
            <p:cNvSpPr/>
            <p:nvPr/>
          </p:nvSpPr>
          <p:spPr>
            <a:xfrm>
              <a:off x="4257493" y="1661665"/>
              <a:ext cx="2558870" cy="615816"/>
            </a:xfrm>
            <a:custGeom>
              <a:avLst/>
              <a:gdLst/>
              <a:ahLst/>
              <a:cxnLst/>
              <a:rect l="0" t="0" r="0" b="0"/>
              <a:pathLst>
                <a:path>
                  <a:moveTo>
                    <a:pt x="0" y="0"/>
                  </a:moveTo>
                  <a:lnTo>
                    <a:pt x="0" y="189264"/>
                  </a:lnTo>
                  <a:lnTo>
                    <a:pt x="2820425" y="189264"/>
                  </a:lnTo>
                  <a:lnTo>
                    <a:pt x="2820425" y="557279"/>
                  </a:lnTo>
                </a:path>
              </a:pathLst>
            </a:custGeom>
            <a:noFill/>
          </p:spPr>
          <p:style>
            <a:lnRef idx="2">
              <a:schemeClr val="accent5">
                <a:tint val="90000"/>
                <a:hueOff val="0"/>
                <a:satOff val="0"/>
                <a:lumOff val="0"/>
                <a:alphaOff val="0"/>
              </a:schemeClr>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9" name="Freeform 8">
              <a:extLst>
                <a:ext uri="{FF2B5EF4-FFF2-40B4-BE49-F238E27FC236}">
                  <a16:creationId xmlns:a16="http://schemas.microsoft.com/office/drawing/2014/main" id="{3F4C750B-86AE-3B49-B522-0943BD9979F9}"/>
                </a:ext>
              </a:extLst>
            </p:cNvPr>
            <p:cNvSpPr/>
            <p:nvPr/>
          </p:nvSpPr>
          <p:spPr>
            <a:xfrm>
              <a:off x="4504059" y="2773803"/>
              <a:ext cx="433397" cy="2766849"/>
            </a:xfrm>
            <a:custGeom>
              <a:avLst/>
              <a:gdLst/>
              <a:ahLst/>
              <a:cxnLst/>
              <a:rect l="0" t="0" r="0" b="0"/>
              <a:pathLst>
                <a:path>
                  <a:moveTo>
                    <a:pt x="0" y="0"/>
                  </a:moveTo>
                  <a:lnTo>
                    <a:pt x="0" y="2415044"/>
                  </a:lnTo>
                  <a:lnTo>
                    <a:pt x="391890" y="2415044"/>
                  </a:lnTo>
                </a:path>
              </a:pathLst>
            </a:custGeom>
            <a:noFill/>
          </p:spPr>
          <p:style>
            <a:lnRef idx="2">
              <a:schemeClr val="accent5">
                <a:tint val="70000"/>
                <a:hueOff val="0"/>
                <a:satOff val="0"/>
                <a:lumOff val="0"/>
                <a:alphaOff val="0"/>
              </a:schemeClr>
            </a:lnRef>
            <a:fillRef idx="0">
              <a:scrgbClr r="0" g="0" b="0"/>
            </a:fillRef>
            <a:effectRef idx="0">
              <a:schemeClr val="accent5">
                <a:tint val="70000"/>
                <a:hueOff val="0"/>
                <a:satOff val="0"/>
                <a:lumOff val="0"/>
                <a:alphaOff val="0"/>
              </a:schemeClr>
            </a:effectRef>
            <a:fontRef idx="minor">
              <a:schemeClr val="tx1">
                <a:hueOff val="0"/>
                <a:satOff val="0"/>
                <a:lumOff val="0"/>
                <a:alphaOff val="0"/>
              </a:schemeClr>
            </a:fontRef>
          </p:style>
        </p:sp>
        <p:sp>
          <p:nvSpPr>
            <p:cNvPr id="10" name="Freeform 9">
              <a:extLst>
                <a:ext uri="{FF2B5EF4-FFF2-40B4-BE49-F238E27FC236}">
                  <a16:creationId xmlns:a16="http://schemas.microsoft.com/office/drawing/2014/main" id="{9C7232AB-814D-554F-8F1B-251A47EF3B39}"/>
                </a:ext>
              </a:extLst>
            </p:cNvPr>
            <p:cNvSpPr/>
            <p:nvPr/>
          </p:nvSpPr>
          <p:spPr>
            <a:xfrm>
              <a:off x="4513532" y="2942102"/>
              <a:ext cx="397287" cy="1104006"/>
            </a:xfrm>
            <a:custGeom>
              <a:avLst/>
              <a:gdLst/>
              <a:ahLst/>
              <a:cxnLst/>
              <a:rect l="0" t="0" r="0" b="0"/>
              <a:pathLst>
                <a:path>
                  <a:moveTo>
                    <a:pt x="0" y="0"/>
                  </a:moveTo>
                  <a:lnTo>
                    <a:pt x="0" y="999063"/>
                  </a:lnTo>
                  <a:lnTo>
                    <a:pt x="397287" y="999063"/>
                  </a:lnTo>
                </a:path>
              </a:pathLst>
            </a:custGeom>
            <a:noFill/>
          </p:spPr>
          <p:style>
            <a:lnRef idx="2">
              <a:schemeClr val="accent5">
                <a:tint val="70000"/>
                <a:hueOff val="0"/>
                <a:satOff val="0"/>
                <a:lumOff val="0"/>
                <a:alphaOff val="0"/>
              </a:schemeClr>
            </a:lnRef>
            <a:fillRef idx="0">
              <a:scrgbClr r="0" g="0" b="0"/>
            </a:fillRef>
            <a:effectRef idx="0">
              <a:schemeClr val="accent5">
                <a:tint val="70000"/>
                <a:hueOff val="0"/>
                <a:satOff val="0"/>
                <a:lumOff val="0"/>
                <a:alphaOff val="0"/>
              </a:schemeClr>
            </a:effectRef>
            <a:fontRef idx="minor">
              <a:schemeClr val="tx1">
                <a:hueOff val="0"/>
                <a:satOff val="0"/>
                <a:lumOff val="0"/>
                <a:alphaOff val="0"/>
              </a:schemeClr>
            </a:fontRef>
          </p:style>
        </p:sp>
        <p:sp>
          <p:nvSpPr>
            <p:cNvPr id="11" name="Freeform 10">
              <a:extLst>
                <a:ext uri="{FF2B5EF4-FFF2-40B4-BE49-F238E27FC236}">
                  <a16:creationId xmlns:a16="http://schemas.microsoft.com/office/drawing/2014/main" id="{30B9CCD5-708F-5947-9893-12A1946F4425}"/>
                </a:ext>
              </a:extLst>
            </p:cNvPr>
            <p:cNvSpPr/>
            <p:nvPr/>
          </p:nvSpPr>
          <p:spPr>
            <a:xfrm rot="10800000">
              <a:off x="2958866" y="1924161"/>
              <a:ext cx="603700" cy="353319"/>
            </a:xfrm>
            <a:custGeom>
              <a:avLst/>
              <a:gdLst/>
              <a:ahLst/>
              <a:cxnLst/>
              <a:rect l="0" t="0" r="0" b="0"/>
              <a:pathLst>
                <a:path>
                  <a:moveTo>
                    <a:pt x="45720" y="0"/>
                  </a:moveTo>
                  <a:lnTo>
                    <a:pt x="45720" y="66172"/>
                  </a:lnTo>
                  <a:lnTo>
                    <a:pt x="104124" y="66172"/>
                  </a:lnTo>
                  <a:lnTo>
                    <a:pt x="104124" y="434187"/>
                  </a:lnTo>
                </a:path>
              </a:pathLst>
            </a:custGeom>
            <a:noFill/>
          </p:spPr>
          <p:style>
            <a:lnRef idx="2">
              <a:schemeClr val="accent5">
                <a:tint val="90000"/>
                <a:hueOff val="0"/>
                <a:satOff val="0"/>
                <a:lumOff val="0"/>
                <a:alphaOff val="0"/>
              </a:schemeClr>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12" name="Freeform 11">
              <a:extLst>
                <a:ext uri="{FF2B5EF4-FFF2-40B4-BE49-F238E27FC236}">
                  <a16:creationId xmlns:a16="http://schemas.microsoft.com/office/drawing/2014/main" id="{5945518D-5573-674D-A2CF-A39112525A49}"/>
                </a:ext>
              </a:extLst>
            </p:cNvPr>
            <p:cNvSpPr/>
            <p:nvPr/>
          </p:nvSpPr>
          <p:spPr>
            <a:xfrm>
              <a:off x="252800" y="2965505"/>
              <a:ext cx="234332" cy="3258308"/>
            </a:xfrm>
            <a:custGeom>
              <a:avLst/>
              <a:gdLst/>
              <a:ahLst/>
              <a:cxnLst/>
              <a:rect l="0" t="0" r="0" b="0"/>
              <a:pathLst>
                <a:path>
                  <a:moveTo>
                    <a:pt x="0" y="0"/>
                  </a:moveTo>
                  <a:lnTo>
                    <a:pt x="0" y="2948586"/>
                  </a:lnTo>
                  <a:lnTo>
                    <a:pt x="234332" y="2948586"/>
                  </a:lnTo>
                </a:path>
              </a:pathLst>
            </a:custGeom>
            <a:noFill/>
          </p:spPr>
          <p:style>
            <a:lnRef idx="2">
              <a:schemeClr val="accent5">
                <a:tint val="70000"/>
                <a:hueOff val="0"/>
                <a:satOff val="0"/>
                <a:lumOff val="0"/>
                <a:alphaOff val="0"/>
              </a:schemeClr>
            </a:lnRef>
            <a:fillRef idx="0">
              <a:scrgbClr r="0" g="0" b="0"/>
            </a:fillRef>
            <a:effectRef idx="0">
              <a:schemeClr val="accent5">
                <a:tint val="70000"/>
                <a:hueOff val="0"/>
                <a:satOff val="0"/>
                <a:lumOff val="0"/>
                <a:alphaOff val="0"/>
              </a:schemeClr>
            </a:effectRef>
            <a:fontRef idx="minor">
              <a:schemeClr val="tx1">
                <a:hueOff val="0"/>
                <a:satOff val="0"/>
                <a:lumOff val="0"/>
                <a:alphaOff val="0"/>
              </a:schemeClr>
            </a:fontRef>
          </p:style>
        </p:sp>
        <p:sp>
          <p:nvSpPr>
            <p:cNvPr id="13" name="Freeform 12">
              <a:extLst>
                <a:ext uri="{FF2B5EF4-FFF2-40B4-BE49-F238E27FC236}">
                  <a16:creationId xmlns:a16="http://schemas.microsoft.com/office/drawing/2014/main" id="{48D0E18E-0EC0-804C-BA6B-23D0F844DEC9}"/>
                </a:ext>
              </a:extLst>
            </p:cNvPr>
            <p:cNvSpPr/>
            <p:nvPr/>
          </p:nvSpPr>
          <p:spPr>
            <a:xfrm>
              <a:off x="261291" y="2536030"/>
              <a:ext cx="282735" cy="2291138"/>
            </a:xfrm>
            <a:custGeom>
              <a:avLst/>
              <a:gdLst/>
              <a:ahLst/>
              <a:cxnLst/>
              <a:rect l="0" t="0" r="0" b="0"/>
              <a:pathLst>
                <a:path>
                  <a:moveTo>
                    <a:pt x="0" y="0"/>
                  </a:moveTo>
                  <a:lnTo>
                    <a:pt x="0" y="2073351"/>
                  </a:lnTo>
                  <a:lnTo>
                    <a:pt x="282735" y="2073351"/>
                  </a:lnTo>
                </a:path>
              </a:pathLst>
            </a:custGeom>
            <a:noFill/>
          </p:spPr>
          <p:style>
            <a:lnRef idx="2">
              <a:schemeClr val="accent5">
                <a:tint val="70000"/>
                <a:hueOff val="0"/>
                <a:satOff val="0"/>
                <a:lumOff val="0"/>
                <a:alphaOff val="0"/>
              </a:schemeClr>
            </a:lnRef>
            <a:fillRef idx="0">
              <a:scrgbClr r="0" g="0" b="0"/>
            </a:fillRef>
            <a:effectRef idx="0">
              <a:schemeClr val="accent5">
                <a:tint val="70000"/>
                <a:hueOff val="0"/>
                <a:satOff val="0"/>
                <a:lumOff val="0"/>
                <a:alphaOff val="0"/>
              </a:schemeClr>
            </a:effectRef>
            <a:fontRef idx="minor">
              <a:schemeClr val="tx1">
                <a:hueOff val="0"/>
                <a:satOff val="0"/>
                <a:lumOff val="0"/>
                <a:alphaOff val="0"/>
              </a:schemeClr>
            </a:fontRef>
          </p:style>
        </p:sp>
        <p:sp>
          <p:nvSpPr>
            <p:cNvPr id="14" name="Freeform 13">
              <a:extLst>
                <a:ext uri="{FF2B5EF4-FFF2-40B4-BE49-F238E27FC236}">
                  <a16:creationId xmlns:a16="http://schemas.microsoft.com/office/drawing/2014/main" id="{4472B777-A3AC-F94C-B051-38A818DFD033}"/>
                </a:ext>
              </a:extLst>
            </p:cNvPr>
            <p:cNvSpPr/>
            <p:nvPr/>
          </p:nvSpPr>
          <p:spPr>
            <a:xfrm>
              <a:off x="271925" y="2536030"/>
              <a:ext cx="290200" cy="1314497"/>
            </a:xfrm>
            <a:custGeom>
              <a:avLst/>
              <a:gdLst/>
              <a:ahLst/>
              <a:cxnLst/>
              <a:rect l="0" t="0" r="0" b="0"/>
              <a:pathLst>
                <a:path>
                  <a:moveTo>
                    <a:pt x="0" y="0"/>
                  </a:moveTo>
                  <a:lnTo>
                    <a:pt x="0" y="1189546"/>
                  </a:lnTo>
                  <a:lnTo>
                    <a:pt x="290200" y="1189546"/>
                  </a:lnTo>
                </a:path>
              </a:pathLst>
            </a:custGeom>
            <a:noFill/>
          </p:spPr>
          <p:style>
            <a:lnRef idx="2">
              <a:schemeClr val="accent5">
                <a:tint val="70000"/>
                <a:hueOff val="0"/>
                <a:satOff val="0"/>
                <a:lumOff val="0"/>
                <a:alphaOff val="0"/>
              </a:schemeClr>
            </a:lnRef>
            <a:fillRef idx="0">
              <a:scrgbClr r="0" g="0" b="0"/>
            </a:fillRef>
            <a:effectRef idx="0">
              <a:schemeClr val="accent5">
                <a:tint val="70000"/>
                <a:hueOff val="0"/>
                <a:satOff val="0"/>
                <a:lumOff val="0"/>
                <a:alphaOff val="0"/>
              </a:schemeClr>
            </a:effectRef>
            <a:fontRef idx="minor">
              <a:schemeClr val="tx1">
                <a:hueOff val="0"/>
                <a:satOff val="0"/>
                <a:lumOff val="0"/>
                <a:alphaOff val="0"/>
              </a:schemeClr>
            </a:fontRef>
          </p:style>
        </p:sp>
        <p:sp>
          <p:nvSpPr>
            <p:cNvPr id="16" name="Freeform 15">
              <a:extLst>
                <a:ext uri="{FF2B5EF4-FFF2-40B4-BE49-F238E27FC236}">
                  <a16:creationId xmlns:a16="http://schemas.microsoft.com/office/drawing/2014/main" id="{31175F62-5A00-2143-9347-0EB576C2B9D3}"/>
                </a:ext>
              </a:extLst>
            </p:cNvPr>
            <p:cNvSpPr/>
            <p:nvPr/>
          </p:nvSpPr>
          <p:spPr>
            <a:xfrm>
              <a:off x="651685" y="1662156"/>
              <a:ext cx="2354455" cy="607760"/>
            </a:xfrm>
            <a:custGeom>
              <a:avLst/>
              <a:gdLst/>
              <a:ahLst/>
              <a:cxnLst/>
              <a:rect l="0" t="0" r="0" b="0"/>
              <a:pathLst>
                <a:path>
                  <a:moveTo>
                    <a:pt x="3599004" y="0"/>
                  </a:moveTo>
                  <a:lnTo>
                    <a:pt x="3599004" y="181974"/>
                  </a:lnTo>
                  <a:lnTo>
                    <a:pt x="0" y="181974"/>
                  </a:lnTo>
                  <a:lnTo>
                    <a:pt x="0" y="549989"/>
                  </a:lnTo>
                </a:path>
              </a:pathLst>
            </a:custGeom>
            <a:noFill/>
          </p:spPr>
          <p:style>
            <a:lnRef idx="2">
              <a:schemeClr val="accent5">
                <a:tint val="90000"/>
                <a:hueOff val="0"/>
                <a:satOff val="0"/>
                <a:lumOff val="0"/>
                <a:alphaOff val="0"/>
              </a:schemeClr>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17" name="Freeform 16">
              <a:extLst>
                <a:ext uri="{FF2B5EF4-FFF2-40B4-BE49-F238E27FC236}">
                  <a16:creationId xmlns:a16="http://schemas.microsoft.com/office/drawing/2014/main" id="{2FF8F959-7F9C-B14C-9037-561C8E6FDBF5}"/>
                </a:ext>
              </a:extLst>
            </p:cNvPr>
            <p:cNvSpPr/>
            <p:nvPr/>
          </p:nvSpPr>
          <p:spPr>
            <a:xfrm>
              <a:off x="3016561" y="895470"/>
              <a:ext cx="2714371" cy="730110"/>
            </a:xfrm>
            <a:custGeom>
              <a:avLst/>
              <a:gdLst>
                <a:gd name="connsiteX0" fmla="*/ 0 w 2714371"/>
                <a:gd name="connsiteY0" fmla="*/ 0 h 660709"/>
                <a:gd name="connsiteX1" fmla="*/ 2714371 w 2714371"/>
                <a:gd name="connsiteY1" fmla="*/ 0 h 660709"/>
                <a:gd name="connsiteX2" fmla="*/ 2714371 w 2714371"/>
                <a:gd name="connsiteY2" fmla="*/ 660709 h 660709"/>
                <a:gd name="connsiteX3" fmla="*/ 0 w 2714371"/>
                <a:gd name="connsiteY3" fmla="*/ 660709 h 660709"/>
                <a:gd name="connsiteX4" fmla="*/ 0 w 2714371"/>
                <a:gd name="connsiteY4" fmla="*/ 0 h 660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371" h="660709">
                  <a:moveTo>
                    <a:pt x="0" y="0"/>
                  </a:moveTo>
                  <a:lnTo>
                    <a:pt x="2714371" y="0"/>
                  </a:lnTo>
                  <a:lnTo>
                    <a:pt x="2714371" y="660709"/>
                  </a:lnTo>
                  <a:lnTo>
                    <a:pt x="0" y="660709"/>
                  </a:lnTo>
                  <a:lnTo>
                    <a:pt x="0" y="0"/>
                  </a:lnTo>
                  <a:close/>
                </a:path>
              </a:pathLst>
            </a:custGeom>
            <a:solidFill>
              <a:schemeClr val="accent6">
                <a:lumMod val="75000"/>
              </a:schemeClr>
            </a:solidFill>
            <a:ln/>
          </p:spPr>
          <p:style>
            <a:lnRef idx="0">
              <a:schemeClr val="accent4"/>
            </a:lnRef>
            <a:fillRef idx="3">
              <a:schemeClr val="accent4"/>
            </a:fillRef>
            <a:effectRef idx="3">
              <a:schemeClr val="accent4"/>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Rational Numbers</a:t>
              </a:r>
            </a:p>
          </p:txBody>
        </p:sp>
        <p:sp>
          <p:nvSpPr>
            <p:cNvPr id="18" name="Freeform 17">
              <a:extLst>
                <a:ext uri="{FF2B5EF4-FFF2-40B4-BE49-F238E27FC236}">
                  <a16:creationId xmlns:a16="http://schemas.microsoft.com/office/drawing/2014/main" id="{B9791612-10D6-DE47-8164-1B8C93612C9F}"/>
                </a:ext>
              </a:extLst>
            </p:cNvPr>
            <p:cNvSpPr/>
            <p:nvPr/>
          </p:nvSpPr>
          <p:spPr>
            <a:xfrm>
              <a:off x="251248" y="2204952"/>
              <a:ext cx="1875600" cy="839389"/>
            </a:xfrm>
            <a:custGeom>
              <a:avLst/>
              <a:gdLst>
                <a:gd name="connsiteX0" fmla="*/ 0 w 1878592"/>
                <a:gd name="connsiteY0" fmla="*/ 0 h 755954"/>
                <a:gd name="connsiteX1" fmla="*/ 1878592 w 1878592"/>
                <a:gd name="connsiteY1" fmla="*/ 0 h 755954"/>
                <a:gd name="connsiteX2" fmla="*/ 1878592 w 1878592"/>
                <a:gd name="connsiteY2" fmla="*/ 755954 h 755954"/>
                <a:gd name="connsiteX3" fmla="*/ 0 w 1878592"/>
                <a:gd name="connsiteY3" fmla="*/ 755954 h 755954"/>
                <a:gd name="connsiteX4" fmla="*/ 0 w 1878592"/>
                <a:gd name="connsiteY4" fmla="*/ 0 h 755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8592" h="755954">
                  <a:moveTo>
                    <a:pt x="0" y="0"/>
                  </a:moveTo>
                  <a:lnTo>
                    <a:pt x="1878592" y="0"/>
                  </a:lnTo>
                  <a:lnTo>
                    <a:pt x="1878592" y="755954"/>
                  </a:lnTo>
                  <a:lnTo>
                    <a:pt x="0" y="755954"/>
                  </a:lnTo>
                  <a:lnTo>
                    <a:pt x="0" y="0"/>
                  </a:lnTo>
                  <a:close/>
                </a:path>
              </a:pathLst>
            </a:custGeom>
            <a:solidFill>
              <a:schemeClr val="accent2">
                <a:lumMod val="60000"/>
                <a:lumOff val="40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Concept of rational numbers</a:t>
              </a:r>
            </a:p>
          </p:txBody>
        </p:sp>
        <p:sp>
          <p:nvSpPr>
            <p:cNvPr id="20" name="Freeform 19">
              <a:extLst>
                <a:ext uri="{FF2B5EF4-FFF2-40B4-BE49-F238E27FC236}">
                  <a16:creationId xmlns:a16="http://schemas.microsoft.com/office/drawing/2014/main" id="{3B8E12E3-C911-FC4A-8196-0FA8A980BF72}"/>
                </a:ext>
              </a:extLst>
            </p:cNvPr>
            <p:cNvSpPr/>
            <p:nvPr/>
          </p:nvSpPr>
          <p:spPr>
            <a:xfrm>
              <a:off x="465833" y="3422006"/>
              <a:ext cx="1834441" cy="751870"/>
            </a:xfrm>
            <a:custGeom>
              <a:avLst/>
              <a:gdLst>
                <a:gd name="connsiteX0" fmla="*/ 0 w 2641714"/>
                <a:gd name="connsiteY0" fmla="*/ 0 h 491877"/>
                <a:gd name="connsiteX1" fmla="*/ 2641714 w 2641714"/>
                <a:gd name="connsiteY1" fmla="*/ 0 h 491877"/>
                <a:gd name="connsiteX2" fmla="*/ 2641714 w 2641714"/>
                <a:gd name="connsiteY2" fmla="*/ 491877 h 491877"/>
                <a:gd name="connsiteX3" fmla="*/ 0 w 2641714"/>
                <a:gd name="connsiteY3" fmla="*/ 491877 h 491877"/>
                <a:gd name="connsiteX4" fmla="*/ 0 w 2641714"/>
                <a:gd name="connsiteY4" fmla="*/ 0 h 49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714" h="491877">
                  <a:moveTo>
                    <a:pt x="0" y="0"/>
                  </a:moveTo>
                  <a:lnTo>
                    <a:pt x="2641714" y="0"/>
                  </a:lnTo>
                  <a:lnTo>
                    <a:pt x="2641714" y="491877"/>
                  </a:lnTo>
                  <a:lnTo>
                    <a:pt x="0" y="491877"/>
                  </a:lnTo>
                  <a:lnTo>
                    <a:pt x="0" y="0"/>
                  </a:lnTo>
                  <a:close/>
                </a:path>
              </a:pathLst>
            </a:cu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Positive &amp; negative integers</a:t>
              </a:r>
            </a:p>
          </p:txBody>
        </p:sp>
        <p:sp>
          <p:nvSpPr>
            <p:cNvPr id="21" name="Freeform 20">
              <a:extLst>
                <a:ext uri="{FF2B5EF4-FFF2-40B4-BE49-F238E27FC236}">
                  <a16:creationId xmlns:a16="http://schemas.microsoft.com/office/drawing/2014/main" id="{A2FF1884-D9EC-734D-B451-8FC6026292B2}"/>
                </a:ext>
              </a:extLst>
            </p:cNvPr>
            <p:cNvSpPr/>
            <p:nvPr/>
          </p:nvSpPr>
          <p:spPr>
            <a:xfrm>
              <a:off x="465833" y="4481329"/>
              <a:ext cx="1710591" cy="751870"/>
            </a:xfrm>
            <a:custGeom>
              <a:avLst/>
              <a:gdLst>
                <a:gd name="connsiteX0" fmla="*/ 0 w 2478036"/>
                <a:gd name="connsiteY0" fmla="*/ 0 h 681826"/>
                <a:gd name="connsiteX1" fmla="*/ 2478036 w 2478036"/>
                <a:gd name="connsiteY1" fmla="*/ 0 h 681826"/>
                <a:gd name="connsiteX2" fmla="*/ 2478036 w 2478036"/>
                <a:gd name="connsiteY2" fmla="*/ 681826 h 681826"/>
                <a:gd name="connsiteX3" fmla="*/ 0 w 2478036"/>
                <a:gd name="connsiteY3" fmla="*/ 681826 h 681826"/>
                <a:gd name="connsiteX4" fmla="*/ 0 w 2478036"/>
                <a:gd name="connsiteY4" fmla="*/ 0 h 681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036" h="681826">
                  <a:moveTo>
                    <a:pt x="0" y="0"/>
                  </a:moveTo>
                  <a:lnTo>
                    <a:pt x="2478036" y="0"/>
                  </a:lnTo>
                  <a:lnTo>
                    <a:pt x="2478036" y="681826"/>
                  </a:lnTo>
                  <a:lnTo>
                    <a:pt x="0" y="681826"/>
                  </a:lnTo>
                  <a:lnTo>
                    <a:pt x="0" y="0"/>
                  </a:lnTo>
                  <a:close/>
                </a:path>
              </a:pathLst>
            </a:cu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Numerator &amp; denominator</a:t>
              </a:r>
            </a:p>
          </p:txBody>
        </p:sp>
        <p:sp>
          <p:nvSpPr>
            <p:cNvPr id="22" name="Freeform 21">
              <a:extLst>
                <a:ext uri="{FF2B5EF4-FFF2-40B4-BE49-F238E27FC236}">
                  <a16:creationId xmlns:a16="http://schemas.microsoft.com/office/drawing/2014/main" id="{F88CA756-A8F5-9F42-84DD-8E1264D84DFB}"/>
                </a:ext>
              </a:extLst>
            </p:cNvPr>
            <p:cNvSpPr/>
            <p:nvPr/>
          </p:nvSpPr>
          <p:spPr>
            <a:xfrm>
              <a:off x="465833" y="5540652"/>
              <a:ext cx="1718055" cy="751870"/>
            </a:xfrm>
            <a:custGeom>
              <a:avLst/>
              <a:gdLst>
                <a:gd name="connsiteX0" fmla="*/ 0 w 3011061"/>
                <a:gd name="connsiteY0" fmla="*/ 0 h 559172"/>
                <a:gd name="connsiteX1" fmla="*/ 3011061 w 3011061"/>
                <a:gd name="connsiteY1" fmla="*/ 0 h 559172"/>
                <a:gd name="connsiteX2" fmla="*/ 3011061 w 3011061"/>
                <a:gd name="connsiteY2" fmla="*/ 559172 h 559172"/>
                <a:gd name="connsiteX3" fmla="*/ 0 w 3011061"/>
                <a:gd name="connsiteY3" fmla="*/ 559172 h 559172"/>
                <a:gd name="connsiteX4" fmla="*/ 0 w 3011061"/>
                <a:gd name="connsiteY4" fmla="*/ 0 h 559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1061" h="559172">
                  <a:moveTo>
                    <a:pt x="0" y="0"/>
                  </a:moveTo>
                  <a:lnTo>
                    <a:pt x="3011061" y="0"/>
                  </a:lnTo>
                  <a:lnTo>
                    <a:pt x="3011061" y="559172"/>
                  </a:lnTo>
                  <a:lnTo>
                    <a:pt x="0" y="559172"/>
                  </a:lnTo>
                  <a:lnTo>
                    <a:pt x="0" y="0"/>
                  </a:lnTo>
                  <a:close/>
                </a:path>
              </a:pathLst>
            </a:cu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Real life situations</a:t>
              </a:r>
            </a:p>
          </p:txBody>
        </p:sp>
        <p:sp>
          <p:nvSpPr>
            <p:cNvPr id="23" name="Freeform 22">
              <a:extLst>
                <a:ext uri="{FF2B5EF4-FFF2-40B4-BE49-F238E27FC236}">
                  <a16:creationId xmlns:a16="http://schemas.microsoft.com/office/drawing/2014/main" id="{39F8FCDB-B21C-474E-B87F-E4EFF7984887}"/>
                </a:ext>
              </a:extLst>
            </p:cNvPr>
            <p:cNvSpPr/>
            <p:nvPr/>
          </p:nvSpPr>
          <p:spPr>
            <a:xfrm>
              <a:off x="2397908" y="2204952"/>
              <a:ext cx="1875600" cy="839389"/>
            </a:xfrm>
            <a:custGeom>
              <a:avLst/>
              <a:gdLst>
                <a:gd name="connsiteX0" fmla="*/ 0 w 2675221"/>
                <a:gd name="connsiteY0" fmla="*/ 0 h 927817"/>
                <a:gd name="connsiteX1" fmla="*/ 2675221 w 2675221"/>
                <a:gd name="connsiteY1" fmla="*/ 0 h 927817"/>
                <a:gd name="connsiteX2" fmla="*/ 2675221 w 2675221"/>
                <a:gd name="connsiteY2" fmla="*/ 927817 h 927817"/>
                <a:gd name="connsiteX3" fmla="*/ 0 w 2675221"/>
                <a:gd name="connsiteY3" fmla="*/ 927817 h 927817"/>
                <a:gd name="connsiteX4" fmla="*/ 0 w 2675221"/>
                <a:gd name="connsiteY4" fmla="*/ 0 h 927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5221" h="927817">
                  <a:moveTo>
                    <a:pt x="0" y="0"/>
                  </a:moveTo>
                  <a:lnTo>
                    <a:pt x="2675221" y="0"/>
                  </a:lnTo>
                  <a:lnTo>
                    <a:pt x="2675221" y="927817"/>
                  </a:lnTo>
                  <a:lnTo>
                    <a:pt x="0" y="927817"/>
                  </a:lnTo>
                  <a:lnTo>
                    <a:pt x="0" y="0"/>
                  </a:lnTo>
                  <a:close/>
                </a:path>
              </a:pathLst>
            </a:cu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Number line</a:t>
              </a:r>
            </a:p>
          </p:txBody>
        </p:sp>
        <p:sp>
          <p:nvSpPr>
            <p:cNvPr id="24" name="Freeform 23">
              <a:extLst>
                <a:ext uri="{FF2B5EF4-FFF2-40B4-BE49-F238E27FC236}">
                  <a16:creationId xmlns:a16="http://schemas.microsoft.com/office/drawing/2014/main" id="{E231FDB0-ED60-DE48-8B0B-44D81A2BBDFF}"/>
                </a:ext>
              </a:extLst>
            </p:cNvPr>
            <p:cNvSpPr/>
            <p:nvPr/>
          </p:nvSpPr>
          <p:spPr>
            <a:xfrm>
              <a:off x="4794655" y="3529395"/>
              <a:ext cx="1537200" cy="1042143"/>
            </a:xfrm>
            <a:custGeom>
              <a:avLst/>
              <a:gdLst>
                <a:gd name="connsiteX0" fmla="*/ 0 w 1804674"/>
                <a:gd name="connsiteY0" fmla="*/ 0 h 1352524"/>
                <a:gd name="connsiteX1" fmla="*/ 1804674 w 1804674"/>
                <a:gd name="connsiteY1" fmla="*/ 0 h 1352524"/>
                <a:gd name="connsiteX2" fmla="*/ 1804674 w 1804674"/>
                <a:gd name="connsiteY2" fmla="*/ 1352524 h 1352524"/>
                <a:gd name="connsiteX3" fmla="*/ 0 w 1804674"/>
                <a:gd name="connsiteY3" fmla="*/ 1352524 h 1352524"/>
                <a:gd name="connsiteX4" fmla="*/ 0 w 1804674"/>
                <a:gd name="connsiteY4" fmla="*/ 0 h 1352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674" h="1352524">
                  <a:moveTo>
                    <a:pt x="0" y="0"/>
                  </a:moveTo>
                  <a:lnTo>
                    <a:pt x="1804674" y="0"/>
                  </a:lnTo>
                  <a:lnTo>
                    <a:pt x="1804674" y="1352524"/>
                  </a:lnTo>
                  <a:lnTo>
                    <a:pt x="0" y="1352524"/>
                  </a:lnTo>
                  <a:lnTo>
                    <a:pt x="0" y="0"/>
                  </a:lnTo>
                  <a:close/>
                </a:path>
              </a:pathLst>
            </a:cu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Equivalent rational numbers</a:t>
              </a:r>
            </a:p>
          </p:txBody>
        </p:sp>
        <p:sp>
          <p:nvSpPr>
            <p:cNvPr id="25" name="Freeform 24">
              <a:extLst>
                <a:ext uri="{FF2B5EF4-FFF2-40B4-BE49-F238E27FC236}">
                  <a16:creationId xmlns:a16="http://schemas.microsoft.com/office/drawing/2014/main" id="{D67CF202-1630-0A4B-9C9D-D1F733FA5FDE}"/>
                </a:ext>
              </a:extLst>
            </p:cNvPr>
            <p:cNvSpPr/>
            <p:nvPr/>
          </p:nvSpPr>
          <p:spPr>
            <a:xfrm>
              <a:off x="4794655" y="4785912"/>
              <a:ext cx="1537200" cy="1042143"/>
            </a:xfrm>
            <a:custGeom>
              <a:avLst/>
              <a:gdLst>
                <a:gd name="connsiteX0" fmla="*/ 0 w 2370926"/>
                <a:gd name="connsiteY0" fmla="*/ 0 h 943081"/>
                <a:gd name="connsiteX1" fmla="*/ 2370926 w 2370926"/>
                <a:gd name="connsiteY1" fmla="*/ 0 h 943081"/>
                <a:gd name="connsiteX2" fmla="*/ 2370926 w 2370926"/>
                <a:gd name="connsiteY2" fmla="*/ 943081 h 943081"/>
                <a:gd name="connsiteX3" fmla="*/ 0 w 2370926"/>
                <a:gd name="connsiteY3" fmla="*/ 943081 h 943081"/>
                <a:gd name="connsiteX4" fmla="*/ 0 w 2370926"/>
                <a:gd name="connsiteY4" fmla="*/ 0 h 943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0926" h="943081">
                  <a:moveTo>
                    <a:pt x="0" y="0"/>
                  </a:moveTo>
                  <a:lnTo>
                    <a:pt x="2370926" y="0"/>
                  </a:lnTo>
                  <a:lnTo>
                    <a:pt x="2370926" y="943081"/>
                  </a:lnTo>
                  <a:lnTo>
                    <a:pt x="0" y="943081"/>
                  </a:lnTo>
                  <a:lnTo>
                    <a:pt x="0" y="0"/>
                  </a:lnTo>
                  <a:close/>
                </a:path>
              </a:pathLst>
            </a:cu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Non-zero rational number</a:t>
              </a:r>
            </a:p>
          </p:txBody>
        </p:sp>
        <p:sp>
          <p:nvSpPr>
            <p:cNvPr id="26" name="Freeform 25">
              <a:extLst>
                <a:ext uri="{FF2B5EF4-FFF2-40B4-BE49-F238E27FC236}">
                  <a16:creationId xmlns:a16="http://schemas.microsoft.com/office/drawing/2014/main" id="{9A64AC9B-A9B2-E04A-9A02-8C2BEC4422B4}"/>
                </a:ext>
              </a:extLst>
            </p:cNvPr>
            <p:cNvSpPr/>
            <p:nvPr/>
          </p:nvSpPr>
          <p:spPr>
            <a:xfrm>
              <a:off x="6681613" y="2228632"/>
              <a:ext cx="1875600" cy="839389"/>
            </a:xfrm>
            <a:custGeom>
              <a:avLst/>
              <a:gdLst>
                <a:gd name="connsiteX0" fmla="*/ 0 w 1880485"/>
                <a:gd name="connsiteY0" fmla="*/ 0 h 868865"/>
                <a:gd name="connsiteX1" fmla="*/ 1880485 w 1880485"/>
                <a:gd name="connsiteY1" fmla="*/ 0 h 868865"/>
                <a:gd name="connsiteX2" fmla="*/ 1880485 w 1880485"/>
                <a:gd name="connsiteY2" fmla="*/ 868865 h 868865"/>
                <a:gd name="connsiteX3" fmla="*/ 0 w 1880485"/>
                <a:gd name="connsiteY3" fmla="*/ 868865 h 868865"/>
                <a:gd name="connsiteX4" fmla="*/ 0 w 1880485"/>
                <a:gd name="connsiteY4" fmla="*/ 0 h 868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0485" h="868865">
                  <a:moveTo>
                    <a:pt x="0" y="0"/>
                  </a:moveTo>
                  <a:lnTo>
                    <a:pt x="1880485" y="0"/>
                  </a:lnTo>
                  <a:lnTo>
                    <a:pt x="1880485" y="868865"/>
                  </a:lnTo>
                  <a:lnTo>
                    <a:pt x="0" y="868865"/>
                  </a:lnTo>
                  <a:lnTo>
                    <a:pt x="0" y="0"/>
                  </a:lnTo>
                  <a:close/>
                </a:path>
              </a:pathLst>
            </a:cu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Subtraction of rational numbers</a:t>
              </a:r>
            </a:p>
          </p:txBody>
        </p:sp>
        <p:sp>
          <p:nvSpPr>
            <p:cNvPr id="27" name="Freeform 26">
              <a:extLst>
                <a:ext uri="{FF2B5EF4-FFF2-40B4-BE49-F238E27FC236}">
                  <a16:creationId xmlns:a16="http://schemas.microsoft.com/office/drawing/2014/main" id="{A355E575-C6E8-1045-B8D1-605123C49042}"/>
                </a:ext>
              </a:extLst>
            </p:cNvPr>
            <p:cNvSpPr/>
            <p:nvPr/>
          </p:nvSpPr>
          <p:spPr>
            <a:xfrm>
              <a:off x="6809698" y="4888258"/>
              <a:ext cx="2073009" cy="844036"/>
            </a:xfrm>
            <a:custGeom>
              <a:avLst/>
              <a:gdLst>
                <a:gd name="connsiteX0" fmla="*/ 0 w 2073009"/>
                <a:gd name="connsiteY0" fmla="*/ 0 h 763805"/>
                <a:gd name="connsiteX1" fmla="*/ 2073009 w 2073009"/>
                <a:gd name="connsiteY1" fmla="*/ 0 h 763805"/>
                <a:gd name="connsiteX2" fmla="*/ 2073009 w 2073009"/>
                <a:gd name="connsiteY2" fmla="*/ 763805 h 763805"/>
                <a:gd name="connsiteX3" fmla="*/ 0 w 2073009"/>
                <a:gd name="connsiteY3" fmla="*/ 763805 h 763805"/>
                <a:gd name="connsiteX4" fmla="*/ 0 w 2073009"/>
                <a:gd name="connsiteY4" fmla="*/ 0 h 763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009" h="763805">
                  <a:moveTo>
                    <a:pt x="0" y="0"/>
                  </a:moveTo>
                  <a:lnTo>
                    <a:pt x="2073009" y="0"/>
                  </a:lnTo>
                  <a:lnTo>
                    <a:pt x="2073009" y="763805"/>
                  </a:lnTo>
                  <a:lnTo>
                    <a:pt x="0" y="763805"/>
                  </a:lnTo>
                  <a:lnTo>
                    <a:pt x="0" y="0"/>
                  </a:lnTo>
                  <a:close/>
                </a:path>
              </a:pathLst>
            </a:cu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Additive inverse</a:t>
              </a:r>
            </a:p>
          </p:txBody>
        </p:sp>
        <p:sp>
          <p:nvSpPr>
            <p:cNvPr id="30" name="Freeform 29">
              <a:extLst>
                <a:ext uri="{FF2B5EF4-FFF2-40B4-BE49-F238E27FC236}">
                  <a16:creationId xmlns:a16="http://schemas.microsoft.com/office/drawing/2014/main" id="{83612226-1CEA-7845-8B8D-CEF6407BFB59}"/>
                </a:ext>
              </a:extLst>
            </p:cNvPr>
            <p:cNvSpPr/>
            <p:nvPr/>
          </p:nvSpPr>
          <p:spPr>
            <a:xfrm>
              <a:off x="2538275" y="4481329"/>
              <a:ext cx="1042562" cy="751870"/>
            </a:xfrm>
            <a:custGeom>
              <a:avLst/>
              <a:gdLst>
                <a:gd name="connsiteX0" fmla="*/ 0 w 2478036"/>
                <a:gd name="connsiteY0" fmla="*/ 0 h 681826"/>
                <a:gd name="connsiteX1" fmla="*/ 2478036 w 2478036"/>
                <a:gd name="connsiteY1" fmla="*/ 0 h 681826"/>
                <a:gd name="connsiteX2" fmla="*/ 2478036 w 2478036"/>
                <a:gd name="connsiteY2" fmla="*/ 681826 h 681826"/>
                <a:gd name="connsiteX3" fmla="*/ 0 w 2478036"/>
                <a:gd name="connsiteY3" fmla="*/ 681826 h 681826"/>
                <a:gd name="connsiteX4" fmla="*/ 0 w 2478036"/>
                <a:gd name="connsiteY4" fmla="*/ 0 h 681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036" h="681826">
                  <a:moveTo>
                    <a:pt x="0" y="0"/>
                  </a:moveTo>
                  <a:lnTo>
                    <a:pt x="2478036" y="0"/>
                  </a:lnTo>
                  <a:lnTo>
                    <a:pt x="2478036" y="681826"/>
                  </a:lnTo>
                  <a:lnTo>
                    <a:pt x="0" y="681826"/>
                  </a:lnTo>
                  <a:lnTo>
                    <a:pt x="0" y="0"/>
                  </a:lnTo>
                  <a:close/>
                </a:path>
              </a:pathLst>
            </a:custGeom>
            <a:solidFill>
              <a:schemeClr val="tx2">
                <a:lumMod val="75000"/>
              </a:schemeClr>
            </a:solidFill>
          </p:spPr>
          <p:style>
            <a:lnRef idx="0">
              <a:schemeClr val="accent4"/>
            </a:lnRef>
            <a:fillRef idx="3">
              <a:schemeClr val="accent4"/>
            </a:fillRef>
            <a:effectRef idx="3">
              <a:schemeClr val="accent4"/>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L.C.M</a:t>
              </a:r>
            </a:p>
          </p:txBody>
        </p:sp>
        <p:sp>
          <p:nvSpPr>
            <p:cNvPr id="31" name="Freeform 30">
              <a:extLst>
                <a:ext uri="{FF2B5EF4-FFF2-40B4-BE49-F238E27FC236}">
                  <a16:creationId xmlns:a16="http://schemas.microsoft.com/office/drawing/2014/main" id="{1CB68BD4-34DB-374A-B83C-FA9CD4C173DF}"/>
                </a:ext>
              </a:extLst>
            </p:cNvPr>
            <p:cNvSpPr/>
            <p:nvPr/>
          </p:nvSpPr>
          <p:spPr>
            <a:xfrm>
              <a:off x="4506359" y="2214486"/>
              <a:ext cx="1875600" cy="839389"/>
            </a:xfrm>
            <a:custGeom>
              <a:avLst/>
              <a:gdLst>
                <a:gd name="connsiteX0" fmla="*/ 0 w 2675221"/>
                <a:gd name="connsiteY0" fmla="*/ 0 h 927817"/>
                <a:gd name="connsiteX1" fmla="*/ 2675221 w 2675221"/>
                <a:gd name="connsiteY1" fmla="*/ 0 h 927817"/>
                <a:gd name="connsiteX2" fmla="*/ 2675221 w 2675221"/>
                <a:gd name="connsiteY2" fmla="*/ 927817 h 927817"/>
                <a:gd name="connsiteX3" fmla="*/ 0 w 2675221"/>
                <a:gd name="connsiteY3" fmla="*/ 927817 h 927817"/>
                <a:gd name="connsiteX4" fmla="*/ 0 w 2675221"/>
                <a:gd name="connsiteY4" fmla="*/ 0 h 927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5221" h="927817">
                  <a:moveTo>
                    <a:pt x="0" y="0"/>
                  </a:moveTo>
                  <a:lnTo>
                    <a:pt x="2675221" y="0"/>
                  </a:lnTo>
                  <a:lnTo>
                    <a:pt x="2675221" y="927817"/>
                  </a:lnTo>
                  <a:lnTo>
                    <a:pt x="0" y="927817"/>
                  </a:lnTo>
                  <a:lnTo>
                    <a:pt x="0" y="0"/>
                  </a:lnTo>
                  <a:close/>
                </a:path>
              </a:pathLst>
            </a:cu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Calibri" panose="020F0502020204030204" pitchFamily="34" charset="0"/>
                  <a:cs typeface="Calibri" panose="020F0502020204030204" pitchFamily="34" charset="0"/>
                </a:rPr>
                <a:t>Multiplication &amp; division</a:t>
              </a:r>
            </a:p>
          </p:txBody>
        </p:sp>
        <p:cxnSp>
          <p:nvCxnSpPr>
            <p:cNvPr id="3" name="Straight Arrow Connector 2">
              <a:extLst>
                <a:ext uri="{FF2B5EF4-FFF2-40B4-BE49-F238E27FC236}">
                  <a16:creationId xmlns:a16="http://schemas.microsoft.com/office/drawing/2014/main" id="{B41F491E-5D46-D04E-8AB7-AA8C158215D3}"/>
                </a:ext>
              </a:extLst>
            </p:cNvPr>
            <p:cNvCxnSpPr>
              <a:cxnSpLocks/>
            </p:cNvCxnSpPr>
            <p:nvPr/>
          </p:nvCxnSpPr>
          <p:spPr>
            <a:xfrm>
              <a:off x="2183888" y="4827168"/>
              <a:ext cx="35438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46"/>
        <p:cNvGrpSpPr/>
        <p:nvPr/>
      </p:nvGrpSpPr>
      <p:grpSpPr>
        <a:xfrm>
          <a:off x="0" y="0"/>
          <a:ext cx="0" cy="0"/>
          <a:chOff x="0" y="0"/>
          <a:chExt cx="0" cy="0"/>
        </a:xfrm>
      </p:grpSpPr>
      <p:sp>
        <p:nvSpPr>
          <p:cNvPr id="47" name="Google Shape;47;p3"/>
          <p:cNvSpPr txBox="1">
            <a:spLocks noGrp="1"/>
          </p:cNvSpPr>
          <p:nvPr>
            <p:ph type="title"/>
          </p:nvPr>
        </p:nvSpPr>
        <p:spPr>
          <a:xfrm>
            <a:off x="3259776" y="132134"/>
            <a:ext cx="2624447" cy="715986"/>
          </a:xfrm>
          <a:prstGeom prst="rect">
            <a:avLst/>
          </a:prstGeom>
          <a:ln/>
        </p:spPr>
        <p:style>
          <a:lnRef idx="1">
            <a:schemeClr val="accent6"/>
          </a:lnRef>
          <a:fillRef idx="3">
            <a:schemeClr val="accent6"/>
          </a:fillRef>
          <a:effectRef idx="2">
            <a:schemeClr val="accent6"/>
          </a:effectRef>
          <a:fontRef idx="minor">
            <a:schemeClr val="lt1"/>
          </a:fontRef>
        </p:style>
        <p:txBody>
          <a:bodyPr spcFirstLastPara="1" wrap="square" lIns="91425" tIns="45700" rIns="91425" bIns="45700" anchor="t" anchorCtr="0">
            <a:noAutofit/>
          </a:bodyPr>
          <a:lstStyle/>
          <a:p>
            <a:pPr marL="0" lvl="0" indent="0" algn="ctr" rtl="0">
              <a:spcBef>
                <a:spcPts val="0"/>
              </a:spcBef>
              <a:spcAft>
                <a:spcPts val="0"/>
              </a:spcAft>
              <a:buClr>
                <a:schemeClr val="dk1"/>
              </a:buClr>
              <a:buSzPts val="3600"/>
              <a:buFont typeface="Calibri"/>
              <a:buNone/>
            </a:pPr>
            <a:r>
              <a:rPr lang="en-US" sz="3600" b="0" i="0" u="none" strike="noStrike" cap="none" dirty="0">
                <a:solidFill>
                  <a:schemeClr val="dk1"/>
                </a:solidFill>
                <a:latin typeface="Calibri"/>
                <a:ea typeface="Calibri"/>
                <a:cs typeface="Calibri"/>
                <a:sym typeface="Calibri"/>
              </a:rPr>
              <a:t>MM Index</a:t>
            </a:r>
            <a:endParaRPr sz="3600" b="0" i="0" u="none" strike="noStrike" cap="none" dirty="0">
              <a:solidFill>
                <a:schemeClr val="dk1"/>
              </a:solidFill>
              <a:latin typeface="Calibri"/>
              <a:ea typeface="Calibri"/>
              <a:cs typeface="Calibri"/>
              <a:sym typeface="Calibri"/>
            </a:endParaRPr>
          </a:p>
        </p:txBody>
      </p:sp>
      <p:graphicFrame>
        <p:nvGraphicFramePr>
          <p:cNvPr id="48" name="Google Shape;48;p3"/>
          <p:cNvGraphicFramePr/>
          <p:nvPr>
            <p:extLst>
              <p:ext uri="{D42A27DB-BD31-4B8C-83A1-F6EECF244321}">
                <p14:modId xmlns:p14="http://schemas.microsoft.com/office/powerpoint/2010/main" val="76841495"/>
              </p:ext>
            </p:extLst>
          </p:nvPr>
        </p:nvGraphicFramePr>
        <p:xfrm>
          <a:off x="457200" y="1397001"/>
          <a:ext cx="8229600" cy="1277250"/>
        </p:xfrm>
        <a:graphic>
          <a:graphicData uri="http://schemas.openxmlformats.org/drawingml/2006/table">
            <a:tbl>
              <a:tblPr firstRow="1" bandRow="1">
                <a:noFill/>
                <a:tableStyleId>{41A20C38-F1E9-48C1-A723-61DBA826D2CF}</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38625">
                <a:tc>
                  <a:txBody>
                    <a:bodyPr/>
                    <a:lstStyle/>
                    <a:p>
                      <a:pPr marL="0" marR="0" lvl="0" indent="0" algn="ctr" rtl="0">
                        <a:spcBef>
                          <a:spcPts val="0"/>
                        </a:spcBef>
                        <a:spcAft>
                          <a:spcPts val="0"/>
                        </a:spcAft>
                        <a:buNone/>
                      </a:pPr>
                      <a:r>
                        <a:rPr lang="en-US" sz="1800" u="none" strike="noStrike" cap="none">
                          <a:solidFill>
                            <a:schemeClr val="dk1"/>
                          </a:solidFill>
                        </a:rPr>
                        <a:t>Slide#</a:t>
                      </a:r>
                      <a:endParaRPr sz="1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solidFill>
                            <a:schemeClr val="dk1"/>
                          </a:solidFill>
                        </a:rPr>
                        <a:t>Thumbnail</a:t>
                      </a:r>
                      <a:endParaRPr sz="1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u="none" strike="noStrike" cap="none">
                          <a:solidFill>
                            <a:schemeClr val="dk1"/>
                          </a:solidFill>
                        </a:rPr>
                        <a:t>Source and Attribution</a:t>
                      </a:r>
                      <a:endParaRPr sz="1800" u="none" strike="noStrike" cap="none">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38625">
                <a:tc>
                  <a:txBody>
                    <a:bodyPr/>
                    <a:lstStyle/>
                    <a:p>
                      <a:pPr marL="0" marR="0" lvl="0" indent="0" algn="l" rtl="0">
                        <a:spcBef>
                          <a:spcPts val="0"/>
                        </a:spcBef>
                        <a:spcAft>
                          <a:spcPts val="0"/>
                        </a:spcAft>
                        <a:buNone/>
                      </a:pPr>
                      <a:endParaRPr sz="1050" dirty="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Clr>
                          <a:schemeClr val="dk1"/>
                        </a:buClr>
                        <a:buFont typeface="Arial"/>
                        <a:buNone/>
                      </a:pPr>
                      <a:endParaRPr sz="80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TotalTime>
  <Words>627</Words>
  <Application>Microsoft Macintosh PowerPoint</Application>
  <PresentationFormat>On-screen Show (4:3)</PresentationFormat>
  <Paragraphs>67</Paragraphs>
  <Slides>3</Slides>
  <Notes>3</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Cambria Math</vt:lpstr>
      <vt:lpstr>Wingdings</vt:lpstr>
      <vt:lpstr>Office Theme</vt:lpstr>
      <vt:lpstr>SUMMARY  RATIONAL NUMBERS</vt:lpstr>
      <vt:lpstr>PowerPoint Presentation</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dc:title>
  <dc:creator>keshaba</dc:creator>
  <cp:lastModifiedBy>Mithun Vinayak</cp:lastModifiedBy>
  <cp:revision>43</cp:revision>
  <dcterms:created xsi:type="dcterms:W3CDTF">2018-12-16T04:20:25Z</dcterms:created>
  <dcterms:modified xsi:type="dcterms:W3CDTF">2021-02-08T02:01:01Z</dcterms:modified>
</cp:coreProperties>
</file>