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59" r:id="rId4"/>
    <p:sldId id="263"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570" autoAdjust="0"/>
  </p:normalViewPr>
  <p:slideViewPr>
    <p:cSldViewPr>
      <p:cViewPr varScale="1">
        <p:scale>
          <a:sx n="39" d="100"/>
          <a:sy n="39" d="100"/>
        </p:scale>
        <p:origin x="2060" y="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15-02-2021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pixabay.com/illustrations/x-smileys-emoticon-abstract-1410131/"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pixabay.com/illustrations/cartoon-smiley-questions-puzzle-3082809/"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ixabay.com/photos/books-bookshelf-library-education-2463779/"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&lt;X alphabet’s </a:t>
            </a:r>
            <a:r>
              <a:rPr lang="en-US" sz="1200" b="0" i="1" kern="1200" dirty="0" err="1">
                <a:solidFill>
                  <a:schemeClr val="tx1"/>
                </a:solidFill>
                <a:latin typeface="+mn-lt"/>
                <a:ea typeface="+mn-ea"/>
                <a:cs typeface="+mn-cs"/>
              </a:rPr>
              <a:t>cartton</a:t>
            </a:r>
            <a:r>
              <a:rPr lang="en-US" sz="1200" b="0" i="1" kern="1200" baseline="0" dirty="0">
                <a:solidFill>
                  <a:schemeClr val="tx1"/>
                </a:solidFill>
                <a:latin typeface="+mn-lt"/>
                <a:ea typeface="+mn-ea"/>
                <a:cs typeface="+mn-cs"/>
              </a:rPr>
              <a:t> picture</a:t>
            </a:r>
            <a:r>
              <a:rPr lang="en-US" sz="1200" b="0" i="1" kern="1200" dirty="0">
                <a:solidFill>
                  <a:schemeClr val="tx1"/>
                </a:solidFill>
                <a:latin typeface="+mn-lt"/>
                <a:ea typeface="+mn-ea"/>
                <a:cs typeface="+mn-cs"/>
              </a:rPr>
              <a:t>&gt; - &lt;</a:t>
            </a:r>
            <a:r>
              <a:rPr lang="en-IN" dirty="0">
                <a:hlinkClick r:id="rId3"/>
              </a:rPr>
              <a:t>https://pixabay.com/illustrations/x-smileys-emoticon-abstract-1410131/</a:t>
            </a:r>
            <a:r>
              <a:rPr lang="en-US" sz="1200" b="0" i="1" kern="1200" dirty="0">
                <a:solidFill>
                  <a:schemeClr val="tx1"/>
                </a:solidFill>
                <a:latin typeface="+mn-lt"/>
                <a:ea typeface="+mn-ea"/>
                <a:cs typeface="+mn-cs"/>
              </a:rPr>
              <a:t>&gt;</a:t>
            </a:r>
          </a:p>
          <a:p>
            <a:r>
              <a:rPr lang="en-US" dirty="0"/>
              <a:t>2. &lt;Question mark’s cartoon&gt;</a:t>
            </a:r>
            <a:r>
              <a:rPr lang="en-IN" dirty="0">
                <a:hlinkClick r:id="rId4"/>
              </a:rPr>
              <a:t>https://pixabay.com/illustrations/cartoon-smiley-questions-puzzle-3082809/</a:t>
            </a:r>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r>
              <a:rPr lang="en-IN" dirty="0"/>
              <a:t>Numbers, such as 1, π etc. are constants.</a:t>
            </a:r>
          </a:p>
          <a:p>
            <a:r>
              <a:rPr lang="en-IN" dirty="0"/>
              <a:t>But in functions like p(x) = ax</a:t>
            </a:r>
            <a:r>
              <a:rPr lang="en-IN" baseline="30000" dirty="0"/>
              <a:t>2</a:t>
            </a:r>
            <a:r>
              <a:rPr lang="en-IN" dirty="0"/>
              <a:t> + </a:t>
            </a:r>
            <a:r>
              <a:rPr lang="en-IN" dirty="0" err="1"/>
              <a:t>bx</a:t>
            </a:r>
            <a:r>
              <a:rPr lang="en-IN" dirty="0"/>
              <a:t> + c,</a:t>
            </a:r>
            <a:r>
              <a:rPr lang="en-IN" b="1" dirty="0"/>
              <a:t> a, b, c </a:t>
            </a:r>
            <a:r>
              <a:rPr lang="en-IN" dirty="0"/>
              <a:t>and x can all have any value, even though x is considered to be the only variable and the rest are constants.</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2</a:t>
            </a:fld>
            <a:endParaRPr lang="en-IN"/>
          </a:p>
        </p:txBody>
      </p:sp>
    </p:spTree>
    <p:extLst>
      <p:ext uri="{BB962C8B-B14F-4D97-AF65-F5344CB8AC3E}">
        <p14:creationId xmlns:p14="http://schemas.microsoft.com/office/powerpoint/2010/main" val="4164767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dirty="0"/>
              <a:t>Multimedia content: Library Shelf: </a:t>
            </a:r>
            <a:r>
              <a:rPr lang="en-IN" dirty="0">
                <a:hlinkClick r:id="rId3"/>
              </a:rPr>
              <a:t>https://pixabay.com/photos/books-bookshelf-library-education-2463779/</a:t>
            </a:r>
            <a:endParaRPr lang="en-IN" dirty="0"/>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indent="0" algn="l" defTabSz="914400" rtl="0" eaLnBrk="1" fontAlgn="auto" latinLnBrk="0" hangingPunct="1">
              <a:lnSpc>
                <a:spcPct val="100000"/>
              </a:lnSpc>
              <a:spcBef>
                <a:spcPts val="0"/>
              </a:spcBef>
              <a:spcAft>
                <a:spcPts val="0"/>
              </a:spcAft>
              <a:buClrTx/>
              <a:buSzTx/>
              <a:buFontTx/>
              <a:buNone/>
              <a:tabLst/>
              <a:defRPr/>
            </a:pPr>
            <a:endParaRPr lang="en-IN" dirty="0"/>
          </a:p>
          <a:p>
            <a:r>
              <a:rPr lang="en-IN" dirty="0"/>
              <a:t>Test - https://pixabay.com/photos/homework-school-problem-number-2521144/</a:t>
            </a:r>
          </a:p>
        </p:txBody>
      </p:sp>
      <p:sp>
        <p:nvSpPr>
          <p:cNvPr id="4" name="Slide Number Placeholder 3"/>
          <p:cNvSpPr>
            <a:spLocks noGrp="1"/>
          </p:cNvSpPr>
          <p:nvPr>
            <p:ph type="sldNum" sz="quarter" idx="10"/>
          </p:nvPr>
        </p:nvSpPr>
        <p:spPr/>
        <p:txBody>
          <a:bodyPr/>
          <a:lstStyle/>
          <a:p>
            <a:fld id="{154D701E-2B11-4C64-8620-9E97557E8B0E}"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pPr/>
              <a:t>5</a:t>
            </a:fld>
            <a:endParaRPr lang="en-IN"/>
          </a:p>
        </p:txBody>
      </p:sp>
    </p:spTree>
    <p:extLst>
      <p:ext uri="{BB962C8B-B14F-4D97-AF65-F5344CB8AC3E}">
        <p14:creationId xmlns:p14="http://schemas.microsoft.com/office/powerpoint/2010/main" val="1893311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4" name="Rectangle 3">
            <a:hlinkClick r:id="rId5"/>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pixabay.com/illustrations/x-smileys-emoticon-abstract-1410131/" TargetMode="External"/><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pixabay.com/photos/books-bookshelf-library-education-2463779/" TargetMode="External"/><Relationship Id="rId4" Type="http://schemas.openxmlformats.org/officeDocument/2006/relationships/hyperlink" Target="https://pixabay.com/illustrations/cartoon-smiley-questions-puzzle-3082809/" TargetMode="External"/><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803354"/>
            <a:ext cx="7772400" cy="1470025"/>
          </a:xfrm>
        </p:spPr>
        <p:txBody>
          <a:bodyPr/>
          <a:lstStyle/>
          <a:p>
            <a:r>
              <a:rPr lang="en-US" b="1" dirty="0">
                <a:solidFill>
                  <a:schemeClr val="accent4">
                    <a:lumMod val="50000"/>
                  </a:schemeClr>
                </a:solidFill>
              </a:rPr>
              <a:t>How do You find x?</a:t>
            </a:r>
            <a:endParaRPr lang="en-IN" b="1" dirty="0">
              <a:solidFill>
                <a:schemeClr val="accent4">
                  <a:lumMod val="50000"/>
                </a:schemeClr>
              </a:solidFill>
            </a:endParaRPr>
          </a:p>
        </p:txBody>
      </p:sp>
      <p:pic>
        <p:nvPicPr>
          <p:cNvPr id="5122" name="Picture 2" descr="X, Smileys, Emoticon, Abstract, Colorful, Colourful"/>
          <p:cNvPicPr>
            <a:picLocks noChangeAspect="1" noChangeArrowheads="1"/>
          </p:cNvPicPr>
          <p:nvPr/>
        </p:nvPicPr>
        <p:blipFill>
          <a:blip r:embed="rId3" cstate="print"/>
          <a:srcRect/>
          <a:stretch>
            <a:fillRect/>
          </a:stretch>
        </p:blipFill>
        <p:spPr bwMode="auto">
          <a:xfrm>
            <a:off x="2667000" y="2278822"/>
            <a:ext cx="3810000" cy="3810001"/>
          </a:xfrm>
          <a:prstGeom prst="rect">
            <a:avLst/>
          </a:prstGeom>
          <a:noFill/>
        </p:spPr>
      </p:pic>
      <p:pic>
        <p:nvPicPr>
          <p:cNvPr id="5124" name="Picture 4" descr="Cartoon, Smiley, Questions, Puzzle, Consider"/>
          <p:cNvPicPr>
            <a:picLocks noChangeAspect="1" noChangeArrowheads="1"/>
          </p:cNvPicPr>
          <p:nvPr/>
        </p:nvPicPr>
        <p:blipFill>
          <a:blip r:embed="rId4" cstate="print"/>
          <a:srcRect/>
          <a:stretch>
            <a:fillRect/>
          </a:stretch>
        </p:blipFill>
        <p:spPr bwMode="auto">
          <a:xfrm>
            <a:off x="6553200" y="3124200"/>
            <a:ext cx="1793425" cy="1331992"/>
          </a:xfrm>
          <a:prstGeom prst="rect">
            <a:avLst/>
          </a:prstGeom>
          <a:noFill/>
        </p:spPr>
      </p:pic>
      <p:pic>
        <p:nvPicPr>
          <p:cNvPr id="6" name="Picture 4" descr="Cartoon, Smiley, Questions, Puzzle, Consider"/>
          <p:cNvPicPr>
            <a:picLocks noChangeAspect="1" noChangeArrowheads="1"/>
          </p:cNvPicPr>
          <p:nvPr/>
        </p:nvPicPr>
        <p:blipFill>
          <a:blip r:embed="rId5" cstate="print"/>
          <a:srcRect/>
          <a:stretch>
            <a:fillRect/>
          </a:stretch>
        </p:blipFill>
        <p:spPr bwMode="auto">
          <a:xfrm flipH="1">
            <a:off x="838200" y="3378506"/>
            <a:ext cx="1645130" cy="1255792"/>
          </a:xfrm>
          <a:prstGeom prst="rect">
            <a:avLst/>
          </a:prstGeom>
          <a:noFill/>
        </p:spPr>
      </p:pic>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010400" cy="1143000"/>
          </a:xfrm>
        </p:spPr>
        <p:txBody>
          <a:bodyPr/>
          <a:lstStyle/>
          <a:p>
            <a:r>
              <a:rPr lang="en-US" b="1" dirty="0"/>
              <a:t>What is a Constant and a Variable ?</a:t>
            </a:r>
            <a:endParaRPr lang="en-IN" dirty="0"/>
          </a:p>
        </p:txBody>
      </p:sp>
      <p:sp>
        <p:nvSpPr>
          <p:cNvPr id="3" name="Content Placeholder 2"/>
          <p:cNvSpPr>
            <a:spLocks noGrp="1"/>
          </p:cNvSpPr>
          <p:nvPr>
            <p:ph idx="1"/>
          </p:nvPr>
        </p:nvSpPr>
        <p:spPr>
          <a:xfrm>
            <a:off x="609600" y="1417638"/>
            <a:ext cx="8229600" cy="4449762"/>
          </a:xfrm>
        </p:spPr>
        <p:txBody>
          <a:bodyPr/>
          <a:lstStyle/>
          <a:p>
            <a:r>
              <a:rPr lang="en-US" b="1" dirty="0">
                <a:solidFill>
                  <a:srgbClr val="C00000"/>
                </a:solidFill>
              </a:rPr>
              <a:t>In Algebra, what is the difference between a constant and a variable?</a:t>
            </a:r>
          </a:p>
          <a:p>
            <a:pPr marL="457200" indent="-457200">
              <a:buFont typeface="Arial" panose="020B0604020202020204" pitchFamily="34" charset="0"/>
              <a:buChar char="•"/>
            </a:pPr>
            <a:r>
              <a:rPr lang="en-IN" dirty="0"/>
              <a:t>Numbers, such as 1, π etc. are constants.</a:t>
            </a:r>
          </a:p>
          <a:p>
            <a:r>
              <a:rPr lang="en-IN" sz="2800" dirty="0">
                <a:solidFill>
                  <a:schemeClr val="accent6">
                    <a:lumMod val="75000"/>
                  </a:schemeClr>
                </a:solidFill>
              </a:rPr>
              <a:t>              A constant’s value does not change</a:t>
            </a:r>
          </a:p>
          <a:p>
            <a:endParaRPr lang="en-IN" dirty="0"/>
          </a:p>
          <a:p>
            <a:pPr marL="457200" indent="-457200">
              <a:buFont typeface="Arial" panose="020B0604020202020204" pitchFamily="34" charset="0"/>
              <a:buChar char="•"/>
            </a:pPr>
            <a:r>
              <a:rPr lang="en-IN" dirty="0"/>
              <a:t>In a function like p(x)= 5x</a:t>
            </a:r>
            <a:r>
              <a:rPr lang="en-IN" baseline="30000" dirty="0"/>
              <a:t>2 </a:t>
            </a:r>
            <a:r>
              <a:rPr lang="en-IN" dirty="0"/>
              <a:t> + 3x – 4 , </a:t>
            </a:r>
          </a:p>
          <a:p>
            <a:r>
              <a:rPr lang="en-IN" sz="2800" dirty="0">
                <a:solidFill>
                  <a:schemeClr val="accent6">
                    <a:lumMod val="75000"/>
                  </a:schemeClr>
                </a:solidFill>
              </a:rPr>
              <a:t>        ‘x’ is the variable which can take up many values</a:t>
            </a:r>
          </a:p>
          <a:p>
            <a:r>
              <a:rPr lang="en-US" sz="2800" dirty="0"/>
              <a:t>   The function applies to all the values that ‘x’ can take </a:t>
            </a:r>
            <a:endParaRPr lang="en-IN" sz="2800" dirty="0"/>
          </a:p>
        </p:txBody>
      </p:sp>
    </p:spTree>
    <p:extLst>
      <p:ext uri="{BB962C8B-B14F-4D97-AF65-F5344CB8AC3E}">
        <p14:creationId xmlns:p14="http://schemas.microsoft.com/office/powerpoint/2010/main" val="24944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50403"/>
            <a:ext cx="6019800" cy="3192997"/>
          </a:xfrm>
        </p:spPr>
        <p:txBody>
          <a:bodyPr/>
          <a:lstStyle/>
          <a:p>
            <a:pPr marL="514350" indent="-514350">
              <a:buAutoNum type="alphaLcParenR"/>
            </a:pPr>
            <a:r>
              <a:rPr lang="en-IN" sz="2800" dirty="0"/>
              <a:t>Suppose you must report to your teacher, the total number of library books read by you in one semester. You denote the number as ‘b’ in the beginning  and on counting you find 8 books. So b=8. </a:t>
            </a:r>
            <a:r>
              <a:rPr lang="en-IN" sz="2800" b="1" dirty="0">
                <a:solidFill>
                  <a:srgbClr val="FF0000"/>
                </a:solidFill>
              </a:rPr>
              <a:t>Then does b become a constant or variable?</a:t>
            </a:r>
          </a:p>
        </p:txBody>
      </p:sp>
      <p:sp>
        <p:nvSpPr>
          <p:cNvPr id="4" name="Title 1"/>
          <p:cNvSpPr>
            <a:spLocks noGrp="1"/>
          </p:cNvSpPr>
          <p:nvPr>
            <p:ph type="title"/>
          </p:nvPr>
        </p:nvSpPr>
        <p:spPr>
          <a:xfrm>
            <a:off x="762000" y="239486"/>
            <a:ext cx="6553200" cy="1143000"/>
          </a:xfrm>
        </p:spPr>
        <p:txBody>
          <a:bodyPr/>
          <a:lstStyle/>
          <a:p>
            <a:r>
              <a:rPr lang="en-US" b="1" dirty="0"/>
              <a:t>Identify as a constant or variable</a:t>
            </a:r>
            <a:endParaRPr lang="en-IN" dirty="0"/>
          </a:p>
        </p:txBody>
      </p:sp>
      <p:pic>
        <p:nvPicPr>
          <p:cNvPr id="5" name="Picture 2" descr="Books, Bookshelf, Library, Education, Literature, Read"/>
          <p:cNvPicPr>
            <a:picLocks noChangeAspect="1" noChangeArrowheads="1"/>
          </p:cNvPicPr>
          <p:nvPr/>
        </p:nvPicPr>
        <p:blipFill>
          <a:blip r:embed="rId3" cstate="print"/>
          <a:srcRect r="79167"/>
          <a:stretch>
            <a:fillRect/>
          </a:stretch>
        </p:blipFill>
        <p:spPr bwMode="auto">
          <a:xfrm>
            <a:off x="7315200" y="1524000"/>
            <a:ext cx="1240971" cy="4194483"/>
          </a:xfrm>
          <a:prstGeom prst="rect">
            <a:avLst/>
          </a:prstGeom>
          <a:noFill/>
        </p:spPr>
      </p:pic>
      <p:sp>
        <p:nvSpPr>
          <p:cNvPr id="7" name="TextBox 6">
            <a:extLst>
              <a:ext uri="{FF2B5EF4-FFF2-40B4-BE49-F238E27FC236}">
                <a16:creationId xmlns:a16="http://schemas.microsoft.com/office/drawing/2014/main" id="{BCBBDA3D-9734-4CA1-9137-6EECEF863253}"/>
              </a:ext>
            </a:extLst>
          </p:cNvPr>
          <p:cNvSpPr txBox="1"/>
          <p:nvPr/>
        </p:nvSpPr>
        <p:spPr>
          <a:xfrm>
            <a:off x="914401" y="4724400"/>
            <a:ext cx="5715000" cy="830997"/>
          </a:xfrm>
          <a:prstGeom prst="rect">
            <a:avLst/>
          </a:prstGeom>
          <a:solidFill>
            <a:schemeClr val="accent6">
              <a:lumMod val="20000"/>
              <a:lumOff val="80000"/>
            </a:schemeClr>
          </a:solidFill>
          <a:ln>
            <a:solidFill>
              <a:srgbClr val="00B050"/>
            </a:solidFill>
          </a:ln>
        </p:spPr>
        <p:txBody>
          <a:bodyPr wrap="square" rtlCol="0">
            <a:spAutoFit/>
          </a:bodyPr>
          <a:lstStyle/>
          <a:p>
            <a:r>
              <a:rPr lang="en-IN" sz="2400" dirty="0"/>
              <a:t>Constant, as the number of books read does not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82486"/>
            <a:ext cx="5148943" cy="2732314"/>
          </a:xfrm>
        </p:spPr>
        <p:txBody>
          <a:bodyPr/>
          <a:lstStyle/>
          <a:p>
            <a:r>
              <a:rPr lang="en-IN" sz="2800" dirty="0"/>
              <a:t>b) </a:t>
            </a:r>
            <a:r>
              <a:rPr lang="en-IN" sz="2800"/>
              <a:t>Suppose a </a:t>
            </a:r>
            <a:r>
              <a:rPr lang="en-IN" sz="2800" dirty="0"/>
              <a:t>student is taking 3 mathematics classes per week. Each specific class can have at most one test/week.</a:t>
            </a:r>
          </a:p>
          <a:p>
            <a:r>
              <a:rPr lang="en-IN" sz="2800" b="1" dirty="0">
                <a:solidFill>
                  <a:srgbClr val="C00000"/>
                </a:solidFill>
              </a:rPr>
              <a:t>If ‘x’ represents the total number of mathematics tests/week what is ‘x’ , a constant or variable?</a:t>
            </a:r>
          </a:p>
          <a:p>
            <a:endParaRPr lang="en-IN" dirty="0"/>
          </a:p>
        </p:txBody>
      </p:sp>
      <p:sp>
        <p:nvSpPr>
          <p:cNvPr id="6" name="Title 1">
            <a:extLst>
              <a:ext uri="{FF2B5EF4-FFF2-40B4-BE49-F238E27FC236}">
                <a16:creationId xmlns:a16="http://schemas.microsoft.com/office/drawing/2014/main" id="{681C6763-3F9D-4601-9C9B-47BE95FDFDDE}"/>
              </a:ext>
            </a:extLst>
          </p:cNvPr>
          <p:cNvSpPr txBox="1">
            <a:spLocks/>
          </p:cNvSpPr>
          <p:nvPr/>
        </p:nvSpPr>
        <p:spPr>
          <a:xfrm>
            <a:off x="762000" y="239486"/>
            <a:ext cx="6553200" cy="1143000"/>
          </a:xfrm>
          <a:prstGeom prst="rect">
            <a:avLst/>
          </a:prstGeom>
        </p:spPr>
        <p:txBody>
          <a:bodyPr/>
          <a:lstStyle>
            <a:lvl1pPr algn="ctr" defTabSz="914400" rtl="0" eaLnBrk="1" latinLnBrk="0" hangingPunct="1">
              <a:spcBef>
                <a:spcPct val="0"/>
              </a:spcBef>
              <a:buNone/>
              <a:defRPr sz="3600" kern="1200" baseline="0">
                <a:solidFill>
                  <a:schemeClr val="tx1"/>
                </a:solidFill>
                <a:latin typeface="+mj-lt"/>
                <a:ea typeface="+mj-ea"/>
                <a:cs typeface="+mj-cs"/>
              </a:defRPr>
            </a:lvl1pPr>
          </a:lstStyle>
          <a:p>
            <a:r>
              <a:rPr lang="en-US" b="1"/>
              <a:t>Identify as a constant or variable</a:t>
            </a:r>
            <a:endParaRPr lang="en-IN" dirty="0"/>
          </a:p>
        </p:txBody>
      </p:sp>
      <p:sp>
        <p:nvSpPr>
          <p:cNvPr id="8" name="TextBox 7">
            <a:extLst>
              <a:ext uri="{FF2B5EF4-FFF2-40B4-BE49-F238E27FC236}">
                <a16:creationId xmlns:a16="http://schemas.microsoft.com/office/drawing/2014/main" id="{1089F77F-D388-480C-93FC-9302B89E2953}"/>
              </a:ext>
            </a:extLst>
          </p:cNvPr>
          <p:cNvSpPr txBox="1"/>
          <p:nvPr/>
        </p:nvSpPr>
        <p:spPr>
          <a:xfrm>
            <a:off x="1447800" y="5060014"/>
            <a:ext cx="6553200" cy="830997"/>
          </a:xfrm>
          <a:prstGeom prst="rect">
            <a:avLst/>
          </a:prstGeom>
          <a:solidFill>
            <a:schemeClr val="accent6">
              <a:lumMod val="20000"/>
              <a:lumOff val="80000"/>
            </a:schemeClr>
          </a:solidFill>
          <a:ln>
            <a:solidFill>
              <a:srgbClr val="00B050"/>
            </a:solidFill>
          </a:ln>
        </p:spPr>
        <p:txBody>
          <a:bodyPr wrap="square">
            <a:spAutoFit/>
          </a:bodyPr>
          <a:lstStyle/>
          <a:p>
            <a:r>
              <a:rPr lang="en-US" sz="2400" b="0" i="0" u="none" strike="noStrike" baseline="0" dirty="0">
                <a:solidFill>
                  <a:srgbClr val="000000"/>
                </a:solidFill>
                <a:latin typeface="Calibri" panose="020F0502020204030204" pitchFamily="34" charset="0"/>
              </a:rPr>
              <a:t>The letter ‘x’ represents any one of the values 0, 1, 2, and 3. Thus, ‘x’ is a variable. </a:t>
            </a:r>
            <a:endParaRPr lang="en-IN" sz="2400" dirty="0"/>
          </a:p>
        </p:txBody>
      </p:sp>
      <p:pic>
        <p:nvPicPr>
          <p:cNvPr id="1026" name="Picture 2" descr="Homework, School, Problem, Number, Paper, Physics">
            <a:extLst>
              <a:ext uri="{FF2B5EF4-FFF2-40B4-BE49-F238E27FC236}">
                <a16:creationId xmlns:a16="http://schemas.microsoft.com/office/drawing/2014/main" id="{34EB9258-A92B-4631-B977-209B4BA0FA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2074677"/>
            <a:ext cx="2558143" cy="17054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1525922728"/>
              </p:ext>
            </p:extLst>
          </p:nvPr>
        </p:nvGraphicFramePr>
        <p:xfrm>
          <a:off x="457200" y="1397001"/>
          <a:ext cx="8229600" cy="4470403"/>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38629">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38629">
                <a:tc>
                  <a:txBody>
                    <a:bodyPr/>
                    <a:lstStyle/>
                    <a:p>
                      <a:r>
                        <a:rPr lang="en-IN" sz="12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b="0" i="1" kern="1200" dirty="0">
                          <a:solidFill>
                            <a:schemeClr val="tx1"/>
                          </a:solidFill>
                          <a:latin typeface="+mn-lt"/>
                          <a:ea typeface="+mn-ea"/>
                          <a:cs typeface="+mn-cs"/>
                        </a:rPr>
                        <a:t>1. &lt;X alphabet’s </a:t>
                      </a:r>
                      <a:r>
                        <a:rPr lang="en-US" sz="800" b="0" i="1" kern="1200" dirty="0" err="1">
                          <a:solidFill>
                            <a:schemeClr val="tx1"/>
                          </a:solidFill>
                          <a:latin typeface="+mn-lt"/>
                          <a:ea typeface="+mn-ea"/>
                          <a:cs typeface="+mn-cs"/>
                        </a:rPr>
                        <a:t>cartton</a:t>
                      </a:r>
                      <a:r>
                        <a:rPr lang="en-US" sz="800" b="0" i="1" kern="1200" baseline="0" dirty="0">
                          <a:solidFill>
                            <a:schemeClr val="tx1"/>
                          </a:solidFill>
                          <a:latin typeface="+mn-lt"/>
                          <a:ea typeface="+mn-ea"/>
                          <a:cs typeface="+mn-cs"/>
                        </a:rPr>
                        <a:t> picture</a:t>
                      </a:r>
                      <a:r>
                        <a:rPr lang="en-US" sz="800" b="0" i="1" kern="1200" dirty="0">
                          <a:solidFill>
                            <a:schemeClr val="tx1"/>
                          </a:solidFill>
                          <a:latin typeface="+mn-lt"/>
                          <a:ea typeface="+mn-ea"/>
                          <a:cs typeface="+mn-cs"/>
                        </a:rPr>
                        <a:t>&gt; - &lt;</a:t>
                      </a:r>
                      <a:r>
                        <a:rPr lang="en-IN" sz="800" dirty="0">
                          <a:hlinkClick r:id="rId3"/>
                        </a:rPr>
                        <a:t>https://pixabay.com/illustrations/x-smileys-emoticon-abstract-1410131/</a:t>
                      </a:r>
                      <a:r>
                        <a:rPr lang="en-US" sz="800" b="0" i="1" kern="1200" dirty="0">
                          <a:solidFill>
                            <a:schemeClr val="tx1"/>
                          </a:solidFill>
                          <a:latin typeface="+mn-lt"/>
                          <a:ea typeface="+mn-ea"/>
                          <a:cs typeface="+mn-cs"/>
                        </a:rPr>
                        <a:t>&gt;</a:t>
                      </a:r>
                    </a:p>
                    <a:p>
                      <a:r>
                        <a:rPr lang="en-US" sz="800" dirty="0"/>
                        <a:t>2. &lt;Question mark’s cartoon&gt;</a:t>
                      </a:r>
                      <a:r>
                        <a:rPr lang="en-IN" sz="800" dirty="0">
                          <a:hlinkClick r:id="rId4"/>
                        </a:rPr>
                        <a:t>https://pixabay.com/illustrations/cartoon-smiley-questions-puzzle-3082809/</a:t>
                      </a:r>
                      <a:endParaRPr lang="en-IN" sz="800" dirty="0"/>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38629">
                <a:tc>
                  <a:txBody>
                    <a:bodyPr/>
                    <a:lstStyle/>
                    <a:p>
                      <a:r>
                        <a:rPr lang="en-IN" sz="12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hlinkClick r:id="rId5"/>
                        </a:rPr>
                        <a:t>https://pixabay.com/photos/books-bookshelf-library-education-2463779/</a:t>
                      </a:r>
                      <a:endParaRPr lang="en-IN" sz="800" dirty="0"/>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38629">
                <a:tc>
                  <a:txBody>
                    <a:bodyPr/>
                    <a:lstStyle/>
                    <a:p>
                      <a:r>
                        <a:rPr lang="en-IN" sz="12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800" dirty="0"/>
                        <a:t>Test - https://pixabay.com/photos/homework-school-problem-number-2521144/</a:t>
                      </a:r>
                    </a:p>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38629">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pic>
        <p:nvPicPr>
          <p:cNvPr id="6" name="Picture 2" descr="X, Smileys, Emoticon, Abstract, Colorful, Colourful">
            <a:extLst>
              <a:ext uri="{FF2B5EF4-FFF2-40B4-BE49-F238E27FC236}">
                <a16:creationId xmlns:a16="http://schemas.microsoft.com/office/drawing/2014/main" id="{DE5424B4-3B17-4F46-B284-F25C1AA1741F}"/>
              </a:ext>
            </a:extLst>
          </p:cNvPr>
          <p:cNvPicPr>
            <a:picLocks noChangeAspect="1" noChangeArrowheads="1"/>
          </p:cNvPicPr>
          <p:nvPr/>
        </p:nvPicPr>
        <p:blipFill>
          <a:blip r:embed="rId6" cstate="print"/>
          <a:srcRect/>
          <a:stretch>
            <a:fillRect/>
          </a:stretch>
        </p:blipFill>
        <p:spPr bwMode="auto">
          <a:xfrm>
            <a:off x="1524000" y="2159001"/>
            <a:ext cx="381000" cy="381000"/>
          </a:xfrm>
          <a:prstGeom prst="rect">
            <a:avLst/>
          </a:prstGeom>
          <a:noFill/>
        </p:spPr>
      </p:pic>
      <p:pic>
        <p:nvPicPr>
          <p:cNvPr id="7" name="Picture 4" descr="Cartoon, Smiley, Questions, Puzzle, Consider">
            <a:extLst>
              <a:ext uri="{FF2B5EF4-FFF2-40B4-BE49-F238E27FC236}">
                <a16:creationId xmlns:a16="http://schemas.microsoft.com/office/drawing/2014/main" id="{959DDD6B-83D3-4B41-9820-CEDE2586D421}"/>
              </a:ext>
            </a:extLst>
          </p:cNvPr>
          <p:cNvPicPr>
            <a:picLocks noChangeAspect="1" noChangeArrowheads="1"/>
          </p:cNvPicPr>
          <p:nvPr/>
        </p:nvPicPr>
        <p:blipFill>
          <a:blip r:embed="rId7" cstate="print"/>
          <a:srcRect/>
          <a:stretch>
            <a:fillRect/>
          </a:stretch>
        </p:blipFill>
        <p:spPr bwMode="auto">
          <a:xfrm flipH="1">
            <a:off x="1937657" y="2159001"/>
            <a:ext cx="609600" cy="465331"/>
          </a:xfrm>
          <a:prstGeom prst="rect">
            <a:avLst/>
          </a:prstGeom>
          <a:noFill/>
        </p:spPr>
      </p:pic>
      <p:pic>
        <p:nvPicPr>
          <p:cNvPr id="8" name="Picture 2" descr="Books, Bookshelf, Library, Education, Literature, Read">
            <a:extLst>
              <a:ext uri="{FF2B5EF4-FFF2-40B4-BE49-F238E27FC236}">
                <a16:creationId xmlns:a16="http://schemas.microsoft.com/office/drawing/2014/main" id="{9330B6C3-012B-4846-AEF0-EFC9CD80B58C}"/>
              </a:ext>
            </a:extLst>
          </p:cNvPr>
          <p:cNvPicPr>
            <a:picLocks noChangeAspect="1" noChangeArrowheads="1"/>
          </p:cNvPicPr>
          <p:nvPr/>
        </p:nvPicPr>
        <p:blipFill>
          <a:blip r:embed="rId8" cstate="print"/>
          <a:srcRect r="79167"/>
          <a:stretch>
            <a:fillRect/>
          </a:stretch>
        </p:blipFill>
        <p:spPr bwMode="auto">
          <a:xfrm flipH="1">
            <a:off x="1915886" y="2803047"/>
            <a:ext cx="141514" cy="478317"/>
          </a:xfrm>
          <a:prstGeom prst="rect">
            <a:avLst/>
          </a:prstGeom>
          <a:noFill/>
        </p:spPr>
      </p:pic>
      <p:pic>
        <p:nvPicPr>
          <p:cNvPr id="9" name="Picture 2" descr="Homework, School, Problem, Number, Paper, Physics">
            <a:extLst>
              <a:ext uri="{FF2B5EF4-FFF2-40B4-BE49-F238E27FC236}">
                <a16:creationId xmlns:a16="http://schemas.microsoft.com/office/drawing/2014/main" id="{C4157144-2F82-4A03-9C10-5A15E4E217C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50238" y="3456649"/>
            <a:ext cx="526658" cy="351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TotalTime>
  <Words>613</Words>
  <Application>Microsoft Office PowerPoint</Application>
  <PresentationFormat>On-screen Show (4:3)</PresentationFormat>
  <Paragraphs>53</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How do You find x?</vt:lpstr>
      <vt:lpstr>What is a Constant and a Variable ?</vt:lpstr>
      <vt:lpstr>Identify as a constant or variable</vt:lpstr>
      <vt:lpstr>PowerPoint Presentation</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22</cp:revision>
  <dcterms:created xsi:type="dcterms:W3CDTF">2018-12-16T04:20:25Z</dcterms:created>
  <dcterms:modified xsi:type="dcterms:W3CDTF">2021-02-15T09:38:57Z</dcterms:modified>
</cp:coreProperties>
</file>