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9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664" autoAdjust="0"/>
  </p:normalViewPr>
  <p:slideViewPr>
    <p:cSldViewPr>
      <p:cViewPr varScale="1">
        <p:scale>
          <a:sx n="58" d="100"/>
          <a:sy n="58" d="100"/>
        </p:scale>
        <p:origin x="63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15-02-2021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Like terms in an algebraic expression can be added up. Therefore, a + 2a is not a binomial as its value is 3a and it’s a monomial.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In terms of polynomials, variables are raised to whole powers. i.e. powers or exponents of variables are positive integers or zero.</a:t>
            </a: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the power is zero, the variable becomes a constant. Thus, </a:t>
            </a:r>
            <a:r>
              <a:rPr lang="en-SG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2x </a:t>
            </a:r>
            <a:r>
              <a:rPr lang="en-SG" sz="1200" b="0" i="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-3</a:t>
            </a:r>
            <a:r>
              <a:rPr lang="en-SG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cannot be the term of a polynomial – the exponent is a negative number.</a:t>
            </a:r>
            <a:endParaRPr lang="en-US" b="0" dirty="0">
              <a:effectLst/>
            </a:endParaRPr>
          </a:p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y ½ is not the term of a polynomial - the exponent is a fraction.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1727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59893"/>
            <a:ext cx="7772400" cy="1470025"/>
          </a:xfrm>
        </p:spPr>
        <p:txBody>
          <a:bodyPr/>
          <a:lstStyle/>
          <a:p>
            <a:r>
              <a:rPr lang="en-IN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Classification of Algebraic Expressions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5963"/>
            <a:ext cx="7924800" cy="1143000"/>
          </a:xfrm>
        </p:spPr>
        <p:txBody>
          <a:bodyPr/>
          <a:lstStyle/>
          <a:p>
            <a:r>
              <a:rPr lang="en-IN" b="1" dirty="0"/>
              <a:t>Classification of Algebraic Expressions</a:t>
            </a:r>
            <a:endParaRPr lang="en-IN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073FD67-B1EC-45F5-ABF6-17EB131AFCA4}"/>
                  </a:ext>
                </a:extLst>
              </p:cNvPr>
              <p:cNvSpPr txBox="1"/>
              <p:nvPr/>
            </p:nvSpPr>
            <p:spPr>
              <a:xfrm>
                <a:off x="2667000" y="2019682"/>
                <a:ext cx="6175429" cy="1200329"/>
              </a:xfrm>
              <a:prstGeom prst="rect">
                <a:avLst/>
              </a:prstGeom>
              <a:noFill/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  <a:scene3d>
                <a:camera prst="obliqueTopLef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Algebraic expressions with two unlike terms are called </a:t>
                </a:r>
                <a:r>
                  <a:rPr lang="en-US" sz="2400" b="1" dirty="0"/>
                  <a:t>binomials.</a:t>
                </a:r>
                <a:r>
                  <a:rPr lang="es-ES" dirty="0"/>
                  <a:t> </a:t>
                </a:r>
                <a:r>
                  <a:rPr lang="es-ES" sz="2400" b="1" dirty="0" err="1"/>
                  <a:t>Examples</a:t>
                </a:r>
                <a:r>
                  <a:rPr lang="es-ES" sz="2400" b="1" dirty="0"/>
                  <a:t>: </a:t>
                </a:r>
                <a14:m>
                  <m:oMath xmlns:m="http://schemas.openxmlformats.org/officeDocument/2006/math">
                    <m:r>
                      <a:rPr lang="es-ES" sz="2400" i="1" dirty="0" smtClean="0">
                        <a:latin typeface="Cambria Math"/>
                      </a:rPr>
                      <m:t>2</m:t>
                    </m:r>
                    <m:r>
                      <a:rPr lang="es-ES" sz="2400" i="1" dirty="0" smtClean="0">
                        <a:latin typeface="Cambria Math"/>
                      </a:rPr>
                      <m:t>𝑥</m:t>
                    </m:r>
                    <m:r>
                      <a:rPr lang="es-ES" sz="2400" i="1" dirty="0" smtClean="0">
                        <a:latin typeface="Cambria Math"/>
                      </a:rPr>
                      <m:t> + 3, 5</m:t>
                    </m:r>
                    <m:r>
                      <a:rPr lang="es-ES" sz="2400" i="1" dirty="0" smtClean="0">
                        <a:latin typeface="Cambria Math"/>
                      </a:rPr>
                      <m:t>𝑦</m:t>
                    </m:r>
                    <m:r>
                      <a:rPr lang="es-ES" sz="2400" i="1" dirty="0" smtClean="0">
                        <a:latin typeface="Cambria Math"/>
                      </a:rPr>
                      <m:t> – 2, 2</m:t>
                    </m:r>
                    <m:r>
                      <a:rPr lang="es-ES" sz="2400" i="1" dirty="0" smtClean="0">
                        <a:latin typeface="Cambria Math"/>
                      </a:rPr>
                      <m:t>𝑥</m:t>
                    </m:r>
                    <m:r>
                      <a:rPr lang="es-ES" sz="2400" i="1" dirty="0" smtClean="0">
                        <a:latin typeface="Cambria Math"/>
                      </a:rPr>
                      <m:t> + 3</m:t>
                    </m:r>
                    <m:r>
                      <a:rPr lang="es-ES" sz="2400" i="1" dirty="0" smtClean="0">
                        <a:latin typeface="Cambria Math"/>
                      </a:rPr>
                      <m:t>𝑦</m:t>
                    </m:r>
                    <m:r>
                      <a:rPr lang="es-ES" sz="2400" i="1" dirty="0" smtClean="0">
                        <a:latin typeface="Cambria Math"/>
                      </a:rPr>
                      <m:t>, 3</m:t>
                    </m:r>
                    <m:r>
                      <a:rPr lang="es-ES" sz="2400" i="1" dirty="0" smtClean="0">
                        <a:latin typeface="Cambria Math"/>
                      </a:rPr>
                      <m:t>𝑎𝑏</m:t>
                    </m:r>
                    <m:r>
                      <a:rPr lang="es-ES" sz="2400" i="1" dirty="0" smtClean="0">
                        <a:latin typeface="Cambria Math"/>
                      </a:rPr>
                      <m:t> – </m:t>
                    </m:r>
                    <m:r>
                      <a:rPr lang="es-ES" sz="2400" i="1" dirty="0" smtClean="0">
                        <a:latin typeface="Cambria Math"/>
                      </a:rPr>
                      <m:t>𝑐</m:t>
                    </m:r>
                    <m:r>
                      <a:rPr lang="es-ES" sz="2400" i="1" dirty="0" smtClean="0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s-E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s-ES" sz="2400" i="1" dirty="0" smtClean="0">
                        <a:latin typeface="Cambria Math"/>
                      </a:rPr>
                      <m:t> + 1,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s-ES" sz="2400" i="1" dirty="0" smtClean="0">
                        <a:latin typeface="Cambria Math"/>
                      </a:rPr>
                      <m:t>– </m:t>
                    </m:r>
                    <m:sSup>
                      <m:sSupPr>
                        <m:ctrlPr>
                          <a:rPr lang="es-E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s-ES" sz="24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073FD67-B1EC-45F5-ABF6-17EB131AF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2019682"/>
                <a:ext cx="6175429" cy="1200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5F5542D-787E-43A9-BA72-E5BB463D6537}"/>
                  </a:ext>
                </a:extLst>
              </p:cNvPr>
              <p:cNvSpPr txBox="1"/>
              <p:nvPr/>
            </p:nvSpPr>
            <p:spPr>
              <a:xfrm>
                <a:off x="2667000" y="1003750"/>
                <a:ext cx="6175429" cy="862608"/>
              </a:xfrm>
              <a:prstGeom prst="rect">
                <a:avLst/>
              </a:prstGeom>
              <a:noFill/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  <a:scene3d>
                <a:camera prst="obliqueTopLef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An expression with only one term are called </a:t>
                </a:r>
                <a:r>
                  <a:rPr lang="en-US" sz="2400" b="1" dirty="0"/>
                  <a:t>monomials. Examples: </a:t>
                </a:r>
                <a:r>
                  <a:rPr lang="es-ES" sz="2400" dirty="0"/>
                  <a:t>3, 2x, 5y, -2xy,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/>
                      </a:rPr>
                      <m:t>7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S" sz="2400" dirty="0"/>
                  <a:t>.</a:t>
                </a:r>
                <a:endParaRPr lang="es-ES" sz="32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5F5542D-787E-43A9-BA72-E5BB463D6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1003750"/>
                <a:ext cx="6175429" cy="8626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8EA5670B-CD2B-4DF6-8016-944F5FD70C0D}"/>
              </a:ext>
            </a:extLst>
          </p:cNvPr>
          <p:cNvGrpSpPr/>
          <p:nvPr/>
        </p:nvGrpSpPr>
        <p:grpSpPr>
          <a:xfrm>
            <a:off x="406499" y="931359"/>
            <a:ext cx="1972902" cy="986451"/>
            <a:chOff x="892581" y="1560088"/>
            <a:chExt cx="1972902" cy="986451"/>
          </a:xfrm>
        </p:grpSpPr>
        <p:sp>
          <p:nvSpPr>
            <p:cNvPr id="11" name="Arc 10">
              <a:extLst>
                <a:ext uri="{FF2B5EF4-FFF2-40B4-BE49-F238E27FC236}">
                  <a16:creationId xmlns:a16="http://schemas.microsoft.com/office/drawing/2014/main" id="{D5B66FB2-EBE9-4043-BCB3-EB2D64947343}"/>
                </a:ext>
              </a:extLst>
            </p:cNvPr>
            <p:cNvSpPr/>
            <p:nvPr/>
          </p:nvSpPr>
          <p:spPr>
            <a:xfrm>
              <a:off x="1371600" y="1560088"/>
              <a:ext cx="986451" cy="986451"/>
            </a:xfrm>
            <a:prstGeom prst="arc">
              <a:avLst>
                <a:gd name="adj1" fmla="val 13200000"/>
                <a:gd name="adj2" fmla="val 1920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EA03BC3-479F-41C3-876D-5B82288AB2B5}"/>
                </a:ext>
              </a:extLst>
            </p:cNvPr>
            <p:cNvGrpSpPr/>
            <p:nvPr/>
          </p:nvGrpSpPr>
          <p:grpSpPr>
            <a:xfrm>
              <a:off x="892581" y="1737649"/>
              <a:ext cx="1972902" cy="631328"/>
              <a:chOff x="4729" y="2947589"/>
              <a:chExt cx="1972902" cy="631328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1FDF948-8322-46B3-8320-BA382D4EBE16}"/>
                  </a:ext>
                </a:extLst>
              </p:cNvPr>
              <p:cNvSpPr/>
              <p:nvPr/>
            </p:nvSpPr>
            <p:spPr>
              <a:xfrm>
                <a:off x="4729" y="2947589"/>
                <a:ext cx="1972902" cy="631328"/>
              </a:xfrm>
              <a:prstGeom prst="rect">
                <a:avLst/>
              </a:prstGeom>
              <a:noFill/>
              <a:ln>
                <a:solidFill>
                  <a:schemeClr val="accent6"/>
                </a:solidFill>
              </a:ln>
              <a:sp3d/>
            </p:spPr>
            <p:style>
              <a:lnRef idx="1">
                <a:scrgbClr r="0" g="0" b="0"/>
              </a:lnRef>
              <a:fillRef idx="1">
                <a:scrgbClr r="0" g="0" b="0"/>
              </a:fillRef>
              <a:effectRef idx="2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0FB603-F47A-401C-A99A-72DC8AE39F74}"/>
                  </a:ext>
                </a:extLst>
              </p:cNvPr>
              <p:cNvSpPr txBox="1"/>
              <p:nvPr/>
            </p:nvSpPr>
            <p:spPr>
              <a:xfrm>
                <a:off x="4729" y="2947589"/>
                <a:ext cx="1972902" cy="631328"/>
              </a:xfrm>
              <a:prstGeom prst="rect">
                <a:avLst/>
              </a:prstGeom>
              <a:ln>
                <a:solidFill>
                  <a:schemeClr val="accent6"/>
                </a:solidFill>
              </a:ln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IN" sz="2800" b="1" kern="1200" dirty="0"/>
                  <a:t>Monomial</a:t>
                </a:r>
              </a:p>
            </p:txBody>
          </p:sp>
        </p:grpSp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782BE0ED-E070-433E-A580-94E95B366F22}"/>
                </a:ext>
              </a:extLst>
            </p:cNvPr>
            <p:cNvSpPr/>
            <p:nvPr/>
          </p:nvSpPr>
          <p:spPr>
            <a:xfrm>
              <a:off x="1371600" y="1560088"/>
              <a:ext cx="986451" cy="986451"/>
            </a:xfrm>
            <a:prstGeom prst="arc">
              <a:avLst>
                <a:gd name="adj1" fmla="val 2400000"/>
                <a:gd name="adj2" fmla="val 840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BCCA67D-371B-4200-9FD7-CFDB7E2D1780}"/>
              </a:ext>
            </a:extLst>
          </p:cNvPr>
          <p:cNvGrpSpPr/>
          <p:nvPr/>
        </p:nvGrpSpPr>
        <p:grpSpPr>
          <a:xfrm>
            <a:off x="406499" y="2050823"/>
            <a:ext cx="1972902" cy="986451"/>
            <a:chOff x="386441" y="2824891"/>
            <a:chExt cx="1972902" cy="986451"/>
          </a:xfrm>
        </p:grpSpPr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7716717C-98BD-4758-A4DF-CB347164BB6A}"/>
                </a:ext>
              </a:extLst>
            </p:cNvPr>
            <p:cNvSpPr/>
            <p:nvPr/>
          </p:nvSpPr>
          <p:spPr>
            <a:xfrm>
              <a:off x="865460" y="2824891"/>
              <a:ext cx="986451" cy="986451"/>
            </a:xfrm>
            <a:prstGeom prst="arc">
              <a:avLst>
                <a:gd name="adj1" fmla="val 13200000"/>
                <a:gd name="adj2" fmla="val 1920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F1D4309-799E-4650-9065-E7430680F25D}"/>
                </a:ext>
              </a:extLst>
            </p:cNvPr>
            <p:cNvGrpSpPr/>
            <p:nvPr/>
          </p:nvGrpSpPr>
          <p:grpSpPr>
            <a:xfrm>
              <a:off x="386441" y="3002452"/>
              <a:ext cx="1972902" cy="631328"/>
              <a:chOff x="4729" y="2947589"/>
              <a:chExt cx="1972902" cy="631328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81B038C-78E2-48C1-8437-99462405A253}"/>
                  </a:ext>
                </a:extLst>
              </p:cNvPr>
              <p:cNvSpPr/>
              <p:nvPr/>
            </p:nvSpPr>
            <p:spPr>
              <a:xfrm>
                <a:off x="4729" y="2947589"/>
                <a:ext cx="1972902" cy="631328"/>
              </a:xfrm>
              <a:prstGeom prst="rect">
                <a:avLst/>
              </a:prstGeom>
              <a:noFill/>
              <a:ln>
                <a:solidFill>
                  <a:schemeClr val="accent6"/>
                </a:solidFill>
              </a:ln>
              <a:sp3d/>
            </p:spPr>
            <p:style>
              <a:lnRef idx="1">
                <a:scrgbClr r="0" g="0" b="0"/>
              </a:lnRef>
              <a:fillRef idx="1">
                <a:scrgbClr r="0" g="0" b="0"/>
              </a:fillRef>
              <a:effectRef idx="2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69577A4-3708-4DDF-B4DC-0626BDC04487}"/>
                  </a:ext>
                </a:extLst>
              </p:cNvPr>
              <p:cNvSpPr txBox="1"/>
              <p:nvPr/>
            </p:nvSpPr>
            <p:spPr>
              <a:xfrm>
                <a:off x="4729" y="2947589"/>
                <a:ext cx="1972902" cy="631328"/>
              </a:xfrm>
              <a:prstGeom prst="rect">
                <a:avLst/>
              </a:prstGeom>
              <a:ln>
                <a:solidFill>
                  <a:schemeClr val="accent6"/>
                </a:solidFill>
              </a:ln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IN" sz="2800" b="1" kern="1200" dirty="0"/>
                  <a:t>Binomial</a:t>
                </a:r>
              </a:p>
            </p:txBody>
          </p:sp>
        </p:grp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7EE24968-F837-4548-89FF-D55BB9AE9F06}"/>
                </a:ext>
              </a:extLst>
            </p:cNvPr>
            <p:cNvSpPr/>
            <p:nvPr/>
          </p:nvSpPr>
          <p:spPr>
            <a:xfrm>
              <a:off x="865460" y="2824891"/>
              <a:ext cx="986451" cy="986451"/>
            </a:xfrm>
            <a:prstGeom prst="arc">
              <a:avLst>
                <a:gd name="adj1" fmla="val 2400000"/>
                <a:gd name="adj2" fmla="val 840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043C37C-E88B-4B67-BF1C-F796A41E860E}"/>
              </a:ext>
            </a:extLst>
          </p:cNvPr>
          <p:cNvGrpSpPr/>
          <p:nvPr/>
        </p:nvGrpSpPr>
        <p:grpSpPr>
          <a:xfrm>
            <a:off x="406499" y="3398380"/>
            <a:ext cx="1972902" cy="986451"/>
            <a:chOff x="967255" y="4173012"/>
            <a:chExt cx="1972902" cy="986451"/>
          </a:xfrm>
        </p:grpSpPr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6F866D11-F6A9-43A7-BEFD-F377654064D9}"/>
                </a:ext>
              </a:extLst>
            </p:cNvPr>
            <p:cNvSpPr/>
            <p:nvPr/>
          </p:nvSpPr>
          <p:spPr>
            <a:xfrm>
              <a:off x="1446274" y="4173012"/>
              <a:ext cx="986451" cy="986451"/>
            </a:xfrm>
            <a:prstGeom prst="arc">
              <a:avLst>
                <a:gd name="adj1" fmla="val 13200000"/>
                <a:gd name="adj2" fmla="val 1920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36C3F59-9B2F-4B91-85A5-2C8F594F646B}"/>
                </a:ext>
              </a:extLst>
            </p:cNvPr>
            <p:cNvGrpSpPr/>
            <p:nvPr/>
          </p:nvGrpSpPr>
          <p:grpSpPr>
            <a:xfrm>
              <a:off x="967255" y="4350573"/>
              <a:ext cx="1972902" cy="631328"/>
              <a:chOff x="4729" y="2947589"/>
              <a:chExt cx="1972902" cy="631328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5A6DAED-A476-4810-ACB9-5454EC959AC3}"/>
                  </a:ext>
                </a:extLst>
              </p:cNvPr>
              <p:cNvSpPr/>
              <p:nvPr/>
            </p:nvSpPr>
            <p:spPr>
              <a:xfrm>
                <a:off x="4729" y="2947589"/>
                <a:ext cx="1972902" cy="631328"/>
              </a:xfrm>
              <a:prstGeom prst="rect">
                <a:avLst/>
              </a:prstGeom>
              <a:noFill/>
              <a:ln>
                <a:solidFill>
                  <a:schemeClr val="accent6"/>
                </a:solidFill>
              </a:ln>
              <a:sp3d/>
            </p:spPr>
            <p:style>
              <a:lnRef idx="1">
                <a:scrgbClr r="0" g="0" b="0"/>
              </a:lnRef>
              <a:fillRef idx="1">
                <a:scrgbClr r="0" g="0" b="0"/>
              </a:fillRef>
              <a:effectRef idx="2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6C25F0C-2C98-480E-9507-8B2982E5B729}"/>
                  </a:ext>
                </a:extLst>
              </p:cNvPr>
              <p:cNvSpPr txBox="1"/>
              <p:nvPr/>
            </p:nvSpPr>
            <p:spPr>
              <a:xfrm>
                <a:off x="4729" y="2947589"/>
                <a:ext cx="1972902" cy="631328"/>
              </a:xfrm>
              <a:prstGeom prst="rect">
                <a:avLst/>
              </a:prstGeom>
              <a:ln>
                <a:solidFill>
                  <a:schemeClr val="accent6"/>
                </a:solidFill>
              </a:ln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IN" sz="2800" b="1" kern="1200" dirty="0"/>
                  <a:t>Trinomial</a:t>
                </a:r>
              </a:p>
            </p:txBody>
          </p:sp>
        </p:grp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CC22F610-3935-4F7F-9BED-FF20903FFFB1}"/>
                </a:ext>
              </a:extLst>
            </p:cNvPr>
            <p:cNvSpPr/>
            <p:nvPr/>
          </p:nvSpPr>
          <p:spPr>
            <a:xfrm>
              <a:off x="1446274" y="4173012"/>
              <a:ext cx="986451" cy="986451"/>
            </a:xfrm>
            <a:prstGeom prst="arc">
              <a:avLst>
                <a:gd name="adj1" fmla="val 2400000"/>
                <a:gd name="adj2" fmla="val 840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AACBB1E-CAC1-4343-AC35-59BDAB4FE030}"/>
              </a:ext>
            </a:extLst>
          </p:cNvPr>
          <p:cNvGrpSpPr/>
          <p:nvPr/>
        </p:nvGrpSpPr>
        <p:grpSpPr>
          <a:xfrm>
            <a:off x="409253" y="4851019"/>
            <a:ext cx="1972902" cy="986451"/>
            <a:chOff x="2599098" y="5241460"/>
            <a:chExt cx="1972902" cy="986451"/>
          </a:xfrm>
        </p:grpSpPr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FBA984E3-D8DE-4C62-BCC7-2BD6BFEE7496}"/>
                </a:ext>
              </a:extLst>
            </p:cNvPr>
            <p:cNvSpPr/>
            <p:nvPr/>
          </p:nvSpPr>
          <p:spPr>
            <a:xfrm>
              <a:off x="3078117" y="5241460"/>
              <a:ext cx="986451" cy="986451"/>
            </a:xfrm>
            <a:prstGeom prst="arc">
              <a:avLst>
                <a:gd name="adj1" fmla="val 13200000"/>
                <a:gd name="adj2" fmla="val 1920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A0A62F1-3E19-4E18-B737-4C126D9E9359}"/>
                </a:ext>
              </a:extLst>
            </p:cNvPr>
            <p:cNvGrpSpPr/>
            <p:nvPr/>
          </p:nvGrpSpPr>
          <p:grpSpPr>
            <a:xfrm>
              <a:off x="2599098" y="5419021"/>
              <a:ext cx="1972902" cy="631328"/>
              <a:chOff x="4729" y="2947589"/>
              <a:chExt cx="1972902" cy="631328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7AA09EF-91DA-40C0-B6CC-8F677AD24E0A}"/>
                  </a:ext>
                </a:extLst>
              </p:cNvPr>
              <p:cNvSpPr/>
              <p:nvPr/>
            </p:nvSpPr>
            <p:spPr>
              <a:xfrm>
                <a:off x="4729" y="2947589"/>
                <a:ext cx="1972902" cy="631328"/>
              </a:xfrm>
              <a:prstGeom prst="rect">
                <a:avLst/>
              </a:prstGeom>
              <a:noFill/>
              <a:ln>
                <a:solidFill>
                  <a:schemeClr val="accent6"/>
                </a:solidFill>
              </a:ln>
              <a:sp3d/>
            </p:spPr>
            <p:style>
              <a:lnRef idx="1">
                <a:scrgbClr r="0" g="0" b="0"/>
              </a:lnRef>
              <a:fillRef idx="1">
                <a:scrgbClr r="0" g="0" b="0"/>
              </a:fillRef>
              <a:effectRef idx="2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3FBD3F4-1382-46A5-AAC1-C06D64B49332}"/>
                  </a:ext>
                </a:extLst>
              </p:cNvPr>
              <p:cNvSpPr txBox="1"/>
              <p:nvPr/>
            </p:nvSpPr>
            <p:spPr>
              <a:xfrm>
                <a:off x="4729" y="2947589"/>
                <a:ext cx="1972902" cy="631328"/>
              </a:xfrm>
              <a:prstGeom prst="rect">
                <a:avLst/>
              </a:prstGeom>
              <a:ln>
                <a:solidFill>
                  <a:schemeClr val="accent6"/>
                </a:solidFill>
              </a:ln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7780" tIns="17780" rIns="17780" bIns="17780" numCol="1" spcCol="1270" anchor="ctr" anchorCtr="0">
                <a:noAutofit/>
              </a:bodyPr>
              <a:lstStyle/>
              <a:p>
                <a:pPr marL="0" lvl="0" indent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IN" sz="2800" b="1" kern="1200" dirty="0"/>
                  <a:t>Polynomial</a:t>
                </a:r>
              </a:p>
            </p:txBody>
          </p:sp>
        </p:grp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A31FA6F4-E28D-4658-9A90-2C96E8B40B8A}"/>
                </a:ext>
              </a:extLst>
            </p:cNvPr>
            <p:cNvSpPr/>
            <p:nvPr/>
          </p:nvSpPr>
          <p:spPr>
            <a:xfrm>
              <a:off x="3078117" y="5241460"/>
              <a:ext cx="986451" cy="986451"/>
            </a:xfrm>
            <a:prstGeom prst="arc">
              <a:avLst>
                <a:gd name="adj1" fmla="val 2400000"/>
                <a:gd name="adj2" fmla="val 8400000"/>
              </a:avLst>
            </a:prstGeom>
            <a:ln>
              <a:solidFill>
                <a:schemeClr val="accent6"/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517C539D-3209-40F3-AE21-13634C161CB9}"/>
              </a:ext>
            </a:extLst>
          </p:cNvPr>
          <p:cNvSpPr txBox="1"/>
          <p:nvPr/>
        </p:nvSpPr>
        <p:spPr>
          <a:xfrm>
            <a:off x="2663328" y="3357131"/>
            <a:ext cx="6175429" cy="123194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bliqueTopLef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2400" dirty="0"/>
              <a:t>Algebraic expressions with three unlike terms are called </a:t>
            </a:r>
            <a:r>
              <a:rPr lang="en-US" sz="2400" b="1" dirty="0"/>
              <a:t>trinomials. Examples:</a:t>
            </a:r>
            <a:r>
              <a:rPr lang="en-US" sz="2400" dirty="0"/>
              <a:t> </a:t>
            </a:r>
            <a:r>
              <a:rPr lang="es-ES" sz="2400" dirty="0"/>
              <a:t>3x + 2y + 3, x + y + z, ab + 2bc + 3ca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0B98889-622B-4D07-AA88-F308D627D32C}"/>
                  </a:ext>
                </a:extLst>
              </p:cNvPr>
              <p:cNvSpPr txBox="1"/>
              <p:nvPr/>
            </p:nvSpPr>
            <p:spPr>
              <a:xfrm>
                <a:off x="2663327" y="4726191"/>
                <a:ext cx="6175429" cy="1236108"/>
              </a:xfrm>
              <a:prstGeom prst="rect">
                <a:avLst/>
              </a:prstGeom>
              <a:noFill/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  <a:scene3d>
                <a:camera prst="obliqueTopLef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Algebraic expressions with many unlike terms are called </a:t>
                </a:r>
                <a:r>
                  <a:rPr lang="en-US" sz="2400" b="1" dirty="0"/>
                  <a:t>polynomials.</a:t>
                </a:r>
                <a:r>
                  <a:rPr lang="pt-BR" sz="2400" b="1" dirty="0"/>
                  <a:t> Examples:</a:t>
                </a:r>
                <a14:m>
                  <m:oMath xmlns:m="http://schemas.openxmlformats.org/officeDocument/2006/math">
                    <a:fld id="{825F15A7-03F4-43D7-82C5-3E23DA2F108C}" type="mathplaceholder">
                      <a:rPr lang="pt-BR" sz="2400" b="1" i="1">
                        <a:latin typeface="Cambria Math"/>
                      </a:rPr>
                      <a:t>.</a:t>
                    </a:fld>
                  </m:oMath>
                </a14:m>
                <a:r>
                  <a:rPr lang="pt-BR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BR" sz="2400" dirty="0"/>
                  <a:t>+ </a:t>
                </a:r>
                <a14:m>
                  <m:oMath xmlns:m="http://schemas.openxmlformats.org/officeDocument/2006/math">
                    <m:r>
                      <a:rPr lang="pt-BR" sz="2400" i="1" dirty="0" smtClean="0">
                        <a:latin typeface="Cambria Math"/>
                      </a:rPr>
                      <m:t>3</m:t>
                    </m:r>
                    <m:sSup>
                      <m:sSupPr>
                        <m:ctrlPr>
                          <a:rPr lang="pt-BR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400" dirty="0"/>
                  <a:t>– 4x + 1,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BR" sz="2400" dirty="0"/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BR" sz="240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pt-BR" sz="2400" dirty="0"/>
                  <a:t> –</a:t>
                </a:r>
                <a14:m>
                  <m:oMath xmlns:m="http://schemas.openxmlformats.org/officeDocument/2006/math">
                    <m:r>
                      <a:rPr lang="pt-BR" sz="2400" i="1" dirty="0" smtClean="0">
                        <a:latin typeface="Cambria Math"/>
                      </a:rPr>
                      <m:t>5</m:t>
                    </m:r>
                    <m:sSup>
                      <m:sSupPr>
                        <m:ctrlPr>
                          <a:rPr lang="pt-BR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BR" sz="240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pt-BR" sz="2400" dirty="0"/>
                  <a:t> + </a:t>
                </a:r>
                <a14:m>
                  <m:oMath xmlns:m="http://schemas.openxmlformats.org/officeDocument/2006/math">
                    <m:r>
                      <a:rPr lang="pt-BR" sz="2400" i="1" dirty="0" smtClean="0">
                        <a:latin typeface="Cambria Math"/>
                      </a:rPr>
                      <m:t>4</m:t>
                    </m:r>
                    <m:sSup>
                      <m:sSupPr>
                        <m:ctrlPr>
                          <a:rPr lang="pt-BR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pt-BR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BR" sz="24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pt-BR" sz="2400" dirty="0"/>
                  <a:t>–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𝑎𝑏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pt-BR" sz="2400" dirty="0"/>
                  <a:t> + 1</a:t>
                </a:r>
                <a:endParaRPr lang="en-US" sz="2400" dirty="0"/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0B98889-622B-4D07-AA88-F308D627D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3327" y="4726191"/>
                <a:ext cx="6175429" cy="1236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863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38" grpId="0" animBg="1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898495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376</Words>
  <Application>Microsoft Office PowerPoint</Application>
  <PresentationFormat>On-screen Show (4:3)</PresentationFormat>
  <Paragraphs>30</Paragraphs>
  <Slides>3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Cambria Math</vt:lpstr>
      <vt:lpstr>Office Theme</vt:lpstr>
      <vt:lpstr>Classification of Algebraic Expressions</vt:lpstr>
      <vt:lpstr>Classification of Algebraic Expressions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39</cp:revision>
  <dcterms:created xsi:type="dcterms:W3CDTF">2018-12-16T04:20:25Z</dcterms:created>
  <dcterms:modified xsi:type="dcterms:W3CDTF">2021-02-15T12:49:44Z</dcterms:modified>
</cp:coreProperties>
</file>