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2" r:id="rId6"/>
    <p:sldId id="263" r:id="rId7"/>
    <p:sldId id="258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7" d="100"/>
          <a:sy n="57" d="100"/>
        </p:scale>
        <p:origin x="168" y="4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687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203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409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987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76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6667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6019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793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/>
          <p:nvPr/>
        </p:nvSpPr>
        <p:spPr>
          <a:xfrm>
            <a:off x="7635686" y="6509319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5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522" y="95208"/>
            <a:ext cx="678726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5" descr="A picture containing text, ligh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5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risathyasaividyavahini.org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;p5">
            <a:hlinkClick r:id="rId4"/>
            <a:extLst>
              <a:ext uri="{FF2B5EF4-FFF2-40B4-BE49-F238E27FC236}">
                <a16:creationId xmlns:a16="http://schemas.microsoft.com/office/drawing/2014/main" id="{14906773-AC2E-2445-97EC-73E7C0D61462}"/>
              </a:ext>
            </a:extLst>
          </p:cNvPr>
          <p:cNvSpPr/>
          <p:nvPr userDrawn="1"/>
        </p:nvSpPr>
        <p:spPr>
          <a:xfrm>
            <a:off x="-406400" y="6488116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09663" y="500062"/>
            <a:ext cx="9454186" cy="164670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Like &amp; Unlike Terms</a:t>
            </a:r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Learn, Mathematics, Child, Girl, Formula, Physi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9887" y="2299494"/>
            <a:ext cx="6719887" cy="386393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85950" y="274638"/>
            <a:ext cx="8229600" cy="81121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dirty="0"/>
              <a:t>Like Terms</a:t>
            </a:r>
            <a:endParaRPr lang="en-IN" sz="36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57239" y="1371600"/>
            <a:ext cx="10587036" cy="5129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dirty="0"/>
              <a:t>                                      What are like terms?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Terms which contain the </a:t>
            </a:r>
            <a:r>
              <a:rPr lang="en-IN" dirty="0">
                <a:solidFill>
                  <a:srgbClr val="FF0000"/>
                </a:solidFill>
              </a:rPr>
              <a:t>same variable </a:t>
            </a:r>
            <a:r>
              <a:rPr lang="en-IN" dirty="0"/>
              <a:t>are called 'like terms'.</a:t>
            </a:r>
          </a:p>
        </p:txBody>
      </p:sp>
      <p:pic>
        <p:nvPicPr>
          <p:cNvPr id="6" name="Picture 4" descr="Stormtrooper, Star Wars, Lego, Storm, Trooper, Para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9057" y="2349817"/>
            <a:ext cx="4343400" cy="2787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514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/>
              <p:cNvSpPr txBox="1">
                <a:spLocks/>
              </p:cNvSpPr>
              <p:nvPr/>
            </p:nvSpPr>
            <p:spPr>
              <a:xfrm>
                <a:off x="1471613" y="1314450"/>
                <a:ext cx="9401175" cy="502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64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None/>
                  <a:defRPr sz="3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560"/>
                  </a:spcBef>
                  <a:spcAft>
                    <a:spcPts val="0"/>
                  </a:spcAft>
                  <a:buClr>
                    <a:srgbClr val="888888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480"/>
                  </a:spcBef>
                  <a:spcAft>
                    <a:spcPts val="0"/>
                  </a:spcAft>
                  <a:buClr>
                    <a:srgbClr val="888888"/>
                  </a:buClr>
                  <a:buSzPts val="2400"/>
                  <a:buFont typeface="Arial"/>
                  <a:buNone/>
                  <a:defRPr sz="24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algn="l"/>
                <a:r>
                  <a:rPr lang="en-IN" sz="2800" b="1" dirty="0">
                    <a:solidFill>
                      <a:schemeClr val="bg2">
                        <a:lumMod val="75000"/>
                      </a:schemeClr>
                    </a:solidFill>
                  </a:rPr>
                  <a:t>Examples:</a:t>
                </a:r>
              </a:p>
              <a:p>
                <a:pPr marL="571500" indent="-571500" algn="l">
                  <a:buAutoNum type="romanLcParenR"/>
                </a:pPr>
                <a:r>
                  <a:rPr lang="en-IN" sz="2800" dirty="0"/>
                  <a:t>7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 and 3 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 are called like terms as they have the same variables 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.</a:t>
                </a:r>
              </a:p>
              <a:p>
                <a:pPr marL="571500" indent="-571500" algn="l">
                  <a:buAutoNum type="romanLcParenR"/>
                </a:pPr>
                <a:endParaRPr lang="en-IN" sz="2800" dirty="0"/>
              </a:p>
              <a:p>
                <a:pPr marL="630238" indent="-630238" algn="l"/>
                <a:r>
                  <a:rPr lang="en-IN" sz="2800" dirty="0"/>
                  <a:t>ii)    -3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N" sz="2800" dirty="0"/>
                  <a:t>² and 2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N" sz="2800" dirty="0"/>
                  <a:t>² are called like terms as they have the same variables 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IN" sz="2800" dirty="0"/>
                  <a:t>².</a:t>
                </a:r>
              </a:p>
              <a:p>
                <a:pPr algn="l"/>
                <a:endParaRPr lang="en-IN" sz="2800" dirty="0"/>
              </a:p>
              <a:p>
                <a:pPr marL="574675" indent="-574675" algn="l"/>
                <a:r>
                  <a:rPr lang="en-IN" sz="2800" dirty="0"/>
                  <a:t>iii)   4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N" sz="2800" dirty="0"/>
                  <a:t> and 5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N" sz="2800" dirty="0"/>
                  <a:t> have the same variables. That is 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N" sz="2800" dirty="0"/>
                  <a:t>. Hence they are called like terms.</a:t>
                </a:r>
              </a:p>
            </p:txBody>
          </p:sp>
        </mc:Choice>
        <mc:Fallback xmlns="">
          <p:sp>
            <p:nvSpPr>
              <p:cNvPr id="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13" y="1314450"/>
                <a:ext cx="9401175" cy="5029200"/>
              </a:xfrm>
              <a:prstGeom prst="rect">
                <a:avLst/>
              </a:prstGeom>
              <a:blipFill>
                <a:blip r:embed="rId3"/>
                <a:stretch>
                  <a:fillRect l="-16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/>
          <p:cNvSpPr txBox="1">
            <a:spLocks/>
          </p:cNvSpPr>
          <p:nvPr/>
        </p:nvSpPr>
        <p:spPr>
          <a:xfrm>
            <a:off x="2276475" y="171450"/>
            <a:ext cx="7086600" cy="1143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dirty="0"/>
              <a:t>Like Terms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40072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838200" y="1443038"/>
            <a:ext cx="10515600" cy="508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2800" dirty="0"/>
              <a:t>                              What are unlike terms?</a:t>
            </a:r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endParaRPr lang="en-IN" sz="2800" dirty="0"/>
          </a:p>
          <a:p>
            <a:pPr algn="l"/>
            <a:r>
              <a:rPr lang="en-IN" sz="2800" dirty="0"/>
              <a:t>Terms which have </a:t>
            </a:r>
            <a:r>
              <a:rPr lang="en-IN" sz="2800" dirty="0">
                <a:solidFill>
                  <a:srgbClr val="FF0000"/>
                </a:solidFill>
              </a:rPr>
              <a:t>different variables </a:t>
            </a:r>
            <a:r>
              <a:rPr lang="en-IN" sz="2800" dirty="0"/>
              <a:t>are called 'unlike terms'.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00238" y="46038"/>
            <a:ext cx="8229600" cy="1143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dirty="0"/>
              <a:t>Unlike Terms</a:t>
            </a:r>
            <a:endParaRPr lang="en-IN" sz="3600" b="1" dirty="0"/>
          </a:p>
        </p:txBody>
      </p:sp>
      <p:pic>
        <p:nvPicPr>
          <p:cNvPr id="4" name="Picture 2" descr="Stormtrooper, Star Wars, Lego, Storm, Trooper, Wro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386013"/>
            <a:ext cx="4267200" cy="3200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925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/>
              <p:cNvSpPr txBox="1">
                <a:spLocks/>
              </p:cNvSpPr>
              <p:nvPr/>
            </p:nvSpPr>
            <p:spPr>
              <a:xfrm>
                <a:off x="1441985" y="1514475"/>
                <a:ext cx="9308030" cy="4786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64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None/>
                  <a:defRPr sz="32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560"/>
                  </a:spcBef>
                  <a:spcAft>
                    <a:spcPts val="0"/>
                  </a:spcAft>
                  <a:buClr>
                    <a:srgbClr val="888888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480"/>
                  </a:spcBef>
                  <a:spcAft>
                    <a:spcPts val="0"/>
                  </a:spcAft>
                  <a:buClr>
                    <a:srgbClr val="888888"/>
                  </a:buClr>
                  <a:buSzPts val="2400"/>
                  <a:buFont typeface="Arial"/>
                  <a:buNone/>
                  <a:defRPr sz="24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rgbClr val="888888"/>
                  </a:buClr>
                  <a:buSzPts val="2000"/>
                  <a:buFont typeface="Arial"/>
                  <a:buNone/>
                  <a:defRPr sz="2000" b="0" i="0" u="none" strike="noStrike" cap="none">
                    <a:solidFill>
                      <a:srgbClr val="888888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algn="l"/>
                <a:r>
                  <a:rPr lang="en-IN" sz="2800" b="1" dirty="0">
                    <a:solidFill>
                      <a:srgbClr val="7030A0"/>
                    </a:solidFill>
                  </a:rPr>
                  <a:t>Examples:</a:t>
                </a:r>
              </a:p>
              <a:p>
                <a:pPr marL="574675" indent="-574675" algn="l"/>
                <a:r>
                  <a:rPr lang="en-IN" sz="2800" dirty="0"/>
                  <a:t>i)     7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 and 4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IN" sz="2800" dirty="0"/>
                  <a:t> are called unlike terms as they have different variables </a:t>
                </a:r>
                <a14:m>
                  <m:oMath xmlns:m="http://schemas.openxmlformats.org/officeDocument/2006/math">
                    <m:r>
                      <a:rPr lang="en-IN" sz="28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 and 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IN" sz="2800" dirty="0"/>
                  <a:t>.</a:t>
                </a:r>
              </a:p>
              <a:p>
                <a:pPr marL="571500" indent="-571500" algn="l">
                  <a:buAutoNum type="romanLcParenR"/>
                </a:pPr>
                <a:endParaRPr lang="en-IN" sz="2800" dirty="0"/>
              </a:p>
              <a:p>
                <a:pPr marL="630238" indent="-630238" algn="l"/>
                <a:r>
                  <a:rPr lang="en-IN" sz="2800" dirty="0"/>
                  <a:t>ii)    -4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IN" sz="2800" dirty="0"/>
                  <a:t>² and -4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N" sz="2800" dirty="0"/>
                  <a:t>² are called unlike terms as they have different variables 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IN" sz="2800" dirty="0"/>
                  <a:t> and 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IN" sz="2800" dirty="0"/>
                  <a:t>.</a:t>
                </a:r>
              </a:p>
              <a:p>
                <a:pPr algn="l"/>
                <a:endParaRPr lang="en-IN" sz="2800" dirty="0"/>
              </a:p>
              <a:p>
                <a:pPr marL="630238" indent="-630238" algn="l"/>
                <a:r>
                  <a:rPr lang="en-IN" sz="2800" dirty="0"/>
                  <a:t>iii)   5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² and 5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dirty="0"/>
                  <a:t>have different variables. That is 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N" sz="2800" dirty="0"/>
                  <a:t> and </a:t>
                </a:r>
                <a14:m>
                  <m:oMath xmlns:m="http://schemas.openxmlformats.org/officeDocument/2006/math">
                    <m:r>
                      <a:rPr lang="en-IN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N" sz="2800" dirty="0"/>
                  <a:t>. Hence they are called unlike terms.</a:t>
                </a:r>
              </a:p>
            </p:txBody>
          </p:sp>
        </mc:Choice>
        <mc:Fallback xmlns="">
          <p:sp>
            <p:nvSpPr>
              <p:cNvPr id="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985" y="1514475"/>
                <a:ext cx="9308030" cy="4786313"/>
              </a:xfrm>
              <a:prstGeom prst="rect">
                <a:avLst/>
              </a:prstGeom>
              <a:blipFill>
                <a:blip r:embed="rId3"/>
                <a:stretch>
                  <a:fillRect l="-1376" r="-19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1"/>
          <p:cNvSpPr txBox="1">
            <a:spLocks/>
          </p:cNvSpPr>
          <p:nvPr/>
        </p:nvSpPr>
        <p:spPr>
          <a:xfrm>
            <a:off x="1816701" y="142875"/>
            <a:ext cx="8229600" cy="1143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dirty="0"/>
              <a:t>Unlike Terms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98860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578409" y="1779181"/>
            <a:ext cx="9035182" cy="47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4675" indent="-574675" algn="l">
              <a:spcBef>
                <a:spcPts val="0"/>
              </a:spcBef>
              <a:buSzPct val="100000"/>
              <a:buAutoNum type="alphaLcParenR"/>
            </a:pPr>
            <a:r>
              <a:rPr lang="en-IN" sz="2800" dirty="0"/>
              <a:t>Ignore the numerical coefficients</a:t>
            </a:r>
          </a:p>
          <a:p>
            <a:pPr marL="574675" indent="-574675" algn="l">
              <a:lnSpc>
                <a:spcPct val="150000"/>
              </a:lnSpc>
              <a:spcBef>
                <a:spcPts val="0"/>
              </a:spcBef>
              <a:buSzPct val="100000"/>
              <a:buAutoNum type="alphaLcParenR"/>
            </a:pPr>
            <a:r>
              <a:rPr lang="en-IN" sz="2800" dirty="0"/>
              <a:t>Concentrate on the algebraic part of the terms</a:t>
            </a:r>
          </a:p>
          <a:p>
            <a:pPr marL="574675" indent="-574675" algn="l">
              <a:lnSpc>
                <a:spcPct val="150000"/>
              </a:lnSpc>
              <a:spcBef>
                <a:spcPts val="0"/>
              </a:spcBef>
              <a:buSzPct val="100000"/>
              <a:buAutoNum type="alphaLcParenR"/>
            </a:pPr>
            <a:r>
              <a:rPr lang="en-IN" sz="2800" dirty="0"/>
              <a:t>Check the variables in the term, they must be same. </a:t>
            </a:r>
          </a:p>
          <a:p>
            <a:pPr marL="574675" indent="-574675" algn="l">
              <a:lnSpc>
                <a:spcPct val="150000"/>
              </a:lnSpc>
              <a:spcBef>
                <a:spcPts val="0"/>
              </a:spcBef>
              <a:buSzPct val="100000"/>
              <a:buAutoNum type="alphaLcParenR"/>
            </a:pPr>
            <a:r>
              <a:rPr lang="en-IN" sz="2800" dirty="0"/>
              <a:t>Check the power of each variable in the terms. They must be the same. </a:t>
            </a:r>
          </a:p>
          <a:p>
            <a:pPr marL="574675" indent="-574675" algn="l">
              <a:lnSpc>
                <a:spcPct val="150000"/>
              </a:lnSpc>
              <a:spcBef>
                <a:spcPts val="0"/>
              </a:spcBef>
              <a:buSzPct val="100000"/>
              <a:buAutoNum type="alphaLcParenR"/>
            </a:pPr>
            <a:r>
              <a:rPr lang="en-IN" sz="2800" dirty="0"/>
              <a:t>Two things do not matter -- </a:t>
            </a:r>
          </a:p>
          <a:p>
            <a:pPr marL="1200150" lvl="1" indent="-457200" algn="l">
              <a:buFont typeface="Wingdings" panose="05000000000000000000" pitchFamily="2" charset="2"/>
              <a:buChar char="v"/>
            </a:pPr>
            <a:r>
              <a:rPr lang="en-IN" dirty="0">
                <a:solidFill>
                  <a:schemeClr val="tx1"/>
                </a:solidFill>
              </a:rPr>
              <a:t>The numerical coefficients of the terms </a:t>
            </a:r>
          </a:p>
          <a:p>
            <a:pPr marL="1200150" lvl="1" indent="-457200" algn="l">
              <a:buFont typeface="Wingdings" panose="05000000000000000000" pitchFamily="2" charset="2"/>
              <a:buChar char="v"/>
            </a:pPr>
            <a:r>
              <a:rPr lang="en-IN" dirty="0">
                <a:solidFill>
                  <a:schemeClr val="tx1"/>
                </a:solidFill>
              </a:rPr>
              <a:t>The order in which the variables are multiplied.</a:t>
            </a:r>
          </a:p>
          <a:p>
            <a:pPr marL="574675" indent="-574675" algn="l">
              <a:lnSpc>
                <a:spcPct val="150000"/>
              </a:lnSpc>
              <a:spcBef>
                <a:spcPts val="0"/>
              </a:spcBef>
              <a:buSzPct val="100000"/>
              <a:buAutoNum type="alphaLcParenR"/>
            </a:pPr>
            <a:endParaRPr lang="en-US" sz="2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66949" y="142875"/>
            <a:ext cx="9458103" cy="13811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3600" b="1" dirty="0"/>
              <a:t>Simple ways to identify like and unlike terms</a:t>
            </a:r>
          </a:p>
        </p:txBody>
      </p:sp>
    </p:spTree>
    <p:extLst>
      <p:ext uri="{BB962C8B-B14F-4D97-AF65-F5344CB8AC3E}">
        <p14:creationId xmlns:p14="http://schemas.microsoft.com/office/powerpoint/2010/main" val="4070605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>
            <p:extLst>
              <p:ext uri="{D42A27DB-BD31-4B8C-83A1-F6EECF244321}">
                <p14:modId xmlns:p14="http://schemas.microsoft.com/office/powerpoint/2010/main" val="3030296253"/>
              </p:ext>
            </p:extLst>
          </p:nvPr>
        </p:nvGraphicFramePr>
        <p:xfrm>
          <a:off x="1084586" y="1071820"/>
          <a:ext cx="9937100" cy="4268105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938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https://pixabay.com/illustrations/learn-mathematics-child-girl-2300141/</a:t>
                      </a:r>
                      <a:endParaRPr lang="en-US" sz="900" b="0" i="1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Geralt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1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2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900" dirty="0"/>
                        <a:t>https://pixabay.com/photos/stormtrooper-star-wars-lego-storm-2899993/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Aitoff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38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4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900" dirty="0"/>
                        <a:t>https://pixabay.com/photos/stormtrooper-star-wars-lego-storm-2899982/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Aitoff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07113" y="488107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4" descr="Learn, Mathematics, Child, Girl, Formula, Physi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3163" y="1747838"/>
            <a:ext cx="79513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tormtrooper, Star Wars, Lego, Storm, Trooper, Para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4359" y="2744119"/>
            <a:ext cx="780804" cy="501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Stormtrooper, Star Wars, Lego, Storm, Trooper, Wro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4359" y="3527139"/>
            <a:ext cx="762000" cy="57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694</Words>
  <Application>Microsoft Office PowerPoint</Application>
  <PresentationFormat>Widescreen</PresentationFormat>
  <Paragraphs>85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 Math</vt:lpstr>
      <vt:lpstr>Wingdings</vt:lpstr>
      <vt:lpstr>DD</vt:lpstr>
      <vt:lpstr>Like &amp; Unlike 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prabha acharya</cp:lastModifiedBy>
  <cp:revision>7</cp:revision>
  <dcterms:created xsi:type="dcterms:W3CDTF">2020-08-28T09:38:22Z</dcterms:created>
  <dcterms:modified xsi:type="dcterms:W3CDTF">2023-07-15T04:28:23Z</dcterms:modified>
</cp:coreProperties>
</file>