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9" r:id="rId4"/>
    <p:sldId id="275" r:id="rId5"/>
    <p:sldId id="260" r:id="rId6"/>
    <p:sldId id="262" r:id="rId7"/>
    <p:sldId id="274" r:id="rId8"/>
    <p:sldId id="261" r:id="rId9"/>
    <p:sldId id="263" r:id="rId10"/>
    <p:sldId id="264" r:id="rId11"/>
    <p:sldId id="265" r:id="rId12"/>
    <p:sldId id="266" r:id="rId13"/>
    <p:sldId id="267" r:id="rId14"/>
    <p:sldId id="268" r:id="rId15"/>
    <p:sldId id="269" r:id="rId16"/>
    <p:sldId id="270" r:id="rId17"/>
    <p:sldId id="271" r:id="rId18"/>
    <p:sldId id="272" r:id="rId19"/>
    <p:sldId id="273" r:id="rId20"/>
    <p:sldId id="25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912" autoAdjust="0"/>
  </p:normalViewPr>
  <p:slideViewPr>
    <p:cSldViewPr>
      <p:cViewPr>
        <p:scale>
          <a:sx n="81" d="100"/>
          <a:sy n="81" d="100"/>
        </p:scale>
        <p:origin x="-96" y="-93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3" d="100"/>
          <a:sy n="53" d="100"/>
        </p:scale>
        <p:origin x="-286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D398F4-68C7-45DD-917F-850F0F97DF8C}" type="datetimeFigureOut">
              <a:rPr lang="en-IN" smtClean="0"/>
              <a:t>16-02-2021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4D701E-2B11-4C64-8620-9E97557E8B0E}" type="slidenum">
              <a:rPr lang="en-IN" smtClean="0"/>
              <a:t>‹#›</a:t>
            </a:fld>
            <a:endParaRPr lang="en-IN"/>
          </a:p>
        </p:txBody>
      </p:sp>
    </p:spTree>
    <p:extLst>
      <p:ext uri="{BB962C8B-B14F-4D97-AF65-F5344CB8AC3E}">
        <p14:creationId xmlns:p14="http://schemas.microsoft.com/office/powerpoint/2010/main" val="1223723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commons.wikimedia.org/wiki/File:Banana_(1).jpg"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pexels.com/photo/apple-fruit-healthy-food-39803/"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chilimath.com/algebra/intro/cmb/images/diag2.gi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pixabay.com/photos/sheets-towels-blankets-linen-clean-72155/"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pxhere.com/en/photo/1229056" TargetMode="External"/><Relationship Id="rId4" Type="http://schemas.openxmlformats.org/officeDocument/2006/relationships/hyperlink" Target="https://pixabay.com/photos/store-clothes-clothing-line-1338629/"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ixabay.com/photos/french-fries-food-french-plate-1351062/"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pixabay.com/illustrations/soft-drink-drink-fresh-cool-2916290/" TargetMode="External"/><Relationship Id="rId4" Type="http://schemas.openxmlformats.org/officeDocument/2006/relationships/hyperlink" Target="https://pxhere.com/en/photo/819865"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pixabay.com/photos/french-fries-food-french-plate-1351062/"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pixabay.com/illustrations/soft-drink-drink-fresh-cool-2916290/" TargetMode="External"/><Relationship Id="rId4" Type="http://schemas.openxmlformats.org/officeDocument/2006/relationships/hyperlink" Target="https://pxhere.com/en/photo/819865"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t>1</a:t>
            </a:fld>
            <a:endParaRPr lang="en-IN"/>
          </a:p>
        </p:txBody>
      </p:sp>
    </p:spTree>
    <p:extLst>
      <p:ext uri="{BB962C8B-B14F-4D97-AF65-F5344CB8AC3E}">
        <p14:creationId xmlns:p14="http://schemas.microsoft.com/office/powerpoint/2010/main" val="47232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marL="228600" indent="-228600">
              <a:buAutoNum type="arabicPeriod"/>
            </a:pPr>
            <a:r>
              <a:rPr lang="en-US" sz="1200" b="0" i="1" kern="1200" dirty="0">
                <a:solidFill>
                  <a:schemeClr val="tx1"/>
                </a:solidFill>
                <a:latin typeface="+mn-lt"/>
                <a:ea typeface="+mn-ea"/>
                <a:cs typeface="+mn-cs"/>
              </a:rPr>
              <a:t>Banana- </a:t>
            </a:r>
            <a:r>
              <a:rPr lang="en-IN" dirty="0">
                <a:hlinkClick r:id="rId3"/>
              </a:rPr>
              <a:t>https://commons.wikimedia.org/wiki/File:Banana_(1).jpg</a:t>
            </a:r>
            <a:endParaRPr lang="en-IN" dirty="0"/>
          </a:p>
          <a:p>
            <a:pPr marL="228600" indent="-228600">
              <a:buAutoNum type="arabicPeriod"/>
            </a:pPr>
            <a:r>
              <a:rPr lang="en-IN" dirty="0"/>
              <a:t>Apple - </a:t>
            </a:r>
            <a:r>
              <a:rPr lang="en-IN" dirty="0">
                <a:hlinkClick r:id="rId4"/>
              </a:rPr>
              <a:t>https://www.pexels.com/photo/apple-fruit-healthy-food-39803/</a:t>
            </a:r>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t>2</a:t>
            </a:fld>
            <a:endParaRPr lang="en-IN"/>
          </a:p>
        </p:txBody>
      </p:sp>
    </p:spTree>
    <p:extLst>
      <p:ext uri="{BB962C8B-B14F-4D97-AF65-F5344CB8AC3E}">
        <p14:creationId xmlns:p14="http://schemas.microsoft.com/office/powerpoint/2010/main" val="4164767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mn-cs"/>
              </a:rPr>
              <a:t>Suggestions: </a:t>
            </a:r>
            <a:r>
              <a:rPr lang="en-IN" sz="1200" b="1" i="0" u="sng" strike="noStrike" kern="1200" dirty="0">
                <a:solidFill>
                  <a:schemeClr val="tx1"/>
                </a:solidFill>
                <a:effectLst/>
                <a:latin typeface="+mn-lt"/>
                <a:ea typeface="+mn-ea"/>
                <a:cs typeface="+mn-cs"/>
                <a:hlinkClick r:id="rId3"/>
              </a:rPr>
              <a:t>http://www.chilimath.com/algebra/intro/cmb/images/diag2.gif</a:t>
            </a:r>
            <a:endParaRPr lang="en-US" sz="1200" b="1" i="0" kern="1200" dirty="0">
              <a:solidFill>
                <a:schemeClr val="tx1"/>
              </a:solidFill>
              <a:latin typeface="+mn-lt"/>
              <a:ea typeface="+mn-ea"/>
              <a:cs typeface="+mn-cs"/>
            </a:endParaRP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endParaRPr lang="en-IN" dirty="0"/>
          </a:p>
        </p:txBody>
      </p:sp>
      <p:sp>
        <p:nvSpPr>
          <p:cNvPr id="4" name="Slide Number Placeholder 3"/>
          <p:cNvSpPr>
            <a:spLocks noGrp="1"/>
          </p:cNvSpPr>
          <p:nvPr>
            <p:ph type="sldNum" sz="quarter" idx="5"/>
          </p:nvPr>
        </p:nvSpPr>
        <p:spPr/>
        <p:txBody>
          <a:bodyPr/>
          <a:lstStyle/>
          <a:p>
            <a:fld id="{154D701E-2B11-4C64-8620-9E97557E8B0E}" type="slidenum">
              <a:rPr lang="en-IN" smtClean="0"/>
              <a:t>6</a:t>
            </a:fld>
            <a:endParaRPr lang="en-IN"/>
          </a:p>
        </p:txBody>
      </p:sp>
    </p:spTree>
    <p:extLst>
      <p:ext uri="{BB962C8B-B14F-4D97-AF65-F5344CB8AC3E}">
        <p14:creationId xmlns:p14="http://schemas.microsoft.com/office/powerpoint/2010/main" val="2084692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marL="228600" indent="-228600">
              <a:buAutoNum type="arabicPeriod"/>
            </a:pPr>
            <a:r>
              <a:rPr lang="en-IN" dirty="0"/>
              <a:t>Blankets - </a:t>
            </a:r>
            <a:r>
              <a:rPr lang="en-IN" dirty="0">
                <a:hlinkClick r:id="rId3"/>
              </a:rPr>
              <a:t>https://pixabay.com/photos/sheets-towels-blankets-linen-clean-72155/</a:t>
            </a:r>
            <a:endParaRPr lang="en-IN" dirty="0"/>
          </a:p>
          <a:p>
            <a:pPr marL="228600" indent="-228600">
              <a:buAutoNum type="arabicPeriod"/>
            </a:pPr>
            <a:r>
              <a:rPr lang="en-IN" dirty="0"/>
              <a:t>Clothes - </a:t>
            </a:r>
            <a:r>
              <a:rPr lang="en-IN" dirty="0">
                <a:hlinkClick r:id="rId4"/>
              </a:rPr>
              <a:t>https://pixabay.com/photos/store-clothes-clothing-line-1338629/</a:t>
            </a:r>
            <a:endParaRPr lang="en-IN" dirty="0"/>
          </a:p>
          <a:p>
            <a:pPr marL="228600" indent="-228600">
              <a:buAutoNum type="arabicPeriod"/>
            </a:pPr>
            <a:r>
              <a:rPr lang="en-IN" dirty="0"/>
              <a:t>Pillows - </a:t>
            </a:r>
            <a:r>
              <a:rPr lang="en-IN" dirty="0">
                <a:hlinkClick r:id="rId5"/>
              </a:rPr>
              <a:t>https://pxhere.com/en/photo/1229056</a:t>
            </a:r>
            <a:endParaRPr lang="en-IN" dirty="0"/>
          </a:p>
        </p:txBody>
      </p:sp>
      <p:sp>
        <p:nvSpPr>
          <p:cNvPr id="4" name="Slide Number Placeholder 3"/>
          <p:cNvSpPr>
            <a:spLocks noGrp="1"/>
          </p:cNvSpPr>
          <p:nvPr>
            <p:ph type="sldNum" sz="quarter" idx="5"/>
          </p:nvPr>
        </p:nvSpPr>
        <p:spPr/>
        <p:txBody>
          <a:bodyPr/>
          <a:lstStyle/>
          <a:p>
            <a:fld id="{154D701E-2B11-4C64-8620-9E97557E8B0E}" type="slidenum">
              <a:rPr lang="en-IN" smtClean="0"/>
              <a:t>7</a:t>
            </a:fld>
            <a:endParaRPr lang="en-IN"/>
          </a:p>
        </p:txBody>
      </p:sp>
    </p:spTree>
    <p:extLst>
      <p:ext uri="{BB962C8B-B14F-4D97-AF65-F5344CB8AC3E}">
        <p14:creationId xmlns:p14="http://schemas.microsoft.com/office/powerpoint/2010/main" val="2943488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marL="228600" indent="-228600">
              <a:buAutoNum type="arabicPeriod"/>
            </a:pPr>
            <a:r>
              <a:rPr lang="en-US" sz="1200" b="0" i="1" kern="1200" dirty="0">
                <a:solidFill>
                  <a:schemeClr val="tx1"/>
                </a:solidFill>
                <a:latin typeface="+mn-lt"/>
                <a:ea typeface="+mn-ea"/>
                <a:cs typeface="+mn-cs"/>
              </a:rPr>
              <a:t>Fries- </a:t>
            </a:r>
            <a:r>
              <a:rPr lang="en-IN" dirty="0">
                <a:hlinkClick r:id="rId3"/>
              </a:rPr>
              <a:t>https://pixabay.com/photos/french-fries-food-french-plate-1351062/</a:t>
            </a:r>
            <a:endParaRPr lang="en-IN" dirty="0"/>
          </a:p>
          <a:p>
            <a:pPr marL="228600" indent="-228600">
              <a:buAutoNum type="arabicPeriod"/>
            </a:pPr>
            <a:r>
              <a:rPr lang="en-IN" dirty="0"/>
              <a:t>Burger- </a:t>
            </a:r>
            <a:r>
              <a:rPr lang="en-IN" dirty="0">
                <a:hlinkClick r:id="rId4"/>
              </a:rPr>
              <a:t>https://pxhere.com/en/photo/819865</a:t>
            </a:r>
            <a:endParaRPr lang="en-IN" dirty="0"/>
          </a:p>
          <a:p>
            <a:pPr marL="228600" indent="-228600">
              <a:buAutoNum type="arabicPeriod"/>
            </a:pPr>
            <a:r>
              <a:rPr lang="en-IN" dirty="0"/>
              <a:t>Soft Drink - </a:t>
            </a:r>
            <a:r>
              <a:rPr lang="en-IN" dirty="0">
                <a:hlinkClick r:id="rId5"/>
              </a:rPr>
              <a:t>https://pixabay.com/illustrations/soft-drink-drink-fresh-cool-2916290/</a:t>
            </a:r>
            <a:endParaRPr lang="en-IN" dirty="0"/>
          </a:p>
        </p:txBody>
      </p:sp>
      <p:sp>
        <p:nvSpPr>
          <p:cNvPr id="4" name="Slide Number Placeholder 3"/>
          <p:cNvSpPr>
            <a:spLocks noGrp="1"/>
          </p:cNvSpPr>
          <p:nvPr>
            <p:ph type="sldNum" sz="quarter" idx="5"/>
          </p:nvPr>
        </p:nvSpPr>
        <p:spPr/>
        <p:txBody>
          <a:bodyPr/>
          <a:lstStyle/>
          <a:p>
            <a:fld id="{154D701E-2B11-4C64-8620-9E97557E8B0E}" type="slidenum">
              <a:rPr lang="en-IN" smtClean="0"/>
              <a:t>8</a:t>
            </a:fld>
            <a:endParaRPr lang="en-IN"/>
          </a:p>
        </p:txBody>
      </p:sp>
    </p:spTree>
    <p:extLst>
      <p:ext uri="{BB962C8B-B14F-4D97-AF65-F5344CB8AC3E}">
        <p14:creationId xmlns:p14="http://schemas.microsoft.com/office/powerpoint/2010/main" val="1260129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marL="228600" indent="-228600">
              <a:buAutoNum type="arabicPeriod"/>
            </a:pPr>
            <a:r>
              <a:rPr lang="en-US" sz="1200" b="0" i="1" kern="1200" dirty="0">
                <a:solidFill>
                  <a:schemeClr val="tx1"/>
                </a:solidFill>
                <a:latin typeface="+mn-lt"/>
                <a:ea typeface="+mn-ea"/>
                <a:cs typeface="+mn-cs"/>
              </a:rPr>
              <a:t>Fries- </a:t>
            </a:r>
            <a:r>
              <a:rPr lang="en-IN" dirty="0">
                <a:hlinkClick r:id="rId3"/>
              </a:rPr>
              <a:t>https://pixabay.com/photos/french-fries-food-french-plate-1351062/</a:t>
            </a:r>
            <a:endParaRPr lang="en-IN" dirty="0"/>
          </a:p>
          <a:p>
            <a:pPr marL="228600" indent="-228600">
              <a:buAutoNum type="arabicPeriod"/>
            </a:pPr>
            <a:r>
              <a:rPr lang="en-IN" dirty="0"/>
              <a:t>Burger- </a:t>
            </a:r>
            <a:r>
              <a:rPr lang="en-IN" dirty="0">
                <a:hlinkClick r:id="rId4"/>
              </a:rPr>
              <a:t>https://pxhere.com/en/photo/819865</a:t>
            </a:r>
            <a:endParaRPr lang="en-IN" dirty="0"/>
          </a:p>
          <a:p>
            <a:pPr marL="228600" indent="-228600">
              <a:buAutoNum type="arabicPeriod"/>
            </a:pPr>
            <a:r>
              <a:rPr lang="en-IN" dirty="0"/>
              <a:t>Soft Drink - </a:t>
            </a:r>
            <a:r>
              <a:rPr lang="en-IN" dirty="0">
                <a:hlinkClick r:id="rId5"/>
              </a:rPr>
              <a:t>https://pixabay.com/illustrations/soft-drink-drink-fresh-cool-2916290/</a:t>
            </a:r>
            <a:endParaRPr lang="en-IN" dirty="0"/>
          </a:p>
        </p:txBody>
      </p:sp>
      <p:sp>
        <p:nvSpPr>
          <p:cNvPr id="4" name="Slide Number Placeholder 3"/>
          <p:cNvSpPr>
            <a:spLocks noGrp="1"/>
          </p:cNvSpPr>
          <p:nvPr>
            <p:ph type="sldNum" sz="quarter" idx="5"/>
          </p:nvPr>
        </p:nvSpPr>
        <p:spPr/>
        <p:txBody>
          <a:bodyPr/>
          <a:lstStyle/>
          <a:p>
            <a:fld id="{154D701E-2B11-4C64-8620-9E97557E8B0E}" type="slidenum">
              <a:rPr lang="en-IN" smtClean="0"/>
              <a:t>9</a:t>
            </a:fld>
            <a:endParaRPr lang="en-IN"/>
          </a:p>
        </p:txBody>
      </p:sp>
    </p:spTree>
    <p:extLst>
      <p:ext uri="{BB962C8B-B14F-4D97-AF65-F5344CB8AC3E}">
        <p14:creationId xmlns:p14="http://schemas.microsoft.com/office/powerpoint/2010/main" val="2956235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4D701E-2B11-4C64-8620-9E97557E8B0E}" type="slidenum">
              <a:rPr lang="en-IN" smtClean="0"/>
              <a:t>20</a:t>
            </a:fld>
            <a:endParaRPr lang="en-IN"/>
          </a:p>
        </p:txBody>
      </p:sp>
    </p:spTree>
    <p:extLst>
      <p:ext uri="{BB962C8B-B14F-4D97-AF65-F5344CB8AC3E}">
        <p14:creationId xmlns:p14="http://schemas.microsoft.com/office/powerpoint/2010/main" val="33194583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prstGeom prst="rect">
            <a:avLst/>
          </a:prstGeom>
        </p:spPr>
        <p:txBody>
          <a:bodyPr/>
          <a:lstStyle>
            <a:lvl1pPr>
              <a:defRPr sz="5400"/>
            </a:lvl1pPr>
          </a:lstStyle>
          <a:p>
            <a:r>
              <a:rPr lang="en-US" dirty="0"/>
              <a:t>Asset Title (Size 54)</a:t>
            </a:r>
            <a:endParaRPr lang="en-IN" dirty="0"/>
          </a:p>
        </p:txBody>
      </p:sp>
      <p:grpSp>
        <p:nvGrpSpPr>
          <p:cNvPr id="7" name="Group 14"/>
          <p:cNvGrpSpPr>
            <a:grpSpLocks/>
          </p:cNvGrpSpPr>
          <p:nvPr userDrawn="1"/>
        </p:nvGrpSpPr>
        <p:grpSpPr bwMode="auto">
          <a:xfrm>
            <a:off x="0" y="0"/>
            <a:ext cx="873125" cy="852488"/>
            <a:chOff x="0" y="0"/>
            <a:chExt cx="872351" cy="852108"/>
          </a:xfrm>
        </p:grpSpPr>
        <p:sp>
          <p:nvSpPr>
            <p:cNvPr id="8" name="Round Diagonal Corner Rectangle 7"/>
            <p:cNvSpPr/>
            <p:nvPr/>
          </p:nvSpPr>
          <p:spPr>
            <a:xfrm>
              <a:off x="71855" y="79223"/>
              <a:ext cx="228600" cy="228600"/>
            </a:xfrm>
            <a:prstGeom prst="round2DiagRect">
              <a:avLst/>
            </a:prstGeom>
            <a:solidFill>
              <a:srgbClr val="00B0F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9" name="Round Diagonal Corner Rectangle 8"/>
            <p:cNvSpPr/>
            <p:nvPr/>
          </p:nvSpPr>
          <p:spPr>
            <a:xfrm>
              <a:off x="376655" y="79223"/>
              <a:ext cx="228600" cy="228600"/>
            </a:xfrm>
            <a:prstGeom prst="round2DiagRect">
              <a:avLst/>
            </a:prstGeom>
            <a:solidFill>
              <a:srgbClr val="FB3B69"/>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10" name="Round Diagonal Corner Rectangle 9"/>
            <p:cNvSpPr/>
            <p:nvPr/>
          </p:nvSpPr>
          <p:spPr>
            <a:xfrm>
              <a:off x="65362" y="392172"/>
              <a:ext cx="228600" cy="228600"/>
            </a:xfrm>
            <a:prstGeom prst="round2DiagRect">
              <a:avLst/>
            </a:prstGeom>
            <a:solidFill>
              <a:schemeClr val="accent4">
                <a:lumMod val="50000"/>
              </a:schemeClr>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E</a:t>
              </a:r>
            </a:p>
          </p:txBody>
        </p:sp>
        <p:sp>
          <p:nvSpPr>
            <p:cNvPr id="11" name="Round Diagonal Corner Rectangle 10"/>
            <p:cNvSpPr/>
            <p:nvPr/>
          </p:nvSpPr>
          <p:spPr>
            <a:xfrm>
              <a:off x="370162" y="392172"/>
              <a:ext cx="228600" cy="228600"/>
            </a:xfrm>
            <a:prstGeom prst="round2DiagRect">
              <a:avLst/>
            </a:prstGeom>
            <a:solidFill>
              <a:srgbClr val="0080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P</a:t>
              </a:r>
            </a:p>
          </p:txBody>
        </p:sp>
        <p:cxnSp>
          <p:nvCxnSpPr>
            <p:cNvPr id="12" name="Straight Connector 11"/>
            <p:cNvCxnSpPr/>
            <p:nvPr/>
          </p:nvCxnSpPr>
          <p:spPr>
            <a:xfrm>
              <a:off x="682020" y="0"/>
              <a:ext cx="0" cy="814025"/>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51981"/>
              <a:ext cx="828291"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48636" y="218977"/>
              <a:ext cx="0" cy="633131"/>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96227" y="712914"/>
              <a:ext cx="676124"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grpSp>
      <p:sp>
        <p:nvSpPr>
          <p:cNvPr id="17" name="Rectangle 16"/>
          <p:cNvSpPr/>
          <p:nvPr userDrawn="1"/>
        </p:nvSpPr>
        <p:spPr>
          <a:xfrm>
            <a:off x="5726764" y="6509319"/>
            <a:ext cx="3350443" cy="4126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rgbClr val="08482B"/>
                </a:solidFill>
              </a:rPr>
              <a:t>Integral Education</a:t>
            </a:r>
            <a:r>
              <a:rPr lang="en-US" sz="1400" dirty="0">
                <a:solidFill>
                  <a:srgbClr val="08482B"/>
                </a:solidFill>
              </a:rPr>
              <a:t> </a:t>
            </a:r>
            <a:r>
              <a:rPr lang="en-US" sz="1400" b="1" dirty="0">
                <a:solidFill>
                  <a:srgbClr val="002060"/>
                </a:solidFill>
              </a:rPr>
              <a:t>FOR  </a:t>
            </a:r>
            <a:r>
              <a:rPr lang="en-US" sz="1400" b="1" dirty="0">
                <a:solidFill>
                  <a:srgbClr val="C00000"/>
                </a:solidFill>
              </a:rPr>
              <a:t>ALL, </a:t>
            </a:r>
            <a:r>
              <a:rPr lang="en-US" sz="1400" b="1" dirty="0">
                <a:solidFill>
                  <a:srgbClr val="002060"/>
                </a:solidFill>
              </a:rPr>
              <a:t>BY</a:t>
            </a:r>
            <a:r>
              <a:rPr lang="en-US" sz="1400" b="1" dirty="0">
                <a:solidFill>
                  <a:srgbClr val="C00000"/>
                </a:solidFill>
              </a:rPr>
              <a:t> ALL</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62807" y="5543490"/>
            <a:ext cx="914400" cy="914400"/>
          </a:xfrm>
          <a:prstGeom prst="rect">
            <a:avLst/>
          </a:prstGeom>
        </p:spPr>
      </p:pic>
    </p:spTree>
    <p:extLst>
      <p:ext uri="{BB962C8B-B14F-4D97-AF65-F5344CB8AC3E}">
        <p14:creationId xmlns:p14="http://schemas.microsoft.com/office/powerpoint/2010/main" val="3531262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lstStyle>
            <a:lvl1pPr>
              <a:defRPr sz="3600" baseline="0"/>
            </a:lvl1pPr>
          </a:lstStyle>
          <a:p>
            <a:r>
              <a:rPr lang="en-US" dirty="0"/>
              <a:t>Slide Title (Size 36)</a:t>
            </a:r>
            <a:endParaRPr lang="en-IN" dirty="0"/>
          </a:p>
        </p:txBody>
      </p:sp>
      <p:sp>
        <p:nvSpPr>
          <p:cNvPr id="3" name="Content Placeholder 2"/>
          <p:cNvSpPr>
            <a:spLocks noGrp="1"/>
          </p:cNvSpPr>
          <p:nvPr>
            <p:ph idx="1" hasCustomPrompt="1"/>
          </p:nvPr>
        </p:nvSpPr>
        <p:spPr>
          <a:xfrm>
            <a:off x="457200" y="1600200"/>
            <a:ext cx="8229600" cy="4525963"/>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a:lvl1pPr>
            <a:lvl2pPr>
              <a:defRPr/>
            </a:lvl2pPr>
            <a:lvl3pPr>
              <a:defRPr/>
            </a:lvl3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a:t>Sub Title (Size 32) Second level (Size 28) Third level (Size 24)</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dirty="0"/>
          </a:p>
          <a:p>
            <a:pPr lvl="0"/>
            <a:endParaRPr lang="en-US" dirty="0"/>
          </a:p>
          <a:p>
            <a:pPr lvl="1"/>
            <a:r>
              <a:rPr lang="en-US" dirty="0"/>
              <a:t>Second level (Size 28)</a:t>
            </a:r>
          </a:p>
          <a:p>
            <a:pPr lvl="2"/>
            <a:r>
              <a:rPr lang="en-US" dirty="0"/>
              <a:t>Third level (Size 24)</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9600" y="5943600"/>
            <a:ext cx="914400" cy="914400"/>
          </a:xfrm>
          <a:prstGeom prst="rect">
            <a:avLst/>
          </a:prstGeom>
        </p:spPr>
      </p:pic>
    </p:spTree>
    <p:extLst>
      <p:ext uri="{BB962C8B-B14F-4D97-AF65-F5344CB8AC3E}">
        <p14:creationId xmlns:p14="http://schemas.microsoft.com/office/powerpoint/2010/main" val="28393143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srisathyasaividyavahini.org/" TargetMode="Externa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31090" y="52321"/>
            <a:ext cx="967390" cy="938279"/>
          </a:xfrm>
          <a:prstGeom prst="rect">
            <a:avLst/>
          </a:prstGeom>
        </p:spPr>
      </p:pic>
      <p:sp>
        <p:nvSpPr>
          <p:cNvPr id="3" name="Rectangle 2">
            <a:hlinkClick r:id="rId5"/>
          </p:cNvPr>
          <p:cNvSpPr/>
          <p:nvPr userDrawn="1"/>
        </p:nvSpPr>
        <p:spPr>
          <a:xfrm>
            <a:off x="-304800" y="6488113"/>
            <a:ext cx="2762250" cy="377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fontAlgn="auto">
              <a:spcBef>
                <a:spcPts val="0"/>
              </a:spcBef>
              <a:spcAft>
                <a:spcPts val="0"/>
              </a:spcAft>
              <a:defRPr/>
            </a:pPr>
            <a:r>
              <a:rPr lang="en-US" sz="1100" b="1" dirty="0">
                <a:solidFill>
                  <a:srgbClr val="0000CC"/>
                </a:solidFill>
                <a:latin typeface="Calibri" pitchFamily="34" charset="0"/>
                <a:cs typeface="Calibri" pitchFamily="34" charset="0"/>
              </a:rPr>
              <a:t>©www.srisathyasaividyavahini.org</a:t>
            </a:r>
          </a:p>
        </p:txBody>
      </p:sp>
    </p:spTree>
    <p:extLst>
      <p:ext uri="{BB962C8B-B14F-4D97-AF65-F5344CB8AC3E}">
        <p14:creationId xmlns:p14="http://schemas.microsoft.com/office/powerpoint/2010/main" val="335197932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10.png"/><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2.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10.png"/><Relationship Id="rId4" Type="http://schemas.microsoft.com/office/2007/relationships/hdphoto" Target="../media/hdphoto7.wdp"/></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pixabay.com/photos/french-fries-food-french-plate-1351062/" TargetMode="External"/><Relationship Id="rId13" Type="http://schemas.openxmlformats.org/officeDocument/2006/relationships/image" Target="../media/image15.png"/><Relationship Id="rId18" Type="http://schemas.openxmlformats.org/officeDocument/2006/relationships/image" Target="../media/image19.png"/><Relationship Id="rId3" Type="http://schemas.openxmlformats.org/officeDocument/2006/relationships/hyperlink" Target="https://commons.wikimedia.org/wiki/File:Banana_(1).jpg" TargetMode="External"/><Relationship Id="rId21" Type="http://schemas.microsoft.com/office/2007/relationships/hdphoto" Target="../media/hdphoto11.wdp"/><Relationship Id="rId7" Type="http://schemas.openxmlformats.org/officeDocument/2006/relationships/hyperlink" Target="https://pxhere.com/en/photo/1229056" TargetMode="External"/><Relationship Id="rId12" Type="http://schemas.microsoft.com/office/2007/relationships/hdphoto" Target="../media/hdphoto8.wdp"/><Relationship Id="rId17" Type="http://schemas.openxmlformats.org/officeDocument/2006/relationships/image" Target="../media/image18.jpeg"/><Relationship Id="rId2" Type="http://schemas.openxmlformats.org/officeDocument/2006/relationships/notesSlide" Target="../notesSlides/notesSlide7.xml"/><Relationship Id="rId16" Type="http://schemas.openxmlformats.org/officeDocument/2006/relationships/image" Target="../media/image17.jpeg"/><Relationship Id="rId20"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hyperlink" Target="https://pixabay.com/photos/store-clothes-clothing-line-1338629/" TargetMode="External"/><Relationship Id="rId11" Type="http://schemas.openxmlformats.org/officeDocument/2006/relationships/image" Target="../media/image14.png"/><Relationship Id="rId5" Type="http://schemas.openxmlformats.org/officeDocument/2006/relationships/hyperlink" Target="https://pixabay.com/photos/sheets-towels-blankets-linen-clean-72155/" TargetMode="External"/><Relationship Id="rId15" Type="http://schemas.openxmlformats.org/officeDocument/2006/relationships/image" Target="../media/image16.jpeg"/><Relationship Id="rId23" Type="http://schemas.microsoft.com/office/2007/relationships/hdphoto" Target="../media/hdphoto12.wdp"/><Relationship Id="rId10" Type="http://schemas.openxmlformats.org/officeDocument/2006/relationships/hyperlink" Target="https://pixabay.com/illustrations/soft-drink-drink-fresh-cool-2916290/" TargetMode="External"/><Relationship Id="rId19" Type="http://schemas.microsoft.com/office/2007/relationships/hdphoto" Target="../media/hdphoto10.wdp"/><Relationship Id="rId4" Type="http://schemas.openxmlformats.org/officeDocument/2006/relationships/hyperlink" Target="https://www.pexels.com/photo/apple-fruit-healthy-food-39803/" TargetMode="External"/><Relationship Id="rId9" Type="http://schemas.openxmlformats.org/officeDocument/2006/relationships/hyperlink" Target="https://pxhere.com/en/photo/819865" TargetMode="External"/><Relationship Id="rId14" Type="http://schemas.microsoft.com/office/2007/relationships/hdphoto" Target="../media/hdphoto9.wdp"/><Relationship Id="rId22"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984375"/>
          </a:xfrm>
          <a:solidFill>
            <a:schemeClr val="tx2">
              <a:lumMod val="50000"/>
            </a:schemeClr>
          </a:solidFill>
        </p:spPr>
        <p:txBody>
          <a:bodyPr/>
          <a:lstStyle/>
          <a:p>
            <a:r>
              <a:rPr lang="en-US" b="1" dirty="0">
                <a:solidFill>
                  <a:schemeClr val="bg1"/>
                </a:solidFill>
              </a:rPr>
              <a:t>Addition and Subtraction of Algebraic Expressions</a:t>
            </a:r>
            <a:br>
              <a:rPr lang="en-US" dirty="0">
                <a:solidFill>
                  <a:schemeClr val="bg1"/>
                </a:solidFill>
              </a:rPr>
            </a:br>
            <a:br>
              <a:rPr lang="en-US" dirty="0">
                <a:solidFill>
                  <a:schemeClr val="bg1"/>
                </a:solidFill>
              </a:rPr>
            </a:br>
            <a:endParaRPr lang="en-IN" dirty="0">
              <a:solidFill>
                <a:schemeClr val="bg1"/>
              </a:solidFill>
            </a:endParaRPr>
          </a:p>
        </p:txBody>
      </p:sp>
    </p:spTree>
    <p:extLst>
      <p:ext uri="{BB962C8B-B14F-4D97-AF65-F5344CB8AC3E}">
        <p14:creationId xmlns:p14="http://schemas.microsoft.com/office/powerpoint/2010/main" val="2250731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086600" cy="1143000"/>
          </a:xfrm>
        </p:spPr>
        <p:txBody>
          <a:bodyPr/>
          <a:lstStyle/>
          <a:p>
            <a:r>
              <a:rPr lang="en-US" b="1" u="sng" dirty="0"/>
              <a:t>Addition or subtraction of like terms</a:t>
            </a:r>
            <a:br>
              <a:rPr lang="en-US" dirty="0"/>
            </a:br>
            <a:br>
              <a:rPr lang="en-US" dirty="0"/>
            </a:br>
            <a:endParaRPr lang="en-IN" dirty="0"/>
          </a:p>
        </p:txBody>
      </p:sp>
      <p:sp>
        <p:nvSpPr>
          <p:cNvPr id="3" name="Content Placeholder 2"/>
          <p:cNvSpPr>
            <a:spLocks noGrp="1"/>
          </p:cNvSpPr>
          <p:nvPr>
            <p:ph idx="1"/>
          </p:nvPr>
        </p:nvSpPr>
        <p:spPr>
          <a:xfrm>
            <a:off x="483752" y="1438477"/>
            <a:ext cx="8229600" cy="4419600"/>
          </a:xfrm>
        </p:spPr>
        <p:txBody>
          <a:bodyPr/>
          <a:lstStyle/>
          <a:p>
            <a:r>
              <a:rPr lang="en-US" sz="2400" dirty="0"/>
              <a:t>When you were first learning to add, you would do "three apples and two apples are five apples".</a:t>
            </a:r>
          </a:p>
          <a:p>
            <a:br>
              <a:rPr lang="en-US" dirty="0"/>
            </a:br>
            <a:r>
              <a:rPr lang="en-US" dirty="0"/>
              <a:t>     </a:t>
            </a:r>
          </a:p>
          <a:p>
            <a:r>
              <a:rPr lang="en-US" sz="2400" dirty="0"/>
              <a:t>You have learned that "you can't add apples and bananas". That is, "three apples and two bananas" is just a pile of five fruits;</a:t>
            </a:r>
          </a:p>
          <a:p>
            <a:r>
              <a:rPr lang="en-US" sz="2400" dirty="0"/>
              <a:t>it isn't something like "five apples" or "five bananas". Combining like terms works much the same way</a:t>
            </a:r>
            <a:r>
              <a:rPr lang="en-US" dirty="0"/>
              <a:t>.</a:t>
            </a:r>
          </a:p>
          <a:p>
            <a:br>
              <a:rPr lang="en-US" dirty="0"/>
            </a:br>
            <a:endParaRPr lang="en-IN" dirty="0"/>
          </a:p>
        </p:txBody>
      </p:sp>
      <p:pic>
        <p:nvPicPr>
          <p:cNvPr id="6" name="Picture 5">
            <a:extLst>
              <a:ext uri="{FF2B5EF4-FFF2-40B4-BE49-F238E27FC236}">
                <a16:creationId xmlns:a16="http://schemas.microsoft.com/office/drawing/2014/main" id="{1644CFC4-C710-4A20-A10C-20ECD50DE40D}"/>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923620" y="2488490"/>
            <a:ext cx="997076" cy="660401"/>
          </a:xfrm>
          <a:prstGeom prst="rect">
            <a:avLst/>
          </a:prstGeom>
        </p:spPr>
      </p:pic>
      <p:pic>
        <p:nvPicPr>
          <p:cNvPr id="7" name="Picture 6">
            <a:extLst>
              <a:ext uri="{FF2B5EF4-FFF2-40B4-BE49-F238E27FC236}">
                <a16:creationId xmlns:a16="http://schemas.microsoft.com/office/drawing/2014/main" id="{767F5091-0177-437A-BF35-3EBBF9F17E9A}"/>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646013" y="2488490"/>
            <a:ext cx="997076" cy="660401"/>
          </a:xfrm>
          <a:prstGeom prst="rect">
            <a:avLst/>
          </a:prstGeom>
        </p:spPr>
      </p:pic>
      <p:pic>
        <p:nvPicPr>
          <p:cNvPr id="8" name="Picture 7">
            <a:extLst>
              <a:ext uri="{FF2B5EF4-FFF2-40B4-BE49-F238E27FC236}">
                <a16:creationId xmlns:a16="http://schemas.microsoft.com/office/drawing/2014/main" id="{AE035B7D-C838-46FA-8849-192707B11293}"/>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886135" y="2488489"/>
            <a:ext cx="997076" cy="660401"/>
          </a:xfrm>
          <a:prstGeom prst="rect">
            <a:avLst/>
          </a:prstGeom>
        </p:spPr>
      </p:pic>
      <p:pic>
        <p:nvPicPr>
          <p:cNvPr id="9" name="Picture 8">
            <a:extLst>
              <a:ext uri="{FF2B5EF4-FFF2-40B4-BE49-F238E27FC236}">
                <a16:creationId xmlns:a16="http://schemas.microsoft.com/office/drawing/2014/main" id="{BDD3CAF8-9EB9-4993-86CF-E9C2D080D9BC}"/>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479558" y="2488490"/>
            <a:ext cx="997076" cy="660401"/>
          </a:xfrm>
          <a:prstGeom prst="rect">
            <a:avLst/>
          </a:prstGeom>
        </p:spPr>
      </p:pic>
      <p:pic>
        <p:nvPicPr>
          <p:cNvPr id="10" name="Picture 9">
            <a:extLst>
              <a:ext uri="{FF2B5EF4-FFF2-40B4-BE49-F238E27FC236}">
                <a16:creationId xmlns:a16="http://schemas.microsoft.com/office/drawing/2014/main" id="{4C37008A-4AD4-45DE-B8D5-2539C568E866}"/>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269393" y="2488490"/>
            <a:ext cx="997076" cy="660401"/>
          </a:xfrm>
          <a:prstGeom prst="rect">
            <a:avLst/>
          </a:prstGeom>
        </p:spPr>
      </p:pic>
      <p:sp>
        <p:nvSpPr>
          <p:cNvPr id="11" name="Plus Sign 10">
            <a:extLst>
              <a:ext uri="{FF2B5EF4-FFF2-40B4-BE49-F238E27FC236}">
                <a16:creationId xmlns:a16="http://schemas.microsoft.com/office/drawing/2014/main" id="{F29EAA84-AFF6-4AF7-A024-C6E5D4A5488A}"/>
              </a:ext>
            </a:extLst>
          </p:cNvPr>
          <p:cNvSpPr/>
          <p:nvPr/>
        </p:nvSpPr>
        <p:spPr>
          <a:xfrm>
            <a:off x="3471665" y="2488489"/>
            <a:ext cx="654228" cy="660401"/>
          </a:xfrm>
          <a:prstGeom prst="mathPlus">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2">
            <a:extLst>
              <a:ext uri="{FF2B5EF4-FFF2-40B4-BE49-F238E27FC236}">
                <a16:creationId xmlns:a16="http://schemas.microsoft.com/office/drawing/2014/main" id="{7447D1D6-4567-4CA8-A9D6-3F91F82A1AE5}"/>
              </a:ext>
            </a:extLst>
          </p:cNvPr>
          <p:cNvSpPr txBox="1"/>
          <p:nvPr/>
        </p:nvSpPr>
        <p:spPr>
          <a:xfrm>
            <a:off x="5958007" y="2357024"/>
            <a:ext cx="895566" cy="923330"/>
          </a:xfrm>
          <a:prstGeom prst="rect">
            <a:avLst/>
          </a:prstGeom>
          <a:noFill/>
        </p:spPr>
        <p:txBody>
          <a:bodyPr wrap="square" rtlCol="0">
            <a:spAutoFit/>
          </a:bodyPr>
          <a:lstStyle/>
          <a:p>
            <a:pPr algn="ctr"/>
            <a:r>
              <a:rPr lang="en-IN" sz="5400" b="1" dirty="0"/>
              <a:t>5</a:t>
            </a:r>
            <a:endParaRPr lang="en-IN" sz="2400" b="1" dirty="0"/>
          </a:p>
        </p:txBody>
      </p:sp>
      <p:pic>
        <p:nvPicPr>
          <p:cNvPr id="14" name="Picture 13">
            <a:extLst>
              <a:ext uri="{FF2B5EF4-FFF2-40B4-BE49-F238E27FC236}">
                <a16:creationId xmlns:a16="http://schemas.microsoft.com/office/drawing/2014/main" id="{BA1A8A42-D319-4F1B-B7C0-B1BFBEBCC659}"/>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399344" y="2474793"/>
            <a:ext cx="997076" cy="660401"/>
          </a:xfrm>
          <a:prstGeom prst="rect">
            <a:avLst/>
          </a:prstGeom>
        </p:spPr>
      </p:pic>
      <p:pic>
        <p:nvPicPr>
          <p:cNvPr id="15" name="Picture 14">
            <a:extLst>
              <a:ext uri="{FF2B5EF4-FFF2-40B4-BE49-F238E27FC236}">
                <a16:creationId xmlns:a16="http://schemas.microsoft.com/office/drawing/2014/main" id="{F03A2908-434F-40B7-85E0-42336D588CF0}"/>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616388" y="5197676"/>
            <a:ext cx="997076" cy="660401"/>
          </a:xfrm>
          <a:prstGeom prst="rect">
            <a:avLst/>
          </a:prstGeom>
        </p:spPr>
      </p:pic>
      <p:pic>
        <p:nvPicPr>
          <p:cNvPr id="16" name="Picture 15">
            <a:extLst>
              <a:ext uri="{FF2B5EF4-FFF2-40B4-BE49-F238E27FC236}">
                <a16:creationId xmlns:a16="http://schemas.microsoft.com/office/drawing/2014/main" id="{0B698BCB-4A48-49DB-BDF1-8B72E0CF1234}"/>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266469" y="5197676"/>
            <a:ext cx="1083330" cy="660401"/>
          </a:xfrm>
          <a:prstGeom prst="rect">
            <a:avLst/>
          </a:prstGeom>
        </p:spPr>
      </p:pic>
      <p:pic>
        <p:nvPicPr>
          <p:cNvPr id="17" name="Picture 16">
            <a:extLst>
              <a:ext uri="{FF2B5EF4-FFF2-40B4-BE49-F238E27FC236}">
                <a16:creationId xmlns:a16="http://schemas.microsoft.com/office/drawing/2014/main" id="{424D8425-93C3-43D5-817C-2A73169D505C}"/>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89849" y="5197676"/>
            <a:ext cx="1083330" cy="660401"/>
          </a:xfrm>
          <a:prstGeom prst="rect">
            <a:avLst/>
          </a:prstGeom>
        </p:spPr>
      </p:pic>
      <p:sp>
        <p:nvSpPr>
          <p:cNvPr id="18" name="Plus Sign 17">
            <a:extLst>
              <a:ext uri="{FF2B5EF4-FFF2-40B4-BE49-F238E27FC236}">
                <a16:creationId xmlns:a16="http://schemas.microsoft.com/office/drawing/2014/main" id="{3D8BC507-7810-4F8E-8277-72F3230E64BD}"/>
              </a:ext>
            </a:extLst>
          </p:cNvPr>
          <p:cNvSpPr/>
          <p:nvPr/>
        </p:nvSpPr>
        <p:spPr>
          <a:xfrm>
            <a:off x="3160150" y="5228744"/>
            <a:ext cx="654228" cy="660401"/>
          </a:xfrm>
          <a:prstGeom prst="mathPlus">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Equals 20">
            <a:extLst>
              <a:ext uri="{FF2B5EF4-FFF2-40B4-BE49-F238E27FC236}">
                <a16:creationId xmlns:a16="http://schemas.microsoft.com/office/drawing/2014/main" id="{0930B3DC-E94B-4938-8661-58233F07C732}"/>
              </a:ext>
            </a:extLst>
          </p:cNvPr>
          <p:cNvSpPr/>
          <p:nvPr/>
        </p:nvSpPr>
        <p:spPr>
          <a:xfrm>
            <a:off x="5324548" y="2570451"/>
            <a:ext cx="736865" cy="512765"/>
          </a:xfrm>
          <a:prstGeom prst="mathEqual">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2" name="Equals 21">
            <a:extLst>
              <a:ext uri="{FF2B5EF4-FFF2-40B4-BE49-F238E27FC236}">
                <a16:creationId xmlns:a16="http://schemas.microsoft.com/office/drawing/2014/main" id="{52D721E1-5419-4130-89EB-7BDD5F8F240D}"/>
              </a:ext>
            </a:extLst>
          </p:cNvPr>
          <p:cNvSpPr/>
          <p:nvPr/>
        </p:nvSpPr>
        <p:spPr>
          <a:xfrm>
            <a:off x="4989503" y="5302561"/>
            <a:ext cx="800100" cy="512765"/>
          </a:xfrm>
          <a:prstGeom prst="mathEqual">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pic>
        <p:nvPicPr>
          <p:cNvPr id="23" name="Picture 22">
            <a:extLst>
              <a:ext uri="{FF2B5EF4-FFF2-40B4-BE49-F238E27FC236}">
                <a16:creationId xmlns:a16="http://schemas.microsoft.com/office/drawing/2014/main" id="{5AC20142-01D3-42CC-A423-48C2663A7949}"/>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622924" y="4852771"/>
            <a:ext cx="997076" cy="660401"/>
          </a:xfrm>
          <a:prstGeom prst="rect">
            <a:avLst/>
          </a:prstGeom>
        </p:spPr>
      </p:pic>
      <p:pic>
        <p:nvPicPr>
          <p:cNvPr id="24" name="Picture 23">
            <a:extLst>
              <a:ext uri="{FF2B5EF4-FFF2-40B4-BE49-F238E27FC236}">
                <a16:creationId xmlns:a16="http://schemas.microsoft.com/office/drawing/2014/main" id="{4D9B110D-C8DB-4696-BEC1-C61FD007E427}"/>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240731" y="4852771"/>
            <a:ext cx="1083330" cy="660401"/>
          </a:xfrm>
          <a:prstGeom prst="rect">
            <a:avLst/>
          </a:prstGeom>
        </p:spPr>
      </p:pic>
      <p:pic>
        <p:nvPicPr>
          <p:cNvPr id="25" name="Picture 24">
            <a:extLst>
              <a:ext uri="{FF2B5EF4-FFF2-40B4-BE49-F238E27FC236}">
                <a16:creationId xmlns:a16="http://schemas.microsoft.com/office/drawing/2014/main" id="{CEA2064E-63A7-4CAF-BE1E-4FCCD481C856}"/>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927070" y="4852771"/>
            <a:ext cx="1083330" cy="660401"/>
          </a:xfrm>
          <a:prstGeom prst="rect">
            <a:avLst/>
          </a:prstGeom>
        </p:spPr>
      </p:pic>
      <p:sp>
        <p:nvSpPr>
          <p:cNvPr id="26" name="Plus Sign 25">
            <a:extLst>
              <a:ext uri="{FF2B5EF4-FFF2-40B4-BE49-F238E27FC236}">
                <a16:creationId xmlns:a16="http://schemas.microsoft.com/office/drawing/2014/main" id="{7235A70D-B82B-4244-84F3-05188BDD8B85}"/>
              </a:ext>
            </a:extLst>
          </p:cNvPr>
          <p:cNvSpPr/>
          <p:nvPr/>
        </p:nvSpPr>
        <p:spPr>
          <a:xfrm>
            <a:off x="6889572" y="5455223"/>
            <a:ext cx="654228" cy="660401"/>
          </a:xfrm>
          <a:prstGeom prst="mathPlus">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Oval 28">
            <a:extLst>
              <a:ext uri="{FF2B5EF4-FFF2-40B4-BE49-F238E27FC236}">
                <a16:creationId xmlns:a16="http://schemas.microsoft.com/office/drawing/2014/main" id="{3FC44DFE-08D1-4B93-9825-B8B7D1D18361}"/>
              </a:ext>
            </a:extLst>
          </p:cNvPr>
          <p:cNvSpPr/>
          <p:nvPr/>
        </p:nvSpPr>
        <p:spPr>
          <a:xfrm>
            <a:off x="5958007" y="4572001"/>
            <a:ext cx="2573106" cy="2133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26" name="Picture 2" descr="Image result for Banana">
            <a:extLst>
              <a:ext uri="{FF2B5EF4-FFF2-40B4-BE49-F238E27FC236}">
                <a16:creationId xmlns:a16="http://schemas.microsoft.com/office/drawing/2014/main" id="{4AD79D0C-8958-417F-85A9-795F0898D858}"/>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000" b="90000" l="5667" r="95926">
                        <a14:foregroundMark x1="9815" y1="55333" x2="4593" y2="56778"/>
                        <a14:foregroundMark x1="4593" y1="56778" x2="1889" y2="63889"/>
                        <a14:foregroundMark x1="1889" y1="63889" x2="5667" y2="70444"/>
                        <a14:foregroundMark x1="5667" y1="70444" x2="10926" y2="74278"/>
                        <a14:foregroundMark x1="10926" y1="74278" x2="11037" y2="74278"/>
                        <a14:foregroundMark x1="91095" y1="16913" x2="92667" y2="9222"/>
                        <a14:foregroundMark x1="87704" y1="33500" x2="87903" y2="32526"/>
                        <a14:foregroundMark x1="92667" y1="9222" x2="97222" y2="13278"/>
                        <a14:foregroundMark x1="97222" y1="13278" x2="97371" y2="17111"/>
                        <a14:foregroundMark x1="89259" y1="69056" x2="84556" y2="72167"/>
                        <a14:foregroundMark x1="58778" y1="27944" x2="58778" y2="27944"/>
                        <a14:backgroundMark x1="91037" y1="16889" x2="88111" y2="32611"/>
                        <a14:backgroundMark x1="88111" y1="32611" x2="88074" y2="32722"/>
                        <a14:backgroundMark x1="97556" y1="17167" x2="95333" y2="33500"/>
                        <a14:backgroundMark x1="95333" y1="33500" x2="96333" y2="50944"/>
                        <a14:backgroundMark x1="96333" y1="50944" x2="95000" y2="59056"/>
                        <a14:backgroundMark x1="95000" y1="59056" x2="88963" y2="70333"/>
                        <a14:backgroundMark x1="97556" y1="21889" x2="97000" y2="30111"/>
                        <a14:backgroundMark x1="97000" y1="30111" x2="97185" y2="24556"/>
                        <a14:backgroundMark x1="96852" y1="29278" x2="96185" y2="37056"/>
                        <a14:backgroundMark x1="96185" y1="37056" x2="96852" y2="35333"/>
                      </a14:backgroundRemoval>
                    </a14:imgEffect>
                  </a14:imgLayer>
                </a14:imgProps>
              </a:ext>
              <a:ext uri="{28A0092B-C50C-407E-A947-70E740481C1C}">
                <a14:useLocalDpi xmlns:a14="http://schemas.microsoft.com/office/drawing/2010/main" val="0"/>
              </a:ext>
            </a:extLst>
          </a:blip>
          <a:srcRect/>
          <a:stretch>
            <a:fillRect/>
          </a:stretch>
        </p:blipFill>
        <p:spPr bwMode="auto">
          <a:xfrm>
            <a:off x="3896485" y="5105401"/>
            <a:ext cx="800100" cy="53340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Image result for Banana">
            <a:extLst>
              <a:ext uri="{FF2B5EF4-FFF2-40B4-BE49-F238E27FC236}">
                <a16:creationId xmlns:a16="http://schemas.microsoft.com/office/drawing/2014/main" id="{E51ABD7E-252C-49C1-92A3-CC555B96D20A}"/>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000" b="90000" l="5667" r="95926">
                        <a14:foregroundMark x1="9815" y1="55333" x2="4593" y2="56778"/>
                        <a14:foregroundMark x1="4593" y1="56778" x2="1889" y2="63889"/>
                        <a14:foregroundMark x1="1889" y1="63889" x2="5667" y2="70444"/>
                        <a14:foregroundMark x1="5667" y1="70444" x2="10926" y2="74278"/>
                        <a14:foregroundMark x1="10926" y1="74278" x2="11037" y2="74278"/>
                        <a14:foregroundMark x1="91095" y1="16913" x2="92667" y2="9222"/>
                        <a14:foregroundMark x1="87704" y1="33500" x2="87903" y2="32526"/>
                        <a14:foregroundMark x1="92667" y1="9222" x2="97222" y2="13278"/>
                        <a14:foregroundMark x1="97222" y1="13278" x2="97371" y2="17111"/>
                        <a14:foregroundMark x1="89259" y1="69056" x2="84556" y2="72167"/>
                        <a14:foregroundMark x1="58778" y1="27944" x2="58778" y2="27944"/>
                        <a14:backgroundMark x1="91037" y1="16889" x2="88111" y2="32611"/>
                        <a14:backgroundMark x1="88111" y1="32611" x2="88074" y2="32722"/>
                        <a14:backgroundMark x1="97556" y1="17167" x2="95333" y2="33500"/>
                        <a14:backgroundMark x1="95333" y1="33500" x2="96333" y2="50944"/>
                        <a14:backgroundMark x1="96333" y1="50944" x2="95000" y2="59056"/>
                        <a14:backgroundMark x1="95000" y1="59056" x2="88963" y2="70333"/>
                        <a14:backgroundMark x1="97556" y1="21889" x2="97000" y2="30111"/>
                        <a14:backgroundMark x1="97000" y1="30111" x2="97185" y2="24556"/>
                        <a14:backgroundMark x1="96852" y1="29278" x2="96185" y2="37056"/>
                        <a14:backgroundMark x1="96185" y1="37056" x2="96852" y2="35333"/>
                      </a14:backgroundRemoval>
                    </a14:imgEffect>
                  </a14:imgLayer>
                </a14:imgProps>
              </a:ext>
              <a:ext uri="{28A0092B-C50C-407E-A947-70E740481C1C}">
                <a14:useLocalDpi xmlns:a14="http://schemas.microsoft.com/office/drawing/2010/main" val="0"/>
              </a:ext>
            </a:extLst>
          </a:blip>
          <a:srcRect/>
          <a:stretch>
            <a:fillRect/>
          </a:stretch>
        </p:blipFill>
        <p:spPr bwMode="auto">
          <a:xfrm rot="20732410">
            <a:off x="3963364" y="5518722"/>
            <a:ext cx="800100" cy="5334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Image result for Banana">
            <a:extLst>
              <a:ext uri="{FF2B5EF4-FFF2-40B4-BE49-F238E27FC236}">
                <a16:creationId xmlns:a16="http://schemas.microsoft.com/office/drawing/2014/main" id="{B20860B3-1219-4CA3-A67C-9E0A0CE9F5B3}"/>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000" b="90000" l="5667" r="95926">
                        <a14:foregroundMark x1="9815" y1="55333" x2="4593" y2="56778"/>
                        <a14:foregroundMark x1="4593" y1="56778" x2="1889" y2="63889"/>
                        <a14:foregroundMark x1="1889" y1="63889" x2="5667" y2="70444"/>
                        <a14:foregroundMark x1="5667" y1="70444" x2="10926" y2="74278"/>
                        <a14:foregroundMark x1="10926" y1="74278" x2="11037" y2="74278"/>
                        <a14:foregroundMark x1="91095" y1="16913" x2="92667" y2="9222"/>
                        <a14:foregroundMark x1="87704" y1="33500" x2="87903" y2="32526"/>
                        <a14:foregroundMark x1="92667" y1="9222" x2="97222" y2="13278"/>
                        <a14:foregroundMark x1="97222" y1="13278" x2="97371" y2="17111"/>
                        <a14:foregroundMark x1="89259" y1="69056" x2="84556" y2="72167"/>
                        <a14:foregroundMark x1="58778" y1="27944" x2="58778" y2="27944"/>
                        <a14:backgroundMark x1="91037" y1="16889" x2="88111" y2="32611"/>
                        <a14:backgroundMark x1="88111" y1="32611" x2="88074" y2="32722"/>
                        <a14:backgroundMark x1="97556" y1="17167" x2="95333" y2="33500"/>
                        <a14:backgroundMark x1="95333" y1="33500" x2="96333" y2="50944"/>
                        <a14:backgroundMark x1="96333" y1="50944" x2="95000" y2="59056"/>
                        <a14:backgroundMark x1="95000" y1="59056" x2="88963" y2="70333"/>
                        <a14:backgroundMark x1="97556" y1="21889" x2="97000" y2="30111"/>
                        <a14:backgroundMark x1="97000" y1="30111" x2="97185" y2="24556"/>
                        <a14:backgroundMark x1="96852" y1="29278" x2="96185" y2="37056"/>
                        <a14:backgroundMark x1="96185" y1="37056" x2="96852" y2="35333"/>
                      </a14:backgroundRemoval>
                    </a14:imgEffect>
                  </a14:imgLayer>
                </a14:imgProps>
              </a:ext>
              <a:ext uri="{28A0092B-C50C-407E-A947-70E740481C1C}">
                <a14:useLocalDpi xmlns:a14="http://schemas.microsoft.com/office/drawing/2010/main" val="0"/>
              </a:ext>
            </a:extLst>
          </a:blip>
          <a:srcRect/>
          <a:stretch>
            <a:fillRect/>
          </a:stretch>
        </p:blipFill>
        <p:spPr bwMode="auto">
          <a:xfrm>
            <a:off x="6484722" y="6094684"/>
            <a:ext cx="800100" cy="5334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Image result for Banana">
            <a:extLst>
              <a:ext uri="{FF2B5EF4-FFF2-40B4-BE49-F238E27FC236}">
                <a16:creationId xmlns:a16="http://schemas.microsoft.com/office/drawing/2014/main" id="{94DC9DD2-4259-4CFF-8CBB-A96A243804BC}"/>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000" b="90000" l="5667" r="95926">
                        <a14:foregroundMark x1="9815" y1="55333" x2="4593" y2="56778"/>
                        <a14:foregroundMark x1="4593" y1="56778" x2="1889" y2="63889"/>
                        <a14:foregroundMark x1="1889" y1="63889" x2="5667" y2="70444"/>
                        <a14:foregroundMark x1="5667" y1="70444" x2="10926" y2="74278"/>
                        <a14:foregroundMark x1="10926" y1="74278" x2="11037" y2="74278"/>
                        <a14:foregroundMark x1="91095" y1="16913" x2="92667" y2="9222"/>
                        <a14:foregroundMark x1="87704" y1="33500" x2="87903" y2="32526"/>
                        <a14:foregroundMark x1="92667" y1="9222" x2="97222" y2="13278"/>
                        <a14:foregroundMark x1="97222" y1="13278" x2="97371" y2="17111"/>
                        <a14:foregroundMark x1="89259" y1="69056" x2="84556" y2="72167"/>
                        <a14:foregroundMark x1="58778" y1="27944" x2="58778" y2="27944"/>
                        <a14:backgroundMark x1="91037" y1="16889" x2="88111" y2="32611"/>
                        <a14:backgroundMark x1="88111" y1="32611" x2="88074" y2="32722"/>
                        <a14:backgroundMark x1="97556" y1="17167" x2="95333" y2="33500"/>
                        <a14:backgroundMark x1="95333" y1="33500" x2="96333" y2="50944"/>
                        <a14:backgroundMark x1="96333" y1="50944" x2="95000" y2="59056"/>
                        <a14:backgroundMark x1="95000" y1="59056" x2="88963" y2="70333"/>
                        <a14:backgroundMark x1="97556" y1="21889" x2="97000" y2="30111"/>
                        <a14:backgroundMark x1="97000" y1="30111" x2="97185" y2="24556"/>
                        <a14:backgroundMark x1="96852" y1="29278" x2="96185" y2="37056"/>
                        <a14:backgroundMark x1="96185" y1="37056" x2="96852" y2="35333"/>
                      </a14:backgroundRemoval>
                    </a14:imgEffect>
                  </a14:imgLayer>
                </a14:imgProps>
              </a:ext>
              <a:ext uri="{28A0092B-C50C-407E-A947-70E740481C1C}">
                <a14:useLocalDpi xmlns:a14="http://schemas.microsoft.com/office/drawing/2010/main" val="0"/>
              </a:ext>
            </a:extLst>
          </a:blip>
          <a:srcRect/>
          <a:stretch>
            <a:fillRect/>
          </a:stretch>
        </p:blipFill>
        <p:spPr bwMode="auto">
          <a:xfrm rot="20036923">
            <a:off x="7234869" y="6037741"/>
            <a:ext cx="800100" cy="53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441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2" end="2"/>
                                            </p:txEl>
                                          </p:spTgt>
                                        </p:tgtEl>
                                        <p:attrNameLst>
                                          <p:attrName>style.visibility</p:attrName>
                                        </p:attrNameLst>
                                      </p:cBhvr>
                                      <p:to>
                                        <p:strVal val="visible"/>
                                      </p:to>
                                    </p:set>
                                    <p:animEffect transition="in" filter="fade">
                                      <p:cBhvr>
                                        <p:cTn id="45" dur="500"/>
                                        <p:tgtEl>
                                          <p:spTgt spid="3">
                                            <p:txEl>
                                              <p:pRg st="2" end="2"/>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3">
                                            <p:txEl>
                                              <p:pRg st="3" end="3"/>
                                            </p:txEl>
                                          </p:spTgt>
                                        </p:tgtEl>
                                        <p:attrNameLst>
                                          <p:attrName>style.visibility</p:attrName>
                                        </p:attrNameLst>
                                      </p:cBhvr>
                                      <p:to>
                                        <p:strVal val="visible"/>
                                      </p:to>
                                    </p:set>
                                    <p:animEffect transition="in" filter="fade">
                                      <p:cBhvr>
                                        <p:cTn id="48" dur="500"/>
                                        <p:tgtEl>
                                          <p:spTgt spid="3">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1000"/>
                                        <p:tgtEl>
                                          <p:spTgt spid="15"/>
                                        </p:tgtEl>
                                      </p:cBhvr>
                                    </p:animEffect>
                                    <p:anim calcmode="lin" valueType="num">
                                      <p:cBhvr>
                                        <p:cTn id="59" dur="1000" fill="hold"/>
                                        <p:tgtEl>
                                          <p:spTgt spid="15"/>
                                        </p:tgtEl>
                                        <p:attrNameLst>
                                          <p:attrName>ppt_x</p:attrName>
                                        </p:attrNameLst>
                                      </p:cBhvr>
                                      <p:tavLst>
                                        <p:tav tm="0">
                                          <p:val>
                                            <p:strVal val="#ppt_x"/>
                                          </p:val>
                                        </p:tav>
                                        <p:tav tm="100000">
                                          <p:val>
                                            <p:strVal val="#ppt_x"/>
                                          </p:val>
                                        </p:tav>
                                      </p:tavLst>
                                    </p:anim>
                                    <p:anim calcmode="lin" valueType="num">
                                      <p:cBhvr>
                                        <p:cTn id="60" dur="1000" fill="hold"/>
                                        <p:tgtEl>
                                          <p:spTgt spid="15"/>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1000"/>
                                        <p:tgtEl>
                                          <p:spTgt spid="16"/>
                                        </p:tgtEl>
                                      </p:cBhvr>
                                    </p:animEffect>
                                    <p:anim calcmode="lin" valueType="num">
                                      <p:cBhvr>
                                        <p:cTn id="64" dur="1000" fill="hold"/>
                                        <p:tgtEl>
                                          <p:spTgt spid="16"/>
                                        </p:tgtEl>
                                        <p:attrNameLst>
                                          <p:attrName>ppt_x</p:attrName>
                                        </p:attrNameLst>
                                      </p:cBhvr>
                                      <p:tavLst>
                                        <p:tav tm="0">
                                          <p:val>
                                            <p:strVal val="#ppt_x"/>
                                          </p:val>
                                        </p:tav>
                                        <p:tav tm="100000">
                                          <p:val>
                                            <p:strVal val="#ppt_x"/>
                                          </p:val>
                                        </p:tav>
                                      </p:tavLst>
                                    </p:anim>
                                    <p:anim calcmode="lin" valueType="num">
                                      <p:cBhvr>
                                        <p:cTn id="65" dur="1000" fill="hold"/>
                                        <p:tgtEl>
                                          <p:spTgt spid="1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1000"/>
                                        <p:tgtEl>
                                          <p:spTgt spid="18"/>
                                        </p:tgtEl>
                                      </p:cBhvr>
                                    </p:animEffect>
                                    <p:anim calcmode="lin" valueType="num">
                                      <p:cBhvr>
                                        <p:cTn id="69" dur="1000" fill="hold"/>
                                        <p:tgtEl>
                                          <p:spTgt spid="18"/>
                                        </p:tgtEl>
                                        <p:attrNameLst>
                                          <p:attrName>ppt_x</p:attrName>
                                        </p:attrNameLst>
                                      </p:cBhvr>
                                      <p:tavLst>
                                        <p:tav tm="0">
                                          <p:val>
                                            <p:strVal val="#ppt_x"/>
                                          </p:val>
                                        </p:tav>
                                        <p:tav tm="100000">
                                          <p:val>
                                            <p:strVal val="#ppt_x"/>
                                          </p:val>
                                        </p:tav>
                                      </p:tavLst>
                                    </p:anim>
                                    <p:anim calcmode="lin" valueType="num">
                                      <p:cBhvr>
                                        <p:cTn id="70" dur="1000" fill="hold"/>
                                        <p:tgtEl>
                                          <p:spTgt spid="18"/>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1026"/>
                                        </p:tgtEl>
                                        <p:attrNameLst>
                                          <p:attrName>style.visibility</p:attrName>
                                        </p:attrNameLst>
                                      </p:cBhvr>
                                      <p:to>
                                        <p:strVal val="visible"/>
                                      </p:to>
                                    </p:set>
                                    <p:animEffect transition="in" filter="fade">
                                      <p:cBhvr>
                                        <p:cTn id="73" dur="1000"/>
                                        <p:tgtEl>
                                          <p:spTgt spid="1026"/>
                                        </p:tgtEl>
                                      </p:cBhvr>
                                    </p:animEffect>
                                    <p:anim calcmode="lin" valueType="num">
                                      <p:cBhvr>
                                        <p:cTn id="74" dur="1000" fill="hold"/>
                                        <p:tgtEl>
                                          <p:spTgt spid="1026"/>
                                        </p:tgtEl>
                                        <p:attrNameLst>
                                          <p:attrName>ppt_x</p:attrName>
                                        </p:attrNameLst>
                                      </p:cBhvr>
                                      <p:tavLst>
                                        <p:tav tm="0">
                                          <p:val>
                                            <p:strVal val="#ppt_x"/>
                                          </p:val>
                                        </p:tav>
                                        <p:tav tm="100000">
                                          <p:val>
                                            <p:strVal val="#ppt_x"/>
                                          </p:val>
                                        </p:tav>
                                      </p:tavLst>
                                    </p:anim>
                                    <p:anim calcmode="lin" valueType="num">
                                      <p:cBhvr>
                                        <p:cTn id="75" dur="1000" fill="hold"/>
                                        <p:tgtEl>
                                          <p:spTgt spid="1026"/>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1000"/>
                                        <p:tgtEl>
                                          <p:spTgt spid="31"/>
                                        </p:tgtEl>
                                      </p:cBhvr>
                                    </p:animEffect>
                                    <p:anim calcmode="lin" valueType="num">
                                      <p:cBhvr>
                                        <p:cTn id="79" dur="1000" fill="hold"/>
                                        <p:tgtEl>
                                          <p:spTgt spid="31"/>
                                        </p:tgtEl>
                                        <p:attrNameLst>
                                          <p:attrName>ppt_x</p:attrName>
                                        </p:attrNameLst>
                                      </p:cBhvr>
                                      <p:tavLst>
                                        <p:tav tm="0">
                                          <p:val>
                                            <p:strVal val="#ppt_x"/>
                                          </p:val>
                                        </p:tav>
                                        <p:tav tm="100000">
                                          <p:val>
                                            <p:strVal val="#ppt_x"/>
                                          </p:val>
                                        </p:tav>
                                      </p:tavLst>
                                    </p:anim>
                                    <p:anim calcmode="lin" valueType="num">
                                      <p:cBhvr>
                                        <p:cTn id="80" dur="1000" fill="hold"/>
                                        <p:tgtEl>
                                          <p:spTgt spid="31"/>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1000"/>
                                        <p:tgtEl>
                                          <p:spTgt spid="22"/>
                                        </p:tgtEl>
                                      </p:cBhvr>
                                    </p:animEffect>
                                    <p:anim calcmode="lin" valueType="num">
                                      <p:cBhvr>
                                        <p:cTn id="84" dur="1000" fill="hold"/>
                                        <p:tgtEl>
                                          <p:spTgt spid="22"/>
                                        </p:tgtEl>
                                        <p:attrNameLst>
                                          <p:attrName>ppt_x</p:attrName>
                                        </p:attrNameLst>
                                      </p:cBhvr>
                                      <p:tavLst>
                                        <p:tav tm="0">
                                          <p:val>
                                            <p:strVal val="#ppt_x"/>
                                          </p:val>
                                        </p:tav>
                                        <p:tav tm="100000">
                                          <p:val>
                                            <p:strVal val="#ppt_x"/>
                                          </p:val>
                                        </p:tav>
                                      </p:tavLst>
                                    </p:anim>
                                    <p:anim calcmode="lin" valueType="num">
                                      <p:cBhvr>
                                        <p:cTn id="85" dur="1000" fill="hold"/>
                                        <p:tgtEl>
                                          <p:spTgt spid="22"/>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1000"/>
                                        <p:tgtEl>
                                          <p:spTgt spid="29"/>
                                        </p:tgtEl>
                                      </p:cBhvr>
                                    </p:animEffect>
                                    <p:anim calcmode="lin" valueType="num">
                                      <p:cBhvr>
                                        <p:cTn id="89" dur="1000" fill="hold"/>
                                        <p:tgtEl>
                                          <p:spTgt spid="29"/>
                                        </p:tgtEl>
                                        <p:attrNameLst>
                                          <p:attrName>ppt_x</p:attrName>
                                        </p:attrNameLst>
                                      </p:cBhvr>
                                      <p:tavLst>
                                        <p:tav tm="0">
                                          <p:val>
                                            <p:strVal val="#ppt_x"/>
                                          </p:val>
                                        </p:tav>
                                        <p:tav tm="100000">
                                          <p:val>
                                            <p:strVal val="#ppt_x"/>
                                          </p:val>
                                        </p:tav>
                                      </p:tavLst>
                                    </p:anim>
                                    <p:anim calcmode="lin" valueType="num">
                                      <p:cBhvr>
                                        <p:cTn id="90" dur="1000" fill="hold"/>
                                        <p:tgtEl>
                                          <p:spTgt spid="29"/>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fade">
                                      <p:cBhvr>
                                        <p:cTn id="93" dur="1000"/>
                                        <p:tgtEl>
                                          <p:spTgt spid="25"/>
                                        </p:tgtEl>
                                      </p:cBhvr>
                                    </p:animEffect>
                                    <p:anim calcmode="lin" valueType="num">
                                      <p:cBhvr>
                                        <p:cTn id="94" dur="1000" fill="hold"/>
                                        <p:tgtEl>
                                          <p:spTgt spid="25"/>
                                        </p:tgtEl>
                                        <p:attrNameLst>
                                          <p:attrName>ppt_x</p:attrName>
                                        </p:attrNameLst>
                                      </p:cBhvr>
                                      <p:tavLst>
                                        <p:tav tm="0">
                                          <p:val>
                                            <p:strVal val="#ppt_x"/>
                                          </p:val>
                                        </p:tav>
                                        <p:tav tm="100000">
                                          <p:val>
                                            <p:strVal val="#ppt_x"/>
                                          </p:val>
                                        </p:tav>
                                      </p:tavLst>
                                    </p:anim>
                                    <p:anim calcmode="lin" valueType="num">
                                      <p:cBhvr>
                                        <p:cTn id="95" dur="1000" fill="hold"/>
                                        <p:tgtEl>
                                          <p:spTgt spid="25"/>
                                        </p:tgtEl>
                                        <p:attrNameLst>
                                          <p:attrName>ppt_y</p:attrName>
                                        </p:attrNameLst>
                                      </p:cBhvr>
                                      <p:tavLst>
                                        <p:tav tm="0">
                                          <p:val>
                                            <p:strVal val="#ppt_y+.1"/>
                                          </p:val>
                                        </p:tav>
                                        <p:tav tm="100000">
                                          <p:val>
                                            <p:strVal val="#ppt_y"/>
                                          </p:val>
                                        </p:tav>
                                      </p:tavLst>
                                    </p:anim>
                                  </p:childTnLst>
                                </p:cTn>
                              </p:par>
                              <p:par>
                                <p:cTn id="96" presetID="42" presetClass="entr" presetSubtype="0" fill="hold" nodeType="withEffect">
                                  <p:stCondLst>
                                    <p:cond delay="0"/>
                                  </p:stCondLst>
                                  <p:childTnLst>
                                    <p:set>
                                      <p:cBhvr>
                                        <p:cTn id="97" dur="1" fill="hold">
                                          <p:stCondLst>
                                            <p:cond delay="0"/>
                                          </p:stCondLst>
                                        </p:cTn>
                                        <p:tgtEl>
                                          <p:spTgt spid="23"/>
                                        </p:tgtEl>
                                        <p:attrNameLst>
                                          <p:attrName>style.visibility</p:attrName>
                                        </p:attrNameLst>
                                      </p:cBhvr>
                                      <p:to>
                                        <p:strVal val="visible"/>
                                      </p:to>
                                    </p:set>
                                    <p:animEffect transition="in" filter="fade">
                                      <p:cBhvr>
                                        <p:cTn id="98" dur="1000"/>
                                        <p:tgtEl>
                                          <p:spTgt spid="23"/>
                                        </p:tgtEl>
                                      </p:cBhvr>
                                    </p:animEffect>
                                    <p:anim calcmode="lin" valueType="num">
                                      <p:cBhvr>
                                        <p:cTn id="99" dur="1000" fill="hold"/>
                                        <p:tgtEl>
                                          <p:spTgt spid="23"/>
                                        </p:tgtEl>
                                        <p:attrNameLst>
                                          <p:attrName>ppt_x</p:attrName>
                                        </p:attrNameLst>
                                      </p:cBhvr>
                                      <p:tavLst>
                                        <p:tav tm="0">
                                          <p:val>
                                            <p:strVal val="#ppt_x"/>
                                          </p:val>
                                        </p:tav>
                                        <p:tav tm="100000">
                                          <p:val>
                                            <p:strVal val="#ppt_x"/>
                                          </p:val>
                                        </p:tav>
                                      </p:tavLst>
                                    </p:anim>
                                    <p:anim calcmode="lin" valueType="num">
                                      <p:cBhvr>
                                        <p:cTn id="100" dur="1000" fill="hold"/>
                                        <p:tgtEl>
                                          <p:spTgt spid="23"/>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1000"/>
                                        <p:tgtEl>
                                          <p:spTgt spid="24"/>
                                        </p:tgtEl>
                                      </p:cBhvr>
                                    </p:animEffect>
                                    <p:anim calcmode="lin" valueType="num">
                                      <p:cBhvr>
                                        <p:cTn id="104" dur="1000" fill="hold"/>
                                        <p:tgtEl>
                                          <p:spTgt spid="24"/>
                                        </p:tgtEl>
                                        <p:attrNameLst>
                                          <p:attrName>ppt_x</p:attrName>
                                        </p:attrNameLst>
                                      </p:cBhvr>
                                      <p:tavLst>
                                        <p:tav tm="0">
                                          <p:val>
                                            <p:strVal val="#ppt_x"/>
                                          </p:val>
                                        </p:tav>
                                        <p:tav tm="100000">
                                          <p:val>
                                            <p:strVal val="#ppt_x"/>
                                          </p:val>
                                        </p:tav>
                                      </p:tavLst>
                                    </p:anim>
                                    <p:anim calcmode="lin" valueType="num">
                                      <p:cBhvr>
                                        <p:cTn id="105" dur="1000" fill="hold"/>
                                        <p:tgtEl>
                                          <p:spTgt spid="24"/>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fade">
                                      <p:cBhvr>
                                        <p:cTn id="108" dur="1000"/>
                                        <p:tgtEl>
                                          <p:spTgt spid="26"/>
                                        </p:tgtEl>
                                      </p:cBhvr>
                                    </p:animEffect>
                                    <p:anim calcmode="lin" valueType="num">
                                      <p:cBhvr>
                                        <p:cTn id="109" dur="1000" fill="hold"/>
                                        <p:tgtEl>
                                          <p:spTgt spid="26"/>
                                        </p:tgtEl>
                                        <p:attrNameLst>
                                          <p:attrName>ppt_x</p:attrName>
                                        </p:attrNameLst>
                                      </p:cBhvr>
                                      <p:tavLst>
                                        <p:tav tm="0">
                                          <p:val>
                                            <p:strVal val="#ppt_x"/>
                                          </p:val>
                                        </p:tav>
                                        <p:tav tm="100000">
                                          <p:val>
                                            <p:strVal val="#ppt_x"/>
                                          </p:val>
                                        </p:tav>
                                      </p:tavLst>
                                    </p:anim>
                                    <p:anim calcmode="lin" valueType="num">
                                      <p:cBhvr>
                                        <p:cTn id="110" dur="1000" fill="hold"/>
                                        <p:tgtEl>
                                          <p:spTgt spid="26"/>
                                        </p:tgtEl>
                                        <p:attrNameLst>
                                          <p:attrName>ppt_y</p:attrName>
                                        </p:attrNameLst>
                                      </p:cBhvr>
                                      <p:tavLst>
                                        <p:tav tm="0">
                                          <p:val>
                                            <p:strVal val="#ppt_y+.1"/>
                                          </p:val>
                                        </p:tav>
                                        <p:tav tm="100000">
                                          <p:val>
                                            <p:strVal val="#ppt_y"/>
                                          </p:val>
                                        </p:tav>
                                      </p:tavLst>
                                    </p:anim>
                                  </p:childTnLst>
                                </p:cTn>
                              </p:par>
                              <p:par>
                                <p:cTn id="111" presetID="42" presetClass="entr" presetSubtype="0" fill="hold" nodeType="withEffect">
                                  <p:stCondLst>
                                    <p:cond delay="0"/>
                                  </p:stCondLst>
                                  <p:childTnLst>
                                    <p:set>
                                      <p:cBhvr>
                                        <p:cTn id="112" dur="1" fill="hold">
                                          <p:stCondLst>
                                            <p:cond delay="0"/>
                                          </p:stCondLst>
                                        </p:cTn>
                                        <p:tgtEl>
                                          <p:spTgt spid="32"/>
                                        </p:tgtEl>
                                        <p:attrNameLst>
                                          <p:attrName>style.visibility</p:attrName>
                                        </p:attrNameLst>
                                      </p:cBhvr>
                                      <p:to>
                                        <p:strVal val="visible"/>
                                      </p:to>
                                    </p:set>
                                    <p:animEffect transition="in" filter="fade">
                                      <p:cBhvr>
                                        <p:cTn id="113" dur="1000"/>
                                        <p:tgtEl>
                                          <p:spTgt spid="32"/>
                                        </p:tgtEl>
                                      </p:cBhvr>
                                    </p:animEffect>
                                    <p:anim calcmode="lin" valueType="num">
                                      <p:cBhvr>
                                        <p:cTn id="114" dur="1000" fill="hold"/>
                                        <p:tgtEl>
                                          <p:spTgt spid="32"/>
                                        </p:tgtEl>
                                        <p:attrNameLst>
                                          <p:attrName>ppt_x</p:attrName>
                                        </p:attrNameLst>
                                      </p:cBhvr>
                                      <p:tavLst>
                                        <p:tav tm="0">
                                          <p:val>
                                            <p:strVal val="#ppt_x"/>
                                          </p:val>
                                        </p:tav>
                                        <p:tav tm="100000">
                                          <p:val>
                                            <p:strVal val="#ppt_x"/>
                                          </p:val>
                                        </p:tav>
                                      </p:tavLst>
                                    </p:anim>
                                    <p:anim calcmode="lin" valueType="num">
                                      <p:cBhvr>
                                        <p:cTn id="115" dur="1000" fill="hold"/>
                                        <p:tgtEl>
                                          <p:spTgt spid="32"/>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0"/>
                                  </p:stCondLst>
                                  <p:childTnLst>
                                    <p:set>
                                      <p:cBhvr>
                                        <p:cTn id="117" dur="1" fill="hold">
                                          <p:stCondLst>
                                            <p:cond delay="0"/>
                                          </p:stCondLst>
                                        </p:cTn>
                                        <p:tgtEl>
                                          <p:spTgt spid="33"/>
                                        </p:tgtEl>
                                        <p:attrNameLst>
                                          <p:attrName>style.visibility</p:attrName>
                                        </p:attrNameLst>
                                      </p:cBhvr>
                                      <p:to>
                                        <p:strVal val="visible"/>
                                      </p:to>
                                    </p:set>
                                    <p:animEffect transition="in" filter="fade">
                                      <p:cBhvr>
                                        <p:cTn id="118" dur="1000"/>
                                        <p:tgtEl>
                                          <p:spTgt spid="33"/>
                                        </p:tgtEl>
                                      </p:cBhvr>
                                    </p:animEffect>
                                    <p:anim calcmode="lin" valueType="num">
                                      <p:cBhvr>
                                        <p:cTn id="119" dur="1000" fill="hold"/>
                                        <p:tgtEl>
                                          <p:spTgt spid="33"/>
                                        </p:tgtEl>
                                        <p:attrNameLst>
                                          <p:attrName>ppt_x</p:attrName>
                                        </p:attrNameLst>
                                      </p:cBhvr>
                                      <p:tavLst>
                                        <p:tav tm="0">
                                          <p:val>
                                            <p:strVal val="#ppt_x"/>
                                          </p:val>
                                        </p:tav>
                                        <p:tav tm="100000">
                                          <p:val>
                                            <p:strVal val="#ppt_x"/>
                                          </p:val>
                                        </p:tav>
                                      </p:tavLst>
                                    </p:anim>
                                    <p:anim calcmode="lin" valueType="num">
                                      <p:cBhvr>
                                        <p:cTn id="120"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8" grpId="0" animBg="1"/>
      <p:bldP spid="21" grpId="0" animBg="1"/>
      <p:bldP spid="22" grpId="0" animBg="1"/>
      <p:bldP spid="26" grpId="0" animBg="1"/>
      <p:bldP spid="2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82997-90C2-4F47-938A-5AA797687739}"/>
              </a:ext>
            </a:extLst>
          </p:cNvPr>
          <p:cNvSpPr>
            <a:spLocks noGrp="1"/>
          </p:cNvSpPr>
          <p:nvPr>
            <p:ph type="title"/>
          </p:nvPr>
        </p:nvSpPr>
        <p:spPr>
          <a:xfrm>
            <a:off x="471714" y="1066800"/>
            <a:ext cx="8229600" cy="1143000"/>
          </a:xfrm>
        </p:spPr>
        <p:txBody>
          <a:bodyPr/>
          <a:lstStyle/>
          <a:p>
            <a:pPr algn="l"/>
            <a:r>
              <a:rPr lang="en-US" sz="2800" dirty="0"/>
              <a:t>When you add like terms, follow the following steps</a:t>
            </a:r>
            <a:r>
              <a:rPr lang="en-US" dirty="0"/>
              <a:t>.</a:t>
            </a:r>
            <a:br>
              <a:rPr lang="en-US" dirty="0"/>
            </a:br>
            <a:br>
              <a:rPr lang="en-US" dirty="0"/>
            </a:br>
            <a:endParaRPr lang="en-IN" dirty="0"/>
          </a:p>
        </p:txBody>
      </p:sp>
      <p:sp>
        <p:nvSpPr>
          <p:cNvPr id="3" name="Content Placeholder 2">
            <a:extLst>
              <a:ext uri="{FF2B5EF4-FFF2-40B4-BE49-F238E27FC236}">
                <a16:creationId xmlns:a16="http://schemas.microsoft.com/office/drawing/2014/main" id="{27AA2C45-F22B-4186-8761-68BE4E3FE21C}"/>
              </a:ext>
            </a:extLst>
          </p:cNvPr>
          <p:cNvSpPr>
            <a:spLocks noGrp="1"/>
          </p:cNvSpPr>
          <p:nvPr>
            <p:ph idx="1"/>
          </p:nvPr>
        </p:nvSpPr>
        <p:spPr>
          <a:xfrm>
            <a:off x="471714" y="1828800"/>
            <a:ext cx="8229600" cy="3459163"/>
          </a:xfrm>
        </p:spPr>
        <p:txBody>
          <a:bodyPr/>
          <a:lstStyle/>
          <a:p>
            <a:pPr marL="514350" indent="-514350" fontAlgn="base">
              <a:buFont typeface="+mj-lt"/>
              <a:buAutoNum type="arabicPeriod"/>
            </a:pPr>
            <a:r>
              <a:rPr lang="en-US" sz="2400" dirty="0"/>
              <a:t>Obtain the numerical coefficients of all like terms</a:t>
            </a:r>
          </a:p>
          <a:p>
            <a:pPr marL="514350" indent="-514350" fontAlgn="base">
              <a:buFont typeface="+mj-lt"/>
              <a:buAutoNum type="arabicPeriod"/>
            </a:pPr>
            <a:r>
              <a:rPr lang="en-US" sz="2400" dirty="0"/>
              <a:t>Find the sum of numerical coefficients of like terms</a:t>
            </a:r>
          </a:p>
          <a:p>
            <a:pPr marL="514350" indent="-514350" fontAlgn="base">
              <a:buFont typeface="+mj-lt"/>
              <a:buAutoNum type="arabicPeriod"/>
            </a:pPr>
            <a:r>
              <a:rPr lang="en-US" sz="2400" dirty="0"/>
              <a:t>Write the required sum as a similar term, with the literal factor same as the literal factor of the given like terms and the numerical coefficient is the sum obtained in step 2</a:t>
            </a:r>
          </a:p>
          <a:p>
            <a:endParaRPr lang="en-IN" dirty="0"/>
          </a:p>
        </p:txBody>
      </p:sp>
      <p:sp>
        <p:nvSpPr>
          <p:cNvPr id="4" name="Title 1">
            <a:extLst>
              <a:ext uri="{FF2B5EF4-FFF2-40B4-BE49-F238E27FC236}">
                <a16:creationId xmlns:a16="http://schemas.microsoft.com/office/drawing/2014/main" id="{078DA033-7BEC-47B6-A38F-1017EBA699FC}"/>
              </a:ext>
            </a:extLst>
          </p:cNvPr>
          <p:cNvSpPr txBox="1">
            <a:spLocks/>
          </p:cNvSpPr>
          <p:nvPr/>
        </p:nvSpPr>
        <p:spPr>
          <a:xfrm>
            <a:off x="990600" y="274638"/>
            <a:ext cx="7086600" cy="1143000"/>
          </a:xfrm>
          <a:prstGeom prst="rect">
            <a:avLst/>
          </a:prstGeom>
        </p:spPr>
        <p:txBody>
          <a:bodyPr/>
          <a:lstStyle>
            <a:lvl1pPr algn="ctr" defTabSz="914400" rtl="0" eaLnBrk="1" latinLnBrk="0" hangingPunct="1">
              <a:spcBef>
                <a:spcPct val="0"/>
              </a:spcBef>
              <a:buNone/>
              <a:defRPr sz="3600" kern="1200" baseline="0">
                <a:solidFill>
                  <a:schemeClr val="tx1"/>
                </a:solidFill>
                <a:latin typeface="+mj-lt"/>
                <a:ea typeface="+mj-ea"/>
                <a:cs typeface="+mj-cs"/>
              </a:defRPr>
            </a:lvl1pPr>
          </a:lstStyle>
          <a:p>
            <a:r>
              <a:rPr lang="en-US" b="1" u="sng"/>
              <a:t>Addition or subtraction of like terms</a:t>
            </a:r>
            <a:br>
              <a:rPr lang="en-US"/>
            </a:br>
            <a:br>
              <a:rPr lang="en-US"/>
            </a:br>
            <a:endParaRPr lang="en-IN" dirty="0"/>
          </a:p>
        </p:txBody>
      </p:sp>
    </p:spTree>
    <p:extLst>
      <p:ext uri="{BB962C8B-B14F-4D97-AF65-F5344CB8AC3E}">
        <p14:creationId xmlns:p14="http://schemas.microsoft.com/office/powerpoint/2010/main" val="410810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22FCF-05CD-4CB8-8998-A42E43074E28}"/>
              </a:ext>
            </a:extLst>
          </p:cNvPr>
          <p:cNvSpPr>
            <a:spLocks noGrp="1"/>
          </p:cNvSpPr>
          <p:nvPr>
            <p:ph type="title"/>
          </p:nvPr>
        </p:nvSpPr>
        <p:spPr>
          <a:xfrm>
            <a:off x="457200" y="1143000"/>
            <a:ext cx="8229600" cy="1143000"/>
          </a:xfrm>
        </p:spPr>
        <p:txBody>
          <a:bodyPr/>
          <a:lstStyle/>
          <a:p>
            <a:pPr algn="l"/>
            <a:r>
              <a:rPr lang="en-US" sz="2800" dirty="0"/>
              <a:t>Follow the same steps when you subtract a term from another like term.</a:t>
            </a:r>
            <a:endParaRPr lang="en-IN" sz="2800" dirty="0"/>
          </a:p>
        </p:txBody>
      </p:sp>
      <p:sp>
        <p:nvSpPr>
          <p:cNvPr id="6" name="TextBox 5">
            <a:extLst>
              <a:ext uri="{FF2B5EF4-FFF2-40B4-BE49-F238E27FC236}">
                <a16:creationId xmlns:a16="http://schemas.microsoft.com/office/drawing/2014/main" id="{9758E4A5-7588-4410-B994-F25D895EE71F}"/>
              </a:ext>
            </a:extLst>
          </p:cNvPr>
          <p:cNvSpPr txBox="1"/>
          <p:nvPr/>
        </p:nvSpPr>
        <p:spPr>
          <a:xfrm>
            <a:off x="2133600" y="2849734"/>
            <a:ext cx="716863" cy="461665"/>
          </a:xfrm>
          <a:prstGeom prst="rect">
            <a:avLst/>
          </a:prstGeom>
          <a:noFill/>
        </p:spPr>
        <p:txBody>
          <a:bodyPr wrap="none" rtlCol="0">
            <a:spAutoFit/>
          </a:bodyPr>
          <a:lstStyle/>
          <a:p>
            <a:r>
              <a:rPr lang="en-IN" sz="2400" dirty="0"/>
              <a:t>2x</a:t>
            </a:r>
            <a:r>
              <a:rPr lang="en-IN" sz="2400" baseline="30000" dirty="0"/>
              <a:t>2</a:t>
            </a:r>
            <a:r>
              <a:rPr lang="en-IN" sz="2400" dirty="0"/>
              <a:t>y</a:t>
            </a:r>
          </a:p>
        </p:txBody>
      </p:sp>
      <p:sp>
        <p:nvSpPr>
          <p:cNvPr id="7" name="TextBox 6">
            <a:extLst>
              <a:ext uri="{FF2B5EF4-FFF2-40B4-BE49-F238E27FC236}">
                <a16:creationId xmlns:a16="http://schemas.microsoft.com/office/drawing/2014/main" id="{412BEB29-35A9-4F82-9B39-5A0C7CA62F7C}"/>
              </a:ext>
            </a:extLst>
          </p:cNvPr>
          <p:cNvSpPr txBox="1"/>
          <p:nvPr/>
        </p:nvSpPr>
        <p:spPr>
          <a:xfrm>
            <a:off x="3200400" y="2849734"/>
            <a:ext cx="716863" cy="461665"/>
          </a:xfrm>
          <a:prstGeom prst="rect">
            <a:avLst/>
          </a:prstGeom>
          <a:noFill/>
        </p:spPr>
        <p:txBody>
          <a:bodyPr wrap="none" rtlCol="0">
            <a:spAutoFit/>
          </a:bodyPr>
          <a:lstStyle/>
          <a:p>
            <a:r>
              <a:rPr lang="en-IN" sz="2400" dirty="0"/>
              <a:t>7x</a:t>
            </a:r>
            <a:r>
              <a:rPr lang="en-IN" sz="2400" baseline="30000" dirty="0"/>
              <a:t>2</a:t>
            </a:r>
            <a:r>
              <a:rPr lang="en-IN" sz="2400" dirty="0"/>
              <a:t>y</a:t>
            </a:r>
          </a:p>
        </p:txBody>
      </p:sp>
      <p:sp>
        <p:nvSpPr>
          <p:cNvPr id="8" name="TextBox 7">
            <a:extLst>
              <a:ext uri="{FF2B5EF4-FFF2-40B4-BE49-F238E27FC236}">
                <a16:creationId xmlns:a16="http://schemas.microsoft.com/office/drawing/2014/main" id="{18A56C9F-5F44-4158-B7D5-319A3C63025F}"/>
              </a:ext>
            </a:extLst>
          </p:cNvPr>
          <p:cNvSpPr txBox="1"/>
          <p:nvPr/>
        </p:nvSpPr>
        <p:spPr>
          <a:xfrm>
            <a:off x="4267200" y="2849734"/>
            <a:ext cx="716863" cy="461665"/>
          </a:xfrm>
          <a:prstGeom prst="rect">
            <a:avLst/>
          </a:prstGeom>
          <a:noFill/>
        </p:spPr>
        <p:txBody>
          <a:bodyPr wrap="none" rtlCol="0">
            <a:spAutoFit/>
          </a:bodyPr>
          <a:lstStyle/>
          <a:p>
            <a:r>
              <a:rPr lang="en-IN" sz="2400" dirty="0"/>
              <a:t>9x</a:t>
            </a:r>
            <a:r>
              <a:rPr lang="en-IN" sz="2400" baseline="30000" dirty="0"/>
              <a:t>2</a:t>
            </a:r>
            <a:r>
              <a:rPr lang="en-IN" sz="2400" dirty="0"/>
              <a:t>y</a:t>
            </a:r>
          </a:p>
        </p:txBody>
      </p:sp>
      <p:sp>
        <p:nvSpPr>
          <p:cNvPr id="9" name="TextBox 8">
            <a:extLst>
              <a:ext uri="{FF2B5EF4-FFF2-40B4-BE49-F238E27FC236}">
                <a16:creationId xmlns:a16="http://schemas.microsoft.com/office/drawing/2014/main" id="{14C6513E-567E-49FF-BAA7-B378BC7D09FE}"/>
              </a:ext>
            </a:extLst>
          </p:cNvPr>
          <p:cNvSpPr txBox="1"/>
          <p:nvPr/>
        </p:nvSpPr>
        <p:spPr>
          <a:xfrm>
            <a:off x="2133600" y="3378669"/>
            <a:ext cx="561372" cy="461665"/>
          </a:xfrm>
          <a:prstGeom prst="rect">
            <a:avLst/>
          </a:prstGeom>
          <a:noFill/>
        </p:spPr>
        <p:txBody>
          <a:bodyPr wrap="none" rtlCol="0">
            <a:spAutoFit/>
          </a:bodyPr>
          <a:lstStyle/>
          <a:p>
            <a:r>
              <a:rPr lang="en-IN" sz="2400" dirty="0"/>
              <a:t>x</a:t>
            </a:r>
            <a:r>
              <a:rPr lang="en-IN" sz="2400" baseline="30000" dirty="0"/>
              <a:t>2</a:t>
            </a:r>
            <a:r>
              <a:rPr lang="en-IN" sz="2400" dirty="0"/>
              <a:t>y</a:t>
            </a:r>
          </a:p>
        </p:txBody>
      </p:sp>
      <p:sp>
        <p:nvSpPr>
          <p:cNvPr id="10" name="TextBox 9">
            <a:extLst>
              <a:ext uri="{FF2B5EF4-FFF2-40B4-BE49-F238E27FC236}">
                <a16:creationId xmlns:a16="http://schemas.microsoft.com/office/drawing/2014/main" id="{D6E8A172-82D7-4C6A-B9DD-1F1AC5992B35}"/>
              </a:ext>
            </a:extLst>
          </p:cNvPr>
          <p:cNvSpPr txBox="1"/>
          <p:nvPr/>
        </p:nvSpPr>
        <p:spPr>
          <a:xfrm>
            <a:off x="2133600" y="3728751"/>
            <a:ext cx="561372" cy="461665"/>
          </a:xfrm>
          <a:prstGeom prst="rect">
            <a:avLst/>
          </a:prstGeom>
          <a:noFill/>
        </p:spPr>
        <p:txBody>
          <a:bodyPr wrap="none" rtlCol="0">
            <a:spAutoFit/>
          </a:bodyPr>
          <a:lstStyle/>
          <a:p>
            <a:r>
              <a:rPr lang="en-IN" sz="2400" dirty="0"/>
              <a:t>x</a:t>
            </a:r>
            <a:r>
              <a:rPr lang="en-IN" sz="2400" baseline="30000" dirty="0"/>
              <a:t>2</a:t>
            </a:r>
            <a:r>
              <a:rPr lang="en-IN" sz="2400" dirty="0"/>
              <a:t>y</a:t>
            </a:r>
          </a:p>
        </p:txBody>
      </p:sp>
      <p:sp>
        <p:nvSpPr>
          <p:cNvPr id="11" name="TextBox 10">
            <a:extLst>
              <a:ext uri="{FF2B5EF4-FFF2-40B4-BE49-F238E27FC236}">
                <a16:creationId xmlns:a16="http://schemas.microsoft.com/office/drawing/2014/main" id="{7C0D367F-39E2-42D1-90BC-8FC50252A0FB}"/>
              </a:ext>
            </a:extLst>
          </p:cNvPr>
          <p:cNvSpPr txBox="1"/>
          <p:nvPr/>
        </p:nvSpPr>
        <p:spPr>
          <a:xfrm>
            <a:off x="3258910" y="3306934"/>
            <a:ext cx="561372" cy="461665"/>
          </a:xfrm>
          <a:prstGeom prst="rect">
            <a:avLst/>
          </a:prstGeom>
          <a:noFill/>
        </p:spPr>
        <p:txBody>
          <a:bodyPr wrap="none" rtlCol="0">
            <a:spAutoFit/>
          </a:bodyPr>
          <a:lstStyle/>
          <a:p>
            <a:r>
              <a:rPr lang="en-IN" sz="2400" dirty="0"/>
              <a:t>x</a:t>
            </a:r>
            <a:r>
              <a:rPr lang="en-IN" sz="2400" baseline="30000" dirty="0"/>
              <a:t>2</a:t>
            </a:r>
            <a:r>
              <a:rPr lang="en-IN" sz="2400" dirty="0"/>
              <a:t>y</a:t>
            </a:r>
          </a:p>
        </p:txBody>
      </p:sp>
      <p:sp>
        <p:nvSpPr>
          <p:cNvPr id="19" name="TextBox 18">
            <a:extLst>
              <a:ext uri="{FF2B5EF4-FFF2-40B4-BE49-F238E27FC236}">
                <a16:creationId xmlns:a16="http://schemas.microsoft.com/office/drawing/2014/main" id="{9CE8E4A1-85B7-46FA-B0C5-384C0D7775CC}"/>
              </a:ext>
            </a:extLst>
          </p:cNvPr>
          <p:cNvSpPr txBox="1"/>
          <p:nvPr/>
        </p:nvSpPr>
        <p:spPr>
          <a:xfrm>
            <a:off x="2861846" y="2826789"/>
            <a:ext cx="338554" cy="461665"/>
          </a:xfrm>
          <a:prstGeom prst="rect">
            <a:avLst/>
          </a:prstGeom>
          <a:noFill/>
        </p:spPr>
        <p:txBody>
          <a:bodyPr wrap="none" rtlCol="0">
            <a:spAutoFit/>
          </a:bodyPr>
          <a:lstStyle/>
          <a:p>
            <a:r>
              <a:rPr lang="en-IN" sz="2400" dirty="0"/>
              <a:t>+</a:t>
            </a:r>
          </a:p>
        </p:txBody>
      </p:sp>
      <p:sp>
        <p:nvSpPr>
          <p:cNvPr id="20" name="TextBox 19">
            <a:extLst>
              <a:ext uri="{FF2B5EF4-FFF2-40B4-BE49-F238E27FC236}">
                <a16:creationId xmlns:a16="http://schemas.microsoft.com/office/drawing/2014/main" id="{79079EF8-557B-439B-8719-1A1475E4A6E3}"/>
              </a:ext>
            </a:extLst>
          </p:cNvPr>
          <p:cNvSpPr txBox="1"/>
          <p:nvPr/>
        </p:nvSpPr>
        <p:spPr>
          <a:xfrm>
            <a:off x="3933784" y="2833709"/>
            <a:ext cx="338554" cy="461665"/>
          </a:xfrm>
          <a:prstGeom prst="rect">
            <a:avLst/>
          </a:prstGeom>
          <a:noFill/>
        </p:spPr>
        <p:txBody>
          <a:bodyPr wrap="none" rtlCol="0">
            <a:spAutoFit/>
          </a:bodyPr>
          <a:lstStyle/>
          <a:p>
            <a:r>
              <a:rPr lang="en-IN" sz="2400" dirty="0"/>
              <a:t>+</a:t>
            </a:r>
          </a:p>
        </p:txBody>
      </p:sp>
      <p:sp>
        <p:nvSpPr>
          <p:cNvPr id="24" name="TextBox 23">
            <a:extLst>
              <a:ext uri="{FF2B5EF4-FFF2-40B4-BE49-F238E27FC236}">
                <a16:creationId xmlns:a16="http://schemas.microsoft.com/office/drawing/2014/main" id="{B5B6655E-024C-4E35-934B-D8C053E16B84}"/>
              </a:ext>
            </a:extLst>
          </p:cNvPr>
          <p:cNvSpPr txBox="1"/>
          <p:nvPr/>
        </p:nvSpPr>
        <p:spPr>
          <a:xfrm>
            <a:off x="4288859" y="3230734"/>
            <a:ext cx="561372" cy="461665"/>
          </a:xfrm>
          <a:prstGeom prst="rect">
            <a:avLst/>
          </a:prstGeom>
          <a:noFill/>
        </p:spPr>
        <p:txBody>
          <a:bodyPr wrap="none" rtlCol="0">
            <a:spAutoFit/>
          </a:bodyPr>
          <a:lstStyle/>
          <a:p>
            <a:r>
              <a:rPr lang="en-IN" sz="2400" dirty="0"/>
              <a:t>x</a:t>
            </a:r>
            <a:r>
              <a:rPr lang="en-IN" sz="2400" baseline="30000" dirty="0"/>
              <a:t>2</a:t>
            </a:r>
            <a:r>
              <a:rPr lang="en-IN" sz="2400" dirty="0"/>
              <a:t>y</a:t>
            </a:r>
          </a:p>
        </p:txBody>
      </p:sp>
      <p:sp>
        <p:nvSpPr>
          <p:cNvPr id="25" name="TextBox 24">
            <a:extLst>
              <a:ext uri="{FF2B5EF4-FFF2-40B4-BE49-F238E27FC236}">
                <a16:creationId xmlns:a16="http://schemas.microsoft.com/office/drawing/2014/main" id="{A34A8E42-A49B-4F36-8837-976CBCAC775A}"/>
              </a:ext>
            </a:extLst>
          </p:cNvPr>
          <p:cNvSpPr txBox="1"/>
          <p:nvPr/>
        </p:nvSpPr>
        <p:spPr>
          <a:xfrm>
            <a:off x="4288859" y="3615651"/>
            <a:ext cx="561372" cy="461665"/>
          </a:xfrm>
          <a:prstGeom prst="rect">
            <a:avLst/>
          </a:prstGeom>
          <a:noFill/>
        </p:spPr>
        <p:txBody>
          <a:bodyPr wrap="none" rtlCol="0">
            <a:spAutoFit/>
          </a:bodyPr>
          <a:lstStyle/>
          <a:p>
            <a:r>
              <a:rPr lang="en-IN" sz="2400" dirty="0"/>
              <a:t>x</a:t>
            </a:r>
            <a:r>
              <a:rPr lang="en-IN" sz="2400" baseline="30000" dirty="0"/>
              <a:t>2</a:t>
            </a:r>
            <a:r>
              <a:rPr lang="en-IN" sz="2400" dirty="0"/>
              <a:t>y</a:t>
            </a:r>
          </a:p>
        </p:txBody>
      </p:sp>
      <p:sp>
        <p:nvSpPr>
          <p:cNvPr id="26" name="TextBox 25">
            <a:extLst>
              <a:ext uri="{FF2B5EF4-FFF2-40B4-BE49-F238E27FC236}">
                <a16:creationId xmlns:a16="http://schemas.microsoft.com/office/drawing/2014/main" id="{25A226A7-B349-43D6-A177-FBD7A04F6EB4}"/>
              </a:ext>
            </a:extLst>
          </p:cNvPr>
          <p:cNvSpPr txBox="1"/>
          <p:nvPr/>
        </p:nvSpPr>
        <p:spPr>
          <a:xfrm>
            <a:off x="4288859" y="3919054"/>
            <a:ext cx="561372" cy="461665"/>
          </a:xfrm>
          <a:prstGeom prst="rect">
            <a:avLst/>
          </a:prstGeom>
          <a:noFill/>
        </p:spPr>
        <p:txBody>
          <a:bodyPr wrap="none" rtlCol="0">
            <a:spAutoFit/>
          </a:bodyPr>
          <a:lstStyle/>
          <a:p>
            <a:r>
              <a:rPr lang="en-IN" sz="2400" dirty="0"/>
              <a:t>x</a:t>
            </a:r>
            <a:r>
              <a:rPr lang="en-IN" sz="2400" baseline="30000" dirty="0"/>
              <a:t>2</a:t>
            </a:r>
            <a:r>
              <a:rPr lang="en-IN" sz="2400" dirty="0"/>
              <a:t>y</a:t>
            </a:r>
          </a:p>
        </p:txBody>
      </p:sp>
      <p:sp>
        <p:nvSpPr>
          <p:cNvPr id="27" name="TextBox 26">
            <a:extLst>
              <a:ext uri="{FF2B5EF4-FFF2-40B4-BE49-F238E27FC236}">
                <a16:creationId xmlns:a16="http://schemas.microsoft.com/office/drawing/2014/main" id="{D237D1D7-CEAA-41F2-9517-20B4C977223B}"/>
              </a:ext>
            </a:extLst>
          </p:cNvPr>
          <p:cNvSpPr txBox="1"/>
          <p:nvPr/>
        </p:nvSpPr>
        <p:spPr>
          <a:xfrm>
            <a:off x="4288859" y="4222457"/>
            <a:ext cx="561372" cy="461665"/>
          </a:xfrm>
          <a:prstGeom prst="rect">
            <a:avLst/>
          </a:prstGeom>
          <a:noFill/>
        </p:spPr>
        <p:txBody>
          <a:bodyPr wrap="none" rtlCol="0">
            <a:spAutoFit/>
          </a:bodyPr>
          <a:lstStyle/>
          <a:p>
            <a:r>
              <a:rPr lang="en-IN" sz="2400" dirty="0"/>
              <a:t>x</a:t>
            </a:r>
            <a:r>
              <a:rPr lang="en-IN" sz="2400" baseline="30000" dirty="0"/>
              <a:t>2</a:t>
            </a:r>
            <a:r>
              <a:rPr lang="en-IN" sz="2400" dirty="0"/>
              <a:t>y</a:t>
            </a:r>
          </a:p>
        </p:txBody>
      </p:sp>
      <p:sp>
        <p:nvSpPr>
          <p:cNvPr id="28" name="TextBox 27">
            <a:extLst>
              <a:ext uri="{FF2B5EF4-FFF2-40B4-BE49-F238E27FC236}">
                <a16:creationId xmlns:a16="http://schemas.microsoft.com/office/drawing/2014/main" id="{E9BB5B3D-D5AF-4378-84F8-F93C2837B738}"/>
              </a:ext>
            </a:extLst>
          </p:cNvPr>
          <p:cNvSpPr txBox="1"/>
          <p:nvPr/>
        </p:nvSpPr>
        <p:spPr>
          <a:xfrm>
            <a:off x="4288859" y="4525860"/>
            <a:ext cx="561372" cy="461665"/>
          </a:xfrm>
          <a:prstGeom prst="rect">
            <a:avLst/>
          </a:prstGeom>
          <a:noFill/>
        </p:spPr>
        <p:txBody>
          <a:bodyPr wrap="none" rtlCol="0">
            <a:spAutoFit/>
          </a:bodyPr>
          <a:lstStyle/>
          <a:p>
            <a:r>
              <a:rPr lang="en-IN" sz="2400" dirty="0"/>
              <a:t>x</a:t>
            </a:r>
            <a:r>
              <a:rPr lang="en-IN" sz="2400" baseline="30000" dirty="0"/>
              <a:t>2</a:t>
            </a:r>
            <a:r>
              <a:rPr lang="en-IN" sz="2400" dirty="0"/>
              <a:t>y</a:t>
            </a:r>
          </a:p>
        </p:txBody>
      </p:sp>
      <p:sp>
        <p:nvSpPr>
          <p:cNvPr id="29" name="TextBox 28">
            <a:extLst>
              <a:ext uri="{FF2B5EF4-FFF2-40B4-BE49-F238E27FC236}">
                <a16:creationId xmlns:a16="http://schemas.microsoft.com/office/drawing/2014/main" id="{BD33B637-937B-4E54-A02D-A8982147E520}"/>
              </a:ext>
            </a:extLst>
          </p:cNvPr>
          <p:cNvSpPr txBox="1"/>
          <p:nvPr/>
        </p:nvSpPr>
        <p:spPr>
          <a:xfrm>
            <a:off x="4288859" y="4829263"/>
            <a:ext cx="561372" cy="461665"/>
          </a:xfrm>
          <a:prstGeom prst="rect">
            <a:avLst/>
          </a:prstGeom>
          <a:noFill/>
        </p:spPr>
        <p:txBody>
          <a:bodyPr wrap="none" rtlCol="0">
            <a:spAutoFit/>
          </a:bodyPr>
          <a:lstStyle/>
          <a:p>
            <a:r>
              <a:rPr lang="en-IN" sz="2400" dirty="0"/>
              <a:t>x</a:t>
            </a:r>
            <a:r>
              <a:rPr lang="en-IN" sz="2400" baseline="30000" dirty="0"/>
              <a:t>2</a:t>
            </a:r>
            <a:r>
              <a:rPr lang="en-IN" sz="2400" dirty="0"/>
              <a:t>y</a:t>
            </a:r>
          </a:p>
        </p:txBody>
      </p:sp>
      <p:sp>
        <p:nvSpPr>
          <p:cNvPr id="30" name="TextBox 29">
            <a:extLst>
              <a:ext uri="{FF2B5EF4-FFF2-40B4-BE49-F238E27FC236}">
                <a16:creationId xmlns:a16="http://schemas.microsoft.com/office/drawing/2014/main" id="{DBE186E0-D2AA-465C-B97D-936F0AF2633E}"/>
              </a:ext>
            </a:extLst>
          </p:cNvPr>
          <p:cNvSpPr txBox="1"/>
          <p:nvPr/>
        </p:nvSpPr>
        <p:spPr>
          <a:xfrm>
            <a:off x="4288859" y="5132666"/>
            <a:ext cx="561372" cy="461665"/>
          </a:xfrm>
          <a:prstGeom prst="rect">
            <a:avLst/>
          </a:prstGeom>
          <a:noFill/>
        </p:spPr>
        <p:txBody>
          <a:bodyPr wrap="none" rtlCol="0">
            <a:spAutoFit/>
          </a:bodyPr>
          <a:lstStyle/>
          <a:p>
            <a:r>
              <a:rPr lang="en-IN" sz="2400" dirty="0"/>
              <a:t>x</a:t>
            </a:r>
            <a:r>
              <a:rPr lang="en-IN" sz="2400" baseline="30000" dirty="0"/>
              <a:t>2</a:t>
            </a:r>
            <a:r>
              <a:rPr lang="en-IN" sz="2400" dirty="0"/>
              <a:t>y</a:t>
            </a:r>
          </a:p>
        </p:txBody>
      </p:sp>
      <p:sp>
        <p:nvSpPr>
          <p:cNvPr id="31" name="TextBox 30">
            <a:extLst>
              <a:ext uri="{FF2B5EF4-FFF2-40B4-BE49-F238E27FC236}">
                <a16:creationId xmlns:a16="http://schemas.microsoft.com/office/drawing/2014/main" id="{5D16B8EE-2AEC-4C08-9720-139946E560DC}"/>
              </a:ext>
            </a:extLst>
          </p:cNvPr>
          <p:cNvSpPr txBox="1"/>
          <p:nvPr/>
        </p:nvSpPr>
        <p:spPr>
          <a:xfrm>
            <a:off x="4288859" y="5436069"/>
            <a:ext cx="561372" cy="461665"/>
          </a:xfrm>
          <a:prstGeom prst="rect">
            <a:avLst/>
          </a:prstGeom>
          <a:noFill/>
        </p:spPr>
        <p:txBody>
          <a:bodyPr wrap="none" rtlCol="0">
            <a:spAutoFit/>
          </a:bodyPr>
          <a:lstStyle/>
          <a:p>
            <a:r>
              <a:rPr lang="en-IN" sz="2400" dirty="0"/>
              <a:t>x</a:t>
            </a:r>
            <a:r>
              <a:rPr lang="en-IN" sz="2400" baseline="30000" dirty="0"/>
              <a:t>2</a:t>
            </a:r>
            <a:r>
              <a:rPr lang="en-IN" sz="2400" dirty="0"/>
              <a:t>y</a:t>
            </a:r>
          </a:p>
        </p:txBody>
      </p:sp>
      <p:sp>
        <p:nvSpPr>
          <p:cNvPr id="41" name="TextBox 40">
            <a:extLst>
              <a:ext uri="{FF2B5EF4-FFF2-40B4-BE49-F238E27FC236}">
                <a16:creationId xmlns:a16="http://schemas.microsoft.com/office/drawing/2014/main" id="{3FDFB124-92E5-4129-910D-A4A6C8D74E4B}"/>
              </a:ext>
            </a:extLst>
          </p:cNvPr>
          <p:cNvSpPr txBox="1"/>
          <p:nvPr/>
        </p:nvSpPr>
        <p:spPr>
          <a:xfrm>
            <a:off x="3275431" y="3615651"/>
            <a:ext cx="561372" cy="461665"/>
          </a:xfrm>
          <a:prstGeom prst="rect">
            <a:avLst/>
          </a:prstGeom>
          <a:noFill/>
        </p:spPr>
        <p:txBody>
          <a:bodyPr wrap="none" rtlCol="0">
            <a:spAutoFit/>
          </a:bodyPr>
          <a:lstStyle/>
          <a:p>
            <a:r>
              <a:rPr lang="en-IN" sz="2400" dirty="0"/>
              <a:t>x</a:t>
            </a:r>
            <a:r>
              <a:rPr lang="en-IN" sz="2400" baseline="30000" dirty="0"/>
              <a:t>2</a:t>
            </a:r>
            <a:r>
              <a:rPr lang="en-IN" sz="2400" dirty="0"/>
              <a:t>y</a:t>
            </a:r>
          </a:p>
        </p:txBody>
      </p:sp>
      <p:sp>
        <p:nvSpPr>
          <p:cNvPr id="42" name="TextBox 41">
            <a:extLst>
              <a:ext uri="{FF2B5EF4-FFF2-40B4-BE49-F238E27FC236}">
                <a16:creationId xmlns:a16="http://schemas.microsoft.com/office/drawing/2014/main" id="{E8ECE34D-F83C-44B4-B1BF-0FD6DD861079}"/>
              </a:ext>
            </a:extLst>
          </p:cNvPr>
          <p:cNvSpPr txBox="1"/>
          <p:nvPr/>
        </p:nvSpPr>
        <p:spPr>
          <a:xfrm>
            <a:off x="3275431" y="3919054"/>
            <a:ext cx="561372" cy="461665"/>
          </a:xfrm>
          <a:prstGeom prst="rect">
            <a:avLst/>
          </a:prstGeom>
          <a:noFill/>
        </p:spPr>
        <p:txBody>
          <a:bodyPr wrap="none" rtlCol="0">
            <a:spAutoFit/>
          </a:bodyPr>
          <a:lstStyle/>
          <a:p>
            <a:r>
              <a:rPr lang="en-IN" sz="2400" dirty="0"/>
              <a:t>x</a:t>
            </a:r>
            <a:r>
              <a:rPr lang="en-IN" sz="2400" baseline="30000" dirty="0"/>
              <a:t>2</a:t>
            </a:r>
            <a:r>
              <a:rPr lang="en-IN" sz="2400" dirty="0"/>
              <a:t>y</a:t>
            </a:r>
          </a:p>
        </p:txBody>
      </p:sp>
      <p:sp>
        <p:nvSpPr>
          <p:cNvPr id="43" name="TextBox 42">
            <a:extLst>
              <a:ext uri="{FF2B5EF4-FFF2-40B4-BE49-F238E27FC236}">
                <a16:creationId xmlns:a16="http://schemas.microsoft.com/office/drawing/2014/main" id="{76CCE9AF-6DB3-451F-9281-21817F21E3C1}"/>
              </a:ext>
            </a:extLst>
          </p:cNvPr>
          <p:cNvSpPr txBox="1"/>
          <p:nvPr/>
        </p:nvSpPr>
        <p:spPr>
          <a:xfrm>
            <a:off x="3275431" y="4222457"/>
            <a:ext cx="561372" cy="461665"/>
          </a:xfrm>
          <a:prstGeom prst="rect">
            <a:avLst/>
          </a:prstGeom>
          <a:noFill/>
        </p:spPr>
        <p:txBody>
          <a:bodyPr wrap="none" rtlCol="0">
            <a:spAutoFit/>
          </a:bodyPr>
          <a:lstStyle/>
          <a:p>
            <a:r>
              <a:rPr lang="en-IN" sz="2400" dirty="0"/>
              <a:t>x</a:t>
            </a:r>
            <a:r>
              <a:rPr lang="en-IN" sz="2400" baseline="30000" dirty="0"/>
              <a:t>2</a:t>
            </a:r>
            <a:r>
              <a:rPr lang="en-IN" sz="2400" dirty="0"/>
              <a:t>y</a:t>
            </a:r>
          </a:p>
        </p:txBody>
      </p:sp>
      <p:sp>
        <p:nvSpPr>
          <p:cNvPr id="44" name="TextBox 43">
            <a:extLst>
              <a:ext uri="{FF2B5EF4-FFF2-40B4-BE49-F238E27FC236}">
                <a16:creationId xmlns:a16="http://schemas.microsoft.com/office/drawing/2014/main" id="{7FD32016-7B7F-4B4A-99C1-1AF5F3E7B0F2}"/>
              </a:ext>
            </a:extLst>
          </p:cNvPr>
          <p:cNvSpPr txBox="1"/>
          <p:nvPr/>
        </p:nvSpPr>
        <p:spPr>
          <a:xfrm>
            <a:off x="3275431" y="4525860"/>
            <a:ext cx="561372" cy="461665"/>
          </a:xfrm>
          <a:prstGeom prst="rect">
            <a:avLst/>
          </a:prstGeom>
          <a:noFill/>
        </p:spPr>
        <p:txBody>
          <a:bodyPr wrap="none" rtlCol="0">
            <a:spAutoFit/>
          </a:bodyPr>
          <a:lstStyle/>
          <a:p>
            <a:r>
              <a:rPr lang="en-IN" sz="2400" dirty="0"/>
              <a:t>x</a:t>
            </a:r>
            <a:r>
              <a:rPr lang="en-IN" sz="2400" baseline="30000" dirty="0"/>
              <a:t>2</a:t>
            </a:r>
            <a:r>
              <a:rPr lang="en-IN" sz="2400" dirty="0"/>
              <a:t>y</a:t>
            </a:r>
          </a:p>
        </p:txBody>
      </p:sp>
      <p:sp>
        <p:nvSpPr>
          <p:cNvPr id="45" name="TextBox 44">
            <a:extLst>
              <a:ext uri="{FF2B5EF4-FFF2-40B4-BE49-F238E27FC236}">
                <a16:creationId xmlns:a16="http://schemas.microsoft.com/office/drawing/2014/main" id="{C9FBA440-0662-443C-A517-2BA9FE8B6270}"/>
              </a:ext>
            </a:extLst>
          </p:cNvPr>
          <p:cNvSpPr txBox="1"/>
          <p:nvPr/>
        </p:nvSpPr>
        <p:spPr>
          <a:xfrm>
            <a:off x="3275431" y="4829263"/>
            <a:ext cx="561372" cy="461665"/>
          </a:xfrm>
          <a:prstGeom prst="rect">
            <a:avLst/>
          </a:prstGeom>
          <a:noFill/>
        </p:spPr>
        <p:txBody>
          <a:bodyPr wrap="none" rtlCol="0">
            <a:spAutoFit/>
          </a:bodyPr>
          <a:lstStyle/>
          <a:p>
            <a:r>
              <a:rPr lang="en-IN" sz="2400" dirty="0"/>
              <a:t>x</a:t>
            </a:r>
            <a:r>
              <a:rPr lang="en-IN" sz="2400" baseline="30000" dirty="0"/>
              <a:t>2</a:t>
            </a:r>
            <a:r>
              <a:rPr lang="en-IN" sz="2400" dirty="0"/>
              <a:t>y</a:t>
            </a:r>
          </a:p>
        </p:txBody>
      </p:sp>
      <p:sp>
        <p:nvSpPr>
          <p:cNvPr id="46" name="TextBox 45">
            <a:extLst>
              <a:ext uri="{FF2B5EF4-FFF2-40B4-BE49-F238E27FC236}">
                <a16:creationId xmlns:a16="http://schemas.microsoft.com/office/drawing/2014/main" id="{7F4F31F2-B154-478A-ABF0-A87E17D55044}"/>
              </a:ext>
            </a:extLst>
          </p:cNvPr>
          <p:cNvSpPr txBox="1"/>
          <p:nvPr/>
        </p:nvSpPr>
        <p:spPr>
          <a:xfrm>
            <a:off x="3275431" y="5132666"/>
            <a:ext cx="561372" cy="461665"/>
          </a:xfrm>
          <a:prstGeom prst="rect">
            <a:avLst/>
          </a:prstGeom>
          <a:noFill/>
        </p:spPr>
        <p:txBody>
          <a:bodyPr wrap="none" rtlCol="0">
            <a:spAutoFit/>
          </a:bodyPr>
          <a:lstStyle/>
          <a:p>
            <a:r>
              <a:rPr lang="en-IN" sz="2400" dirty="0"/>
              <a:t>x</a:t>
            </a:r>
            <a:r>
              <a:rPr lang="en-IN" sz="2400" baseline="30000" dirty="0"/>
              <a:t>2</a:t>
            </a:r>
            <a:r>
              <a:rPr lang="en-IN" sz="2400" dirty="0"/>
              <a:t>y</a:t>
            </a:r>
          </a:p>
        </p:txBody>
      </p:sp>
      <p:sp>
        <p:nvSpPr>
          <p:cNvPr id="57" name="TextBox 56">
            <a:extLst>
              <a:ext uri="{FF2B5EF4-FFF2-40B4-BE49-F238E27FC236}">
                <a16:creationId xmlns:a16="http://schemas.microsoft.com/office/drawing/2014/main" id="{DBBBD897-F0F4-497B-8F6B-22EF40049FE9}"/>
              </a:ext>
            </a:extLst>
          </p:cNvPr>
          <p:cNvSpPr txBox="1"/>
          <p:nvPr/>
        </p:nvSpPr>
        <p:spPr>
          <a:xfrm>
            <a:off x="4267200" y="5739472"/>
            <a:ext cx="561372" cy="461665"/>
          </a:xfrm>
          <a:prstGeom prst="rect">
            <a:avLst/>
          </a:prstGeom>
          <a:noFill/>
        </p:spPr>
        <p:txBody>
          <a:bodyPr wrap="none" rtlCol="0">
            <a:spAutoFit/>
          </a:bodyPr>
          <a:lstStyle/>
          <a:p>
            <a:r>
              <a:rPr lang="en-IN" sz="2400" dirty="0"/>
              <a:t>x</a:t>
            </a:r>
            <a:r>
              <a:rPr lang="en-IN" sz="2400" baseline="30000" dirty="0"/>
              <a:t>2</a:t>
            </a:r>
            <a:r>
              <a:rPr lang="en-IN" sz="2400" dirty="0"/>
              <a:t>y</a:t>
            </a:r>
          </a:p>
        </p:txBody>
      </p:sp>
      <p:sp>
        <p:nvSpPr>
          <p:cNvPr id="58" name="TextBox 57">
            <a:extLst>
              <a:ext uri="{FF2B5EF4-FFF2-40B4-BE49-F238E27FC236}">
                <a16:creationId xmlns:a16="http://schemas.microsoft.com/office/drawing/2014/main" id="{F7A64354-6EA3-4583-81AB-FF124011221C}"/>
              </a:ext>
            </a:extLst>
          </p:cNvPr>
          <p:cNvSpPr txBox="1"/>
          <p:nvPr/>
        </p:nvSpPr>
        <p:spPr>
          <a:xfrm>
            <a:off x="6926705" y="4149886"/>
            <a:ext cx="1447800" cy="523220"/>
          </a:xfrm>
          <a:prstGeom prst="rect">
            <a:avLst/>
          </a:prstGeom>
          <a:noFill/>
        </p:spPr>
        <p:txBody>
          <a:bodyPr wrap="square" rtlCol="0">
            <a:spAutoFit/>
          </a:bodyPr>
          <a:lstStyle/>
          <a:p>
            <a:r>
              <a:rPr lang="en-IN" sz="2800" dirty="0"/>
              <a:t>18x</a:t>
            </a:r>
            <a:r>
              <a:rPr lang="en-IN" sz="2800" baseline="30000" dirty="0"/>
              <a:t>2</a:t>
            </a:r>
            <a:r>
              <a:rPr lang="en-IN" sz="2800" dirty="0"/>
              <a:t>y</a:t>
            </a:r>
          </a:p>
        </p:txBody>
      </p:sp>
      <p:sp>
        <p:nvSpPr>
          <p:cNvPr id="59" name="TextBox 58">
            <a:extLst>
              <a:ext uri="{FF2B5EF4-FFF2-40B4-BE49-F238E27FC236}">
                <a16:creationId xmlns:a16="http://schemas.microsoft.com/office/drawing/2014/main" id="{AB93A46C-C024-42C7-9700-CBF90DFB0ED3}"/>
              </a:ext>
            </a:extLst>
          </p:cNvPr>
          <p:cNvSpPr txBox="1"/>
          <p:nvPr/>
        </p:nvSpPr>
        <p:spPr>
          <a:xfrm>
            <a:off x="5478905" y="4190416"/>
            <a:ext cx="1447800" cy="707886"/>
          </a:xfrm>
          <a:prstGeom prst="rect">
            <a:avLst/>
          </a:prstGeom>
          <a:noFill/>
        </p:spPr>
        <p:txBody>
          <a:bodyPr wrap="square" rtlCol="0">
            <a:spAutoFit/>
          </a:bodyPr>
          <a:lstStyle/>
          <a:p>
            <a:pPr algn="ctr"/>
            <a:r>
              <a:rPr lang="en-IN" sz="4000" dirty="0"/>
              <a:t>=</a:t>
            </a:r>
          </a:p>
        </p:txBody>
      </p:sp>
      <p:sp>
        <p:nvSpPr>
          <p:cNvPr id="60" name="Rectangle 59">
            <a:extLst>
              <a:ext uri="{FF2B5EF4-FFF2-40B4-BE49-F238E27FC236}">
                <a16:creationId xmlns:a16="http://schemas.microsoft.com/office/drawing/2014/main" id="{BD7D1B17-D8CC-4AF3-B4BA-24A311107868}"/>
              </a:ext>
            </a:extLst>
          </p:cNvPr>
          <p:cNvSpPr/>
          <p:nvPr/>
        </p:nvSpPr>
        <p:spPr>
          <a:xfrm>
            <a:off x="879310" y="2355131"/>
            <a:ext cx="2140074" cy="461665"/>
          </a:xfrm>
          <a:prstGeom prst="rect">
            <a:avLst/>
          </a:prstGeom>
        </p:spPr>
        <p:txBody>
          <a:bodyPr wrap="square">
            <a:spAutoFit/>
          </a:bodyPr>
          <a:lstStyle/>
          <a:p>
            <a:r>
              <a:rPr lang="en-US" sz="2400" dirty="0"/>
              <a:t>For example,</a:t>
            </a:r>
            <a:endParaRPr lang="en-US" dirty="0"/>
          </a:p>
        </p:txBody>
      </p:sp>
      <p:sp>
        <p:nvSpPr>
          <p:cNvPr id="61" name="Rectangle 60">
            <a:extLst>
              <a:ext uri="{FF2B5EF4-FFF2-40B4-BE49-F238E27FC236}">
                <a16:creationId xmlns:a16="http://schemas.microsoft.com/office/drawing/2014/main" id="{F31DE806-4D06-46A6-B687-896E7BA28B0E}"/>
              </a:ext>
            </a:extLst>
          </p:cNvPr>
          <p:cNvSpPr/>
          <p:nvPr/>
        </p:nvSpPr>
        <p:spPr>
          <a:xfrm>
            <a:off x="1447800" y="3308331"/>
            <a:ext cx="4038600" cy="297040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2" name="Title 1">
            <a:extLst>
              <a:ext uri="{FF2B5EF4-FFF2-40B4-BE49-F238E27FC236}">
                <a16:creationId xmlns:a16="http://schemas.microsoft.com/office/drawing/2014/main" id="{1FBF527D-C6A2-4F11-AD29-C23EE7D60D34}"/>
              </a:ext>
            </a:extLst>
          </p:cNvPr>
          <p:cNvSpPr txBox="1">
            <a:spLocks/>
          </p:cNvSpPr>
          <p:nvPr/>
        </p:nvSpPr>
        <p:spPr>
          <a:xfrm>
            <a:off x="990600" y="274638"/>
            <a:ext cx="7086600" cy="1143000"/>
          </a:xfrm>
          <a:prstGeom prst="rect">
            <a:avLst/>
          </a:prstGeom>
        </p:spPr>
        <p:txBody>
          <a:bodyPr/>
          <a:lstStyle>
            <a:lvl1pPr algn="ctr" defTabSz="914400" rtl="0" eaLnBrk="1" latinLnBrk="0" hangingPunct="1">
              <a:spcBef>
                <a:spcPct val="0"/>
              </a:spcBef>
              <a:buNone/>
              <a:defRPr sz="3600" kern="1200" baseline="0">
                <a:solidFill>
                  <a:schemeClr val="tx1"/>
                </a:solidFill>
                <a:latin typeface="+mj-lt"/>
                <a:ea typeface="+mj-ea"/>
                <a:cs typeface="+mj-cs"/>
              </a:defRPr>
            </a:lvl1pPr>
          </a:lstStyle>
          <a:p>
            <a:r>
              <a:rPr lang="en-US" b="1" u="sng" dirty="0"/>
              <a:t>Addition or subtraction of like terms</a:t>
            </a:r>
            <a:br>
              <a:rPr lang="en-US" dirty="0"/>
            </a:br>
            <a:endParaRPr lang="en-IN" dirty="0"/>
          </a:p>
        </p:txBody>
      </p:sp>
    </p:spTree>
    <p:extLst>
      <p:ext uri="{BB962C8B-B14F-4D97-AF65-F5344CB8AC3E}">
        <p14:creationId xmlns:p14="http://schemas.microsoft.com/office/powerpoint/2010/main" val="4290312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fade">
                                      <p:cBhvr>
                                        <p:cTn id="26" dur="1000"/>
                                        <p:tgtEl>
                                          <p:spTgt spid="41"/>
                                        </p:tgtEl>
                                      </p:cBhvr>
                                    </p:animEffect>
                                    <p:anim calcmode="lin" valueType="num">
                                      <p:cBhvr>
                                        <p:cTn id="27" dur="1000" fill="hold"/>
                                        <p:tgtEl>
                                          <p:spTgt spid="41"/>
                                        </p:tgtEl>
                                        <p:attrNameLst>
                                          <p:attrName>ppt_x</p:attrName>
                                        </p:attrNameLst>
                                      </p:cBhvr>
                                      <p:tavLst>
                                        <p:tav tm="0">
                                          <p:val>
                                            <p:strVal val="#ppt_x"/>
                                          </p:val>
                                        </p:tav>
                                        <p:tav tm="100000">
                                          <p:val>
                                            <p:strVal val="#ppt_x"/>
                                          </p:val>
                                        </p:tav>
                                      </p:tavLst>
                                    </p:anim>
                                    <p:anim calcmode="lin" valueType="num">
                                      <p:cBhvr>
                                        <p:cTn id="28" dur="1000" fill="hold"/>
                                        <p:tgtEl>
                                          <p:spTgt spid="41"/>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47" presetClass="entr" presetSubtype="0"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1000"/>
                                        <p:tgtEl>
                                          <p:spTgt spid="42"/>
                                        </p:tgtEl>
                                      </p:cBhvr>
                                    </p:animEffect>
                                    <p:anim calcmode="lin" valueType="num">
                                      <p:cBhvr>
                                        <p:cTn id="33" dur="1000" fill="hold"/>
                                        <p:tgtEl>
                                          <p:spTgt spid="42"/>
                                        </p:tgtEl>
                                        <p:attrNameLst>
                                          <p:attrName>ppt_x</p:attrName>
                                        </p:attrNameLst>
                                      </p:cBhvr>
                                      <p:tavLst>
                                        <p:tav tm="0">
                                          <p:val>
                                            <p:strVal val="#ppt_x"/>
                                          </p:val>
                                        </p:tav>
                                        <p:tav tm="100000">
                                          <p:val>
                                            <p:strVal val="#ppt_x"/>
                                          </p:val>
                                        </p:tav>
                                      </p:tavLst>
                                    </p:anim>
                                    <p:anim calcmode="lin" valueType="num">
                                      <p:cBhvr>
                                        <p:cTn id="34" dur="1000" fill="hold"/>
                                        <p:tgtEl>
                                          <p:spTgt spid="42"/>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47" presetClass="entr" presetSubtype="0"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1000"/>
                                        <p:tgtEl>
                                          <p:spTgt spid="43"/>
                                        </p:tgtEl>
                                      </p:cBhvr>
                                    </p:animEffect>
                                    <p:anim calcmode="lin" valueType="num">
                                      <p:cBhvr>
                                        <p:cTn id="39" dur="1000" fill="hold"/>
                                        <p:tgtEl>
                                          <p:spTgt spid="43"/>
                                        </p:tgtEl>
                                        <p:attrNameLst>
                                          <p:attrName>ppt_x</p:attrName>
                                        </p:attrNameLst>
                                      </p:cBhvr>
                                      <p:tavLst>
                                        <p:tav tm="0">
                                          <p:val>
                                            <p:strVal val="#ppt_x"/>
                                          </p:val>
                                        </p:tav>
                                        <p:tav tm="100000">
                                          <p:val>
                                            <p:strVal val="#ppt_x"/>
                                          </p:val>
                                        </p:tav>
                                      </p:tavLst>
                                    </p:anim>
                                    <p:anim calcmode="lin" valueType="num">
                                      <p:cBhvr>
                                        <p:cTn id="40" dur="1000" fill="hold"/>
                                        <p:tgtEl>
                                          <p:spTgt spid="43"/>
                                        </p:tgtEl>
                                        <p:attrNameLst>
                                          <p:attrName>ppt_y</p:attrName>
                                        </p:attrNameLst>
                                      </p:cBhvr>
                                      <p:tavLst>
                                        <p:tav tm="0">
                                          <p:val>
                                            <p:strVal val="#ppt_y-.1"/>
                                          </p:val>
                                        </p:tav>
                                        <p:tav tm="100000">
                                          <p:val>
                                            <p:strVal val="#ppt_y"/>
                                          </p:val>
                                        </p:tav>
                                      </p:tavLst>
                                    </p:anim>
                                  </p:childTnLst>
                                </p:cTn>
                              </p:par>
                            </p:childTnLst>
                          </p:cTn>
                        </p:par>
                        <p:par>
                          <p:cTn id="41" fill="hold">
                            <p:stCondLst>
                              <p:cond delay="5000"/>
                            </p:stCondLst>
                            <p:childTnLst>
                              <p:par>
                                <p:cTn id="42" presetID="47" presetClass="entr" presetSubtype="0" fill="hold" grpId="0" nodeType="after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fade">
                                      <p:cBhvr>
                                        <p:cTn id="44" dur="1000"/>
                                        <p:tgtEl>
                                          <p:spTgt spid="44"/>
                                        </p:tgtEl>
                                      </p:cBhvr>
                                    </p:animEffect>
                                    <p:anim calcmode="lin" valueType="num">
                                      <p:cBhvr>
                                        <p:cTn id="45" dur="1000" fill="hold"/>
                                        <p:tgtEl>
                                          <p:spTgt spid="44"/>
                                        </p:tgtEl>
                                        <p:attrNameLst>
                                          <p:attrName>ppt_x</p:attrName>
                                        </p:attrNameLst>
                                      </p:cBhvr>
                                      <p:tavLst>
                                        <p:tav tm="0">
                                          <p:val>
                                            <p:strVal val="#ppt_x"/>
                                          </p:val>
                                        </p:tav>
                                        <p:tav tm="100000">
                                          <p:val>
                                            <p:strVal val="#ppt_x"/>
                                          </p:val>
                                        </p:tav>
                                      </p:tavLst>
                                    </p:anim>
                                    <p:anim calcmode="lin" valueType="num">
                                      <p:cBhvr>
                                        <p:cTn id="46" dur="1000" fill="hold"/>
                                        <p:tgtEl>
                                          <p:spTgt spid="44"/>
                                        </p:tgtEl>
                                        <p:attrNameLst>
                                          <p:attrName>ppt_y</p:attrName>
                                        </p:attrNameLst>
                                      </p:cBhvr>
                                      <p:tavLst>
                                        <p:tav tm="0">
                                          <p:val>
                                            <p:strVal val="#ppt_y-.1"/>
                                          </p:val>
                                        </p:tav>
                                        <p:tav tm="100000">
                                          <p:val>
                                            <p:strVal val="#ppt_y"/>
                                          </p:val>
                                        </p:tav>
                                      </p:tavLst>
                                    </p:anim>
                                  </p:childTnLst>
                                </p:cTn>
                              </p:par>
                            </p:childTnLst>
                          </p:cTn>
                        </p:par>
                        <p:par>
                          <p:cTn id="47" fill="hold">
                            <p:stCondLst>
                              <p:cond delay="6000"/>
                            </p:stCondLst>
                            <p:childTnLst>
                              <p:par>
                                <p:cTn id="48" presetID="47" presetClass="entr" presetSubtype="0"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fade">
                                      <p:cBhvr>
                                        <p:cTn id="50" dur="1000"/>
                                        <p:tgtEl>
                                          <p:spTgt spid="45"/>
                                        </p:tgtEl>
                                      </p:cBhvr>
                                    </p:animEffect>
                                    <p:anim calcmode="lin" valueType="num">
                                      <p:cBhvr>
                                        <p:cTn id="51" dur="1000" fill="hold"/>
                                        <p:tgtEl>
                                          <p:spTgt spid="45"/>
                                        </p:tgtEl>
                                        <p:attrNameLst>
                                          <p:attrName>ppt_x</p:attrName>
                                        </p:attrNameLst>
                                      </p:cBhvr>
                                      <p:tavLst>
                                        <p:tav tm="0">
                                          <p:val>
                                            <p:strVal val="#ppt_x"/>
                                          </p:val>
                                        </p:tav>
                                        <p:tav tm="100000">
                                          <p:val>
                                            <p:strVal val="#ppt_x"/>
                                          </p:val>
                                        </p:tav>
                                      </p:tavLst>
                                    </p:anim>
                                    <p:anim calcmode="lin" valueType="num">
                                      <p:cBhvr>
                                        <p:cTn id="52" dur="1000" fill="hold"/>
                                        <p:tgtEl>
                                          <p:spTgt spid="45"/>
                                        </p:tgtEl>
                                        <p:attrNameLst>
                                          <p:attrName>ppt_y</p:attrName>
                                        </p:attrNameLst>
                                      </p:cBhvr>
                                      <p:tavLst>
                                        <p:tav tm="0">
                                          <p:val>
                                            <p:strVal val="#ppt_y-.1"/>
                                          </p:val>
                                        </p:tav>
                                        <p:tav tm="100000">
                                          <p:val>
                                            <p:strVal val="#ppt_y"/>
                                          </p:val>
                                        </p:tav>
                                      </p:tavLst>
                                    </p:anim>
                                  </p:childTnLst>
                                </p:cTn>
                              </p:par>
                            </p:childTnLst>
                          </p:cTn>
                        </p:par>
                        <p:par>
                          <p:cTn id="53" fill="hold">
                            <p:stCondLst>
                              <p:cond delay="7000"/>
                            </p:stCondLst>
                            <p:childTnLst>
                              <p:par>
                                <p:cTn id="54" presetID="47" presetClass="entr" presetSubtype="0" fill="hold" grpId="0" nodeType="after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1000"/>
                                        <p:tgtEl>
                                          <p:spTgt spid="46"/>
                                        </p:tgtEl>
                                      </p:cBhvr>
                                    </p:animEffect>
                                    <p:anim calcmode="lin" valueType="num">
                                      <p:cBhvr>
                                        <p:cTn id="57" dur="1000" fill="hold"/>
                                        <p:tgtEl>
                                          <p:spTgt spid="46"/>
                                        </p:tgtEl>
                                        <p:attrNameLst>
                                          <p:attrName>ppt_x</p:attrName>
                                        </p:attrNameLst>
                                      </p:cBhvr>
                                      <p:tavLst>
                                        <p:tav tm="0">
                                          <p:val>
                                            <p:strVal val="#ppt_x"/>
                                          </p:val>
                                        </p:tav>
                                        <p:tav tm="100000">
                                          <p:val>
                                            <p:strVal val="#ppt_x"/>
                                          </p:val>
                                        </p:tav>
                                      </p:tavLst>
                                    </p:anim>
                                    <p:anim calcmode="lin" valueType="num">
                                      <p:cBhvr>
                                        <p:cTn id="58"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1000"/>
                                        <p:tgtEl>
                                          <p:spTgt spid="24"/>
                                        </p:tgtEl>
                                      </p:cBhvr>
                                    </p:animEffect>
                                    <p:anim calcmode="lin" valueType="num">
                                      <p:cBhvr>
                                        <p:cTn id="64" dur="1000" fill="hold"/>
                                        <p:tgtEl>
                                          <p:spTgt spid="24"/>
                                        </p:tgtEl>
                                        <p:attrNameLst>
                                          <p:attrName>ppt_x</p:attrName>
                                        </p:attrNameLst>
                                      </p:cBhvr>
                                      <p:tavLst>
                                        <p:tav tm="0">
                                          <p:val>
                                            <p:strVal val="#ppt_x"/>
                                          </p:val>
                                        </p:tav>
                                        <p:tav tm="100000">
                                          <p:val>
                                            <p:strVal val="#ppt_x"/>
                                          </p:val>
                                        </p:tav>
                                      </p:tavLst>
                                    </p:anim>
                                    <p:anim calcmode="lin" valueType="num">
                                      <p:cBhvr>
                                        <p:cTn id="65" dur="1000" fill="hold"/>
                                        <p:tgtEl>
                                          <p:spTgt spid="24"/>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110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000"/>
                                        <p:tgtEl>
                                          <p:spTgt spid="25"/>
                                        </p:tgtEl>
                                      </p:cBhvr>
                                    </p:animEffect>
                                    <p:anim calcmode="lin" valueType="num">
                                      <p:cBhvr>
                                        <p:cTn id="69" dur="1000" fill="hold"/>
                                        <p:tgtEl>
                                          <p:spTgt spid="25"/>
                                        </p:tgtEl>
                                        <p:attrNameLst>
                                          <p:attrName>ppt_x</p:attrName>
                                        </p:attrNameLst>
                                      </p:cBhvr>
                                      <p:tavLst>
                                        <p:tav tm="0">
                                          <p:val>
                                            <p:strVal val="#ppt_x"/>
                                          </p:val>
                                        </p:tav>
                                        <p:tav tm="100000">
                                          <p:val>
                                            <p:strVal val="#ppt_x"/>
                                          </p:val>
                                        </p:tav>
                                      </p:tavLst>
                                    </p:anim>
                                    <p:anim calcmode="lin" valueType="num">
                                      <p:cBhvr>
                                        <p:cTn id="70" dur="1000" fill="hold"/>
                                        <p:tgtEl>
                                          <p:spTgt spid="25"/>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250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1000"/>
                                        <p:tgtEl>
                                          <p:spTgt spid="26"/>
                                        </p:tgtEl>
                                      </p:cBhvr>
                                    </p:animEffect>
                                    <p:anim calcmode="lin" valueType="num">
                                      <p:cBhvr>
                                        <p:cTn id="74" dur="1000" fill="hold"/>
                                        <p:tgtEl>
                                          <p:spTgt spid="26"/>
                                        </p:tgtEl>
                                        <p:attrNameLst>
                                          <p:attrName>ppt_x</p:attrName>
                                        </p:attrNameLst>
                                      </p:cBhvr>
                                      <p:tavLst>
                                        <p:tav tm="0">
                                          <p:val>
                                            <p:strVal val="#ppt_x"/>
                                          </p:val>
                                        </p:tav>
                                        <p:tav tm="100000">
                                          <p:val>
                                            <p:strVal val="#ppt_x"/>
                                          </p:val>
                                        </p:tav>
                                      </p:tavLst>
                                    </p:anim>
                                    <p:anim calcmode="lin" valueType="num">
                                      <p:cBhvr>
                                        <p:cTn id="75" dur="1000" fill="hold"/>
                                        <p:tgtEl>
                                          <p:spTgt spid="26"/>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350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1000"/>
                                        <p:tgtEl>
                                          <p:spTgt spid="27"/>
                                        </p:tgtEl>
                                      </p:cBhvr>
                                    </p:animEffect>
                                    <p:anim calcmode="lin" valueType="num">
                                      <p:cBhvr>
                                        <p:cTn id="79" dur="1000" fill="hold"/>
                                        <p:tgtEl>
                                          <p:spTgt spid="27"/>
                                        </p:tgtEl>
                                        <p:attrNameLst>
                                          <p:attrName>ppt_x</p:attrName>
                                        </p:attrNameLst>
                                      </p:cBhvr>
                                      <p:tavLst>
                                        <p:tav tm="0">
                                          <p:val>
                                            <p:strVal val="#ppt_x"/>
                                          </p:val>
                                        </p:tav>
                                        <p:tav tm="100000">
                                          <p:val>
                                            <p:strVal val="#ppt_x"/>
                                          </p:val>
                                        </p:tav>
                                      </p:tavLst>
                                    </p:anim>
                                    <p:anim calcmode="lin" valueType="num">
                                      <p:cBhvr>
                                        <p:cTn id="80" dur="1000" fill="hold"/>
                                        <p:tgtEl>
                                          <p:spTgt spid="27"/>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470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1000"/>
                                        <p:tgtEl>
                                          <p:spTgt spid="28"/>
                                        </p:tgtEl>
                                      </p:cBhvr>
                                    </p:animEffect>
                                    <p:anim calcmode="lin" valueType="num">
                                      <p:cBhvr>
                                        <p:cTn id="84" dur="1000" fill="hold"/>
                                        <p:tgtEl>
                                          <p:spTgt spid="28"/>
                                        </p:tgtEl>
                                        <p:attrNameLst>
                                          <p:attrName>ppt_x</p:attrName>
                                        </p:attrNameLst>
                                      </p:cBhvr>
                                      <p:tavLst>
                                        <p:tav tm="0">
                                          <p:val>
                                            <p:strVal val="#ppt_x"/>
                                          </p:val>
                                        </p:tav>
                                        <p:tav tm="100000">
                                          <p:val>
                                            <p:strVal val="#ppt_x"/>
                                          </p:val>
                                        </p:tav>
                                      </p:tavLst>
                                    </p:anim>
                                    <p:anim calcmode="lin" valueType="num">
                                      <p:cBhvr>
                                        <p:cTn id="85" dur="1000" fill="hold"/>
                                        <p:tgtEl>
                                          <p:spTgt spid="28"/>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580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1000"/>
                                        <p:tgtEl>
                                          <p:spTgt spid="29"/>
                                        </p:tgtEl>
                                      </p:cBhvr>
                                    </p:animEffect>
                                    <p:anim calcmode="lin" valueType="num">
                                      <p:cBhvr>
                                        <p:cTn id="89" dur="1000" fill="hold"/>
                                        <p:tgtEl>
                                          <p:spTgt spid="29"/>
                                        </p:tgtEl>
                                        <p:attrNameLst>
                                          <p:attrName>ppt_x</p:attrName>
                                        </p:attrNameLst>
                                      </p:cBhvr>
                                      <p:tavLst>
                                        <p:tav tm="0">
                                          <p:val>
                                            <p:strVal val="#ppt_x"/>
                                          </p:val>
                                        </p:tav>
                                        <p:tav tm="100000">
                                          <p:val>
                                            <p:strVal val="#ppt_x"/>
                                          </p:val>
                                        </p:tav>
                                      </p:tavLst>
                                    </p:anim>
                                    <p:anim calcmode="lin" valueType="num">
                                      <p:cBhvr>
                                        <p:cTn id="90" dur="1000" fill="hold"/>
                                        <p:tgtEl>
                                          <p:spTgt spid="29"/>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6800"/>
                                  </p:stCondLst>
                                  <p:childTnLst>
                                    <p:set>
                                      <p:cBhvr>
                                        <p:cTn id="92" dur="1" fill="hold">
                                          <p:stCondLst>
                                            <p:cond delay="0"/>
                                          </p:stCondLst>
                                        </p:cTn>
                                        <p:tgtEl>
                                          <p:spTgt spid="30"/>
                                        </p:tgtEl>
                                        <p:attrNameLst>
                                          <p:attrName>style.visibility</p:attrName>
                                        </p:attrNameLst>
                                      </p:cBhvr>
                                      <p:to>
                                        <p:strVal val="visible"/>
                                      </p:to>
                                    </p:set>
                                    <p:animEffect transition="in" filter="fade">
                                      <p:cBhvr>
                                        <p:cTn id="93" dur="1000"/>
                                        <p:tgtEl>
                                          <p:spTgt spid="30"/>
                                        </p:tgtEl>
                                      </p:cBhvr>
                                    </p:animEffect>
                                    <p:anim calcmode="lin" valueType="num">
                                      <p:cBhvr>
                                        <p:cTn id="94" dur="1000" fill="hold"/>
                                        <p:tgtEl>
                                          <p:spTgt spid="30"/>
                                        </p:tgtEl>
                                        <p:attrNameLst>
                                          <p:attrName>ppt_x</p:attrName>
                                        </p:attrNameLst>
                                      </p:cBhvr>
                                      <p:tavLst>
                                        <p:tav tm="0">
                                          <p:val>
                                            <p:strVal val="#ppt_x"/>
                                          </p:val>
                                        </p:tav>
                                        <p:tav tm="100000">
                                          <p:val>
                                            <p:strVal val="#ppt_x"/>
                                          </p:val>
                                        </p:tav>
                                      </p:tavLst>
                                    </p:anim>
                                    <p:anim calcmode="lin" valueType="num">
                                      <p:cBhvr>
                                        <p:cTn id="95" dur="1000" fill="hold"/>
                                        <p:tgtEl>
                                          <p:spTgt spid="30"/>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7900"/>
                                  </p:stCondLst>
                                  <p:childTnLst>
                                    <p:set>
                                      <p:cBhvr>
                                        <p:cTn id="97" dur="1" fill="hold">
                                          <p:stCondLst>
                                            <p:cond delay="0"/>
                                          </p:stCondLst>
                                        </p:cTn>
                                        <p:tgtEl>
                                          <p:spTgt spid="31"/>
                                        </p:tgtEl>
                                        <p:attrNameLst>
                                          <p:attrName>style.visibility</p:attrName>
                                        </p:attrNameLst>
                                      </p:cBhvr>
                                      <p:to>
                                        <p:strVal val="visible"/>
                                      </p:to>
                                    </p:set>
                                    <p:animEffect transition="in" filter="fade">
                                      <p:cBhvr>
                                        <p:cTn id="98" dur="1000"/>
                                        <p:tgtEl>
                                          <p:spTgt spid="31"/>
                                        </p:tgtEl>
                                      </p:cBhvr>
                                    </p:animEffect>
                                    <p:anim calcmode="lin" valueType="num">
                                      <p:cBhvr>
                                        <p:cTn id="99" dur="1000" fill="hold"/>
                                        <p:tgtEl>
                                          <p:spTgt spid="31"/>
                                        </p:tgtEl>
                                        <p:attrNameLst>
                                          <p:attrName>ppt_x</p:attrName>
                                        </p:attrNameLst>
                                      </p:cBhvr>
                                      <p:tavLst>
                                        <p:tav tm="0">
                                          <p:val>
                                            <p:strVal val="#ppt_x"/>
                                          </p:val>
                                        </p:tav>
                                        <p:tav tm="100000">
                                          <p:val>
                                            <p:strVal val="#ppt_x"/>
                                          </p:val>
                                        </p:tav>
                                      </p:tavLst>
                                    </p:anim>
                                    <p:anim calcmode="lin" valueType="num">
                                      <p:cBhvr>
                                        <p:cTn id="100" dur="1000" fill="hold"/>
                                        <p:tgtEl>
                                          <p:spTgt spid="31"/>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9100"/>
                                  </p:stCondLst>
                                  <p:childTnLst>
                                    <p:set>
                                      <p:cBhvr>
                                        <p:cTn id="102" dur="1" fill="hold">
                                          <p:stCondLst>
                                            <p:cond delay="0"/>
                                          </p:stCondLst>
                                        </p:cTn>
                                        <p:tgtEl>
                                          <p:spTgt spid="57"/>
                                        </p:tgtEl>
                                        <p:attrNameLst>
                                          <p:attrName>style.visibility</p:attrName>
                                        </p:attrNameLst>
                                      </p:cBhvr>
                                      <p:to>
                                        <p:strVal val="visible"/>
                                      </p:to>
                                    </p:set>
                                    <p:animEffect transition="in" filter="fade">
                                      <p:cBhvr>
                                        <p:cTn id="103" dur="1000"/>
                                        <p:tgtEl>
                                          <p:spTgt spid="57"/>
                                        </p:tgtEl>
                                      </p:cBhvr>
                                    </p:animEffect>
                                    <p:anim calcmode="lin" valueType="num">
                                      <p:cBhvr>
                                        <p:cTn id="104" dur="1000" fill="hold"/>
                                        <p:tgtEl>
                                          <p:spTgt spid="57"/>
                                        </p:tgtEl>
                                        <p:attrNameLst>
                                          <p:attrName>ppt_x</p:attrName>
                                        </p:attrNameLst>
                                      </p:cBhvr>
                                      <p:tavLst>
                                        <p:tav tm="0">
                                          <p:val>
                                            <p:strVal val="#ppt_x"/>
                                          </p:val>
                                        </p:tav>
                                        <p:tav tm="100000">
                                          <p:val>
                                            <p:strVal val="#ppt_x"/>
                                          </p:val>
                                        </p:tav>
                                      </p:tavLst>
                                    </p:anim>
                                    <p:anim calcmode="lin" valueType="num">
                                      <p:cBhvr>
                                        <p:cTn id="105"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 presetClass="entr" presetSubtype="8" fill="hold" grpId="0" nodeType="clickEffect">
                                  <p:stCondLst>
                                    <p:cond delay="0"/>
                                  </p:stCondLst>
                                  <p:childTnLst>
                                    <p:set>
                                      <p:cBhvr>
                                        <p:cTn id="109" dur="1" fill="hold">
                                          <p:stCondLst>
                                            <p:cond delay="0"/>
                                          </p:stCondLst>
                                        </p:cTn>
                                        <p:tgtEl>
                                          <p:spTgt spid="59"/>
                                        </p:tgtEl>
                                        <p:attrNameLst>
                                          <p:attrName>style.visibility</p:attrName>
                                        </p:attrNameLst>
                                      </p:cBhvr>
                                      <p:to>
                                        <p:strVal val="visible"/>
                                      </p:to>
                                    </p:set>
                                    <p:anim calcmode="lin" valueType="num">
                                      <p:cBhvr additive="base">
                                        <p:cTn id="110" dur="500" fill="hold"/>
                                        <p:tgtEl>
                                          <p:spTgt spid="59"/>
                                        </p:tgtEl>
                                        <p:attrNameLst>
                                          <p:attrName>ppt_x</p:attrName>
                                        </p:attrNameLst>
                                      </p:cBhvr>
                                      <p:tavLst>
                                        <p:tav tm="0">
                                          <p:val>
                                            <p:strVal val="0-#ppt_w/2"/>
                                          </p:val>
                                        </p:tav>
                                        <p:tav tm="100000">
                                          <p:val>
                                            <p:strVal val="#ppt_x"/>
                                          </p:val>
                                        </p:tav>
                                      </p:tavLst>
                                    </p:anim>
                                    <p:anim calcmode="lin" valueType="num">
                                      <p:cBhvr additive="base">
                                        <p:cTn id="111" dur="500" fill="hold"/>
                                        <p:tgtEl>
                                          <p:spTgt spid="59"/>
                                        </p:tgtEl>
                                        <p:attrNameLst>
                                          <p:attrName>ppt_y</p:attrName>
                                        </p:attrNameLst>
                                      </p:cBhvr>
                                      <p:tavLst>
                                        <p:tav tm="0">
                                          <p:val>
                                            <p:strVal val="#ppt_y"/>
                                          </p:val>
                                        </p:tav>
                                        <p:tav tm="100000">
                                          <p:val>
                                            <p:strVal val="#ppt_y"/>
                                          </p:val>
                                        </p:tav>
                                      </p:tavLst>
                                    </p:anim>
                                  </p:childTnLst>
                                </p:cTn>
                              </p:par>
                              <p:par>
                                <p:cTn id="112" presetID="22" presetClass="entr" presetSubtype="8" fill="hold" grpId="0" nodeType="withEffect">
                                  <p:stCondLst>
                                    <p:cond delay="0"/>
                                  </p:stCondLst>
                                  <p:childTnLst>
                                    <p:set>
                                      <p:cBhvr>
                                        <p:cTn id="113" dur="1" fill="hold">
                                          <p:stCondLst>
                                            <p:cond delay="0"/>
                                          </p:stCondLst>
                                        </p:cTn>
                                        <p:tgtEl>
                                          <p:spTgt spid="61"/>
                                        </p:tgtEl>
                                        <p:attrNameLst>
                                          <p:attrName>style.visibility</p:attrName>
                                        </p:attrNameLst>
                                      </p:cBhvr>
                                      <p:to>
                                        <p:strVal val="visible"/>
                                      </p:to>
                                    </p:set>
                                    <p:animEffect transition="in" filter="wipe(left)">
                                      <p:cBhvr>
                                        <p:cTn id="114" dur="500"/>
                                        <p:tgtEl>
                                          <p:spTgt spid="61"/>
                                        </p:tgtEl>
                                      </p:cBhvr>
                                    </p:animEffect>
                                  </p:childTnLst>
                                </p:cTn>
                              </p:par>
                              <p:par>
                                <p:cTn id="115" presetID="2" presetClass="entr" presetSubtype="8" fill="hold" grpId="0" nodeType="withEffect">
                                  <p:stCondLst>
                                    <p:cond delay="0"/>
                                  </p:stCondLst>
                                  <p:childTnLst>
                                    <p:set>
                                      <p:cBhvr>
                                        <p:cTn id="116" dur="1" fill="hold">
                                          <p:stCondLst>
                                            <p:cond delay="0"/>
                                          </p:stCondLst>
                                        </p:cTn>
                                        <p:tgtEl>
                                          <p:spTgt spid="58"/>
                                        </p:tgtEl>
                                        <p:attrNameLst>
                                          <p:attrName>style.visibility</p:attrName>
                                        </p:attrNameLst>
                                      </p:cBhvr>
                                      <p:to>
                                        <p:strVal val="visible"/>
                                      </p:to>
                                    </p:set>
                                    <p:anim calcmode="lin" valueType="num">
                                      <p:cBhvr additive="base">
                                        <p:cTn id="117" dur="500" fill="hold"/>
                                        <p:tgtEl>
                                          <p:spTgt spid="58"/>
                                        </p:tgtEl>
                                        <p:attrNameLst>
                                          <p:attrName>ppt_x</p:attrName>
                                        </p:attrNameLst>
                                      </p:cBhvr>
                                      <p:tavLst>
                                        <p:tav tm="0">
                                          <p:val>
                                            <p:strVal val="0-#ppt_w/2"/>
                                          </p:val>
                                        </p:tav>
                                        <p:tav tm="100000">
                                          <p:val>
                                            <p:strVal val="#ppt_x"/>
                                          </p:val>
                                        </p:tav>
                                      </p:tavLst>
                                    </p:anim>
                                    <p:anim calcmode="lin" valueType="num">
                                      <p:cBhvr additive="base">
                                        <p:cTn id="118"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24" grpId="0"/>
      <p:bldP spid="25" grpId="0"/>
      <p:bldP spid="26" grpId="0"/>
      <p:bldP spid="27" grpId="0"/>
      <p:bldP spid="28" grpId="0"/>
      <p:bldP spid="29" grpId="0"/>
      <p:bldP spid="30" grpId="0"/>
      <p:bldP spid="31" grpId="0"/>
      <p:bldP spid="41" grpId="0"/>
      <p:bldP spid="42" grpId="0"/>
      <p:bldP spid="43" grpId="0"/>
      <p:bldP spid="44" grpId="0"/>
      <p:bldP spid="45" grpId="0"/>
      <p:bldP spid="46" grpId="0"/>
      <p:bldP spid="57" grpId="0"/>
      <p:bldP spid="58" grpId="0"/>
      <p:bldP spid="59" grpId="0"/>
      <p:bldP spid="6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22FCF-05CD-4CB8-8998-A42E43074E28}"/>
              </a:ext>
            </a:extLst>
          </p:cNvPr>
          <p:cNvSpPr>
            <a:spLocks noGrp="1"/>
          </p:cNvSpPr>
          <p:nvPr>
            <p:ph type="title"/>
          </p:nvPr>
        </p:nvSpPr>
        <p:spPr>
          <a:xfrm>
            <a:off x="457200" y="1048657"/>
            <a:ext cx="8763000" cy="551543"/>
          </a:xfrm>
        </p:spPr>
        <p:txBody>
          <a:bodyPr/>
          <a:lstStyle/>
          <a:p>
            <a:pPr algn="l"/>
            <a:r>
              <a:rPr lang="en-US" sz="2400" dirty="0"/>
              <a:t>Follow the same steps when you subtract a like term from another</a:t>
            </a:r>
            <a:endParaRPr lang="en-IN" sz="2400" dirty="0"/>
          </a:p>
        </p:txBody>
      </p:sp>
      <p:sp>
        <p:nvSpPr>
          <p:cNvPr id="3" name="Content Placeholder 2">
            <a:extLst>
              <a:ext uri="{FF2B5EF4-FFF2-40B4-BE49-F238E27FC236}">
                <a16:creationId xmlns:a16="http://schemas.microsoft.com/office/drawing/2014/main" id="{E09458AD-5713-40E3-A753-47587EF9BED0}"/>
              </a:ext>
            </a:extLst>
          </p:cNvPr>
          <p:cNvSpPr>
            <a:spLocks noGrp="1"/>
          </p:cNvSpPr>
          <p:nvPr>
            <p:ph idx="1"/>
          </p:nvPr>
        </p:nvSpPr>
        <p:spPr>
          <a:xfrm>
            <a:off x="447675" y="1524000"/>
            <a:ext cx="8229600" cy="4525963"/>
          </a:xfrm>
        </p:spPr>
        <p:txBody>
          <a:bodyPr/>
          <a:lstStyle/>
          <a:p>
            <a:r>
              <a:rPr lang="en-US" sz="2400" dirty="0"/>
              <a:t>2) Add – 4ab, - 3ab, and – 6ab</a:t>
            </a:r>
          </a:p>
          <a:p>
            <a:r>
              <a:rPr lang="en-US" sz="2400" dirty="0"/>
              <a:t>a) The </a:t>
            </a:r>
            <a:r>
              <a:rPr lang="en-US" sz="2400" dirty="0">
                <a:solidFill>
                  <a:srgbClr val="FF0000"/>
                </a:solidFill>
              </a:rPr>
              <a:t>literal factor </a:t>
            </a:r>
            <a:r>
              <a:rPr lang="en-US" sz="2400" dirty="0"/>
              <a:t>of like terms is </a:t>
            </a:r>
            <a:r>
              <a:rPr lang="en-US" sz="2400" dirty="0">
                <a:solidFill>
                  <a:srgbClr val="FF0000"/>
                </a:solidFill>
              </a:rPr>
              <a:t>ab</a:t>
            </a:r>
            <a:r>
              <a:rPr lang="en-US" sz="2400" dirty="0"/>
              <a:t> and the numerical coefficients are - 4, - 3 and - 6 respectively</a:t>
            </a:r>
          </a:p>
          <a:p>
            <a:r>
              <a:rPr lang="en-US" sz="2400" dirty="0"/>
              <a:t>b) Sum of the </a:t>
            </a:r>
            <a:r>
              <a:rPr lang="en-US" sz="2400" dirty="0">
                <a:solidFill>
                  <a:srgbClr val="FF0000"/>
                </a:solidFill>
              </a:rPr>
              <a:t>numerical coefficients </a:t>
            </a:r>
            <a:r>
              <a:rPr lang="en-US" sz="2400" dirty="0"/>
              <a:t>is (- 4 ) + (- 3) + (- 6) = </a:t>
            </a:r>
            <a:r>
              <a:rPr lang="en-US" sz="2400" dirty="0">
                <a:solidFill>
                  <a:srgbClr val="0070C0"/>
                </a:solidFill>
              </a:rPr>
              <a:t>- 13</a:t>
            </a:r>
          </a:p>
          <a:p>
            <a:r>
              <a:rPr lang="en-US" sz="2400" dirty="0"/>
              <a:t>c) Thus, ( - 4ab ) + ( - 3ab) + ( -6ab ) = - </a:t>
            </a:r>
            <a:r>
              <a:rPr lang="en-US" sz="2400" dirty="0">
                <a:solidFill>
                  <a:srgbClr val="0070C0"/>
                </a:solidFill>
              </a:rPr>
              <a:t>13</a:t>
            </a:r>
            <a:r>
              <a:rPr lang="en-US" sz="2400" dirty="0">
                <a:solidFill>
                  <a:srgbClr val="FF0000"/>
                </a:solidFill>
              </a:rPr>
              <a:t>ab</a:t>
            </a:r>
          </a:p>
          <a:p>
            <a:endParaRPr lang="en-US" sz="2400" dirty="0">
              <a:solidFill>
                <a:srgbClr val="FF0000"/>
              </a:solidFill>
            </a:endParaRPr>
          </a:p>
          <a:p>
            <a:r>
              <a:rPr lang="en-US" sz="2400" dirty="0"/>
              <a:t>3) Add 4x</a:t>
            </a:r>
            <a:r>
              <a:rPr lang="en-US" sz="2400" baseline="30000" dirty="0"/>
              <a:t>3</a:t>
            </a:r>
            <a:r>
              <a:rPr lang="en-US" sz="2400" dirty="0"/>
              <a:t>y</a:t>
            </a:r>
            <a:r>
              <a:rPr lang="en-US" sz="2400" baseline="30000" dirty="0"/>
              <a:t>2</a:t>
            </a:r>
            <a:r>
              <a:rPr lang="en-US" sz="2400" dirty="0"/>
              <a:t>, - 2x</a:t>
            </a:r>
            <a:r>
              <a:rPr lang="en-US" sz="2400" baseline="30000" dirty="0"/>
              <a:t>3</a:t>
            </a:r>
            <a:r>
              <a:rPr lang="en-US" sz="2400" dirty="0"/>
              <a:t>y</a:t>
            </a:r>
            <a:r>
              <a:rPr lang="en-US" sz="2400" baseline="30000" dirty="0"/>
              <a:t>2</a:t>
            </a:r>
            <a:r>
              <a:rPr lang="en-US" sz="2400" dirty="0"/>
              <a:t>, - 3x</a:t>
            </a:r>
            <a:r>
              <a:rPr lang="en-US" sz="2400" baseline="30000" dirty="0"/>
              <a:t>3</a:t>
            </a:r>
            <a:r>
              <a:rPr lang="en-US" sz="2400" dirty="0"/>
              <a:t>y</a:t>
            </a:r>
            <a:r>
              <a:rPr lang="en-US" sz="2400" baseline="30000" dirty="0"/>
              <a:t>2</a:t>
            </a:r>
            <a:r>
              <a:rPr lang="en-US" sz="2400" dirty="0"/>
              <a:t>, 6x</a:t>
            </a:r>
            <a:r>
              <a:rPr lang="en-US" sz="2400" baseline="30000" dirty="0"/>
              <a:t>3</a:t>
            </a:r>
            <a:r>
              <a:rPr lang="en-US" sz="2400" dirty="0"/>
              <a:t>y</a:t>
            </a:r>
            <a:r>
              <a:rPr lang="en-US" sz="2400" baseline="30000" dirty="0"/>
              <a:t>2</a:t>
            </a:r>
          </a:p>
          <a:p>
            <a:r>
              <a:rPr lang="en-US" sz="2400" dirty="0"/>
              <a:t>a) The literal factor of like terms is </a:t>
            </a:r>
            <a:r>
              <a:rPr lang="en-US" sz="2400" dirty="0">
                <a:solidFill>
                  <a:srgbClr val="FF0000"/>
                </a:solidFill>
              </a:rPr>
              <a:t>x</a:t>
            </a:r>
            <a:r>
              <a:rPr lang="en-US" sz="2400" baseline="30000" dirty="0">
                <a:solidFill>
                  <a:srgbClr val="FF0000"/>
                </a:solidFill>
              </a:rPr>
              <a:t>3</a:t>
            </a:r>
            <a:r>
              <a:rPr lang="en-US" sz="2400" dirty="0">
                <a:solidFill>
                  <a:srgbClr val="FF0000"/>
                </a:solidFill>
              </a:rPr>
              <a:t>y</a:t>
            </a:r>
            <a:r>
              <a:rPr lang="en-US" sz="2400" baseline="30000" dirty="0">
                <a:solidFill>
                  <a:srgbClr val="FF0000"/>
                </a:solidFill>
              </a:rPr>
              <a:t>2</a:t>
            </a:r>
            <a:r>
              <a:rPr lang="en-US" sz="2400" dirty="0"/>
              <a:t> , the numerical coefficients are 4, - 2, - 3 and 6 respectively</a:t>
            </a:r>
          </a:p>
          <a:p>
            <a:r>
              <a:rPr lang="en-US" sz="2400" dirty="0"/>
              <a:t>b) Sum of numerical coefficients is 4 + ( - 2 ) + ( - 3 ) + 6 = </a:t>
            </a:r>
            <a:r>
              <a:rPr lang="en-US" sz="2400" dirty="0">
                <a:solidFill>
                  <a:srgbClr val="0070C0"/>
                </a:solidFill>
              </a:rPr>
              <a:t>5</a:t>
            </a:r>
          </a:p>
          <a:p>
            <a:r>
              <a:rPr lang="en-US" sz="2400" dirty="0"/>
              <a:t>c) Thus, 4x</a:t>
            </a:r>
            <a:r>
              <a:rPr lang="en-US" sz="2400" baseline="30000" dirty="0"/>
              <a:t>3</a:t>
            </a:r>
            <a:r>
              <a:rPr lang="en-US" sz="2400" dirty="0"/>
              <a:t>y</a:t>
            </a:r>
            <a:r>
              <a:rPr lang="en-US" sz="2400" baseline="30000" dirty="0"/>
              <a:t>2</a:t>
            </a:r>
            <a:r>
              <a:rPr lang="en-US" sz="2400" dirty="0"/>
              <a:t> + (- 2x</a:t>
            </a:r>
            <a:r>
              <a:rPr lang="en-US" sz="2400" baseline="30000" dirty="0"/>
              <a:t>3</a:t>
            </a:r>
            <a:r>
              <a:rPr lang="en-US" sz="2400" dirty="0"/>
              <a:t>y</a:t>
            </a:r>
            <a:r>
              <a:rPr lang="en-US" sz="2400" baseline="30000" dirty="0"/>
              <a:t>2</a:t>
            </a:r>
            <a:r>
              <a:rPr lang="en-US" sz="2400" dirty="0"/>
              <a:t>) + ( - 3x</a:t>
            </a:r>
            <a:r>
              <a:rPr lang="en-US" sz="2400" baseline="30000" dirty="0"/>
              <a:t>3</a:t>
            </a:r>
            <a:r>
              <a:rPr lang="en-US" sz="2400" dirty="0"/>
              <a:t>y</a:t>
            </a:r>
            <a:r>
              <a:rPr lang="en-US" sz="2400" baseline="30000" dirty="0"/>
              <a:t>2</a:t>
            </a:r>
            <a:r>
              <a:rPr lang="en-US" sz="2400" dirty="0"/>
              <a:t> ) + 6x</a:t>
            </a:r>
            <a:r>
              <a:rPr lang="en-US" sz="2400" baseline="30000" dirty="0"/>
              <a:t>3</a:t>
            </a:r>
            <a:r>
              <a:rPr lang="en-US" sz="2400" dirty="0"/>
              <a:t>y</a:t>
            </a:r>
            <a:r>
              <a:rPr lang="en-US" sz="2400" baseline="30000" dirty="0"/>
              <a:t>2</a:t>
            </a:r>
            <a:r>
              <a:rPr lang="en-US" sz="2400" dirty="0"/>
              <a:t> = </a:t>
            </a:r>
            <a:r>
              <a:rPr lang="en-US" sz="2400" dirty="0">
                <a:solidFill>
                  <a:srgbClr val="0070C0"/>
                </a:solidFill>
              </a:rPr>
              <a:t>5</a:t>
            </a:r>
            <a:r>
              <a:rPr lang="en-US" sz="2400" dirty="0">
                <a:solidFill>
                  <a:srgbClr val="FF0000"/>
                </a:solidFill>
              </a:rPr>
              <a:t>x</a:t>
            </a:r>
            <a:r>
              <a:rPr lang="en-US" sz="2400" baseline="30000" dirty="0">
                <a:solidFill>
                  <a:srgbClr val="FF0000"/>
                </a:solidFill>
              </a:rPr>
              <a:t>3</a:t>
            </a:r>
            <a:r>
              <a:rPr lang="en-US" sz="2400" dirty="0">
                <a:solidFill>
                  <a:srgbClr val="FF0000"/>
                </a:solidFill>
              </a:rPr>
              <a:t>y</a:t>
            </a:r>
            <a:r>
              <a:rPr lang="en-US" sz="2400" baseline="30000" dirty="0">
                <a:solidFill>
                  <a:srgbClr val="FF0000"/>
                </a:solidFill>
              </a:rPr>
              <a:t>2</a:t>
            </a:r>
          </a:p>
          <a:p>
            <a:endParaRPr lang="en-US" sz="2400" dirty="0"/>
          </a:p>
          <a:p>
            <a:endParaRPr lang="en-US" sz="2400" dirty="0"/>
          </a:p>
          <a:p>
            <a:br>
              <a:rPr lang="en-US" sz="1400" dirty="0"/>
            </a:br>
            <a:endParaRPr lang="es-ES" sz="1400" dirty="0"/>
          </a:p>
          <a:p>
            <a:br>
              <a:rPr lang="es-ES" sz="1800" dirty="0"/>
            </a:br>
            <a:endParaRPr lang="en-US" sz="1800" dirty="0"/>
          </a:p>
          <a:p>
            <a:br>
              <a:rPr lang="en-US" sz="2400" dirty="0"/>
            </a:br>
            <a:endParaRPr lang="en-US" sz="2400" dirty="0"/>
          </a:p>
          <a:p>
            <a:br>
              <a:rPr lang="en-US" dirty="0"/>
            </a:br>
            <a:endParaRPr lang="en-IN" dirty="0"/>
          </a:p>
        </p:txBody>
      </p:sp>
      <p:sp>
        <p:nvSpPr>
          <p:cNvPr id="5" name="Title 1">
            <a:extLst>
              <a:ext uri="{FF2B5EF4-FFF2-40B4-BE49-F238E27FC236}">
                <a16:creationId xmlns:a16="http://schemas.microsoft.com/office/drawing/2014/main" id="{0F0280D6-65A7-4837-9C00-7B7C3B1E5C76}"/>
              </a:ext>
            </a:extLst>
          </p:cNvPr>
          <p:cNvSpPr txBox="1">
            <a:spLocks/>
          </p:cNvSpPr>
          <p:nvPr/>
        </p:nvSpPr>
        <p:spPr>
          <a:xfrm>
            <a:off x="990600" y="274638"/>
            <a:ext cx="7086600" cy="1060676"/>
          </a:xfrm>
          <a:prstGeom prst="rect">
            <a:avLst/>
          </a:prstGeom>
        </p:spPr>
        <p:txBody>
          <a:bodyPr/>
          <a:lstStyle>
            <a:lvl1pPr algn="ctr" defTabSz="914400" rtl="0" eaLnBrk="1" latinLnBrk="0" hangingPunct="1">
              <a:spcBef>
                <a:spcPct val="0"/>
              </a:spcBef>
              <a:buNone/>
              <a:defRPr sz="3600" kern="1200" baseline="0">
                <a:solidFill>
                  <a:schemeClr val="tx1"/>
                </a:solidFill>
                <a:latin typeface="+mj-lt"/>
                <a:ea typeface="+mj-ea"/>
                <a:cs typeface="+mj-cs"/>
              </a:defRPr>
            </a:lvl1pPr>
          </a:lstStyle>
          <a:p>
            <a:r>
              <a:rPr lang="en-US" b="1" u="sng" dirty="0"/>
              <a:t>Addition or subtraction of like terms</a:t>
            </a:r>
            <a:br>
              <a:rPr lang="en-US" dirty="0"/>
            </a:br>
            <a:r>
              <a:rPr lang="en-US" dirty="0"/>
              <a:t> </a:t>
            </a:r>
            <a:endParaRPr lang="en-IN" dirty="0"/>
          </a:p>
        </p:txBody>
      </p:sp>
    </p:spTree>
    <p:extLst>
      <p:ext uri="{BB962C8B-B14F-4D97-AF65-F5344CB8AC3E}">
        <p14:creationId xmlns:p14="http://schemas.microsoft.com/office/powerpoint/2010/main" val="3050773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 calcmode="lin" valueType="num">
                                      <p:cBhvr additive="base">
                                        <p:cTn id="1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 calcmode="lin" valueType="num">
                                      <p:cBhvr additive="base">
                                        <p:cTn id="2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 calcmode="lin" valueType="num">
                                      <p:cBhvr additive="base">
                                        <p:cTn id="2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 calcmode="lin" valueType="num">
                                      <p:cBhvr additive="base">
                                        <p:cTn id="3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 calcmode="lin" valueType="num">
                                      <p:cBhvr additive="base">
                                        <p:cTn id="36"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 calcmode="lin" valueType="num">
                                      <p:cBhvr additive="base">
                                        <p:cTn id="40"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9458AD-5713-40E3-A753-47587EF9BED0}"/>
              </a:ext>
            </a:extLst>
          </p:cNvPr>
          <p:cNvSpPr>
            <a:spLocks noGrp="1"/>
          </p:cNvSpPr>
          <p:nvPr>
            <p:ph idx="1"/>
          </p:nvPr>
        </p:nvSpPr>
        <p:spPr>
          <a:xfrm>
            <a:off x="457200" y="1166018"/>
            <a:ext cx="8229600" cy="4525963"/>
          </a:xfrm>
        </p:spPr>
        <p:txBody>
          <a:bodyPr/>
          <a:lstStyle/>
          <a:p>
            <a:r>
              <a:rPr lang="en-US" sz="2400" dirty="0"/>
              <a:t>4) Subtract 9x</a:t>
            </a:r>
            <a:r>
              <a:rPr lang="en-US" sz="2400" baseline="30000" dirty="0"/>
              <a:t>2</a:t>
            </a:r>
            <a:r>
              <a:rPr lang="en-US" sz="2400" dirty="0"/>
              <a:t>y from 12x</a:t>
            </a:r>
            <a:r>
              <a:rPr lang="en-US" sz="2400" baseline="30000" dirty="0"/>
              <a:t>2</a:t>
            </a:r>
            <a:r>
              <a:rPr lang="en-US" sz="2400" dirty="0"/>
              <a:t>y</a:t>
            </a:r>
          </a:p>
          <a:p>
            <a:r>
              <a:rPr lang="en-US" sz="2400" dirty="0"/>
              <a:t>a) The literal factor of like terms is x</a:t>
            </a:r>
            <a:r>
              <a:rPr lang="en-US" sz="2400" baseline="30000" dirty="0"/>
              <a:t>2</a:t>
            </a:r>
            <a:r>
              <a:rPr lang="en-US" sz="2400" dirty="0"/>
              <a:t>y and the numerical coefficients are 9 and 12</a:t>
            </a:r>
          </a:p>
          <a:p>
            <a:r>
              <a:rPr lang="en-US" sz="2400" dirty="0"/>
              <a:t>b) To obtain the difference 12x</a:t>
            </a:r>
            <a:r>
              <a:rPr lang="en-US" sz="2400" baseline="30000" dirty="0"/>
              <a:t>2</a:t>
            </a:r>
            <a:r>
              <a:rPr lang="en-US" sz="2400" dirty="0"/>
              <a:t>y – 9x</a:t>
            </a:r>
            <a:r>
              <a:rPr lang="en-US" sz="2400" baseline="30000" dirty="0"/>
              <a:t>2</a:t>
            </a:r>
            <a:r>
              <a:rPr lang="en-US" sz="2400" dirty="0"/>
              <a:t>y , find the difference      12 – 9 = 3</a:t>
            </a:r>
          </a:p>
          <a:p>
            <a:r>
              <a:rPr lang="en-US" sz="2400" dirty="0"/>
              <a:t>c) Thus,12x</a:t>
            </a:r>
            <a:r>
              <a:rPr lang="en-US" sz="2400" baseline="30000" dirty="0"/>
              <a:t>2</a:t>
            </a:r>
            <a:r>
              <a:rPr lang="en-US" sz="2400" dirty="0"/>
              <a:t>y – 9x</a:t>
            </a:r>
            <a:r>
              <a:rPr lang="en-US" sz="2400" baseline="30000" dirty="0"/>
              <a:t>2</a:t>
            </a:r>
            <a:r>
              <a:rPr lang="en-US" sz="2400" dirty="0"/>
              <a:t>y = </a:t>
            </a:r>
            <a:r>
              <a:rPr lang="en-US" sz="2400" dirty="0">
                <a:solidFill>
                  <a:srgbClr val="00B050"/>
                </a:solidFill>
              </a:rPr>
              <a:t>3x</a:t>
            </a:r>
            <a:r>
              <a:rPr lang="en-US" sz="2400" baseline="30000" dirty="0">
                <a:solidFill>
                  <a:srgbClr val="00B050"/>
                </a:solidFill>
              </a:rPr>
              <a:t>2</a:t>
            </a:r>
            <a:r>
              <a:rPr lang="en-US" sz="2400" dirty="0">
                <a:solidFill>
                  <a:srgbClr val="00B050"/>
                </a:solidFill>
              </a:rPr>
              <a:t>y</a:t>
            </a:r>
          </a:p>
          <a:p>
            <a:endParaRPr lang="en-US" sz="2400" dirty="0"/>
          </a:p>
          <a:p>
            <a:r>
              <a:rPr lang="en-US" sz="2400" dirty="0"/>
              <a:t>5) Subtract - 5xy from 3xy</a:t>
            </a:r>
          </a:p>
          <a:p>
            <a:r>
              <a:rPr lang="en-US" sz="2400" dirty="0"/>
              <a:t>a) The literal factor is </a:t>
            </a:r>
            <a:r>
              <a:rPr lang="en-US" sz="2400" dirty="0" err="1"/>
              <a:t>xy</a:t>
            </a:r>
            <a:endParaRPr lang="en-US" sz="2400" dirty="0"/>
          </a:p>
          <a:p>
            <a:r>
              <a:rPr lang="en-US" sz="2400" dirty="0"/>
              <a:t>b) 3xy – ( - 5xy ) = 3xy + 5xy = </a:t>
            </a:r>
            <a:r>
              <a:rPr lang="en-US" sz="2400" dirty="0">
                <a:solidFill>
                  <a:srgbClr val="00B050"/>
                </a:solidFill>
              </a:rPr>
              <a:t>8xy</a:t>
            </a:r>
          </a:p>
          <a:p>
            <a:br>
              <a:rPr lang="en-US" sz="2400" dirty="0"/>
            </a:br>
            <a:endParaRPr lang="en-US" sz="2400" dirty="0"/>
          </a:p>
          <a:p>
            <a:br>
              <a:rPr lang="en-US" sz="2400" dirty="0"/>
            </a:br>
            <a:br>
              <a:rPr lang="en-US" sz="1400" dirty="0"/>
            </a:br>
            <a:endParaRPr lang="es-ES" sz="1400" dirty="0"/>
          </a:p>
          <a:p>
            <a:br>
              <a:rPr lang="es-ES" sz="1800" dirty="0"/>
            </a:br>
            <a:endParaRPr lang="en-US" sz="1800" dirty="0"/>
          </a:p>
          <a:p>
            <a:br>
              <a:rPr lang="en-US" sz="2400" dirty="0"/>
            </a:br>
            <a:endParaRPr lang="en-US" sz="2400" dirty="0"/>
          </a:p>
          <a:p>
            <a:br>
              <a:rPr lang="en-US" dirty="0"/>
            </a:br>
            <a:endParaRPr lang="en-IN" dirty="0"/>
          </a:p>
        </p:txBody>
      </p:sp>
      <p:sp>
        <p:nvSpPr>
          <p:cNvPr id="5" name="Title 1">
            <a:extLst>
              <a:ext uri="{FF2B5EF4-FFF2-40B4-BE49-F238E27FC236}">
                <a16:creationId xmlns:a16="http://schemas.microsoft.com/office/drawing/2014/main" id="{C7EC1E0A-F4F5-497A-ADEC-84B92AA74E39}"/>
              </a:ext>
            </a:extLst>
          </p:cNvPr>
          <p:cNvSpPr txBox="1">
            <a:spLocks/>
          </p:cNvSpPr>
          <p:nvPr/>
        </p:nvSpPr>
        <p:spPr>
          <a:xfrm>
            <a:off x="990600" y="274638"/>
            <a:ext cx="7086600" cy="1060676"/>
          </a:xfrm>
          <a:prstGeom prst="rect">
            <a:avLst/>
          </a:prstGeom>
        </p:spPr>
        <p:txBody>
          <a:bodyPr/>
          <a:lstStyle>
            <a:lvl1pPr algn="ctr" defTabSz="914400" rtl="0" eaLnBrk="1" latinLnBrk="0" hangingPunct="1">
              <a:spcBef>
                <a:spcPct val="0"/>
              </a:spcBef>
              <a:buNone/>
              <a:defRPr sz="3600" kern="1200" baseline="0">
                <a:solidFill>
                  <a:schemeClr val="tx1"/>
                </a:solidFill>
                <a:latin typeface="+mj-lt"/>
                <a:ea typeface="+mj-ea"/>
                <a:cs typeface="+mj-cs"/>
              </a:defRPr>
            </a:lvl1pPr>
          </a:lstStyle>
          <a:p>
            <a:r>
              <a:rPr lang="en-US" b="1" u="sng" dirty="0"/>
              <a:t>Addition or subtraction of like terms</a:t>
            </a:r>
            <a:br>
              <a:rPr lang="en-US" dirty="0"/>
            </a:br>
            <a:endParaRPr lang="en-IN" dirty="0"/>
          </a:p>
        </p:txBody>
      </p:sp>
    </p:spTree>
    <p:extLst>
      <p:ext uri="{BB962C8B-B14F-4D97-AF65-F5344CB8AC3E}">
        <p14:creationId xmlns:p14="http://schemas.microsoft.com/office/powerpoint/2010/main" val="1751813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39F9E-FA87-46A3-B55A-7B8802DDCF54}"/>
              </a:ext>
            </a:extLst>
          </p:cNvPr>
          <p:cNvSpPr>
            <a:spLocks noGrp="1"/>
          </p:cNvSpPr>
          <p:nvPr>
            <p:ph type="title"/>
          </p:nvPr>
        </p:nvSpPr>
        <p:spPr>
          <a:xfrm>
            <a:off x="457200" y="304800"/>
            <a:ext cx="8229600" cy="1143000"/>
          </a:xfrm>
        </p:spPr>
        <p:txBody>
          <a:bodyPr/>
          <a:lstStyle/>
          <a:p>
            <a:pPr algn="l"/>
            <a:r>
              <a:rPr lang="en-US" b="1" u="sng" dirty="0"/>
              <a:t>Addition and subtraction of algebraic expressions with like and unlike terms</a:t>
            </a:r>
            <a:br>
              <a:rPr lang="en-US" dirty="0"/>
            </a:br>
            <a:br>
              <a:rPr lang="en-US" dirty="0"/>
            </a:br>
            <a:endParaRPr lang="en-IN" dirty="0"/>
          </a:p>
        </p:txBody>
      </p:sp>
      <p:sp>
        <p:nvSpPr>
          <p:cNvPr id="3" name="Content Placeholder 2">
            <a:extLst>
              <a:ext uri="{FF2B5EF4-FFF2-40B4-BE49-F238E27FC236}">
                <a16:creationId xmlns:a16="http://schemas.microsoft.com/office/drawing/2014/main" id="{906065D1-5A52-43B4-BA89-8B792FF89065}"/>
              </a:ext>
            </a:extLst>
          </p:cNvPr>
          <p:cNvSpPr>
            <a:spLocks noGrp="1"/>
          </p:cNvSpPr>
          <p:nvPr>
            <p:ph idx="1"/>
          </p:nvPr>
        </p:nvSpPr>
        <p:spPr>
          <a:xfrm>
            <a:off x="457200" y="1630362"/>
            <a:ext cx="8229600" cy="4525963"/>
          </a:xfrm>
        </p:spPr>
        <p:txBody>
          <a:bodyPr/>
          <a:lstStyle/>
          <a:p>
            <a:r>
              <a:rPr lang="en-US" sz="2400" dirty="0"/>
              <a:t>          When cleaning your room, do you keep your clothes </a:t>
            </a:r>
          </a:p>
          <a:p>
            <a:endParaRPr lang="en-US" sz="2400" dirty="0"/>
          </a:p>
          <a:p>
            <a:endParaRPr lang="en-US" sz="2400" dirty="0"/>
          </a:p>
          <a:p>
            <a:endParaRPr lang="en-US" sz="2400" dirty="0"/>
          </a:p>
          <a:p>
            <a:endParaRPr lang="en-US" sz="2400" dirty="0"/>
          </a:p>
        </p:txBody>
      </p:sp>
      <p:pic>
        <p:nvPicPr>
          <p:cNvPr id="1026" name="Picture 2" descr="Image result for blankets">
            <a:extLst>
              <a:ext uri="{FF2B5EF4-FFF2-40B4-BE49-F238E27FC236}">
                <a16:creationId xmlns:a16="http://schemas.microsoft.com/office/drawing/2014/main" id="{6CA7AEBB-9A99-4C79-91A8-2E4DF2CCDE6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9400" y="2561111"/>
            <a:ext cx="1955016" cy="19229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Clothes">
            <a:extLst>
              <a:ext uri="{FF2B5EF4-FFF2-40B4-BE49-F238E27FC236}">
                <a16:creationId xmlns:a16="http://schemas.microsoft.com/office/drawing/2014/main" id="{7FD24B7F-E889-40AF-9B48-1E30ECE897F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9271" y="2362200"/>
            <a:ext cx="3170676" cy="21336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pillows">
            <a:extLst>
              <a:ext uri="{FF2B5EF4-FFF2-40B4-BE49-F238E27FC236}">
                <a16:creationId xmlns:a16="http://schemas.microsoft.com/office/drawing/2014/main" id="{2962A0EC-0033-41A1-A92B-4188A19E07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5809" y="2572836"/>
            <a:ext cx="2567255" cy="19229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B9394D3-F368-47A1-AF5C-6D5A10D5C1AE}"/>
              </a:ext>
            </a:extLst>
          </p:cNvPr>
          <p:cNvSpPr txBox="1"/>
          <p:nvPr/>
        </p:nvSpPr>
        <p:spPr>
          <a:xfrm>
            <a:off x="2971800" y="4647588"/>
            <a:ext cx="4402073" cy="461665"/>
          </a:xfrm>
          <a:prstGeom prst="rect">
            <a:avLst/>
          </a:prstGeom>
          <a:noFill/>
        </p:spPr>
        <p:txBody>
          <a:bodyPr wrap="square" rtlCol="0">
            <a:spAutoFit/>
          </a:bodyPr>
          <a:lstStyle/>
          <a:p>
            <a:r>
              <a:rPr lang="en-IN" sz="2400" dirty="0"/>
              <a:t>Together or Scattered ?</a:t>
            </a:r>
          </a:p>
        </p:txBody>
      </p:sp>
      <p:sp>
        <p:nvSpPr>
          <p:cNvPr id="24" name="TextBox 23">
            <a:extLst>
              <a:ext uri="{FF2B5EF4-FFF2-40B4-BE49-F238E27FC236}">
                <a16:creationId xmlns:a16="http://schemas.microsoft.com/office/drawing/2014/main" id="{EAF6542F-9CD1-4E3E-BDAD-3738F028622D}"/>
              </a:ext>
            </a:extLst>
          </p:cNvPr>
          <p:cNvSpPr txBox="1"/>
          <p:nvPr/>
        </p:nvSpPr>
        <p:spPr>
          <a:xfrm>
            <a:off x="685800" y="5551357"/>
            <a:ext cx="8001000" cy="461665"/>
          </a:xfrm>
          <a:prstGeom prst="rect">
            <a:avLst/>
          </a:prstGeom>
          <a:noFill/>
        </p:spPr>
        <p:txBody>
          <a:bodyPr wrap="square" rtlCol="0">
            <a:spAutoFit/>
          </a:bodyPr>
          <a:lstStyle/>
          <a:p>
            <a:r>
              <a:rPr lang="en-US" sz="2400" dirty="0"/>
              <a:t>In a way, you are combining the like “</a:t>
            </a:r>
            <a:r>
              <a:rPr lang="en-US" sz="2400" b="1" dirty="0"/>
              <a:t>terms</a:t>
            </a:r>
            <a:r>
              <a:rPr lang="en-US" sz="2400" dirty="0"/>
              <a:t>” of your room.</a:t>
            </a:r>
            <a:endParaRPr lang="en-IN" sz="2400" dirty="0"/>
          </a:p>
        </p:txBody>
      </p:sp>
    </p:spTree>
    <p:extLst>
      <p:ext uri="{BB962C8B-B14F-4D97-AF65-F5344CB8AC3E}">
        <p14:creationId xmlns:p14="http://schemas.microsoft.com/office/powerpoint/2010/main" val="3554168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fade">
                                      <p:cBhvr>
                                        <p:cTn id="10" dur="500"/>
                                        <p:tgtEl>
                                          <p:spTgt spid="1028"/>
                                        </p:tgtEl>
                                      </p:cBhvr>
                                    </p:animEffect>
                                  </p:childTnLst>
                                </p:cTn>
                              </p:par>
                              <p:par>
                                <p:cTn id="11" presetID="10" presetClass="entr" presetSubtype="0" fill="hold" nodeType="withEffect">
                                  <p:stCondLst>
                                    <p:cond delay="0"/>
                                  </p:stCondLst>
                                  <p:childTnLst>
                                    <p:set>
                                      <p:cBhvr>
                                        <p:cTn id="12" dur="1" fill="hold">
                                          <p:stCondLst>
                                            <p:cond delay="0"/>
                                          </p:stCondLst>
                                        </p:cTn>
                                        <p:tgtEl>
                                          <p:spTgt spid="1030"/>
                                        </p:tgtEl>
                                        <p:attrNameLst>
                                          <p:attrName>style.visibility</p:attrName>
                                        </p:attrNameLst>
                                      </p:cBhvr>
                                      <p:to>
                                        <p:strVal val="visible"/>
                                      </p:to>
                                    </p:set>
                                    <p:animEffect transition="in" filter="fade">
                                      <p:cBhvr>
                                        <p:cTn id="13" dur="500"/>
                                        <p:tgtEl>
                                          <p:spTgt spid="1030"/>
                                        </p:tgtEl>
                                      </p:cBhvr>
                                    </p:animEffect>
                                  </p:childTnLst>
                                </p:cTn>
                              </p:par>
                              <p:par>
                                <p:cTn id="14" presetID="10" presetClass="entr" presetSubtype="0" fill="hold" nodeType="with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fade">
                                      <p:cBhvr>
                                        <p:cTn id="16" dur="500"/>
                                        <p:tgtEl>
                                          <p:spTgt spid="1026"/>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39F9E-FA87-46A3-B55A-7B8802DDCF54}"/>
              </a:ext>
            </a:extLst>
          </p:cNvPr>
          <p:cNvSpPr>
            <a:spLocks noGrp="1"/>
          </p:cNvSpPr>
          <p:nvPr>
            <p:ph type="title"/>
          </p:nvPr>
        </p:nvSpPr>
        <p:spPr/>
        <p:txBody>
          <a:bodyPr/>
          <a:lstStyle/>
          <a:p>
            <a:pPr algn="l"/>
            <a:r>
              <a:rPr lang="en-US" b="1" u="sng" dirty="0"/>
              <a:t>Addition and subtraction of algebraic expressions with like and unlike terms</a:t>
            </a:r>
            <a:br>
              <a:rPr lang="en-US" dirty="0"/>
            </a:br>
            <a:br>
              <a:rPr lang="en-US" dirty="0"/>
            </a:br>
            <a:endParaRPr lang="en-IN" dirty="0"/>
          </a:p>
        </p:txBody>
      </p:sp>
      <p:sp>
        <p:nvSpPr>
          <p:cNvPr id="3" name="Content Placeholder 2">
            <a:extLst>
              <a:ext uri="{FF2B5EF4-FFF2-40B4-BE49-F238E27FC236}">
                <a16:creationId xmlns:a16="http://schemas.microsoft.com/office/drawing/2014/main" id="{906065D1-5A52-43B4-BA89-8B792FF89065}"/>
              </a:ext>
            </a:extLst>
          </p:cNvPr>
          <p:cNvSpPr>
            <a:spLocks noGrp="1"/>
          </p:cNvSpPr>
          <p:nvPr>
            <p:ph idx="1"/>
          </p:nvPr>
        </p:nvSpPr>
        <p:spPr>
          <a:xfrm>
            <a:off x="457200" y="1561488"/>
            <a:ext cx="8229600" cy="4564675"/>
          </a:xfrm>
        </p:spPr>
        <p:txBody>
          <a:bodyPr/>
          <a:lstStyle/>
          <a:p>
            <a:r>
              <a:rPr lang="en-US" sz="2400" dirty="0"/>
              <a:t>Now you have an idea of grouping like terms. Look at the following example. Consider the following family order:</a:t>
            </a:r>
          </a:p>
          <a:p>
            <a:br>
              <a:rPr lang="en-US" sz="2400" dirty="0"/>
            </a:br>
            <a:endParaRPr lang="en-US" sz="2400" dirty="0"/>
          </a:p>
          <a:p>
            <a:br>
              <a:rPr lang="en-US" dirty="0"/>
            </a:br>
            <a:endParaRPr lang="en-IN" dirty="0"/>
          </a:p>
        </p:txBody>
      </p:sp>
      <p:pic>
        <p:nvPicPr>
          <p:cNvPr id="2050" name="Picture 2" descr="Image result for burger">
            <a:extLst>
              <a:ext uri="{FF2B5EF4-FFF2-40B4-BE49-F238E27FC236}">
                <a16:creationId xmlns:a16="http://schemas.microsoft.com/office/drawing/2014/main" id="{150EFD2A-776A-46BD-B681-CC2207BD9B1C}"/>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9744" b="89744" l="6564" r="89961">
                        <a14:foregroundMark x1="89189" y1="27692" x2="90734" y2="80513"/>
                        <a14:foregroundMark x1="90734" y1="80513" x2="52124" y2="94359"/>
                        <a14:foregroundMark x1="52124" y1="94359" x2="10425" y2="89231"/>
                        <a14:foregroundMark x1="10425" y1="89231" x2="10208" y2="87707"/>
                        <a14:foregroundMark x1="11969" y1="34399" x2="11969" y2="29744"/>
                        <a14:foregroundMark x1="16515" y1="67371" x2="30116" y2="71795"/>
                        <a14:foregroundMark x1="30116" y1="71795" x2="69112" y2="65128"/>
                        <a14:foregroundMark x1="69112" y1="65128" x2="88031" y2="70769"/>
                        <a14:foregroundMark x1="88031" y1="70769" x2="69884" y2="81026"/>
                        <a14:foregroundMark x1="69884" y1="81026" x2="16304" y2="81950"/>
                        <a14:foregroundMark x1="12741" y1="86154" x2="8880" y2="61026"/>
                        <a14:foregroundMark x1="8880" y1="61026" x2="11969" y2="54359"/>
                        <a14:backgroundMark x1="9866" y1="72946" x2="9653" y2="87692"/>
                        <a14:backgroundMark x1="10039" y1="60998" x2="9977" y2="65308"/>
                        <a14:backgroundMark x1="10425" y1="34359" x2="10100" y2="56832"/>
                      </a14:backgroundRemoval>
                    </a14:imgEffect>
                  </a14:imgLayer>
                </a14:imgProps>
              </a:ext>
              <a:ext uri="{28A0092B-C50C-407E-A947-70E740481C1C}">
                <a14:useLocalDpi xmlns:a14="http://schemas.microsoft.com/office/drawing/2010/main" val="0"/>
              </a:ext>
            </a:extLst>
          </a:blip>
          <a:srcRect/>
          <a:stretch>
            <a:fillRect/>
          </a:stretch>
        </p:blipFill>
        <p:spPr bwMode="auto">
          <a:xfrm>
            <a:off x="1162272" y="2284426"/>
            <a:ext cx="1086596" cy="81809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burger">
            <a:extLst>
              <a:ext uri="{FF2B5EF4-FFF2-40B4-BE49-F238E27FC236}">
                <a16:creationId xmlns:a16="http://schemas.microsoft.com/office/drawing/2014/main" id="{804C4893-BFD4-4532-AD97-0C2F062EFAED}"/>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9744" b="89744" l="6564" r="89961">
                        <a14:foregroundMark x1="89189" y1="27692" x2="90734" y2="80513"/>
                        <a14:foregroundMark x1="90734" y1="80513" x2="52124" y2="94359"/>
                        <a14:foregroundMark x1="52124" y1="94359" x2="10425" y2="89231"/>
                        <a14:foregroundMark x1="10425" y1="89231" x2="10208" y2="87707"/>
                        <a14:foregroundMark x1="11969" y1="34399" x2="11969" y2="29744"/>
                        <a14:foregroundMark x1="16515" y1="67371" x2="30116" y2="71795"/>
                        <a14:foregroundMark x1="30116" y1="71795" x2="69112" y2="65128"/>
                        <a14:foregroundMark x1="69112" y1="65128" x2="88031" y2="70769"/>
                        <a14:foregroundMark x1="88031" y1="70769" x2="69884" y2="81026"/>
                        <a14:foregroundMark x1="69884" y1="81026" x2="16304" y2="81950"/>
                        <a14:foregroundMark x1="12741" y1="86154" x2="8880" y2="61026"/>
                        <a14:foregroundMark x1="8880" y1="61026" x2="11969" y2="54359"/>
                        <a14:backgroundMark x1="9866" y1="72946" x2="9653" y2="87692"/>
                        <a14:backgroundMark x1="10039" y1="60998" x2="9977" y2="65308"/>
                        <a14:backgroundMark x1="10425" y1="34359" x2="10100" y2="56832"/>
                      </a14:backgroundRemoval>
                    </a14:imgEffect>
                  </a14:imgLayer>
                </a14:imgProps>
              </a:ext>
              <a:ext uri="{28A0092B-C50C-407E-A947-70E740481C1C}">
                <a14:useLocalDpi xmlns:a14="http://schemas.microsoft.com/office/drawing/2010/main" val="0"/>
              </a:ext>
            </a:extLst>
          </a:blip>
          <a:srcRect/>
          <a:stretch>
            <a:fillRect/>
          </a:stretch>
        </p:blipFill>
        <p:spPr bwMode="auto">
          <a:xfrm>
            <a:off x="2256831" y="2295359"/>
            <a:ext cx="1086596" cy="81809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French Fries, Food, French, Plate">
            <a:extLst>
              <a:ext uri="{FF2B5EF4-FFF2-40B4-BE49-F238E27FC236}">
                <a16:creationId xmlns:a16="http://schemas.microsoft.com/office/drawing/2014/main" id="{5E64E13D-8615-443B-96C6-989332B1F2C7}"/>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272350" y="3328483"/>
            <a:ext cx="1994600" cy="1329734"/>
          </a:xfrm>
          <a:prstGeom prst="rect">
            <a:avLst/>
          </a:prstGeom>
          <a:noFill/>
          <a:extLst>
            <a:ext uri="{909E8E84-426E-40DD-AFC4-6F175D3DCCD1}">
              <a14:hiddenFill xmlns:a14="http://schemas.microsoft.com/office/drawing/2010/main">
                <a:solidFill>
                  <a:srgbClr val="FFFFFF"/>
                </a:solidFill>
              </a14:hiddenFill>
            </a:ext>
          </a:extLst>
        </p:spPr>
      </p:pic>
      <p:sp>
        <p:nvSpPr>
          <p:cNvPr id="9" name="Plus Sign 8">
            <a:extLst>
              <a:ext uri="{FF2B5EF4-FFF2-40B4-BE49-F238E27FC236}">
                <a16:creationId xmlns:a16="http://schemas.microsoft.com/office/drawing/2014/main" id="{1BFCEB8E-DE1A-41F2-8FBB-D6C36A65F877}"/>
              </a:ext>
            </a:extLst>
          </p:cNvPr>
          <p:cNvSpPr/>
          <p:nvPr/>
        </p:nvSpPr>
        <p:spPr>
          <a:xfrm>
            <a:off x="2067799" y="4249304"/>
            <a:ext cx="669301" cy="618442"/>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056" name="Picture 8" descr="Image result for Cool Drinks ">
            <a:extLst>
              <a:ext uri="{FF2B5EF4-FFF2-40B4-BE49-F238E27FC236}">
                <a16:creationId xmlns:a16="http://schemas.microsoft.com/office/drawing/2014/main" id="{2F1F4BD3-2113-40AF-ABC5-180299CDCDE1}"/>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flipH="1">
            <a:off x="1768238" y="4524121"/>
            <a:ext cx="1264446" cy="126444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burger">
            <a:extLst>
              <a:ext uri="{FF2B5EF4-FFF2-40B4-BE49-F238E27FC236}">
                <a16:creationId xmlns:a16="http://schemas.microsoft.com/office/drawing/2014/main" id="{581B03FD-CE0B-48DB-A237-0FEC1349A30C}"/>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9744" b="89744" l="6564" r="89961">
                        <a14:foregroundMark x1="89189" y1="27692" x2="90734" y2="80513"/>
                        <a14:foregroundMark x1="90734" y1="80513" x2="52124" y2="94359"/>
                        <a14:foregroundMark x1="52124" y1="94359" x2="10425" y2="89231"/>
                        <a14:foregroundMark x1="10425" y1="89231" x2="10208" y2="87707"/>
                        <a14:foregroundMark x1="11969" y1="34399" x2="11969" y2="29744"/>
                        <a14:foregroundMark x1="16515" y1="67371" x2="30116" y2="71795"/>
                        <a14:foregroundMark x1="30116" y1="71795" x2="69112" y2="65128"/>
                        <a14:foregroundMark x1="69112" y1="65128" x2="88031" y2="70769"/>
                        <a14:foregroundMark x1="88031" y1="70769" x2="69884" y2="81026"/>
                        <a14:foregroundMark x1="69884" y1="81026" x2="16304" y2="81950"/>
                        <a14:foregroundMark x1="12741" y1="86154" x2="8880" y2="61026"/>
                        <a14:foregroundMark x1="8880" y1="61026" x2="11969" y2="54359"/>
                        <a14:backgroundMark x1="9866" y1="72946" x2="9653" y2="87692"/>
                        <a14:backgroundMark x1="10039" y1="60998" x2="9977" y2="65308"/>
                        <a14:backgroundMark x1="10425" y1="34359" x2="10100" y2="56832"/>
                      </a14:backgroundRemoval>
                    </a14:imgEffect>
                  </a14:imgLayer>
                </a14:imgProps>
              </a:ext>
              <a:ext uri="{28A0092B-C50C-407E-A947-70E740481C1C}">
                <a14:useLocalDpi xmlns:a14="http://schemas.microsoft.com/office/drawing/2010/main" val="0"/>
              </a:ext>
            </a:extLst>
          </a:blip>
          <a:srcRect/>
          <a:stretch>
            <a:fillRect/>
          </a:stretch>
        </p:blipFill>
        <p:spPr bwMode="auto">
          <a:xfrm>
            <a:off x="4707852" y="2328647"/>
            <a:ext cx="1086596" cy="81809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Image result for burger">
            <a:extLst>
              <a:ext uri="{FF2B5EF4-FFF2-40B4-BE49-F238E27FC236}">
                <a16:creationId xmlns:a16="http://schemas.microsoft.com/office/drawing/2014/main" id="{2C35B462-B71A-416E-B136-08A176ABB478}"/>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9744" b="89744" l="6564" r="89961">
                        <a14:foregroundMark x1="89189" y1="27692" x2="90734" y2="80513"/>
                        <a14:foregroundMark x1="90734" y1="80513" x2="52124" y2="94359"/>
                        <a14:foregroundMark x1="52124" y1="94359" x2="10425" y2="89231"/>
                        <a14:foregroundMark x1="10425" y1="89231" x2="10208" y2="87707"/>
                        <a14:foregroundMark x1="11969" y1="34399" x2="11969" y2="29744"/>
                        <a14:foregroundMark x1="16515" y1="67371" x2="30116" y2="71795"/>
                        <a14:foregroundMark x1="30116" y1="71795" x2="69112" y2="65128"/>
                        <a14:foregroundMark x1="69112" y1="65128" x2="88031" y2="70769"/>
                        <a14:foregroundMark x1="88031" y1="70769" x2="69884" y2="81026"/>
                        <a14:foregroundMark x1="69884" y1="81026" x2="16304" y2="81950"/>
                        <a14:foregroundMark x1="12741" y1="86154" x2="8880" y2="61026"/>
                        <a14:foregroundMark x1="8880" y1="61026" x2="11969" y2="54359"/>
                        <a14:backgroundMark x1="9866" y1="72946" x2="9653" y2="87692"/>
                        <a14:backgroundMark x1="10039" y1="60998" x2="9977" y2="65308"/>
                        <a14:backgroundMark x1="10425" y1="34359" x2="10100" y2="56832"/>
                      </a14:backgroundRemoval>
                    </a14:imgEffect>
                  </a14:imgLayer>
                </a14:imgProps>
              </a:ext>
              <a:ext uri="{28A0092B-C50C-407E-A947-70E740481C1C}">
                <a14:useLocalDpi xmlns:a14="http://schemas.microsoft.com/office/drawing/2010/main" val="0"/>
              </a:ext>
            </a:extLst>
          </a:blip>
          <a:srcRect/>
          <a:stretch>
            <a:fillRect/>
          </a:stretch>
        </p:blipFill>
        <p:spPr bwMode="auto">
          <a:xfrm>
            <a:off x="5759459" y="2331501"/>
            <a:ext cx="1086596" cy="81809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Image result for burger">
            <a:extLst>
              <a:ext uri="{FF2B5EF4-FFF2-40B4-BE49-F238E27FC236}">
                <a16:creationId xmlns:a16="http://schemas.microsoft.com/office/drawing/2014/main" id="{D39E1106-EAB8-489F-988F-6FC4EFD66D93}"/>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9744" b="89744" l="6564" r="89961">
                        <a14:foregroundMark x1="89189" y1="27692" x2="90734" y2="80513"/>
                        <a14:foregroundMark x1="90734" y1="80513" x2="52124" y2="94359"/>
                        <a14:foregroundMark x1="52124" y1="94359" x2="10425" y2="89231"/>
                        <a14:foregroundMark x1="10425" y1="89231" x2="10208" y2="87707"/>
                        <a14:foregroundMark x1="11969" y1="34399" x2="11969" y2="29744"/>
                        <a14:foregroundMark x1="16515" y1="67371" x2="30116" y2="71795"/>
                        <a14:foregroundMark x1="30116" y1="71795" x2="69112" y2="65128"/>
                        <a14:foregroundMark x1="69112" y1="65128" x2="88031" y2="70769"/>
                        <a14:foregroundMark x1="88031" y1="70769" x2="69884" y2="81026"/>
                        <a14:foregroundMark x1="69884" y1="81026" x2="16304" y2="81950"/>
                        <a14:foregroundMark x1="12741" y1="86154" x2="8880" y2="61026"/>
                        <a14:foregroundMark x1="8880" y1="61026" x2="11969" y2="54359"/>
                        <a14:backgroundMark x1="9866" y1="72946" x2="9653" y2="87692"/>
                        <a14:backgroundMark x1="10039" y1="60998" x2="9977" y2="65308"/>
                        <a14:backgroundMark x1="10425" y1="34359" x2="10100" y2="56832"/>
                      </a14:backgroundRemoval>
                    </a14:imgEffect>
                  </a14:imgLayer>
                </a14:imgProps>
              </a:ext>
              <a:ext uri="{28A0092B-C50C-407E-A947-70E740481C1C}">
                <a14:useLocalDpi xmlns:a14="http://schemas.microsoft.com/office/drawing/2010/main" val="0"/>
              </a:ext>
            </a:extLst>
          </a:blip>
          <a:srcRect/>
          <a:stretch>
            <a:fillRect/>
          </a:stretch>
        </p:blipFill>
        <p:spPr bwMode="auto">
          <a:xfrm>
            <a:off x="6914404" y="2391776"/>
            <a:ext cx="1086596" cy="81809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French Fries, Food, French, Plate">
            <a:extLst>
              <a:ext uri="{FF2B5EF4-FFF2-40B4-BE49-F238E27FC236}">
                <a16:creationId xmlns:a16="http://schemas.microsoft.com/office/drawing/2014/main" id="{5E986A9D-2467-4E87-8698-1134F608CB66}"/>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701137" y="3404496"/>
            <a:ext cx="1994600" cy="132973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French Fries, Food, French, Plate">
            <a:extLst>
              <a:ext uri="{FF2B5EF4-FFF2-40B4-BE49-F238E27FC236}">
                <a16:creationId xmlns:a16="http://schemas.microsoft.com/office/drawing/2014/main" id="{89AB1D29-460E-4F01-88F3-8C8DB9B0830D}"/>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324600" y="3404496"/>
            <a:ext cx="1994600" cy="132973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descr="Image result for Cool Drinks ">
            <a:extLst>
              <a:ext uri="{FF2B5EF4-FFF2-40B4-BE49-F238E27FC236}">
                <a16:creationId xmlns:a16="http://schemas.microsoft.com/office/drawing/2014/main" id="{E89E17F5-2CC9-4A46-AC13-1B1C3BC89B84}"/>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flipH="1">
            <a:off x="5161694" y="4296633"/>
            <a:ext cx="1264446" cy="126444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8" descr="Image result for Cool Drinks ">
            <a:extLst>
              <a:ext uri="{FF2B5EF4-FFF2-40B4-BE49-F238E27FC236}">
                <a16:creationId xmlns:a16="http://schemas.microsoft.com/office/drawing/2014/main" id="{4D428CA9-7F3D-459A-9177-8E56C50FE91D}"/>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flipH="1">
            <a:off x="5928716" y="4356945"/>
            <a:ext cx="1264446" cy="126444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111EB41-9D27-4E67-9331-34DCD2CBEFA0}"/>
              </a:ext>
            </a:extLst>
          </p:cNvPr>
          <p:cNvSpPr/>
          <p:nvPr/>
        </p:nvSpPr>
        <p:spPr>
          <a:xfrm>
            <a:off x="780045" y="6003083"/>
            <a:ext cx="7162152" cy="461665"/>
          </a:xfrm>
          <a:prstGeom prst="rect">
            <a:avLst/>
          </a:prstGeom>
        </p:spPr>
        <p:txBody>
          <a:bodyPr wrap="square">
            <a:spAutoFit/>
          </a:bodyPr>
          <a:lstStyle/>
          <a:p>
            <a:r>
              <a:rPr lang="en-US" sz="2400" dirty="0"/>
              <a:t>Can we write this in Algebra as: 2b + f + d + 3b +2f + 2d ?</a:t>
            </a:r>
          </a:p>
        </p:txBody>
      </p:sp>
      <p:sp>
        <p:nvSpPr>
          <p:cNvPr id="24" name="Rectangle 23">
            <a:extLst>
              <a:ext uri="{FF2B5EF4-FFF2-40B4-BE49-F238E27FC236}">
                <a16:creationId xmlns:a16="http://schemas.microsoft.com/office/drawing/2014/main" id="{3F354C22-0514-421E-BBBC-A630F180FD93}"/>
              </a:ext>
            </a:extLst>
          </p:cNvPr>
          <p:cNvSpPr/>
          <p:nvPr/>
        </p:nvSpPr>
        <p:spPr>
          <a:xfrm>
            <a:off x="780045" y="5501747"/>
            <a:ext cx="7162152" cy="461665"/>
          </a:xfrm>
          <a:prstGeom prst="rect">
            <a:avLst/>
          </a:prstGeom>
        </p:spPr>
        <p:txBody>
          <a:bodyPr wrap="square">
            <a:spAutoFit/>
          </a:bodyPr>
          <a:lstStyle/>
          <a:p>
            <a:r>
              <a:rPr lang="en-US" sz="2400" dirty="0"/>
              <a:t>How can we write this in Algebraic form?</a:t>
            </a:r>
          </a:p>
        </p:txBody>
      </p:sp>
      <p:sp>
        <p:nvSpPr>
          <p:cNvPr id="25" name="Plus Sign 24">
            <a:extLst>
              <a:ext uri="{FF2B5EF4-FFF2-40B4-BE49-F238E27FC236}">
                <a16:creationId xmlns:a16="http://schemas.microsoft.com/office/drawing/2014/main" id="{FC25E15E-CFCA-4135-ABEB-1E9A8ADBE31D}"/>
              </a:ext>
            </a:extLst>
          </p:cNvPr>
          <p:cNvSpPr/>
          <p:nvPr/>
        </p:nvSpPr>
        <p:spPr>
          <a:xfrm>
            <a:off x="3381678" y="3237899"/>
            <a:ext cx="1356469" cy="1253393"/>
          </a:xfrm>
          <a:prstGeom prst="mathPlus">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Plus Sign 25">
            <a:extLst>
              <a:ext uri="{FF2B5EF4-FFF2-40B4-BE49-F238E27FC236}">
                <a16:creationId xmlns:a16="http://schemas.microsoft.com/office/drawing/2014/main" id="{8A9EBDA3-637C-46B2-8F25-159FD532BEF2}"/>
              </a:ext>
            </a:extLst>
          </p:cNvPr>
          <p:cNvSpPr/>
          <p:nvPr/>
        </p:nvSpPr>
        <p:spPr>
          <a:xfrm>
            <a:off x="1897084" y="2855920"/>
            <a:ext cx="669301" cy="618442"/>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Plus Sign 26">
            <a:extLst>
              <a:ext uri="{FF2B5EF4-FFF2-40B4-BE49-F238E27FC236}">
                <a16:creationId xmlns:a16="http://schemas.microsoft.com/office/drawing/2014/main" id="{5E28BF1F-B3B0-4992-B094-A969C1FE29E3}"/>
              </a:ext>
            </a:extLst>
          </p:cNvPr>
          <p:cNvSpPr/>
          <p:nvPr/>
        </p:nvSpPr>
        <p:spPr>
          <a:xfrm>
            <a:off x="6063973" y="3192760"/>
            <a:ext cx="669301" cy="618442"/>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 name="Plus Sign 27">
            <a:extLst>
              <a:ext uri="{FF2B5EF4-FFF2-40B4-BE49-F238E27FC236}">
                <a16:creationId xmlns:a16="http://schemas.microsoft.com/office/drawing/2014/main" id="{D499B7FF-E814-466F-98B4-F5B48199C06B}"/>
              </a:ext>
            </a:extLst>
          </p:cNvPr>
          <p:cNvSpPr/>
          <p:nvPr/>
        </p:nvSpPr>
        <p:spPr>
          <a:xfrm>
            <a:off x="5940498" y="4128016"/>
            <a:ext cx="669301" cy="618442"/>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951910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anim calcmode="lin" valueType="num">
                                      <p:cBhvr additive="base">
                                        <p:cTn id="11" dur="500" fill="hold"/>
                                        <p:tgtEl>
                                          <p:spTgt spid="2050"/>
                                        </p:tgtEl>
                                        <p:attrNameLst>
                                          <p:attrName>ppt_x</p:attrName>
                                        </p:attrNameLst>
                                      </p:cBhvr>
                                      <p:tavLst>
                                        <p:tav tm="0">
                                          <p:val>
                                            <p:strVal val="#ppt_x"/>
                                          </p:val>
                                        </p:tav>
                                        <p:tav tm="100000">
                                          <p:val>
                                            <p:strVal val="#ppt_x"/>
                                          </p:val>
                                        </p:tav>
                                      </p:tavLst>
                                    </p:anim>
                                    <p:anim calcmode="lin" valueType="num">
                                      <p:cBhvr additive="base">
                                        <p:cTn id="12" dur="500" fill="hold"/>
                                        <p:tgtEl>
                                          <p:spTgt spid="205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2" presetClass="entr" presetSubtype="4" fill="hold" nodeType="withEffect">
                                  <p:stCondLst>
                                    <p:cond delay="0"/>
                                  </p:stCondLst>
                                  <p:childTnLst>
                                    <p:set>
                                      <p:cBhvr>
                                        <p:cTn id="24" dur="1" fill="hold">
                                          <p:stCondLst>
                                            <p:cond delay="0"/>
                                          </p:stCondLst>
                                        </p:cTn>
                                        <p:tgtEl>
                                          <p:spTgt spid="2054"/>
                                        </p:tgtEl>
                                        <p:attrNameLst>
                                          <p:attrName>style.visibility</p:attrName>
                                        </p:attrNameLst>
                                      </p:cBhvr>
                                      <p:to>
                                        <p:strVal val="visible"/>
                                      </p:to>
                                    </p:set>
                                    <p:anim calcmode="lin" valueType="num">
                                      <p:cBhvr additive="base">
                                        <p:cTn id="25" dur="500" fill="hold"/>
                                        <p:tgtEl>
                                          <p:spTgt spid="2054"/>
                                        </p:tgtEl>
                                        <p:attrNameLst>
                                          <p:attrName>ppt_x</p:attrName>
                                        </p:attrNameLst>
                                      </p:cBhvr>
                                      <p:tavLst>
                                        <p:tav tm="0">
                                          <p:val>
                                            <p:strVal val="#ppt_x"/>
                                          </p:val>
                                        </p:tav>
                                        <p:tav tm="100000">
                                          <p:val>
                                            <p:strVal val="#ppt_x"/>
                                          </p:val>
                                        </p:tav>
                                      </p:tavLst>
                                    </p:anim>
                                    <p:anim calcmode="lin" valueType="num">
                                      <p:cBhvr additive="base">
                                        <p:cTn id="26" dur="500" fill="hold"/>
                                        <p:tgtEl>
                                          <p:spTgt spid="205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056"/>
                                        </p:tgtEl>
                                        <p:attrNameLst>
                                          <p:attrName>style.visibility</p:attrName>
                                        </p:attrNameLst>
                                      </p:cBhvr>
                                      <p:to>
                                        <p:strVal val="visible"/>
                                      </p:to>
                                    </p:set>
                                    <p:anim calcmode="lin" valueType="num">
                                      <p:cBhvr additive="base">
                                        <p:cTn id="29" dur="500" fill="hold"/>
                                        <p:tgtEl>
                                          <p:spTgt spid="2056"/>
                                        </p:tgtEl>
                                        <p:attrNameLst>
                                          <p:attrName>ppt_x</p:attrName>
                                        </p:attrNameLst>
                                      </p:cBhvr>
                                      <p:tavLst>
                                        <p:tav tm="0">
                                          <p:val>
                                            <p:strVal val="#ppt_x"/>
                                          </p:val>
                                        </p:tav>
                                        <p:tav tm="100000">
                                          <p:val>
                                            <p:strVal val="#ppt_x"/>
                                          </p:val>
                                        </p:tav>
                                      </p:tavLst>
                                    </p:anim>
                                    <p:anim calcmode="lin" valueType="num">
                                      <p:cBhvr additive="base">
                                        <p:cTn id="30" dur="500" fill="hold"/>
                                        <p:tgtEl>
                                          <p:spTgt spid="205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ppt_x"/>
                                          </p:val>
                                        </p:tav>
                                        <p:tav tm="100000">
                                          <p:val>
                                            <p:strVal val="#ppt_x"/>
                                          </p:val>
                                        </p:tav>
                                      </p:tavLst>
                                    </p:anim>
                                    <p:anim calcmode="lin" valueType="num">
                                      <p:cBhvr additive="base">
                                        <p:cTn id="48" dur="500" fill="hold"/>
                                        <p:tgtEl>
                                          <p:spTgt spid="19"/>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ppt_x"/>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ppt_x"/>
                                          </p:val>
                                        </p:tav>
                                        <p:tav tm="100000">
                                          <p:val>
                                            <p:strVal val="#ppt_x"/>
                                          </p:val>
                                        </p:tav>
                                      </p:tavLst>
                                    </p:anim>
                                    <p:anim calcmode="lin" valueType="num">
                                      <p:cBhvr additive="base">
                                        <p:cTn id="56" dur="500" fill="hold"/>
                                        <p:tgtEl>
                                          <p:spTgt spid="15"/>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ppt_x"/>
                                          </p:val>
                                        </p:tav>
                                        <p:tav tm="100000">
                                          <p:val>
                                            <p:strVal val="#ppt_x"/>
                                          </p:val>
                                        </p:tav>
                                      </p:tavLst>
                                    </p:anim>
                                    <p:anim calcmode="lin" valueType="num">
                                      <p:cBhvr additive="base">
                                        <p:cTn id="60" dur="500" fill="hold"/>
                                        <p:tgtEl>
                                          <p:spTgt spid="13"/>
                                        </p:tgtEl>
                                        <p:attrNameLst>
                                          <p:attrName>ppt_y</p:attrName>
                                        </p:attrNameLst>
                                      </p:cBhvr>
                                      <p:tavLst>
                                        <p:tav tm="0">
                                          <p:val>
                                            <p:strVal val="1+#ppt_h/2"/>
                                          </p:val>
                                        </p:tav>
                                        <p:tav tm="100000">
                                          <p:val>
                                            <p:strVal val="#ppt_y"/>
                                          </p:val>
                                        </p:tav>
                                      </p:tavLst>
                                    </p:anim>
                                  </p:childTnLst>
                                </p:cTn>
                              </p:par>
                              <p:par>
                                <p:cTn id="61" presetID="10" presetClass="entr" presetSubtype="0"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500"/>
                                        <p:tgtEl>
                                          <p:spTgt spid="28"/>
                                        </p:tgtEl>
                                      </p:cBhvr>
                                    </p:animEffect>
                                  </p:childTnLst>
                                </p:cTn>
                              </p:par>
                            </p:childTnLst>
                          </p:cTn>
                        </p:par>
                        <p:par>
                          <p:cTn id="67" fill="hold">
                            <p:stCondLst>
                              <p:cond delay="500"/>
                            </p:stCondLst>
                            <p:childTnLst>
                              <p:par>
                                <p:cTn id="68" presetID="1" presetClass="entr" presetSubtype="0"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4"/>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6"/>
                                        </p:tgtEl>
                                        <p:attrNameLst>
                                          <p:attrName>style.visibility</p:attrName>
                                        </p:attrNameLst>
                                      </p:cBhvr>
                                      <p:to>
                                        <p:strVal val="visible"/>
                                      </p:to>
                                    </p:set>
                                    <p:animEffect transition="in" filter="fade">
                                      <p:cBhvr>
                                        <p:cTn id="7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p:bldP spid="24" grpId="0"/>
      <p:bldP spid="25" grpId="0" animBg="1"/>
      <p:bldP spid="26" grpId="0" animBg="1"/>
      <p:bldP spid="27" grpId="0" animBg="1"/>
      <p:bldP spid="2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3C62FCE-FE5E-4699-B164-3BCD12B2E3F8}"/>
              </a:ext>
            </a:extLst>
          </p:cNvPr>
          <p:cNvSpPr/>
          <p:nvPr/>
        </p:nvSpPr>
        <p:spPr>
          <a:xfrm>
            <a:off x="1752598" y="5013407"/>
            <a:ext cx="6019801" cy="85033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Rectangle 19">
            <a:extLst>
              <a:ext uri="{FF2B5EF4-FFF2-40B4-BE49-F238E27FC236}">
                <a16:creationId xmlns:a16="http://schemas.microsoft.com/office/drawing/2014/main" id="{3B939F64-3652-4D03-A717-666B4AE078AB}"/>
              </a:ext>
            </a:extLst>
          </p:cNvPr>
          <p:cNvSpPr/>
          <p:nvPr/>
        </p:nvSpPr>
        <p:spPr>
          <a:xfrm>
            <a:off x="1752598" y="3733800"/>
            <a:ext cx="6019802" cy="85033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E1CE7EFE-E4DB-4586-A6C9-A5C86A01A4A7}"/>
              </a:ext>
            </a:extLst>
          </p:cNvPr>
          <p:cNvSpPr/>
          <p:nvPr/>
        </p:nvSpPr>
        <p:spPr>
          <a:xfrm>
            <a:off x="1752600" y="2454193"/>
            <a:ext cx="6019800" cy="85033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a:extLst>
              <a:ext uri="{FF2B5EF4-FFF2-40B4-BE49-F238E27FC236}">
                <a16:creationId xmlns:a16="http://schemas.microsoft.com/office/drawing/2014/main" id="{54039F9E-FA87-46A3-B55A-7B8802DDCF54}"/>
              </a:ext>
            </a:extLst>
          </p:cNvPr>
          <p:cNvSpPr>
            <a:spLocks noGrp="1"/>
          </p:cNvSpPr>
          <p:nvPr>
            <p:ph type="title"/>
          </p:nvPr>
        </p:nvSpPr>
        <p:spPr/>
        <p:txBody>
          <a:bodyPr/>
          <a:lstStyle/>
          <a:p>
            <a:pPr algn="l"/>
            <a:r>
              <a:rPr lang="en-US" b="1" u="sng" dirty="0"/>
              <a:t>Addition and subtraction of algebraic expressions with like and unlike terms</a:t>
            </a:r>
            <a:br>
              <a:rPr lang="en-US" dirty="0"/>
            </a:br>
            <a:br>
              <a:rPr lang="en-US" dirty="0"/>
            </a:br>
            <a:endParaRPr lang="en-IN" dirty="0"/>
          </a:p>
        </p:txBody>
      </p:sp>
      <p:sp>
        <p:nvSpPr>
          <p:cNvPr id="3" name="Content Placeholder 2">
            <a:extLst>
              <a:ext uri="{FF2B5EF4-FFF2-40B4-BE49-F238E27FC236}">
                <a16:creationId xmlns:a16="http://schemas.microsoft.com/office/drawing/2014/main" id="{906065D1-5A52-43B4-BA89-8B792FF89065}"/>
              </a:ext>
            </a:extLst>
          </p:cNvPr>
          <p:cNvSpPr>
            <a:spLocks noGrp="1"/>
          </p:cNvSpPr>
          <p:nvPr>
            <p:ph idx="1"/>
          </p:nvPr>
        </p:nvSpPr>
        <p:spPr>
          <a:xfrm>
            <a:off x="457200" y="1124974"/>
            <a:ext cx="8229600" cy="1329219"/>
          </a:xfrm>
        </p:spPr>
        <p:txBody>
          <a:bodyPr/>
          <a:lstStyle/>
          <a:p>
            <a:endParaRPr lang="en-US" sz="2400" dirty="0"/>
          </a:p>
          <a:p>
            <a:r>
              <a:rPr lang="en-US" sz="2400" dirty="0"/>
              <a:t>What do we get if we combine the like items ?</a:t>
            </a:r>
          </a:p>
          <a:p>
            <a:r>
              <a:rPr lang="en-US" sz="2400" dirty="0"/>
              <a:t>We get a simplified list as follows:</a:t>
            </a:r>
          </a:p>
        </p:txBody>
      </p:sp>
      <p:pic>
        <p:nvPicPr>
          <p:cNvPr id="2050" name="Picture 2" descr="Image result for burger">
            <a:extLst>
              <a:ext uri="{FF2B5EF4-FFF2-40B4-BE49-F238E27FC236}">
                <a16:creationId xmlns:a16="http://schemas.microsoft.com/office/drawing/2014/main" id="{150EFD2A-776A-46BD-B681-CC2207BD9B1C}"/>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9744" b="89744" l="6564" r="89961">
                        <a14:foregroundMark x1="89189" y1="27692" x2="90734" y2="80513"/>
                        <a14:foregroundMark x1="90734" y1="80513" x2="52124" y2="94359"/>
                        <a14:foregroundMark x1="52124" y1="94359" x2="10425" y2="89231"/>
                        <a14:foregroundMark x1="10425" y1="89231" x2="10208" y2="87707"/>
                        <a14:foregroundMark x1="11969" y1="34399" x2="11969" y2="29744"/>
                        <a14:foregroundMark x1="16515" y1="67371" x2="30116" y2="71795"/>
                        <a14:foregroundMark x1="30116" y1="71795" x2="69112" y2="65128"/>
                        <a14:foregroundMark x1="69112" y1="65128" x2="88031" y2="70769"/>
                        <a14:foregroundMark x1="88031" y1="70769" x2="69884" y2="81026"/>
                        <a14:foregroundMark x1="69884" y1="81026" x2="16304" y2="81950"/>
                        <a14:foregroundMark x1="12741" y1="86154" x2="8880" y2="61026"/>
                        <a14:foregroundMark x1="8880" y1="61026" x2="11969" y2="54359"/>
                        <a14:backgroundMark x1="9866" y1="72946" x2="9653" y2="87692"/>
                        <a14:backgroundMark x1="10039" y1="60998" x2="9977" y2="65308"/>
                        <a14:backgroundMark x1="10425" y1="34359" x2="10100" y2="56832"/>
                      </a14:backgroundRemoval>
                    </a14:imgEffect>
                  </a14:imgLayer>
                </a14:imgProps>
              </a:ext>
              <a:ext uri="{28A0092B-C50C-407E-A947-70E740481C1C}">
                <a14:useLocalDpi xmlns:a14="http://schemas.microsoft.com/office/drawing/2010/main" val="0"/>
              </a:ext>
            </a:extLst>
          </a:blip>
          <a:srcRect/>
          <a:stretch>
            <a:fillRect/>
          </a:stretch>
        </p:blipFill>
        <p:spPr bwMode="auto">
          <a:xfrm>
            <a:off x="2443553" y="2538636"/>
            <a:ext cx="861581" cy="64868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burger">
            <a:extLst>
              <a:ext uri="{FF2B5EF4-FFF2-40B4-BE49-F238E27FC236}">
                <a16:creationId xmlns:a16="http://schemas.microsoft.com/office/drawing/2014/main" id="{804C4893-BFD4-4532-AD97-0C2F062EFAED}"/>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9744" b="89744" l="6564" r="89961">
                        <a14:foregroundMark x1="89189" y1="27692" x2="90734" y2="80513"/>
                        <a14:foregroundMark x1="90734" y1="80513" x2="52124" y2="94359"/>
                        <a14:foregroundMark x1="52124" y1="94359" x2="10425" y2="89231"/>
                        <a14:foregroundMark x1="10425" y1="89231" x2="10208" y2="87707"/>
                        <a14:foregroundMark x1="11969" y1="34399" x2="11969" y2="29744"/>
                        <a14:foregroundMark x1="16515" y1="67371" x2="30116" y2="71795"/>
                        <a14:foregroundMark x1="30116" y1="71795" x2="69112" y2="65128"/>
                        <a14:foregroundMark x1="69112" y1="65128" x2="88031" y2="70769"/>
                        <a14:foregroundMark x1="88031" y1="70769" x2="69884" y2="81026"/>
                        <a14:foregroundMark x1="69884" y1="81026" x2="16304" y2="81950"/>
                        <a14:foregroundMark x1="12741" y1="86154" x2="8880" y2="61026"/>
                        <a14:foregroundMark x1="8880" y1="61026" x2="11969" y2="54359"/>
                        <a14:backgroundMark x1="9866" y1="72946" x2="9653" y2="87692"/>
                        <a14:backgroundMark x1="10039" y1="60998" x2="9977" y2="65308"/>
                        <a14:backgroundMark x1="10425" y1="34359" x2="10100" y2="56832"/>
                      </a14:backgroundRemoval>
                    </a14:imgEffect>
                  </a14:imgLayer>
                </a14:imgProps>
              </a:ext>
              <a:ext uri="{28A0092B-C50C-407E-A947-70E740481C1C}">
                <a14:useLocalDpi xmlns:a14="http://schemas.microsoft.com/office/drawing/2010/main" val="0"/>
              </a:ext>
            </a:extLst>
          </a:blip>
          <a:srcRect/>
          <a:stretch>
            <a:fillRect/>
          </a:stretch>
        </p:blipFill>
        <p:spPr bwMode="auto">
          <a:xfrm>
            <a:off x="3443774" y="2538636"/>
            <a:ext cx="861581" cy="64868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French Fries, Food, French, Plate">
            <a:extLst>
              <a:ext uri="{FF2B5EF4-FFF2-40B4-BE49-F238E27FC236}">
                <a16:creationId xmlns:a16="http://schemas.microsoft.com/office/drawing/2014/main" id="{5E64E13D-8615-443B-96C6-989332B1F2C7}"/>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389835" y="3810000"/>
            <a:ext cx="1437775" cy="958517"/>
          </a:xfrm>
          <a:prstGeom prst="rect">
            <a:avLst/>
          </a:prstGeom>
          <a:noFill/>
          <a:extLst>
            <a:ext uri="{909E8E84-426E-40DD-AFC4-6F175D3DCCD1}">
              <a14:hiddenFill xmlns:a14="http://schemas.microsoft.com/office/drawing/2010/main">
                <a:solidFill>
                  <a:srgbClr val="FFFFFF"/>
                </a:solidFill>
              </a14:hiddenFill>
            </a:ext>
          </a:extLst>
        </p:spPr>
      </p:pic>
      <p:sp>
        <p:nvSpPr>
          <p:cNvPr id="4" name="Plus Sign 3">
            <a:extLst>
              <a:ext uri="{FF2B5EF4-FFF2-40B4-BE49-F238E27FC236}">
                <a16:creationId xmlns:a16="http://schemas.microsoft.com/office/drawing/2014/main" id="{F7838A49-2A50-413D-BBAA-70B5B0B48358}"/>
              </a:ext>
            </a:extLst>
          </p:cNvPr>
          <p:cNvSpPr/>
          <p:nvPr/>
        </p:nvSpPr>
        <p:spPr>
          <a:xfrm>
            <a:off x="4619888" y="3338732"/>
            <a:ext cx="485512" cy="385922"/>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056" name="Picture 8" descr="Image result for Cool Drinks ">
            <a:extLst>
              <a:ext uri="{FF2B5EF4-FFF2-40B4-BE49-F238E27FC236}">
                <a16:creationId xmlns:a16="http://schemas.microsoft.com/office/drawing/2014/main" id="{2F1F4BD3-2113-40AF-ABC5-180299CDCDE1}"/>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flipH="1">
            <a:off x="2493076" y="4690985"/>
            <a:ext cx="1467909" cy="146790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burger">
            <a:extLst>
              <a:ext uri="{FF2B5EF4-FFF2-40B4-BE49-F238E27FC236}">
                <a16:creationId xmlns:a16="http://schemas.microsoft.com/office/drawing/2014/main" id="{581B03FD-CE0B-48DB-A237-0FEC1349A30C}"/>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9744" b="89744" l="6564" r="89961">
                        <a14:foregroundMark x1="89189" y1="27692" x2="90734" y2="80513"/>
                        <a14:foregroundMark x1="90734" y1="80513" x2="52124" y2="94359"/>
                        <a14:foregroundMark x1="52124" y1="94359" x2="10425" y2="89231"/>
                        <a14:foregroundMark x1="10425" y1="89231" x2="10208" y2="87707"/>
                        <a14:foregroundMark x1="11969" y1="34399" x2="11969" y2="29744"/>
                        <a14:foregroundMark x1="16515" y1="67371" x2="30116" y2="71795"/>
                        <a14:foregroundMark x1="30116" y1="71795" x2="69112" y2="65128"/>
                        <a14:foregroundMark x1="69112" y1="65128" x2="88031" y2="70769"/>
                        <a14:foregroundMark x1="88031" y1="70769" x2="69884" y2="81026"/>
                        <a14:foregroundMark x1="69884" y1="81026" x2="16304" y2="81950"/>
                        <a14:foregroundMark x1="12741" y1="86154" x2="8880" y2="61026"/>
                        <a14:foregroundMark x1="8880" y1="61026" x2="11969" y2="54359"/>
                        <a14:backgroundMark x1="9866" y1="72946" x2="9653" y2="87692"/>
                        <a14:backgroundMark x1="10039" y1="60998" x2="9977" y2="65308"/>
                        <a14:backgroundMark x1="10425" y1="34359" x2="10100" y2="56832"/>
                      </a14:backgroundRemoval>
                    </a14:imgEffect>
                  </a14:imgLayer>
                </a14:imgProps>
              </a:ext>
              <a:ext uri="{28A0092B-C50C-407E-A947-70E740481C1C}">
                <a14:useLocalDpi xmlns:a14="http://schemas.microsoft.com/office/drawing/2010/main" val="0"/>
              </a:ext>
            </a:extLst>
          </a:blip>
          <a:srcRect/>
          <a:stretch>
            <a:fillRect/>
          </a:stretch>
        </p:blipFill>
        <p:spPr bwMode="auto">
          <a:xfrm>
            <a:off x="4443994" y="2538636"/>
            <a:ext cx="861581" cy="64868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Image result for burger">
            <a:extLst>
              <a:ext uri="{FF2B5EF4-FFF2-40B4-BE49-F238E27FC236}">
                <a16:creationId xmlns:a16="http://schemas.microsoft.com/office/drawing/2014/main" id="{2C35B462-B71A-416E-B136-08A176ABB478}"/>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9744" b="89744" l="6564" r="89961">
                        <a14:foregroundMark x1="89189" y1="27692" x2="90734" y2="80513"/>
                        <a14:foregroundMark x1="90734" y1="80513" x2="52124" y2="94359"/>
                        <a14:foregroundMark x1="52124" y1="94359" x2="10425" y2="89231"/>
                        <a14:foregroundMark x1="10425" y1="89231" x2="10208" y2="87707"/>
                        <a14:foregroundMark x1="11969" y1="34399" x2="11969" y2="29744"/>
                        <a14:foregroundMark x1="16515" y1="67371" x2="30116" y2="71795"/>
                        <a14:foregroundMark x1="30116" y1="71795" x2="69112" y2="65128"/>
                        <a14:foregroundMark x1="69112" y1="65128" x2="88031" y2="70769"/>
                        <a14:foregroundMark x1="88031" y1="70769" x2="69884" y2="81026"/>
                        <a14:foregroundMark x1="69884" y1="81026" x2="16304" y2="81950"/>
                        <a14:foregroundMark x1="12741" y1="86154" x2="8880" y2="61026"/>
                        <a14:foregroundMark x1="8880" y1="61026" x2="11969" y2="54359"/>
                        <a14:backgroundMark x1="9866" y1="72946" x2="9653" y2="87692"/>
                        <a14:backgroundMark x1="10039" y1="60998" x2="9977" y2="65308"/>
                        <a14:backgroundMark x1="10425" y1="34359" x2="10100" y2="56832"/>
                      </a14:backgroundRemoval>
                    </a14:imgEffect>
                  </a14:imgLayer>
                </a14:imgProps>
              </a:ext>
              <a:ext uri="{28A0092B-C50C-407E-A947-70E740481C1C}">
                <a14:useLocalDpi xmlns:a14="http://schemas.microsoft.com/office/drawing/2010/main" val="0"/>
              </a:ext>
            </a:extLst>
          </a:blip>
          <a:srcRect/>
          <a:stretch>
            <a:fillRect/>
          </a:stretch>
        </p:blipFill>
        <p:spPr bwMode="auto">
          <a:xfrm>
            <a:off x="5444214" y="2538636"/>
            <a:ext cx="861581" cy="64868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Image result for burger">
            <a:extLst>
              <a:ext uri="{FF2B5EF4-FFF2-40B4-BE49-F238E27FC236}">
                <a16:creationId xmlns:a16="http://schemas.microsoft.com/office/drawing/2014/main" id="{D39E1106-EAB8-489F-988F-6FC4EFD66D93}"/>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9744" b="89744" l="6564" r="89961">
                        <a14:foregroundMark x1="89189" y1="27692" x2="90734" y2="80513"/>
                        <a14:foregroundMark x1="90734" y1="80513" x2="52124" y2="94359"/>
                        <a14:foregroundMark x1="52124" y1="94359" x2="10425" y2="89231"/>
                        <a14:foregroundMark x1="10425" y1="89231" x2="10208" y2="87707"/>
                        <a14:foregroundMark x1="11969" y1="34399" x2="11969" y2="29744"/>
                        <a14:foregroundMark x1="16515" y1="67371" x2="30116" y2="71795"/>
                        <a14:foregroundMark x1="30116" y1="71795" x2="69112" y2="65128"/>
                        <a14:foregroundMark x1="69112" y1="65128" x2="88031" y2="70769"/>
                        <a14:foregroundMark x1="88031" y1="70769" x2="69884" y2="81026"/>
                        <a14:foregroundMark x1="69884" y1="81026" x2="16304" y2="81950"/>
                        <a14:foregroundMark x1="12741" y1="86154" x2="8880" y2="61026"/>
                        <a14:foregroundMark x1="8880" y1="61026" x2="11969" y2="54359"/>
                        <a14:backgroundMark x1="9866" y1="72946" x2="9653" y2="87692"/>
                        <a14:backgroundMark x1="10039" y1="60998" x2="9977" y2="65308"/>
                        <a14:backgroundMark x1="10425" y1="34359" x2="10100" y2="56832"/>
                      </a14:backgroundRemoval>
                    </a14:imgEffect>
                  </a14:imgLayer>
                </a14:imgProps>
              </a:ext>
              <a:ext uri="{28A0092B-C50C-407E-A947-70E740481C1C}">
                <a14:useLocalDpi xmlns:a14="http://schemas.microsoft.com/office/drawing/2010/main" val="0"/>
              </a:ext>
            </a:extLst>
          </a:blip>
          <a:srcRect/>
          <a:stretch>
            <a:fillRect/>
          </a:stretch>
        </p:blipFill>
        <p:spPr bwMode="auto">
          <a:xfrm>
            <a:off x="6444435" y="2538636"/>
            <a:ext cx="861581" cy="648680"/>
          </a:xfrm>
          <a:prstGeom prst="rect">
            <a:avLst/>
          </a:prstGeom>
          <a:noFill/>
          <a:extLst>
            <a:ext uri="{909E8E84-426E-40DD-AFC4-6F175D3DCCD1}">
              <a14:hiddenFill xmlns:a14="http://schemas.microsoft.com/office/drawing/2010/main">
                <a:solidFill>
                  <a:srgbClr val="FFFFFF"/>
                </a:solidFill>
              </a14:hiddenFill>
            </a:ext>
          </a:extLst>
        </p:spPr>
      </p:pic>
      <p:sp>
        <p:nvSpPr>
          <p:cNvPr id="14" name="Plus Sign 13">
            <a:extLst>
              <a:ext uri="{FF2B5EF4-FFF2-40B4-BE49-F238E27FC236}">
                <a16:creationId xmlns:a16="http://schemas.microsoft.com/office/drawing/2014/main" id="{98CAD48A-2BC2-41DD-84DE-719438A175F8}"/>
              </a:ext>
            </a:extLst>
          </p:cNvPr>
          <p:cNvSpPr/>
          <p:nvPr/>
        </p:nvSpPr>
        <p:spPr>
          <a:xfrm>
            <a:off x="4619888" y="4609668"/>
            <a:ext cx="485512" cy="350838"/>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5" name="Picture 6" descr="French Fries, Food, French, Plate">
            <a:extLst>
              <a:ext uri="{FF2B5EF4-FFF2-40B4-BE49-F238E27FC236}">
                <a16:creationId xmlns:a16="http://schemas.microsoft.com/office/drawing/2014/main" id="{5E986A9D-2467-4E87-8698-1134F608CB66}"/>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184522" y="3810000"/>
            <a:ext cx="1437775" cy="95851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French Fries, Food, French, Plate">
            <a:extLst>
              <a:ext uri="{FF2B5EF4-FFF2-40B4-BE49-F238E27FC236}">
                <a16:creationId xmlns:a16="http://schemas.microsoft.com/office/drawing/2014/main" id="{89AB1D29-460E-4F01-88F3-8C8DB9B0830D}"/>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909799" y="3810000"/>
            <a:ext cx="1437775" cy="95851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974E7F0-A1C9-44AC-9FFB-97AB18D3F69F}"/>
              </a:ext>
            </a:extLst>
          </p:cNvPr>
          <p:cNvSpPr txBox="1"/>
          <p:nvPr/>
        </p:nvSpPr>
        <p:spPr>
          <a:xfrm>
            <a:off x="2554982" y="6015335"/>
            <a:ext cx="4615323" cy="461665"/>
          </a:xfrm>
          <a:prstGeom prst="rect">
            <a:avLst/>
          </a:prstGeom>
          <a:noFill/>
        </p:spPr>
        <p:txBody>
          <a:bodyPr wrap="square" rtlCol="0">
            <a:spAutoFit/>
          </a:bodyPr>
          <a:lstStyle/>
          <a:p>
            <a:r>
              <a:rPr lang="en-IN" sz="2400" dirty="0"/>
              <a:t>We can write this as: </a:t>
            </a:r>
            <a:r>
              <a:rPr lang="en-IN" sz="2400" b="1" dirty="0"/>
              <a:t>5b + 3f + 3d</a:t>
            </a:r>
          </a:p>
        </p:txBody>
      </p:sp>
      <p:pic>
        <p:nvPicPr>
          <p:cNvPr id="22" name="Picture 8" descr="Image result for Cool Drinks ">
            <a:extLst>
              <a:ext uri="{FF2B5EF4-FFF2-40B4-BE49-F238E27FC236}">
                <a16:creationId xmlns:a16="http://schemas.microsoft.com/office/drawing/2014/main" id="{415F8D38-FF1C-42FF-98CD-FD68DFFE8C45}"/>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flipH="1">
            <a:off x="4170891" y="4680858"/>
            <a:ext cx="1467909" cy="146790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Image result for Cool Drinks ">
            <a:extLst>
              <a:ext uri="{FF2B5EF4-FFF2-40B4-BE49-F238E27FC236}">
                <a16:creationId xmlns:a16="http://schemas.microsoft.com/office/drawing/2014/main" id="{A68C2735-A1A4-4B02-9CD7-702AE9A5945A}"/>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flipH="1">
            <a:off x="5909799" y="4690985"/>
            <a:ext cx="1467909" cy="1467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0676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wipe(down)">
                                      <p:cBhvr>
                                        <p:cTn id="11" dur="500"/>
                                        <p:tgtEl>
                                          <p:spTgt spid="2050"/>
                                        </p:tgtEl>
                                      </p:cBhvr>
                                    </p:animEffect>
                                  </p:childTnLst>
                                </p:cTn>
                              </p:par>
                              <p:par>
                                <p:cTn id="12" presetID="22" presetClass="entr" presetSubtype="4"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par>
                                <p:cTn id="15" presetID="22" presetClass="entr" presetSubtype="4"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par>
                                <p:cTn id="18" presetID="22" presetClass="entr" presetSubtype="4"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par>
                                <p:cTn id="21" presetID="22" presetClass="entr" presetSubtype="4"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circle(in)">
                                      <p:cBhvr>
                                        <p:cTn id="26" dur="2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down)">
                                      <p:cBhvr>
                                        <p:cTn id="31" dur="500"/>
                                        <p:tgtEl>
                                          <p:spTgt spid="20"/>
                                        </p:tgtEl>
                                      </p:cBhvr>
                                    </p:animEffect>
                                  </p:childTnLst>
                                </p:cTn>
                              </p:par>
                            </p:childTnLst>
                          </p:cTn>
                        </p:par>
                        <p:par>
                          <p:cTn id="32" fill="hold">
                            <p:stCondLst>
                              <p:cond delay="500"/>
                            </p:stCondLst>
                            <p:childTnLst>
                              <p:par>
                                <p:cTn id="33" presetID="42" presetClass="entr" presetSubtype="0" fill="hold" nodeType="afterEffect">
                                  <p:stCondLst>
                                    <p:cond delay="0"/>
                                  </p:stCondLst>
                                  <p:childTnLst>
                                    <p:set>
                                      <p:cBhvr>
                                        <p:cTn id="34" dur="1" fill="hold">
                                          <p:stCondLst>
                                            <p:cond delay="0"/>
                                          </p:stCondLst>
                                        </p:cTn>
                                        <p:tgtEl>
                                          <p:spTgt spid="2054"/>
                                        </p:tgtEl>
                                        <p:attrNameLst>
                                          <p:attrName>style.visibility</p:attrName>
                                        </p:attrNameLst>
                                      </p:cBhvr>
                                      <p:to>
                                        <p:strVal val="visible"/>
                                      </p:to>
                                    </p:set>
                                    <p:animEffect transition="in" filter="fade">
                                      <p:cBhvr>
                                        <p:cTn id="35" dur="1000"/>
                                        <p:tgtEl>
                                          <p:spTgt spid="2054"/>
                                        </p:tgtEl>
                                      </p:cBhvr>
                                    </p:animEffect>
                                    <p:anim calcmode="lin" valueType="num">
                                      <p:cBhvr>
                                        <p:cTn id="36" dur="1000" fill="hold"/>
                                        <p:tgtEl>
                                          <p:spTgt spid="2054"/>
                                        </p:tgtEl>
                                        <p:attrNameLst>
                                          <p:attrName>ppt_x</p:attrName>
                                        </p:attrNameLst>
                                      </p:cBhvr>
                                      <p:tavLst>
                                        <p:tav tm="0">
                                          <p:val>
                                            <p:strVal val="#ppt_x"/>
                                          </p:val>
                                        </p:tav>
                                        <p:tav tm="100000">
                                          <p:val>
                                            <p:strVal val="#ppt_x"/>
                                          </p:val>
                                        </p:tav>
                                      </p:tavLst>
                                    </p:anim>
                                    <p:anim calcmode="lin" valueType="num">
                                      <p:cBhvr>
                                        <p:cTn id="37" dur="1000" fill="hold"/>
                                        <p:tgtEl>
                                          <p:spTgt spid="2054"/>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1000"/>
                                        <p:tgtEl>
                                          <p:spTgt spid="15"/>
                                        </p:tgtEl>
                                      </p:cBhvr>
                                    </p:animEffect>
                                    <p:anim calcmode="lin" valueType="num">
                                      <p:cBhvr>
                                        <p:cTn id="41" dur="1000" fill="hold"/>
                                        <p:tgtEl>
                                          <p:spTgt spid="15"/>
                                        </p:tgtEl>
                                        <p:attrNameLst>
                                          <p:attrName>ppt_x</p:attrName>
                                        </p:attrNameLst>
                                      </p:cBhvr>
                                      <p:tavLst>
                                        <p:tav tm="0">
                                          <p:val>
                                            <p:strVal val="#ppt_x"/>
                                          </p:val>
                                        </p:tav>
                                        <p:tav tm="100000">
                                          <p:val>
                                            <p:strVal val="#ppt_x"/>
                                          </p:val>
                                        </p:tav>
                                      </p:tavLst>
                                    </p:anim>
                                    <p:anim calcmode="lin" valueType="num">
                                      <p:cBhvr>
                                        <p:cTn id="42" dur="1000" fill="hold"/>
                                        <p:tgtEl>
                                          <p:spTgt spid="15"/>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1000"/>
                                        <p:tgtEl>
                                          <p:spTgt spid="16"/>
                                        </p:tgtEl>
                                      </p:cBhvr>
                                    </p:animEffect>
                                    <p:anim calcmode="lin" valueType="num">
                                      <p:cBhvr>
                                        <p:cTn id="46" dur="1000" fill="hold"/>
                                        <p:tgtEl>
                                          <p:spTgt spid="16"/>
                                        </p:tgtEl>
                                        <p:attrNameLst>
                                          <p:attrName>ppt_x</p:attrName>
                                        </p:attrNameLst>
                                      </p:cBhvr>
                                      <p:tavLst>
                                        <p:tav tm="0">
                                          <p:val>
                                            <p:strVal val="#ppt_x"/>
                                          </p:val>
                                        </p:tav>
                                        <p:tav tm="100000">
                                          <p:val>
                                            <p:strVal val="#ppt_x"/>
                                          </p:val>
                                        </p:tav>
                                      </p:tavLst>
                                    </p:anim>
                                    <p:anim calcmode="lin" valueType="num">
                                      <p:cBhvr>
                                        <p:cTn id="47" dur="1000" fill="hold"/>
                                        <p:tgtEl>
                                          <p:spTgt spid="16"/>
                                        </p:tgtEl>
                                        <p:attrNameLst>
                                          <p:attrName>ppt_y</p:attrName>
                                        </p:attrNameLst>
                                      </p:cBhvr>
                                      <p:tavLst>
                                        <p:tav tm="0">
                                          <p:val>
                                            <p:strVal val="#ppt_y+.1"/>
                                          </p:val>
                                        </p:tav>
                                        <p:tav tm="100000">
                                          <p:val>
                                            <p:strVal val="#ppt_y"/>
                                          </p:val>
                                        </p:tav>
                                      </p:tavLst>
                                    </p:anim>
                                  </p:childTnLst>
                                </p:cTn>
                              </p:par>
                              <p:par>
                                <p:cTn id="48" presetID="1"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wipe(down)">
                                      <p:cBhvr>
                                        <p:cTn id="54" dur="500"/>
                                        <p:tgtEl>
                                          <p:spTgt spid="21"/>
                                        </p:tgtEl>
                                      </p:cBhvr>
                                    </p:animEffect>
                                  </p:childTnLst>
                                </p:cTn>
                              </p:par>
                              <p:par>
                                <p:cTn id="55" presetID="21" presetClass="entr" presetSubtype="1" fill="hold" nodeType="withEffect">
                                  <p:stCondLst>
                                    <p:cond delay="0"/>
                                  </p:stCondLst>
                                  <p:childTnLst>
                                    <p:set>
                                      <p:cBhvr>
                                        <p:cTn id="56" dur="1" fill="hold">
                                          <p:stCondLst>
                                            <p:cond delay="0"/>
                                          </p:stCondLst>
                                        </p:cTn>
                                        <p:tgtEl>
                                          <p:spTgt spid="2056"/>
                                        </p:tgtEl>
                                        <p:attrNameLst>
                                          <p:attrName>style.visibility</p:attrName>
                                        </p:attrNameLst>
                                      </p:cBhvr>
                                      <p:to>
                                        <p:strVal val="visible"/>
                                      </p:to>
                                    </p:set>
                                    <p:animEffect transition="in" filter="wheel(1)">
                                      <p:cBhvr>
                                        <p:cTn id="57" dur="2000"/>
                                        <p:tgtEl>
                                          <p:spTgt spid="2056"/>
                                        </p:tgtEl>
                                      </p:cBhvr>
                                    </p:animEffect>
                                  </p:childTnLst>
                                </p:cTn>
                              </p:par>
                              <p:par>
                                <p:cTn id="58" presetID="21" presetClass="entr" presetSubtype="1" fill="hold"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wheel(1)">
                                      <p:cBhvr>
                                        <p:cTn id="60" dur="2000"/>
                                        <p:tgtEl>
                                          <p:spTgt spid="22"/>
                                        </p:tgtEl>
                                      </p:cBhvr>
                                    </p:animEffect>
                                  </p:childTnLst>
                                </p:cTn>
                              </p:par>
                              <p:par>
                                <p:cTn id="61" presetID="21" presetClass="entr" presetSubtype="1" fill="hold"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heel(1)">
                                      <p:cBhvr>
                                        <p:cTn id="63" dur="2000"/>
                                        <p:tgtEl>
                                          <p:spTgt spid="23"/>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fade">
                                      <p:cBhvr>
                                        <p:cTn id="68" dur="1000"/>
                                        <p:tgtEl>
                                          <p:spTgt spid="6"/>
                                        </p:tgtEl>
                                      </p:cBhvr>
                                    </p:animEffect>
                                    <p:anim calcmode="lin" valueType="num">
                                      <p:cBhvr>
                                        <p:cTn id="69" dur="1000" fill="hold"/>
                                        <p:tgtEl>
                                          <p:spTgt spid="6"/>
                                        </p:tgtEl>
                                        <p:attrNameLst>
                                          <p:attrName>ppt_x</p:attrName>
                                        </p:attrNameLst>
                                      </p:cBhvr>
                                      <p:tavLst>
                                        <p:tav tm="0">
                                          <p:val>
                                            <p:strVal val="#ppt_x"/>
                                          </p:val>
                                        </p:tav>
                                        <p:tav tm="100000">
                                          <p:val>
                                            <p:strVal val="#ppt_x"/>
                                          </p:val>
                                        </p:tav>
                                      </p:tavLst>
                                    </p:anim>
                                    <p:anim calcmode="lin" valueType="num">
                                      <p:cBhvr>
                                        <p:cTn id="7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0" grpId="0" animBg="1"/>
      <p:bldP spid="7" grpId="0" animBg="1"/>
      <p:bldP spid="4" grpId="0" animBg="1"/>
      <p:bldP spid="14" grpId="0" animBg="1"/>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F7F703-4C3F-416B-BAD0-677B05987B00}"/>
              </a:ext>
            </a:extLst>
          </p:cNvPr>
          <p:cNvSpPr>
            <a:spLocks noGrp="1"/>
          </p:cNvSpPr>
          <p:nvPr>
            <p:ph idx="1"/>
          </p:nvPr>
        </p:nvSpPr>
        <p:spPr>
          <a:xfrm>
            <a:off x="457200" y="1600200"/>
            <a:ext cx="8229600" cy="1569661"/>
          </a:xfrm>
        </p:spPr>
        <p:txBody>
          <a:bodyPr/>
          <a:lstStyle/>
          <a:p>
            <a:r>
              <a:rPr lang="en-US" sz="2400" dirty="0"/>
              <a:t>In adding algebraic expressions containing like and unlike terms, we collect different groups of like terms and find the sum of like terms in each group by the method discussed above.</a:t>
            </a:r>
          </a:p>
          <a:p>
            <a:r>
              <a:rPr lang="en-US" sz="2400" dirty="0"/>
              <a:t>Add: 3x + 5x</a:t>
            </a:r>
          </a:p>
          <a:p>
            <a:br>
              <a:rPr lang="en-US" dirty="0"/>
            </a:br>
            <a:endParaRPr lang="en-IN" dirty="0"/>
          </a:p>
        </p:txBody>
      </p:sp>
      <p:sp>
        <p:nvSpPr>
          <p:cNvPr id="4" name="TextBox 3">
            <a:extLst>
              <a:ext uri="{FF2B5EF4-FFF2-40B4-BE49-F238E27FC236}">
                <a16:creationId xmlns:a16="http://schemas.microsoft.com/office/drawing/2014/main" id="{13B65D89-419E-4154-890C-BE6D1BA37C5C}"/>
              </a:ext>
            </a:extLst>
          </p:cNvPr>
          <p:cNvSpPr txBox="1"/>
          <p:nvPr/>
        </p:nvSpPr>
        <p:spPr>
          <a:xfrm>
            <a:off x="457200" y="3429000"/>
            <a:ext cx="2667000" cy="830997"/>
          </a:xfrm>
          <a:prstGeom prst="rect">
            <a:avLst/>
          </a:prstGeom>
          <a:noFill/>
        </p:spPr>
        <p:txBody>
          <a:bodyPr wrap="square" rtlCol="0">
            <a:spAutoFit/>
          </a:bodyPr>
          <a:lstStyle/>
          <a:p>
            <a:r>
              <a:rPr lang="en-IN" sz="2400" dirty="0">
                <a:solidFill>
                  <a:srgbClr val="FF0000"/>
                </a:solidFill>
              </a:rPr>
              <a:t>Horizontal method:</a:t>
            </a:r>
          </a:p>
          <a:p>
            <a:r>
              <a:rPr lang="en-IN" sz="2400" dirty="0"/>
              <a:t>3x + 5x = 8x</a:t>
            </a:r>
          </a:p>
        </p:txBody>
      </p:sp>
      <p:sp>
        <p:nvSpPr>
          <p:cNvPr id="6" name="TextBox 5">
            <a:extLst>
              <a:ext uri="{FF2B5EF4-FFF2-40B4-BE49-F238E27FC236}">
                <a16:creationId xmlns:a16="http://schemas.microsoft.com/office/drawing/2014/main" id="{F150C1F4-0A74-4144-B570-0408F7F36109}"/>
              </a:ext>
            </a:extLst>
          </p:cNvPr>
          <p:cNvSpPr txBox="1"/>
          <p:nvPr/>
        </p:nvSpPr>
        <p:spPr>
          <a:xfrm>
            <a:off x="4953000" y="3429000"/>
            <a:ext cx="2971800" cy="1569660"/>
          </a:xfrm>
          <a:prstGeom prst="rect">
            <a:avLst/>
          </a:prstGeom>
          <a:noFill/>
        </p:spPr>
        <p:txBody>
          <a:bodyPr wrap="square" rtlCol="0">
            <a:spAutoFit/>
          </a:bodyPr>
          <a:lstStyle/>
          <a:p>
            <a:r>
              <a:rPr lang="en-IN" sz="2400" dirty="0">
                <a:solidFill>
                  <a:srgbClr val="FF0000"/>
                </a:solidFill>
              </a:rPr>
              <a:t>Vertical method:</a:t>
            </a:r>
          </a:p>
          <a:p>
            <a:r>
              <a:rPr lang="en-IN" sz="2400" dirty="0"/>
              <a:t>  3x</a:t>
            </a:r>
          </a:p>
          <a:p>
            <a:r>
              <a:rPr lang="en-IN" sz="2400" dirty="0"/>
              <a:t>+</a:t>
            </a:r>
            <a:r>
              <a:rPr lang="en-IN" sz="2400" u="sng" dirty="0"/>
              <a:t>5x</a:t>
            </a:r>
          </a:p>
          <a:p>
            <a:r>
              <a:rPr lang="en-IN" sz="2400" dirty="0"/>
              <a:t>  </a:t>
            </a:r>
            <a:r>
              <a:rPr lang="en-IN" sz="2400" u="sng" dirty="0"/>
              <a:t>8x</a:t>
            </a:r>
          </a:p>
        </p:txBody>
      </p:sp>
      <p:sp>
        <p:nvSpPr>
          <p:cNvPr id="8" name="Title 1">
            <a:extLst>
              <a:ext uri="{FF2B5EF4-FFF2-40B4-BE49-F238E27FC236}">
                <a16:creationId xmlns:a16="http://schemas.microsoft.com/office/drawing/2014/main" id="{DB957AC3-CFC0-487C-8EF6-086DC8905085}"/>
              </a:ext>
            </a:extLst>
          </p:cNvPr>
          <p:cNvSpPr>
            <a:spLocks noGrp="1"/>
          </p:cNvSpPr>
          <p:nvPr>
            <p:ph type="title"/>
          </p:nvPr>
        </p:nvSpPr>
        <p:spPr>
          <a:xfrm>
            <a:off x="457200" y="274638"/>
            <a:ext cx="8229600" cy="1143000"/>
          </a:xfrm>
        </p:spPr>
        <p:txBody>
          <a:bodyPr/>
          <a:lstStyle/>
          <a:p>
            <a:pPr algn="l"/>
            <a:r>
              <a:rPr lang="en-US" b="1" u="sng" dirty="0"/>
              <a:t>Addition and subtraction of algebraic expressions with like and unlike terms</a:t>
            </a:r>
            <a:br>
              <a:rPr lang="en-US" dirty="0"/>
            </a:br>
            <a:br>
              <a:rPr lang="en-US" dirty="0"/>
            </a:br>
            <a:endParaRPr lang="en-IN" dirty="0"/>
          </a:p>
        </p:txBody>
      </p:sp>
    </p:spTree>
    <p:extLst>
      <p:ext uri="{BB962C8B-B14F-4D97-AF65-F5344CB8AC3E}">
        <p14:creationId xmlns:p14="http://schemas.microsoft.com/office/powerpoint/2010/main" val="3884225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5"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anim calcmode="lin" valueType="num">
                                      <p:cBhvr>
                                        <p:cTn id="16" dur="2000" fill="hold"/>
                                        <p:tgtEl>
                                          <p:spTgt spid="4"/>
                                        </p:tgtEl>
                                        <p:attrNameLst>
                                          <p:attrName>ppt_w</p:attrName>
                                        </p:attrNameLst>
                                      </p:cBhvr>
                                      <p:tavLst>
                                        <p:tav tm="0" fmla="#ppt_w*sin(2.5*pi*$)">
                                          <p:val>
                                            <p:fltVal val="0"/>
                                          </p:val>
                                        </p:tav>
                                        <p:tav tm="100000">
                                          <p:val>
                                            <p:fltVal val="1"/>
                                          </p:val>
                                        </p:tav>
                                      </p:tavLst>
                                    </p:anim>
                                    <p:anim calcmode="lin" valueType="num">
                                      <p:cBhvr>
                                        <p:cTn id="17"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9666C1-4230-4120-A3BF-6DDFADBE9F32}"/>
              </a:ext>
            </a:extLst>
          </p:cNvPr>
          <p:cNvSpPr>
            <a:spLocks noGrp="1"/>
          </p:cNvSpPr>
          <p:nvPr>
            <p:ph idx="1"/>
          </p:nvPr>
        </p:nvSpPr>
        <p:spPr>
          <a:xfrm>
            <a:off x="457200" y="1600200"/>
            <a:ext cx="8229600" cy="1143001"/>
          </a:xfrm>
        </p:spPr>
        <p:txBody>
          <a:bodyPr/>
          <a:lstStyle/>
          <a:p>
            <a:r>
              <a:rPr lang="en-US" dirty="0"/>
              <a:t>Try and find the sum of :  </a:t>
            </a:r>
          </a:p>
          <a:p>
            <a:r>
              <a:rPr lang="en-US" dirty="0"/>
              <a:t>20a³ + 35b² - 10c and 12 a³ + 30 b² -2c </a:t>
            </a:r>
          </a:p>
          <a:p>
            <a:r>
              <a:rPr lang="en-IN" dirty="0">
                <a:solidFill>
                  <a:srgbClr val="FF0000"/>
                </a:solidFill>
              </a:rPr>
              <a:t>Horizontal method:</a:t>
            </a:r>
            <a:r>
              <a:rPr lang="pt-BR" dirty="0">
                <a:solidFill>
                  <a:srgbClr val="FF0000"/>
                </a:solidFill>
              </a:rPr>
              <a:t> </a:t>
            </a:r>
          </a:p>
          <a:p>
            <a:r>
              <a:rPr lang="pt-BR" dirty="0"/>
              <a:t>(20a³ +  35b² - 10c) + ( 12 a³ + 30 b² -2c)</a:t>
            </a:r>
          </a:p>
          <a:p>
            <a:r>
              <a:rPr lang="pt-BR" dirty="0"/>
              <a:t>= 20a³ +  35b² - 10c  + 12 a³ + 30 b² -2c</a:t>
            </a:r>
          </a:p>
          <a:p>
            <a:r>
              <a:rPr lang="pt-BR" dirty="0"/>
              <a:t>= 20a³ +  12 a³ + 35b² + 30 b²  - 10c -2c</a:t>
            </a:r>
          </a:p>
          <a:p>
            <a:r>
              <a:rPr lang="pt-BR" dirty="0"/>
              <a:t>= 32 a³ + 65 b² - 12c</a:t>
            </a:r>
            <a:endParaRPr lang="en-IN" dirty="0"/>
          </a:p>
          <a:p>
            <a:br>
              <a:rPr lang="en-IN" dirty="0"/>
            </a:br>
            <a:endParaRPr lang="en-US" dirty="0"/>
          </a:p>
          <a:p>
            <a:br>
              <a:rPr lang="en-US" dirty="0"/>
            </a:br>
            <a:endParaRPr lang="en-IN" dirty="0"/>
          </a:p>
        </p:txBody>
      </p:sp>
      <p:sp>
        <p:nvSpPr>
          <p:cNvPr id="6" name="Title 1">
            <a:extLst>
              <a:ext uri="{FF2B5EF4-FFF2-40B4-BE49-F238E27FC236}">
                <a16:creationId xmlns:a16="http://schemas.microsoft.com/office/drawing/2014/main" id="{DDB52417-5267-4BB4-ACA7-630CAFB2337C}"/>
              </a:ext>
            </a:extLst>
          </p:cNvPr>
          <p:cNvSpPr>
            <a:spLocks noGrp="1"/>
          </p:cNvSpPr>
          <p:nvPr>
            <p:ph type="title"/>
          </p:nvPr>
        </p:nvSpPr>
        <p:spPr>
          <a:xfrm>
            <a:off x="457200" y="274638"/>
            <a:ext cx="8229600" cy="1143000"/>
          </a:xfrm>
        </p:spPr>
        <p:txBody>
          <a:bodyPr/>
          <a:lstStyle/>
          <a:p>
            <a:pPr algn="l"/>
            <a:r>
              <a:rPr lang="en-US" b="1" u="sng" dirty="0"/>
              <a:t>Addition and subtraction of algebraic expressions with like and unlike terms</a:t>
            </a:r>
            <a:br>
              <a:rPr lang="en-US" dirty="0"/>
            </a:br>
            <a:br>
              <a:rPr lang="en-US" dirty="0"/>
            </a:br>
            <a:endParaRPr lang="en-IN" dirty="0"/>
          </a:p>
        </p:txBody>
      </p:sp>
    </p:spTree>
    <p:extLst>
      <p:ext uri="{BB962C8B-B14F-4D97-AF65-F5344CB8AC3E}">
        <p14:creationId xmlns:p14="http://schemas.microsoft.com/office/powerpoint/2010/main" val="3485403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barn(inVertical)">
                                      <p:cBhvr>
                                        <p:cTn id="19" dur="500"/>
                                        <p:tgtEl>
                                          <p:spTgt spid="3">
                                            <p:txEl>
                                              <p:pRg st="2" end="2"/>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arn(inVertical)">
                                      <p:cBhvr>
                                        <p:cTn id="25" dur="500"/>
                                        <p:tgtEl>
                                          <p:spTgt spid="3">
                                            <p:txEl>
                                              <p:pRg st="4" end="4"/>
                                            </p:txEl>
                                          </p:spTgt>
                                        </p:tgtEl>
                                      </p:cBhvr>
                                    </p:animEffect>
                                  </p:childTnLst>
                                </p:cTn>
                              </p:par>
                              <p:par>
                                <p:cTn id="26" presetID="16" presetClass="entr" presetSubtype="21"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barn(inVertical)">
                                      <p:cBhvr>
                                        <p:cTn id="28" dur="500"/>
                                        <p:tgtEl>
                                          <p:spTgt spid="3">
                                            <p:txEl>
                                              <p:pRg st="5" end="5"/>
                                            </p:txEl>
                                          </p:spTgt>
                                        </p:tgtEl>
                                      </p:cBhvr>
                                    </p:animEffect>
                                  </p:childTnLst>
                                </p:cTn>
                              </p:par>
                              <p:par>
                                <p:cTn id="29" presetID="16" presetClass="entr" presetSubtype="21"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barn(inVertical)">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9666C1-4230-4120-A3BF-6DDFADBE9F32}"/>
              </a:ext>
            </a:extLst>
          </p:cNvPr>
          <p:cNvSpPr>
            <a:spLocks noGrp="1"/>
          </p:cNvSpPr>
          <p:nvPr>
            <p:ph idx="1"/>
          </p:nvPr>
        </p:nvSpPr>
        <p:spPr>
          <a:xfrm>
            <a:off x="457200" y="1600200"/>
            <a:ext cx="8229600" cy="4525963"/>
          </a:xfrm>
        </p:spPr>
        <p:txBody>
          <a:bodyPr/>
          <a:lstStyle/>
          <a:p>
            <a:r>
              <a:rPr lang="en-US" dirty="0"/>
              <a:t>Find the sum of :  </a:t>
            </a:r>
          </a:p>
          <a:p>
            <a:r>
              <a:rPr lang="en-US" dirty="0"/>
              <a:t>20a³ + 35b² - 10c and 12 a³ + 30 b² -2c </a:t>
            </a:r>
          </a:p>
          <a:p>
            <a:r>
              <a:rPr lang="en-IN" dirty="0">
                <a:solidFill>
                  <a:srgbClr val="FF0000"/>
                </a:solidFill>
              </a:rPr>
              <a:t>Vertical method:</a:t>
            </a:r>
            <a:r>
              <a:rPr lang="pt-BR" dirty="0">
                <a:solidFill>
                  <a:srgbClr val="FF0000"/>
                </a:solidFill>
              </a:rPr>
              <a:t> </a:t>
            </a:r>
          </a:p>
          <a:p>
            <a:r>
              <a:rPr lang="pt-BR" dirty="0"/>
              <a:t>   20a³ +  35b² - 10c</a:t>
            </a:r>
          </a:p>
          <a:p>
            <a:r>
              <a:rPr lang="pt-BR" dirty="0"/>
              <a:t>+ 12 a³ + 30 b² -2c</a:t>
            </a:r>
          </a:p>
          <a:p>
            <a:r>
              <a:rPr lang="pt-BR" dirty="0"/>
              <a:t> </a:t>
            </a:r>
            <a:r>
              <a:rPr lang="pt-BR" u="sng" dirty="0"/>
              <a:t>= 32a</a:t>
            </a:r>
            <a:r>
              <a:rPr lang="pt-BR" u="sng" baseline="30000" dirty="0"/>
              <a:t>3</a:t>
            </a:r>
            <a:r>
              <a:rPr lang="pt-BR" u="sng" dirty="0"/>
              <a:t> + 65 b</a:t>
            </a:r>
            <a:r>
              <a:rPr lang="pt-BR" u="sng" baseline="30000" dirty="0"/>
              <a:t>2</a:t>
            </a:r>
            <a:r>
              <a:rPr lang="pt-BR" u="sng" dirty="0"/>
              <a:t> -12c</a:t>
            </a:r>
          </a:p>
          <a:p>
            <a:br>
              <a:rPr lang="en-IN" dirty="0"/>
            </a:br>
            <a:endParaRPr lang="en-US" dirty="0"/>
          </a:p>
          <a:p>
            <a:br>
              <a:rPr lang="en-US" dirty="0"/>
            </a:br>
            <a:endParaRPr lang="en-IN" dirty="0"/>
          </a:p>
        </p:txBody>
      </p:sp>
      <p:cxnSp>
        <p:nvCxnSpPr>
          <p:cNvPr id="5" name="Straight Connector 4">
            <a:extLst>
              <a:ext uri="{FF2B5EF4-FFF2-40B4-BE49-F238E27FC236}">
                <a16:creationId xmlns:a16="http://schemas.microsoft.com/office/drawing/2014/main" id="{DECB4025-842C-4F49-A341-C5E398D02A92}"/>
              </a:ext>
            </a:extLst>
          </p:cNvPr>
          <p:cNvCxnSpPr/>
          <p:nvPr/>
        </p:nvCxnSpPr>
        <p:spPr>
          <a:xfrm>
            <a:off x="685800" y="4419600"/>
            <a:ext cx="2819400" cy="0"/>
          </a:xfrm>
          <a:prstGeom prst="line">
            <a:avLst/>
          </a:prstGeom>
          <a:ln w="38100"/>
        </p:spPr>
        <p:style>
          <a:lnRef idx="1">
            <a:schemeClr val="dk1"/>
          </a:lnRef>
          <a:fillRef idx="0">
            <a:schemeClr val="dk1"/>
          </a:fillRef>
          <a:effectRef idx="0">
            <a:schemeClr val="dk1"/>
          </a:effectRef>
          <a:fontRef idx="minor">
            <a:schemeClr val="tx1"/>
          </a:fontRef>
        </p:style>
      </p:cxnSp>
      <p:sp>
        <p:nvSpPr>
          <p:cNvPr id="7" name="Title 1">
            <a:extLst>
              <a:ext uri="{FF2B5EF4-FFF2-40B4-BE49-F238E27FC236}">
                <a16:creationId xmlns:a16="http://schemas.microsoft.com/office/drawing/2014/main" id="{1D605F14-D6BF-4D6F-A130-98452F1773EE}"/>
              </a:ext>
            </a:extLst>
          </p:cNvPr>
          <p:cNvSpPr>
            <a:spLocks noGrp="1"/>
          </p:cNvSpPr>
          <p:nvPr>
            <p:ph type="title"/>
          </p:nvPr>
        </p:nvSpPr>
        <p:spPr>
          <a:xfrm>
            <a:off x="457200" y="274638"/>
            <a:ext cx="8229600" cy="1143000"/>
          </a:xfrm>
        </p:spPr>
        <p:txBody>
          <a:bodyPr/>
          <a:lstStyle/>
          <a:p>
            <a:pPr algn="l"/>
            <a:r>
              <a:rPr lang="en-US" b="1" u="sng" dirty="0"/>
              <a:t>Addition and subtraction of algebraic expressions with like and unlike terms</a:t>
            </a:r>
            <a:br>
              <a:rPr lang="en-US" dirty="0"/>
            </a:br>
            <a:br>
              <a:rPr lang="en-US" dirty="0"/>
            </a:br>
            <a:endParaRPr lang="en-IN" dirty="0"/>
          </a:p>
        </p:txBody>
      </p:sp>
    </p:spTree>
    <p:extLst>
      <p:ext uri="{BB962C8B-B14F-4D97-AF65-F5344CB8AC3E}">
        <p14:creationId xmlns:p14="http://schemas.microsoft.com/office/powerpoint/2010/main" val="294543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circle(in)">
                                      <p:cBhvr>
                                        <p:cTn id="18" dur="2000"/>
                                        <p:tgtEl>
                                          <p:spTgt spid="3">
                                            <p:txEl>
                                              <p:pRg st="3" end="3"/>
                                            </p:txEl>
                                          </p:spTgt>
                                        </p:tgtEl>
                                      </p:cBhvr>
                                    </p:animEffect>
                                  </p:childTnLst>
                                </p:cTn>
                              </p:par>
                              <p:par>
                                <p:cTn id="19" presetID="6" presetClass="entr" presetSubtype="16"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circle(in)">
                                      <p:cBhvr>
                                        <p:cTn id="21" dur="2000"/>
                                        <p:tgtEl>
                                          <p:spTgt spid="3">
                                            <p:txEl>
                                              <p:pRg st="4" end="4"/>
                                            </p:txEl>
                                          </p:spTgt>
                                        </p:tgtEl>
                                      </p:cBhvr>
                                    </p:animEffect>
                                  </p:childTnLst>
                                </p:cTn>
                              </p:par>
                              <p:par>
                                <p:cTn id="22" presetID="6" presetClass="entr" presetSubtype="16"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circle(in)">
                                      <p:cBhvr>
                                        <p:cTn id="24" dur="2000"/>
                                        <p:tgtEl>
                                          <p:spTgt spid="5"/>
                                        </p:tgtEl>
                                      </p:cBhvr>
                                    </p:animEffect>
                                  </p:childTnLst>
                                </p:cTn>
                              </p:par>
                              <p:par>
                                <p:cTn id="25" presetID="6" presetClass="entr" presetSubtype="16"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circle(in)">
                                      <p:cBhvr>
                                        <p:cTn id="2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A688A2-A72C-4A1A-8FF9-8B9F47D79DD0}"/>
              </a:ext>
            </a:extLst>
          </p:cNvPr>
          <p:cNvSpPr>
            <a:spLocks noGrp="1"/>
          </p:cNvSpPr>
          <p:nvPr>
            <p:ph idx="1"/>
          </p:nvPr>
        </p:nvSpPr>
        <p:spPr/>
        <p:txBody>
          <a:bodyPr/>
          <a:lstStyle/>
          <a:p>
            <a:r>
              <a:rPr lang="en-IN" sz="2400" dirty="0"/>
              <a:t>Subtraction:</a:t>
            </a:r>
          </a:p>
          <a:p>
            <a:r>
              <a:rPr lang="en-US" sz="2400" dirty="0"/>
              <a:t>Subtraction is addition of the additive inverse. To subtract an algebraic expression from another, change the sign of each term of the expression to be subtracted and then add the two expressions.</a:t>
            </a:r>
          </a:p>
          <a:p>
            <a:r>
              <a:rPr lang="en-US" sz="2400" dirty="0"/>
              <a:t>1. Subtract 4a</a:t>
            </a:r>
            <a:r>
              <a:rPr lang="en-US" sz="2400" baseline="30000" dirty="0"/>
              <a:t>3</a:t>
            </a:r>
            <a:r>
              <a:rPr lang="en-US" sz="2400" dirty="0"/>
              <a:t> from – 10a</a:t>
            </a:r>
            <a:r>
              <a:rPr lang="en-US" sz="2400" baseline="30000" dirty="0"/>
              <a:t>3</a:t>
            </a:r>
          </a:p>
          <a:p>
            <a:r>
              <a:rPr lang="en-US" sz="2400" b="1" dirty="0">
                <a:solidFill>
                  <a:srgbClr val="FF0000"/>
                </a:solidFill>
              </a:rPr>
              <a:t>Horizontal Method                                   Vertical Method</a:t>
            </a:r>
            <a:br>
              <a:rPr lang="en-US" dirty="0"/>
            </a:br>
            <a:br>
              <a:rPr lang="en-US" dirty="0"/>
            </a:br>
            <a:endParaRPr lang="en-IN" dirty="0"/>
          </a:p>
        </p:txBody>
      </p:sp>
      <p:sp>
        <p:nvSpPr>
          <p:cNvPr id="4" name="TextBox 3">
            <a:extLst>
              <a:ext uri="{FF2B5EF4-FFF2-40B4-BE49-F238E27FC236}">
                <a16:creationId xmlns:a16="http://schemas.microsoft.com/office/drawing/2014/main" id="{DDFB860B-300B-4398-9618-F3630CBE9211}"/>
              </a:ext>
            </a:extLst>
          </p:cNvPr>
          <p:cNvSpPr txBox="1"/>
          <p:nvPr/>
        </p:nvSpPr>
        <p:spPr>
          <a:xfrm>
            <a:off x="457200" y="4724400"/>
            <a:ext cx="3352800" cy="830997"/>
          </a:xfrm>
          <a:prstGeom prst="rect">
            <a:avLst/>
          </a:prstGeom>
          <a:noFill/>
        </p:spPr>
        <p:txBody>
          <a:bodyPr wrap="square" rtlCol="0">
            <a:spAutoFit/>
          </a:bodyPr>
          <a:lstStyle/>
          <a:p>
            <a:r>
              <a:rPr lang="en-IN" sz="2400" dirty="0"/>
              <a:t>= -10a</a:t>
            </a:r>
            <a:r>
              <a:rPr lang="en-IN" sz="2400" baseline="30000" dirty="0"/>
              <a:t>3</a:t>
            </a:r>
            <a:r>
              <a:rPr lang="en-IN" sz="2400" dirty="0"/>
              <a:t> – 4a</a:t>
            </a:r>
            <a:r>
              <a:rPr lang="en-IN" sz="2400" baseline="30000" dirty="0"/>
              <a:t>3</a:t>
            </a:r>
          </a:p>
          <a:p>
            <a:r>
              <a:rPr lang="en-IN" sz="2400" dirty="0"/>
              <a:t>= -14a</a:t>
            </a:r>
            <a:r>
              <a:rPr lang="en-IN" sz="2400" baseline="30000" dirty="0"/>
              <a:t>3</a:t>
            </a:r>
          </a:p>
        </p:txBody>
      </p:sp>
      <p:sp>
        <p:nvSpPr>
          <p:cNvPr id="5" name="TextBox 4">
            <a:extLst>
              <a:ext uri="{FF2B5EF4-FFF2-40B4-BE49-F238E27FC236}">
                <a16:creationId xmlns:a16="http://schemas.microsoft.com/office/drawing/2014/main" id="{4151D7E3-22D7-436E-8203-3478250586BD}"/>
              </a:ext>
            </a:extLst>
          </p:cNvPr>
          <p:cNvSpPr txBox="1"/>
          <p:nvPr/>
        </p:nvSpPr>
        <p:spPr>
          <a:xfrm>
            <a:off x="5562600" y="4724400"/>
            <a:ext cx="3352800" cy="1200329"/>
          </a:xfrm>
          <a:prstGeom prst="rect">
            <a:avLst/>
          </a:prstGeom>
          <a:noFill/>
        </p:spPr>
        <p:txBody>
          <a:bodyPr wrap="square" rtlCol="0">
            <a:spAutoFit/>
          </a:bodyPr>
          <a:lstStyle/>
          <a:p>
            <a:r>
              <a:rPr lang="en-IN" sz="2400" dirty="0"/>
              <a:t> ─ 10a</a:t>
            </a:r>
            <a:r>
              <a:rPr lang="en-IN" sz="2400" baseline="30000" dirty="0"/>
              <a:t>3</a:t>
            </a:r>
            <a:r>
              <a:rPr lang="en-IN" sz="2400" dirty="0"/>
              <a:t> </a:t>
            </a:r>
          </a:p>
          <a:p>
            <a:r>
              <a:rPr lang="en-IN" sz="2400" u="sng" dirty="0"/>
              <a:t>-   4a</a:t>
            </a:r>
            <a:r>
              <a:rPr lang="en-IN" sz="2400" u="sng" baseline="30000" dirty="0"/>
              <a:t>3</a:t>
            </a:r>
          </a:p>
          <a:p>
            <a:r>
              <a:rPr lang="en-IN" sz="2400" u="sng" dirty="0"/>
              <a:t>─ 14a</a:t>
            </a:r>
            <a:r>
              <a:rPr lang="en-IN" sz="2400" u="sng" baseline="30000" dirty="0"/>
              <a:t>3</a:t>
            </a:r>
          </a:p>
        </p:txBody>
      </p:sp>
      <p:sp>
        <p:nvSpPr>
          <p:cNvPr id="8" name="Title 1">
            <a:extLst>
              <a:ext uri="{FF2B5EF4-FFF2-40B4-BE49-F238E27FC236}">
                <a16:creationId xmlns:a16="http://schemas.microsoft.com/office/drawing/2014/main" id="{9C295FFF-345E-4282-A17C-D265F665AF78}"/>
              </a:ext>
            </a:extLst>
          </p:cNvPr>
          <p:cNvSpPr>
            <a:spLocks noGrp="1"/>
          </p:cNvSpPr>
          <p:nvPr>
            <p:ph type="title"/>
          </p:nvPr>
        </p:nvSpPr>
        <p:spPr>
          <a:xfrm>
            <a:off x="457200" y="274638"/>
            <a:ext cx="8229600" cy="1143000"/>
          </a:xfrm>
        </p:spPr>
        <p:txBody>
          <a:bodyPr/>
          <a:lstStyle/>
          <a:p>
            <a:pPr algn="l"/>
            <a:r>
              <a:rPr lang="en-US" b="1" u="sng" dirty="0"/>
              <a:t>Addition and subtraction of algebraic expressions with like and unlike terms</a:t>
            </a:r>
            <a:br>
              <a:rPr lang="en-US" dirty="0"/>
            </a:br>
            <a:br>
              <a:rPr lang="en-US" dirty="0"/>
            </a:br>
            <a:endParaRPr lang="en-IN" dirty="0"/>
          </a:p>
        </p:txBody>
      </p:sp>
    </p:spTree>
    <p:extLst>
      <p:ext uri="{BB962C8B-B14F-4D97-AF65-F5344CB8AC3E}">
        <p14:creationId xmlns:p14="http://schemas.microsoft.com/office/powerpoint/2010/main" val="2818659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1000"/>
                                        <p:tgtEl>
                                          <p:spTgt spid="3">
                                            <p:txEl>
                                              <p:pRg st="3" end="3"/>
                                            </p:txEl>
                                          </p:spTgt>
                                        </p:tgtEl>
                                      </p:cBhvr>
                                    </p:animEffect>
                                    <p:anim calcmode="lin" valueType="num">
                                      <p:cBhvr>
                                        <p:cTn id="1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A688A2-A72C-4A1A-8FF9-8B9F47D79DD0}"/>
              </a:ext>
            </a:extLst>
          </p:cNvPr>
          <p:cNvSpPr>
            <a:spLocks noGrp="1"/>
          </p:cNvSpPr>
          <p:nvPr>
            <p:ph idx="1"/>
          </p:nvPr>
        </p:nvSpPr>
        <p:spPr>
          <a:xfrm>
            <a:off x="457200" y="1600200"/>
            <a:ext cx="8229600" cy="4525963"/>
          </a:xfrm>
        </p:spPr>
        <p:txBody>
          <a:bodyPr/>
          <a:lstStyle/>
          <a:p>
            <a:r>
              <a:rPr lang="en-US" sz="2400" dirty="0"/>
              <a:t>2. Subtract </a:t>
            </a:r>
            <a:r>
              <a:rPr lang="pl-PL" sz="2400" dirty="0"/>
              <a:t>x – y – z from 6x + 2y + 2z</a:t>
            </a:r>
            <a:endParaRPr lang="pl-PL" sz="2000" dirty="0"/>
          </a:p>
          <a:p>
            <a:r>
              <a:rPr lang="en-US" sz="2400" dirty="0"/>
              <a:t>Horizontal Method</a:t>
            </a:r>
          </a:p>
          <a:p>
            <a:endParaRPr lang="en-US" sz="2400" dirty="0"/>
          </a:p>
          <a:p>
            <a:endParaRPr lang="en-US" sz="2400" dirty="0"/>
          </a:p>
          <a:p>
            <a:endParaRPr lang="en-US" sz="2400" dirty="0"/>
          </a:p>
          <a:p>
            <a:endParaRPr lang="en-US" sz="2400" dirty="0"/>
          </a:p>
          <a:p>
            <a:r>
              <a:rPr lang="en-US" sz="2400" dirty="0"/>
              <a:t>Vertical Method</a:t>
            </a:r>
          </a:p>
          <a:p>
            <a:r>
              <a:rPr lang="en-US" sz="2400" dirty="0"/>
              <a:t>6x + 2y + 2z                    6x + 2y + 2z</a:t>
            </a:r>
          </a:p>
          <a:p>
            <a:r>
              <a:rPr lang="en-US" sz="2400" dirty="0"/>
              <a:t>(-) x – y – z                       </a:t>
            </a:r>
            <a:r>
              <a:rPr lang="en-US" sz="2400" u="sng" dirty="0"/>
              <a:t>-x  +  y  +  z  </a:t>
            </a:r>
          </a:p>
          <a:p>
            <a:r>
              <a:rPr lang="en-US" sz="2400" dirty="0"/>
              <a:t>                                          </a:t>
            </a:r>
            <a:r>
              <a:rPr lang="en-US" sz="2400" u="sng" dirty="0"/>
              <a:t>5x + 3y + 3z</a:t>
            </a:r>
            <a:br>
              <a:rPr lang="en-US" u="sng" dirty="0"/>
            </a:br>
            <a:br>
              <a:rPr lang="en-US" dirty="0"/>
            </a:br>
            <a:endParaRPr lang="en-IN" dirty="0"/>
          </a:p>
        </p:txBody>
      </p:sp>
      <p:sp>
        <p:nvSpPr>
          <p:cNvPr id="4" name="TextBox 3">
            <a:extLst>
              <a:ext uri="{FF2B5EF4-FFF2-40B4-BE49-F238E27FC236}">
                <a16:creationId xmlns:a16="http://schemas.microsoft.com/office/drawing/2014/main" id="{DDFB860B-300B-4398-9618-F3630CBE9211}"/>
              </a:ext>
            </a:extLst>
          </p:cNvPr>
          <p:cNvSpPr txBox="1"/>
          <p:nvPr/>
        </p:nvSpPr>
        <p:spPr>
          <a:xfrm>
            <a:off x="457200" y="2514600"/>
            <a:ext cx="3352800" cy="1569660"/>
          </a:xfrm>
          <a:prstGeom prst="rect">
            <a:avLst/>
          </a:prstGeom>
          <a:noFill/>
        </p:spPr>
        <p:txBody>
          <a:bodyPr wrap="square" rtlCol="0">
            <a:spAutoFit/>
          </a:bodyPr>
          <a:lstStyle/>
          <a:p>
            <a:r>
              <a:rPr lang="en-IN" sz="2400" dirty="0"/>
              <a:t>(6x + 2y + 2z) – (x – y – z)</a:t>
            </a:r>
            <a:endParaRPr lang="en-IN" sz="2400" baseline="30000" dirty="0"/>
          </a:p>
          <a:p>
            <a:r>
              <a:rPr lang="en-IN" sz="2400" dirty="0"/>
              <a:t>= 6x +2y + 2z – x + y + z</a:t>
            </a:r>
          </a:p>
          <a:p>
            <a:r>
              <a:rPr lang="en-IN" sz="2400" dirty="0"/>
              <a:t>= 6x – x + 2y + y + 2z +z</a:t>
            </a:r>
          </a:p>
          <a:p>
            <a:r>
              <a:rPr lang="en-IN" sz="2400" dirty="0"/>
              <a:t>= 5x + 3y + 3z</a:t>
            </a:r>
          </a:p>
        </p:txBody>
      </p:sp>
      <p:cxnSp>
        <p:nvCxnSpPr>
          <p:cNvPr id="7" name="Straight Arrow Connector 6">
            <a:extLst>
              <a:ext uri="{FF2B5EF4-FFF2-40B4-BE49-F238E27FC236}">
                <a16:creationId xmlns:a16="http://schemas.microsoft.com/office/drawing/2014/main" id="{8E3FFF17-B787-4586-B5B6-3EEE025C58E0}"/>
              </a:ext>
            </a:extLst>
          </p:cNvPr>
          <p:cNvCxnSpPr>
            <a:cxnSpLocks/>
          </p:cNvCxnSpPr>
          <p:nvPr/>
        </p:nvCxnSpPr>
        <p:spPr>
          <a:xfrm>
            <a:off x="2133600" y="4892298"/>
            <a:ext cx="914400"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4879A66E-AF7F-4280-83A2-D7FFDBCFC3EB}"/>
              </a:ext>
            </a:extLst>
          </p:cNvPr>
          <p:cNvCxnSpPr>
            <a:cxnSpLocks/>
          </p:cNvCxnSpPr>
          <p:nvPr/>
        </p:nvCxnSpPr>
        <p:spPr>
          <a:xfrm>
            <a:off x="2133600" y="5380494"/>
            <a:ext cx="914400"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0" name="Title 1">
            <a:extLst>
              <a:ext uri="{FF2B5EF4-FFF2-40B4-BE49-F238E27FC236}">
                <a16:creationId xmlns:a16="http://schemas.microsoft.com/office/drawing/2014/main" id="{43228A40-BE9F-4888-8BFE-903CEDABC626}"/>
              </a:ext>
            </a:extLst>
          </p:cNvPr>
          <p:cNvSpPr>
            <a:spLocks noGrp="1"/>
          </p:cNvSpPr>
          <p:nvPr>
            <p:ph type="title"/>
          </p:nvPr>
        </p:nvSpPr>
        <p:spPr>
          <a:xfrm>
            <a:off x="457200" y="274638"/>
            <a:ext cx="8229600" cy="1143000"/>
          </a:xfrm>
        </p:spPr>
        <p:txBody>
          <a:bodyPr/>
          <a:lstStyle/>
          <a:p>
            <a:pPr algn="l"/>
            <a:r>
              <a:rPr lang="en-US" b="1" u="sng" dirty="0"/>
              <a:t>Addition and subtraction of algebraic expressions with like and unlike terms</a:t>
            </a:r>
            <a:br>
              <a:rPr lang="en-US" dirty="0"/>
            </a:br>
            <a:br>
              <a:rPr lang="en-US" dirty="0"/>
            </a:br>
            <a:endParaRPr lang="en-IN" dirty="0"/>
          </a:p>
        </p:txBody>
      </p:sp>
    </p:spTree>
    <p:extLst>
      <p:ext uri="{BB962C8B-B14F-4D97-AF65-F5344CB8AC3E}">
        <p14:creationId xmlns:p14="http://schemas.microsoft.com/office/powerpoint/2010/main" val="278066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par>
                                <p:cTn id="12" presetID="10" presetClass="entr" presetSubtype="0"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500"/>
                                        <p:tgtEl>
                                          <p:spTgt spid="3">
                                            <p:txEl>
                                              <p:pRg st="9" end="9"/>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0A688A2-A72C-4A1A-8FF9-8B9F47D79DD0}"/>
                  </a:ext>
                </a:extLst>
              </p:cNvPr>
              <p:cNvSpPr>
                <a:spLocks noGrp="1"/>
              </p:cNvSpPr>
              <p:nvPr>
                <p:ph idx="1"/>
              </p:nvPr>
            </p:nvSpPr>
            <p:spPr>
              <a:xfrm>
                <a:off x="457200" y="1600200"/>
                <a:ext cx="8458200" cy="4525963"/>
              </a:xfrm>
            </p:spPr>
            <p:txBody>
              <a:bodyPr/>
              <a:lstStyle/>
              <a:p>
                <a:r>
                  <a:rPr lang="en-US" sz="2400" dirty="0"/>
                  <a:t>3. What should be subtracted from 15a + 2b – c to obtain a – 5b+ 7</a:t>
                </a:r>
              </a:p>
              <a:p>
                <a:endParaRPr lang="en-US" sz="2400" dirty="0"/>
              </a:p>
              <a:p>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15</m:t>
                      </m:r>
                      <m:r>
                        <a:rPr lang="en-IN" sz="2400" b="0" i="1" smtClean="0">
                          <a:latin typeface="Cambria Math" panose="02040503050406030204" pitchFamily="18" charset="0"/>
                          <a:ea typeface="Cambria Math" panose="02040503050406030204" pitchFamily="18" charset="0"/>
                        </a:rPr>
                        <m:t>𝑎</m:t>
                      </m:r>
                      <m:r>
                        <a:rPr lang="en-IN" sz="2400" b="0" i="1" smtClean="0">
                          <a:latin typeface="Cambria Math" panose="02040503050406030204" pitchFamily="18" charset="0"/>
                          <a:ea typeface="Cambria Math" panose="02040503050406030204" pitchFamily="18" charset="0"/>
                        </a:rPr>
                        <m:t>+2</m:t>
                      </m:r>
                      <m:r>
                        <a:rPr lang="en-IN" sz="2400" b="0" i="1" smtClean="0">
                          <a:latin typeface="Cambria Math" panose="02040503050406030204" pitchFamily="18" charset="0"/>
                          <a:ea typeface="Cambria Math" panose="02040503050406030204" pitchFamily="18" charset="0"/>
                        </a:rPr>
                        <m:t>𝑏</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𝑐</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𝑥</m:t>
                      </m:r>
                      <m:r>
                        <a:rPr lang="en-IN" sz="2400" b="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𝑎</m:t>
                      </m:r>
                      <m:r>
                        <a:rPr lang="en-IN" sz="2400" b="0" i="1" smtClean="0">
                          <a:latin typeface="Cambria Math" panose="02040503050406030204" pitchFamily="18" charset="0"/>
                          <a:ea typeface="Cambria Math" panose="02040503050406030204" pitchFamily="18" charset="0"/>
                        </a:rPr>
                        <m:t> −5</m:t>
                      </m:r>
                      <m:r>
                        <a:rPr lang="en-IN" sz="2400" b="0" i="1" smtClean="0">
                          <a:latin typeface="Cambria Math" panose="02040503050406030204" pitchFamily="18" charset="0"/>
                          <a:ea typeface="Cambria Math" panose="02040503050406030204" pitchFamily="18" charset="0"/>
                        </a:rPr>
                        <m:t>𝑏</m:t>
                      </m:r>
                      <m:r>
                        <a:rPr lang="en-IN" sz="2400" b="0" i="1" smtClean="0">
                          <a:latin typeface="Cambria Math" panose="02040503050406030204" pitchFamily="18" charset="0"/>
                          <a:ea typeface="Cambria Math" panose="02040503050406030204" pitchFamily="18" charset="0"/>
                        </a:rPr>
                        <m:t>+7</m:t>
                      </m:r>
                      <m:r>
                        <a:rPr lang="en-IN" sz="2400" b="0" i="1" smtClean="0">
                          <a:latin typeface="Cambria Math" panose="02040503050406030204" pitchFamily="18" charset="0"/>
                          <a:ea typeface="Cambria Math" panose="02040503050406030204" pitchFamily="18" charset="0"/>
                        </a:rPr>
                        <m:t>𝑐</m:t>
                      </m:r>
                    </m:oMath>
                  </m:oMathPara>
                </a14:m>
                <a:endParaRPr lang="en-IN" sz="2400" b="0" dirty="0">
                  <a:ea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IN" sz="2400" b="0" i="1" smtClean="0">
                          <a:latin typeface="Cambria Math" panose="02040503050406030204" pitchFamily="18" charset="0"/>
                          <a:ea typeface="Cambria Math" panose="02040503050406030204" pitchFamily="18" charset="0"/>
                        </a:rPr>
                        <m:t>𝜒</m:t>
                      </m:r>
                      <m:r>
                        <a:rPr lang="en-IN" sz="2400" b="0" i="1" smtClean="0">
                          <a:latin typeface="Cambria Math" panose="02040503050406030204" pitchFamily="18" charset="0"/>
                          <a:ea typeface="Cambria Math" panose="02040503050406030204" pitchFamily="18" charset="0"/>
                        </a:rPr>
                        <m:t>=</m:t>
                      </m:r>
                      <m:d>
                        <m:dPr>
                          <m:ctrlPr>
                            <a:rPr lang="en-IN" sz="2400" b="0" i="1" smtClean="0">
                              <a:latin typeface="Cambria Math" panose="02040503050406030204" pitchFamily="18" charset="0"/>
                              <a:ea typeface="Cambria Math" panose="02040503050406030204" pitchFamily="18" charset="0"/>
                            </a:rPr>
                          </m:ctrlPr>
                        </m:dPr>
                        <m:e>
                          <m:r>
                            <a:rPr lang="en-IN" sz="2400" b="0" i="1" smtClean="0">
                              <a:latin typeface="Cambria Math" panose="02040503050406030204" pitchFamily="18" charset="0"/>
                              <a:ea typeface="Cambria Math" panose="02040503050406030204" pitchFamily="18" charset="0"/>
                            </a:rPr>
                            <m:t>15</m:t>
                          </m:r>
                          <m:r>
                            <a:rPr lang="en-IN" sz="2400" b="0" i="1" smtClean="0">
                              <a:latin typeface="Cambria Math" panose="02040503050406030204" pitchFamily="18" charset="0"/>
                              <a:ea typeface="Cambria Math" panose="02040503050406030204" pitchFamily="18" charset="0"/>
                            </a:rPr>
                            <m:t>𝑎</m:t>
                          </m:r>
                          <m:r>
                            <a:rPr lang="en-IN" sz="2400" b="0" i="1" smtClean="0">
                              <a:latin typeface="Cambria Math" panose="02040503050406030204" pitchFamily="18" charset="0"/>
                              <a:ea typeface="Cambria Math" panose="02040503050406030204" pitchFamily="18" charset="0"/>
                            </a:rPr>
                            <m:t>+2</m:t>
                          </m:r>
                          <m:r>
                            <a:rPr lang="en-IN" sz="2400" b="0" i="1" smtClean="0">
                              <a:latin typeface="Cambria Math" panose="02040503050406030204" pitchFamily="18" charset="0"/>
                              <a:ea typeface="Cambria Math" panose="02040503050406030204" pitchFamily="18" charset="0"/>
                            </a:rPr>
                            <m:t>𝑏</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𝑐</m:t>
                          </m:r>
                        </m:e>
                      </m:d>
                      <m:r>
                        <a:rPr lang="en-IN" sz="2400" b="0" i="1" smtClean="0">
                          <a:latin typeface="Cambria Math" panose="02040503050406030204" pitchFamily="18" charset="0"/>
                          <a:ea typeface="Cambria Math" panose="02040503050406030204" pitchFamily="18" charset="0"/>
                        </a:rPr>
                        <m:t>−</m:t>
                      </m:r>
                      <m:d>
                        <m:dPr>
                          <m:ctrlPr>
                            <a:rPr lang="en-IN" sz="2400" b="0" i="1" smtClean="0">
                              <a:latin typeface="Cambria Math" panose="02040503050406030204" pitchFamily="18" charset="0"/>
                              <a:ea typeface="Cambria Math" panose="02040503050406030204" pitchFamily="18" charset="0"/>
                            </a:rPr>
                          </m:ctrlPr>
                        </m:dPr>
                        <m:e>
                          <m:r>
                            <a:rPr lang="en-IN" sz="2400" b="0" i="1" smtClean="0">
                              <a:latin typeface="Cambria Math" panose="02040503050406030204" pitchFamily="18" charset="0"/>
                              <a:ea typeface="Cambria Math" panose="02040503050406030204" pitchFamily="18" charset="0"/>
                            </a:rPr>
                            <m:t>𝑎</m:t>
                          </m:r>
                          <m:r>
                            <a:rPr lang="en-IN" sz="2400" b="0" i="1" smtClean="0">
                              <a:latin typeface="Cambria Math" panose="02040503050406030204" pitchFamily="18" charset="0"/>
                              <a:ea typeface="Cambria Math" panose="02040503050406030204" pitchFamily="18" charset="0"/>
                            </a:rPr>
                            <m:t> −5</m:t>
                          </m:r>
                          <m:r>
                            <a:rPr lang="en-IN" sz="2400" b="0" i="1" smtClean="0">
                              <a:latin typeface="Cambria Math" panose="02040503050406030204" pitchFamily="18" charset="0"/>
                              <a:ea typeface="Cambria Math" panose="02040503050406030204" pitchFamily="18" charset="0"/>
                            </a:rPr>
                            <m:t>𝑏</m:t>
                          </m:r>
                          <m:r>
                            <a:rPr lang="en-IN" sz="2400" b="0" i="1" smtClean="0">
                              <a:latin typeface="Cambria Math" panose="02040503050406030204" pitchFamily="18" charset="0"/>
                              <a:ea typeface="Cambria Math" panose="02040503050406030204" pitchFamily="18" charset="0"/>
                            </a:rPr>
                            <m:t>+7</m:t>
                          </m:r>
                          <m:r>
                            <a:rPr lang="en-IN" sz="2400" b="0" i="1" smtClean="0">
                              <a:latin typeface="Cambria Math" panose="02040503050406030204" pitchFamily="18" charset="0"/>
                              <a:ea typeface="Cambria Math" panose="02040503050406030204" pitchFamily="18" charset="0"/>
                            </a:rPr>
                            <m:t>𝑐</m:t>
                          </m:r>
                        </m:e>
                      </m:d>
                    </m:oMath>
                  </m:oMathPara>
                </a14:m>
                <a:endParaRPr lang="en-IN" sz="2400" dirty="0">
                  <a:ea typeface="Cambria Math" panose="02040503050406030204" pitchFamily="18" charset="0"/>
                </a:endParaRPr>
              </a:p>
              <a:p>
                <a:pPr algn="ctr"/>
                <a:r>
                  <a:rPr lang="en-IN" sz="2400" i="1" dirty="0">
                    <a:latin typeface="Cambria Math" panose="02040503050406030204" pitchFamily="18" charset="0"/>
                    <a:ea typeface="Cambria Math" panose="02040503050406030204" pitchFamily="18" charset="0"/>
                  </a:rPr>
                  <a:t>= 15a + 2b – c – a + 5b – 7c                      </a:t>
                </a:r>
              </a:p>
              <a:p>
                <a:pPr algn="ctr"/>
                <a:r>
                  <a:rPr lang="en-IN" sz="2400" i="1" dirty="0">
                    <a:latin typeface="Cambria Math" panose="02040503050406030204" pitchFamily="18" charset="0"/>
                    <a:ea typeface="Cambria Math" panose="02040503050406030204" pitchFamily="18" charset="0"/>
                  </a:rPr>
                  <a:t>= 15a – a + 2b + 5b – c – 7c</a:t>
                </a:r>
              </a:p>
              <a:p>
                <a:pPr algn="ctr"/>
                <a:r>
                  <a:rPr lang="en-IN" sz="2400" i="1" dirty="0">
                    <a:latin typeface="Cambria Math" panose="02040503050406030204" pitchFamily="18" charset="0"/>
                    <a:ea typeface="Cambria Math" panose="02040503050406030204" pitchFamily="18" charset="0"/>
                  </a:rPr>
                  <a:t>= 14a + 7b – 8c </a:t>
                </a:r>
              </a:p>
              <a:p>
                <a:br>
                  <a:rPr lang="en-US" dirty="0"/>
                </a:br>
                <a:endParaRPr lang="en-IN" dirty="0"/>
              </a:p>
            </p:txBody>
          </p:sp>
        </mc:Choice>
        <mc:Fallback xmlns="">
          <p:sp>
            <p:nvSpPr>
              <p:cNvPr id="3" name="Content Placeholder 2">
                <a:extLst>
                  <a:ext uri="{FF2B5EF4-FFF2-40B4-BE49-F238E27FC236}">
                    <a16:creationId xmlns:a16="http://schemas.microsoft.com/office/drawing/2014/main" id="{50A688A2-A72C-4A1A-8FF9-8B9F47D79DD0}"/>
                  </a:ext>
                </a:extLst>
              </p:cNvPr>
              <p:cNvSpPr>
                <a:spLocks noGrp="1" noRot="1" noChangeAspect="1" noMove="1" noResize="1" noEditPoints="1" noAdjustHandles="1" noChangeArrowheads="1" noChangeShapeType="1" noTextEdit="1"/>
              </p:cNvSpPr>
              <p:nvPr>
                <p:ph idx="1"/>
              </p:nvPr>
            </p:nvSpPr>
            <p:spPr>
              <a:xfrm>
                <a:off x="457200" y="1600200"/>
                <a:ext cx="8458200" cy="4525963"/>
              </a:xfrm>
              <a:blipFill>
                <a:blip r:embed="rId2"/>
                <a:stretch>
                  <a:fillRect l="-1081" t="-1078" r="-576"/>
                </a:stretch>
              </a:blipFill>
            </p:spPr>
            <p:txBody>
              <a:bodyPr/>
              <a:lstStyle/>
              <a:p>
                <a:r>
                  <a:rPr lang="en-IN">
                    <a:noFill/>
                  </a:rPr>
                  <a:t> </a:t>
                </a:r>
              </a:p>
            </p:txBody>
          </p:sp>
        </mc:Fallback>
      </mc:AlternateContent>
      <p:sp>
        <p:nvSpPr>
          <p:cNvPr id="6" name="Title 1">
            <a:extLst>
              <a:ext uri="{FF2B5EF4-FFF2-40B4-BE49-F238E27FC236}">
                <a16:creationId xmlns:a16="http://schemas.microsoft.com/office/drawing/2014/main" id="{B0282B2A-7C13-4304-B350-8B74006A50E2}"/>
              </a:ext>
            </a:extLst>
          </p:cNvPr>
          <p:cNvSpPr>
            <a:spLocks noGrp="1"/>
          </p:cNvSpPr>
          <p:nvPr>
            <p:ph type="title"/>
          </p:nvPr>
        </p:nvSpPr>
        <p:spPr>
          <a:xfrm>
            <a:off x="457200" y="274638"/>
            <a:ext cx="8229600" cy="1143000"/>
          </a:xfrm>
        </p:spPr>
        <p:txBody>
          <a:bodyPr/>
          <a:lstStyle/>
          <a:p>
            <a:pPr algn="l"/>
            <a:r>
              <a:rPr lang="en-US" b="1" u="sng" dirty="0"/>
              <a:t>Addition and subtraction of algebraic expressions with like and unlike terms</a:t>
            </a:r>
            <a:br>
              <a:rPr lang="en-US" dirty="0"/>
            </a:br>
            <a:br>
              <a:rPr lang="en-US" dirty="0"/>
            </a:br>
            <a:endParaRPr lang="en-IN" dirty="0"/>
          </a:p>
        </p:txBody>
      </p:sp>
    </p:spTree>
    <p:extLst>
      <p:ext uri="{BB962C8B-B14F-4D97-AF65-F5344CB8AC3E}">
        <p14:creationId xmlns:p14="http://schemas.microsoft.com/office/powerpoint/2010/main" val="1599690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anim calcmode="lin" valueType="num">
                                      <p:cBhvr>
                                        <p:cTn id="2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1000"/>
                                        <p:tgtEl>
                                          <p:spTgt spid="3">
                                            <p:txEl>
                                              <p:pRg st="6" end="6"/>
                                            </p:txEl>
                                          </p:spTgt>
                                        </p:tgtEl>
                                      </p:cBhvr>
                                    </p:animEffect>
                                    <p:anim calcmode="lin" valueType="num">
                                      <p:cBhvr>
                                        <p:cTn id="3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DDE986-CB41-4CFA-833E-9ECCD1E92CBC}"/>
              </a:ext>
            </a:extLst>
          </p:cNvPr>
          <p:cNvSpPr>
            <a:spLocks noGrp="1"/>
          </p:cNvSpPr>
          <p:nvPr>
            <p:ph idx="1"/>
          </p:nvPr>
        </p:nvSpPr>
        <p:spPr>
          <a:xfrm>
            <a:off x="447675" y="1447800"/>
            <a:ext cx="8229600" cy="4525963"/>
          </a:xfrm>
        </p:spPr>
        <p:txBody>
          <a:bodyPr/>
          <a:lstStyle/>
          <a:p>
            <a:r>
              <a:rPr lang="en-US" sz="2400" dirty="0"/>
              <a:t>Let us assume that unknown polynomial by x</a:t>
            </a:r>
            <a:endParaRPr lang="en-US" sz="2400" u="sng" dirty="0"/>
          </a:p>
          <a:p>
            <a:r>
              <a:rPr lang="en-US" sz="2400" dirty="0"/>
              <a:t>If </a:t>
            </a:r>
            <a:r>
              <a:rPr lang="en-US" sz="2400" baseline="30000" dirty="0"/>
              <a:t> </a:t>
            </a:r>
            <a:r>
              <a:rPr lang="en-IN" sz="2400" dirty="0"/>
              <a:t>m = 16x</a:t>
            </a:r>
            <a:r>
              <a:rPr lang="en-IN" sz="2400" baseline="30000" dirty="0"/>
              <a:t>2</a:t>
            </a:r>
            <a:r>
              <a:rPr lang="en-IN" sz="2400" dirty="0"/>
              <a:t> + 10y + 2z, n =  -10x</a:t>
            </a:r>
            <a:r>
              <a:rPr lang="en-IN" sz="2400" baseline="30000" dirty="0"/>
              <a:t>2</a:t>
            </a:r>
            <a:r>
              <a:rPr lang="en-IN" sz="2400" dirty="0"/>
              <a:t> – 11y – z, find 3m+n</a:t>
            </a:r>
          </a:p>
          <a:p>
            <a:r>
              <a:rPr lang="en-IN" sz="2400" dirty="0"/>
              <a:t>Sol: m = 16x</a:t>
            </a:r>
            <a:r>
              <a:rPr lang="en-IN" sz="2400" baseline="30000" dirty="0"/>
              <a:t>2</a:t>
            </a:r>
            <a:r>
              <a:rPr lang="en-IN" sz="2400" dirty="0"/>
              <a:t> + 10y + 2z</a:t>
            </a:r>
          </a:p>
          <a:p>
            <a:r>
              <a:rPr lang="en-IN" sz="2400" dirty="0"/>
              <a:t>3m = 3(16x</a:t>
            </a:r>
            <a:r>
              <a:rPr lang="en-IN" sz="2400" baseline="30000" dirty="0"/>
              <a:t>2</a:t>
            </a:r>
            <a:r>
              <a:rPr lang="en-IN" sz="2400" dirty="0"/>
              <a:t> + 10y + 2z)</a:t>
            </a:r>
          </a:p>
          <a:p>
            <a:r>
              <a:rPr lang="en-IN" sz="2400" dirty="0"/>
              <a:t>3m = 48x</a:t>
            </a:r>
            <a:r>
              <a:rPr lang="en-IN" sz="2400" baseline="30000" dirty="0"/>
              <a:t>2</a:t>
            </a:r>
            <a:r>
              <a:rPr lang="en-IN" sz="2400" dirty="0"/>
              <a:t> + 30y + 6z</a:t>
            </a:r>
          </a:p>
          <a:p>
            <a:endParaRPr lang="en-IN" sz="2400" dirty="0"/>
          </a:p>
          <a:p>
            <a:r>
              <a:rPr lang="en-IN" sz="2400" dirty="0"/>
              <a:t>3m+n = (48x</a:t>
            </a:r>
            <a:r>
              <a:rPr lang="en-IN" sz="2400" baseline="30000" dirty="0"/>
              <a:t>2</a:t>
            </a:r>
            <a:r>
              <a:rPr lang="en-IN" sz="2400" dirty="0"/>
              <a:t> + 30y + 6z) + (-10x</a:t>
            </a:r>
            <a:r>
              <a:rPr lang="en-IN" sz="2400" baseline="30000" dirty="0"/>
              <a:t>2</a:t>
            </a:r>
            <a:r>
              <a:rPr lang="en-IN" sz="2400" dirty="0"/>
              <a:t> – 11y – z)</a:t>
            </a:r>
          </a:p>
          <a:p>
            <a:r>
              <a:rPr lang="en-IN" sz="2400" dirty="0"/>
              <a:t>            = 48x</a:t>
            </a:r>
            <a:r>
              <a:rPr lang="en-IN" sz="2400" baseline="30000" dirty="0"/>
              <a:t>2</a:t>
            </a:r>
            <a:r>
              <a:rPr lang="en-IN" sz="2400" dirty="0"/>
              <a:t> + 30y +6z – 10x</a:t>
            </a:r>
            <a:r>
              <a:rPr lang="en-IN" sz="2400" baseline="30000" dirty="0"/>
              <a:t>2</a:t>
            </a:r>
            <a:r>
              <a:rPr lang="en-IN" sz="2400" dirty="0"/>
              <a:t> – 11y – z</a:t>
            </a:r>
          </a:p>
          <a:p>
            <a:r>
              <a:rPr lang="en-IN" sz="2400" dirty="0"/>
              <a:t>            = 38x</a:t>
            </a:r>
            <a:r>
              <a:rPr lang="en-IN" sz="2400" baseline="30000" dirty="0"/>
              <a:t>2</a:t>
            </a:r>
            <a:r>
              <a:rPr lang="en-IN" sz="2400" dirty="0"/>
              <a:t> + 19y + 5z</a:t>
            </a:r>
            <a:endParaRPr lang="en-US" sz="2400" dirty="0"/>
          </a:p>
        </p:txBody>
      </p:sp>
      <p:sp>
        <p:nvSpPr>
          <p:cNvPr id="5" name="Title 1">
            <a:extLst>
              <a:ext uri="{FF2B5EF4-FFF2-40B4-BE49-F238E27FC236}">
                <a16:creationId xmlns:a16="http://schemas.microsoft.com/office/drawing/2014/main" id="{B2792279-10F0-42DD-AF7B-35DC54131B4C}"/>
              </a:ext>
            </a:extLst>
          </p:cNvPr>
          <p:cNvSpPr>
            <a:spLocks noGrp="1"/>
          </p:cNvSpPr>
          <p:nvPr>
            <p:ph type="title"/>
          </p:nvPr>
        </p:nvSpPr>
        <p:spPr>
          <a:xfrm>
            <a:off x="457200" y="38100"/>
            <a:ext cx="8229600" cy="1143000"/>
          </a:xfrm>
        </p:spPr>
        <p:txBody>
          <a:bodyPr/>
          <a:lstStyle/>
          <a:p>
            <a:pPr algn="l"/>
            <a:r>
              <a:rPr lang="en-US" b="1" u="sng" dirty="0"/>
              <a:t>Addition and subtraction of algebraic expressions with like and unlike terms</a:t>
            </a:r>
            <a:br>
              <a:rPr lang="en-US" dirty="0"/>
            </a:br>
            <a:br>
              <a:rPr lang="en-US" dirty="0"/>
            </a:br>
            <a:endParaRPr lang="en-IN" dirty="0"/>
          </a:p>
        </p:txBody>
      </p:sp>
    </p:spTree>
    <p:extLst>
      <p:ext uri="{BB962C8B-B14F-4D97-AF65-F5344CB8AC3E}">
        <p14:creationId xmlns:p14="http://schemas.microsoft.com/office/powerpoint/2010/main" val="2308009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1000"/>
                                        <p:tgtEl>
                                          <p:spTgt spid="3">
                                            <p:txEl>
                                              <p:pRg st="7" end="7"/>
                                            </p:txEl>
                                          </p:spTgt>
                                        </p:tgtEl>
                                      </p:cBhvr>
                                    </p:animEffect>
                                    <p:anim calcmode="lin" valueType="num">
                                      <p:cBhvr>
                                        <p:cTn id="3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7" end="7"/>
                                            </p:txEl>
                                          </p:spTgt>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7B9EC5-02E8-40D1-AA1D-5FB5D6331BBD}"/>
              </a:ext>
            </a:extLst>
          </p:cNvPr>
          <p:cNvSpPr>
            <a:spLocks noGrp="1"/>
          </p:cNvSpPr>
          <p:nvPr>
            <p:ph idx="1"/>
          </p:nvPr>
        </p:nvSpPr>
        <p:spPr>
          <a:xfrm>
            <a:off x="457200" y="1524000"/>
            <a:ext cx="8229600" cy="4525963"/>
          </a:xfrm>
        </p:spPr>
        <p:txBody>
          <a:bodyPr/>
          <a:lstStyle/>
          <a:p>
            <a:r>
              <a:rPr lang="en-US" sz="2400" dirty="0"/>
              <a:t>For Example:</a:t>
            </a:r>
          </a:p>
          <a:p>
            <a:r>
              <a:rPr lang="en-US" sz="2400" dirty="0"/>
              <a:t>1) Add 17x +3 and 13x – 1</a:t>
            </a:r>
          </a:p>
          <a:p>
            <a:r>
              <a:rPr lang="en-US" sz="2400" dirty="0"/>
              <a:t>(17x + 3) + (13x – 1)</a:t>
            </a:r>
          </a:p>
          <a:p>
            <a:r>
              <a:rPr lang="en-US" sz="2400" dirty="0"/>
              <a:t>= (17x + 13x ) + ( 3 – 1 ) </a:t>
            </a:r>
            <a:r>
              <a:rPr lang="en-US" sz="2400" dirty="0">
                <a:solidFill>
                  <a:srgbClr val="FF0000"/>
                </a:solidFill>
              </a:rPr>
              <a:t>(combining like terms)</a:t>
            </a:r>
          </a:p>
          <a:p>
            <a:r>
              <a:rPr lang="en-US" sz="2400" dirty="0"/>
              <a:t>= 30x + 2</a:t>
            </a:r>
          </a:p>
          <a:p>
            <a:endParaRPr lang="en-US" sz="2400" dirty="0"/>
          </a:p>
          <a:p>
            <a:r>
              <a:rPr lang="en-US" sz="2400" dirty="0"/>
              <a:t>2) </a:t>
            </a:r>
            <a:r>
              <a:rPr lang="es-ES" sz="2400" dirty="0" err="1"/>
              <a:t>Simplify</a:t>
            </a:r>
            <a:r>
              <a:rPr lang="es-ES" sz="2400" dirty="0"/>
              <a:t> 8x + 7y + 4x – 3y</a:t>
            </a:r>
          </a:p>
          <a:p>
            <a:r>
              <a:rPr lang="es-ES" sz="2400" dirty="0"/>
              <a:t>8x + 7y + 4x – 3y</a:t>
            </a:r>
          </a:p>
          <a:p>
            <a:r>
              <a:rPr lang="es-ES" sz="2400" dirty="0"/>
              <a:t>= (8x + 4x) + (7y – 3y) </a:t>
            </a:r>
            <a:r>
              <a:rPr lang="es-ES" sz="2400" dirty="0">
                <a:solidFill>
                  <a:srgbClr val="FF0000"/>
                </a:solidFill>
              </a:rPr>
              <a:t>(</a:t>
            </a:r>
            <a:r>
              <a:rPr lang="es-ES" sz="2400" dirty="0" err="1">
                <a:solidFill>
                  <a:srgbClr val="FF0000"/>
                </a:solidFill>
              </a:rPr>
              <a:t>combining</a:t>
            </a:r>
            <a:r>
              <a:rPr lang="es-ES" sz="2400" dirty="0">
                <a:solidFill>
                  <a:srgbClr val="FF0000"/>
                </a:solidFill>
              </a:rPr>
              <a:t> </a:t>
            </a:r>
            <a:r>
              <a:rPr lang="es-ES" sz="2400" dirty="0" err="1">
                <a:solidFill>
                  <a:srgbClr val="FF0000"/>
                </a:solidFill>
              </a:rPr>
              <a:t>like</a:t>
            </a:r>
            <a:r>
              <a:rPr lang="es-ES" sz="2400" dirty="0">
                <a:solidFill>
                  <a:srgbClr val="FF0000"/>
                </a:solidFill>
              </a:rPr>
              <a:t> </a:t>
            </a:r>
            <a:r>
              <a:rPr lang="es-ES" sz="2400" dirty="0" err="1">
                <a:solidFill>
                  <a:srgbClr val="FF0000"/>
                </a:solidFill>
              </a:rPr>
              <a:t>terms</a:t>
            </a:r>
            <a:r>
              <a:rPr lang="es-ES" sz="2400" dirty="0">
                <a:solidFill>
                  <a:srgbClr val="FF0000"/>
                </a:solidFill>
              </a:rPr>
              <a:t>)</a:t>
            </a:r>
          </a:p>
          <a:p>
            <a:r>
              <a:rPr lang="es-ES" sz="2400" dirty="0"/>
              <a:t>= 12x + 4y</a:t>
            </a:r>
          </a:p>
          <a:p>
            <a:br>
              <a:rPr lang="es-ES" dirty="0"/>
            </a:br>
            <a:br>
              <a:rPr lang="en-US" dirty="0"/>
            </a:br>
            <a:endParaRPr lang="en-IN" dirty="0"/>
          </a:p>
        </p:txBody>
      </p:sp>
      <p:sp>
        <p:nvSpPr>
          <p:cNvPr id="7" name="Title 1">
            <a:extLst>
              <a:ext uri="{FF2B5EF4-FFF2-40B4-BE49-F238E27FC236}">
                <a16:creationId xmlns:a16="http://schemas.microsoft.com/office/drawing/2014/main" id="{19E30617-2619-4938-9CAB-78E6F811D55C}"/>
              </a:ext>
            </a:extLst>
          </p:cNvPr>
          <p:cNvSpPr>
            <a:spLocks noGrp="1"/>
          </p:cNvSpPr>
          <p:nvPr>
            <p:ph type="title"/>
          </p:nvPr>
        </p:nvSpPr>
        <p:spPr>
          <a:xfrm>
            <a:off x="457200" y="274638"/>
            <a:ext cx="8229600" cy="1143000"/>
          </a:xfrm>
        </p:spPr>
        <p:txBody>
          <a:bodyPr/>
          <a:lstStyle/>
          <a:p>
            <a:pPr algn="l"/>
            <a:r>
              <a:rPr lang="en-US" b="1" u="sng" dirty="0"/>
              <a:t>Addition and subtraction of algebraic expressions with like and unlike terms</a:t>
            </a:r>
            <a:endParaRPr lang="en-IN" dirty="0"/>
          </a:p>
        </p:txBody>
      </p:sp>
    </p:spTree>
    <p:extLst>
      <p:ext uri="{BB962C8B-B14F-4D97-AF65-F5344CB8AC3E}">
        <p14:creationId xmlns:p14="http://schemas.microsoft.com/office/powerpoint/2010/main" val="2418151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1000"/>
                                        <p:tgtEl>
                                          <p:spTgt spid="3">
                                            <p:txEl>
                                              <p:pRg st="2" end="2"/>
                                            </p:txEl>
                                          </p:spTgt>
                                        </p:tgtEl>
                                      </p:cBhvr>
                                    </p:animEffect>
                                    <p:anim calcmode="lin" valueType="num">
                                      <p:cBhvr>
                                        <p:cTn id="1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1000"/>
                                        <p:tgtEl>
                                          <p:spTgt spid="3">
                                            <p:txEl>
                                              <p:pRg st="3" end="3"/>
                                            </p:txEl>
                                          </p:spTgt>
                                        </p:tgtEl>
                                      </p:cBhvr>
                                    </p:animEffect>
                                    <p:anim calcmode="lin" valueType="num">
                                      <p:cBhvr>
                                        <p:cTn id="1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5" dur="500"/>
                                        <p:tgtEl>
                                          <p:spTgt spid="3">
                                            <p:txEl>
                                              <p:pRg st="7" end="7"/>
                                            </p:txEl>
                                          </p:spTgt>
                                        </p:tgtEl>
                                      </p:cBhvr>
                                    </p:animEffect>
                                  </p:childTnLst>
                                </p:cTn>
                              </p:par>
                              <p:par>
                                <p:cTn id="36" presetID="14" presetClass="entr" presetSubtype="10" fill="hold" nodeType="with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8" dur="500"/>
                                        <p:tgtEl>
                                          <p:spTgt spid="3">
                                            <p:txEl>
                                              <p:pRg st="8" end="8"/>
                                            </p:txEl>
                                          </p:spTgt>
                                        </p:tgtEl>
                                      </p:cBhvr>
                                    </p:animEffect>
                                  </p:childTnLst>
                                </p:cTn>
                              </p:par>
                              <p:par>
                                <p:cTn id="39" presetID="14" presetClass="entr" presetSubtype="10"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Effect transition="in" filter="randombar(horizontal)">
                                      <p:cBhvr>
                                        <p:cTn id="41"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DDE986-CB41-4CFA-833E-9ECCD1E92CBC}"/>
              </a:ext>
            </a:extLst>
          </p:cNvPr>
          <p:cNvSpPr>
            <a:spLocks noGrp="1"/>
          </p:cNvSpPr>
          <p:nvPr>
            <p:ph idx="1"/>
          </p:nvPr>
        </p:nvSpPr>
        <p:spPr>
          <a:xfrm>
            <a:off x="457200" y="1600200"/>
            <a:ext cx="8229600" cy="4525963"/>
          </a:xfrm>
        </p:spPr>
        <p:txBody>
          <a:bodyPr/>
          <a:lstStyle/>
          <a:p>
            <a:r>
              <a:rPr lang="en-US" sz="2400" dirty="0"/>
              <a:t>When you subtract one algebraic expression from another, follow the following steps.</a:t>
            </a:r>
          </a:p>
          <a:p>
            <a:pPr marL="342900" indent="-342900" fontAlgn="base">
              <a:buFont typeface="Arial" panose="020B0604020202020204" pitchFamily="34" charset="0"/>
              <a:buChar char="•"/>
            </a:pPr>
            <a:r>
              <a:rPr lang="en-US" sz="2400" dirty="0"/>
              <a:t>Change the sign of all terms in the algebraic expression which is to be subtracted</a:t>
            </a:r>
          </a:p>
          <a:p>
            <a:pPr marL="342900" indent="-342900" fontAlgn="base">
              <a:buFont typeface="Arial" panose="020B0604020202020204" pitchFamily="34" charset="0"/>
              <a:buChar char="•"/>
            </a:pPr>
            <a:r>
              <a:rPr lang="en-US" sz="2400" dirty="0"/>
              <a:t>Then add the two expressions</a:t>
            </a:r>
          </a:p>
          <a:p>
            <a:r>
              <a:rPr lang="es-ES" sz="2400" dirty="0" err="1"/>
              <a:t>E.g</a:t>
            </a:r>
            <a:r>
              <a:rPr lang="es-ES" sz="2400" dirty="0"/>
              <a:t>.</a:t>
            </a:r>
          </a:p>
          <a:p>
            <a:r>
              <a:rPr lang="es-ES" sz="2400" dirty="0"/>
              <a:t>1) </a:t>
            </a:r>
            <a:r>
              <a:rPr lang="es-ES" sz="2400" dirty="0" err="1"/>
              <a:t>Subtract</a:t>
            </a:r>
            <a:r>
              <a:rPr lang="es-ES" sz="2400" dirty="0"/>
              <a:t> 2x – 7y + 4 </a:t>
            </a:r>
            <a:r>
              <a:rPr lang="es-ES" sz="2400" dirty="0" err="1"/>
              <a:t>from</a:t>
            </a:r>
            <a:r>
              <a:rPr lang="es-ES" sz="2400" dirty="0"/>
              <a:t> 5x – 2y +1</a:t>
            </a:r>
          </a:p>
          <a:p>
            <a:r>
              <a:rPr lang="es-ES" sz="2400" dirty="0"/>
              <a:t>(5x – 2y +1) – (2x – 7y + 4) = 5x – 2y + 1 – 2x + 7y – 4</a:t>
            </a:r>
          </a:p>
          <a:p>
            <a:r>
              <a:rPr lang="es-ES" sz="2400" dirty="0"/>
              <a:t>= (5x – 2x) + (-2y + 7y) + (1 – 4) </a:t>
            </a:r>
            <a:r>
              <a:rPr lang="es-ES" sz="2400" dirty="0">
                <a:solidFill>
                  <a:srgbClr val="FF0000"/>
                </a:solidFill>
              </a:rPr>
              <a:t>(</a:t>
            </a:r>
            <a:r>
              <a:rPr lang="es-ES" sz="2400" dirty="0" err="1">
                <a:solidFill>
                  <a:srgbClr val="FF0000"/>
                </a:solidFill>
              </a:rPr>
              <a:t>combining</a:t>
            </a:r>
            <a:r>
              <a:rPr lang="es-ES" sz="2400" dirty="0">
                <a:solidFill>
                  <a:srgbClr val="FF0000"/>
                </a:solidFill>
              </a:rPr>
              <a:t> </a:t>
            </a:r>
            <a:r>
              <a:rPr lang="es-ES" sz="2400" dirty="0" err="1">
                <a:solidFill>
                  <a:srgbClr val="FF0000"/>
                </a:solidFill>
              </a:rPr>
              <a:t>like</a:t>
            </a:r>
            <a:r>
              <a:rPr lang="es-ES" sz="2400" dirty="0">
                <a:solidFill>
                  <a:srgbClr val="FF0000"/>
                </a:solidFill>
              </a:rPr>
              <a:t> </a:t>
            </a:r>
            <a:r>
              <a:rPr lang="es-ES" sz="2400" dirty="0" err="1">
                <a:solidFill>
                  <a:srgbClr val="FF0000"/>
                </a:solidFill>
              </a:rPr>
              <a:t>terms</a:t>
            </a:r>
            <a:r>
              <a:rPr lang="es-ES" sz="2400" dirty="0">
                <a:solidFill>
                  <a:srgbClr val="FF0000"/>
                </a:solidFill>
              </a:rPr>
              <a:t>)</a:t>
            </a:r>
          </a:p>
          <a:p>
            <a:r>
              <a:rPr lang="es-ES" sz="2400" dirty="0"/>
              <a:t>= 3x + 5y – 3</a:t>
            </a:r>
          </a:p>
          <a:p>
            <a:br>
              <a:rPr lang="es-ES" sz="2400" dirty="0"/>
            </a:br>
            <a:endParaRPr lang="en-US" sz="2400" dirty="0"/>
          </a:p>
        </p:txBody>
      </p:sp>
      <p:sp>
        <p:nvSpPr>
          <p:cNvPr id="4" name="Title 1">
            <a:extLst>
              <a:ext uri="{FF2B5EF4-FFF2-40B4-BE49-F238E27FC236}">
                <a16:creationId xmlns:a16="http://schemas.microsoft.com/office/drawing/2014/main" id="{BEBDF1BC-C22E-4DAC-BC35-3D4492B1D700}"/>
              </a:ext>
            </a:extLst>
          </p:cNvPr>
          <p:cNvSpPr txBox="1">
            <a:spLocks/>
          </p:cNvSpPr>
          <p:nvPr/>
        </p:nvSpPr>
        <p:spPr>
          <a:xfrm>
            <a:off x="304800" y="419746"/>
            <a:ext cx="8229600" cy="1143000"/>
          </a:xfrm>
          <a:prstGeom prst="rect">
            <a:avLst/>
          </a:prstGeom>
        </p:spPr>
        <p:txBody>
          <a:bodyPr/>
          <a:lstStyle>
            <a:lvl1pPr algn="ctr" defTabSz="914400" rtl="0" eaLnBrk="1" latinLnBrk="0" hangingPunct="1">
              <a:spcBef>
                <a:spcPct val="0"/>
              </a:spcBef>
              <a:buNone/>
              <a:defRPr sz="3600" kern="1200" baseline="0">
                <a:solidFill>
                  <a:schemeClr val="tx1"/>
                </a:solidFill>
                <a:latin typeface="+mj-lt"/>
                <a:ea typeface="+mj-ea"/>
                <a:cs typeface="+mj-cs"/>
              </a:defRPr>
            </a:lvl1pPr>
          </a:lstStyle>
          <a:p>
            <a:r>
              <a:rPr lang="en-IN" b="1" dirty="0"/>
              <a:t>Subtraction of algebraic expressions</a:t>
            </a:r>
            <a:endParaRPr lang="en-IN" dirty="0"/>
          </a:p>
        </p:txBody>
      </p:sp>
    </p:spTree>
    <p:extLst>
      <p:ext uri="{BB962C8B-B14F-4D97-AF65-F5344CB8AC3E}">
        <p14:creationId xmlns:p14="http://schemas.microsoft.com/office/powerpoint/2010/main" val="2719211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 calcmode="lin" valueType="num">
                                      <p:cBhvr additive="base">
                                        <p:cTn id="2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calcmode="lin" valueType="num">
                                      <p:cBhvr additive="base">
                                        <p:cTn id="28"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 calcmode="lin" valueType="num">
                                      <p:cBhvr additive="base">
                                        <p:cTn id="3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 calcmode="lin" valueType="num">
                                      <p:cBhvr additive="base">
                                        <p:cTn id="36"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DDE986-CB41-4CFA-833E-9ECCD1E92CBC}"/>
              </a:ext>
            </a:extLst>
          </p:cNvPr>
          <p:cNvSpPr>
            <a:spLocks noGrp="1"/>
          </p:cNvSpPr>
          <p:nvPr>
            <p:ph idx="1"/>
          </p:nvPr>
        </p:nvSpPr>
        <p:spPr/>
        <p:txBody>
          <a:bodyPr/>
          <a:lstStyle/>
          <a:p>
            <a:r>
              <a:rPr lang="es-ES" sz="2400" dirty="0"/>
              <a:t>2) </a:t>
            </a:r>
            <a:r>
              <a:rPr lang="es-ES" sz="2400" dirty="0" err="1"/>
              <a:t>Simplify</a:t>
            </a:r>
            <a:r>
              <a:rPr lang="es-ES" sz="2400" dirty="0"/>
              <a:t> (4x</a:t>
            </a:r>
            <a:r>
              <a:rPr lang="es-ES" sz="2400" baseline="30000" dirty="0"/>
              <a:t>2</a:t>
            </a:r>
            <a:r>
              <a:rPr lang="es-ES" sz="2400" dirty="0"/>
              <a:t> + </a:t>
            </a:r>
            <a:r>
              <a:rPr lang="es-ES" sz="2400" dirty="0" err="1"/>
              <a:t>xy</a:t>
            </a:r>
            <a:r>
              <a:rPr lang="es-ES" sz="2400" dirty="0"/>
              <a:t> + 3y</a:t>
            </a:r>
            <a:r>
              <a:rPr lang="es-ES" sz="2400" baseline="30000" dirty="0"/>
              <a:t>2</a:t>
            </a:r>
            <a:r>
              <a:rPr lang="es-ES" sz="2400" dirty="0"/>
              <a:t>) – (x</a:t>
            </a:r>
            <a:r>
              <a:rPr lang="es-ES" sz="2400" baseline="30000" dirty="0"/>
              <a:t>2</a:t>
            </a:r>
            <a:r>
              <a:rPr lang="es-ES" sz="2400" dirty="0"/>
              <a:t> + y</a:t>
            </a:r>
            <a:r>
              <a:rPr lang="es-ES" sz="2400" baseline="30000" dirty="0"/>
              <a:t>2</a:t>
            </a:r>
            <a:r>
              <a:rPr lang="es-ES" sz="2400" dirty="0"/>
              <a:t> – 3xy)</a:t>
            </a:r>
          </a:p>
          <a:p>
            <a:r>
              <a:rPr lang="es-ES" sz="2400" dirty="0"/>
              <a:t>(4x</a:t>
            </a:r>
            <a:r>
              <a:rPr lang="es-ES" sz="2400" baseline="30000" dirty="0"/>
              <a:t>2</a:t>
            </a:r>
            <a:r>
              <a:rPr lang="es-ES" sz="2400" dirty="0"/>
              <a:t> + </a:t>
            </a:r>
            <a:r>
              <a:rPr lang="es-ES" sz="2400" dirty="0" err="1"/>
              <a:t>xy</a:t>
            </a:r>
            <a:r>
              <a:rPr lang="es-ES" sz="2400" dirty="0"/>
              <a:t> + 3y</a:t>
            </a:r>
            <a:r>
              <a:rPr lang="es-ES" sz="2400" baseline="30000" dirty="0"/>
              <a:t>2</a:t>
            </a:r>
            <a:r>
              <a:rPr lang="es-ES" sz="2400" dirty="0"/>
              <a:t>) – (x</a:t>
            </a:r>
            <a:r>
              <a:rPr lang="es-ES" sz="2400" baseline="30000" dirty="0"/>
              <a:t>2</a:t>
            </a:r>
            <a:r>
              <a:rPr lang="es-ES" sz="2400" dirty="0"/>
              <a:t> + y</a:t>
            </a:r>
            <a:r>
              <a:rPr lang="es-ES" sz="2400" baseline="30000" dirty="0"/>
              <a:t>2</a:t>
            </a:r>
            <a:r>
              <a:rPr lang="es-ES" sz="2400" dirty="0"/>
              <a:t> – 3xy)</a:t>
            </a:r>
          </a:p>
          <a:p>
            <a:r>
              <a:rPr lang="es-ES" sz="2400" dirty="0"/>
              <a:t>= (4x</a:t>
            </a:r>
            <a:r>
              <a:rPr lang="es-ES" sz="2400" baseline="30000" dirty="0"/>
              <a:t>2</a:t>
            </a:r>
            <a:r>
              <a:rPr lang="es-ES" sz="2400" dirty="0"/>
              <a:t> + </a:t>
            </a:r>
            <a:r>
              <a:rPr lang="es-ES" sz="2400" dirty="0" err="1"/>
              <a:t>xy</a:t>
            </a:r>
            <a:r>
              <a:rPr lang="es-ES" sz="2400" dirty="0"/>
              <a:t> + 3y</a:t>
            </a:r>
            <a:r>
              <a:rPr lang="es-ES" sz="2400" baseline="30000" dirty="0"/>
              <a:t>2</a:t>
            </a:r>
            <a:r>
              <a:rPr lang="es-ES" sz="2400" dirty="0"/>
              <a:t>) –x</a:t>
            </a:r>
            <a:r>
              <a:rPr lang="es-ES" sz="2400" baseline="30000" dirty="0"/>
              <a:t>2</a:t>
            </a:r>
            <a:r>
              <a:rPr lang="es-ES" sz="2400" dirty="0"/>
              <a:t> – y</a:t>
            </a:r>
            <a:r>
              <a:rPr lang="es-ES" sz="2400" baseline="30000" dirty="0"/>
              <a:t>2</a:t>
            </a:r>
            <a:r>
              <a:rPr lang="es-ES" sz="2400" dirty="0"/>
              <a:t> + 3xy</a:t>
            </a:r>
          </a:p>
          <a:p>
            <a:r>
              <a:rPr lang="es-ES" sz="2400" dirty="0"/>
              <a:t>= (4x</a:t>
            </a:r>
            <a:r>
              <a:rPr lang="es-ES" sz="2400" baseline="30000" dirty="0"/>
              <a:t>2</a:t>
            </a:r>
            <a:r>
              <a:rPr lang="es-ES" sz="2400" dirty="0"/>
              <a:t> – x</a:t>
            </a:r>
            <a:r>
              <a:rPr lang="es-ES" sz="2400" baseline="30000" dirty="0"/>
              <a:t>2</a:t>
            </a:r>
            <a:r>
              <a:rPr lang="es-ES" sz="2400" dirty="0"/>
              <a:t>) + (</a:t>
            </a:r>
            <a:r>
              <a:rPr lang="es-ES" sz="2400" dirty="0" err="1"/>
              <a:t>xy</a:t>
            </a:r>
            <a:r>
              <a:rPr lang="es-ES" sz="2400" dirty="0"/>
              <a:t> + 3xy) + (3y</a:t>
            </a:r>
            <a:r>
              <a:rPr lang="es-ES" sz="2400" baseline="30000" dirty="0"/>
              <a:t>2</a:t>
            </a:r>
            <a:r>
              <a:rPr lang="es-ES" sz="2400" dirty="0"/>
              <a:t> – y</a:t>
            </a:r>
            <a:r>
              <a:rPr lang="es-ES" sz="2400" baseline="30000" dirty="0"/>
              <a:t>2</a:t>
            </a:r>
            <a:r>
              <a:rPr lang="es-ES" sz="2400" dirty="0"/>
              <a:t>)   </a:t>
            </a:r>
            <a:r>
              <a:rPr lang="es-ES" sz="2400" dirty="0">
                <a:solidFill>
                  <a:srgbClr val="FF0000"/>
                </a:solidFill>
              </a:rPr>
              <a:t>(</a:t>
            </a:r>
            <a:r>
              <a:rPr lang="es-ES" sz="2400" dirty="0" err="1">
                <a:solidFill>
                  <a:srgbClr val="FF0000"/>
                </a:solidFill>
              </a:rPr>
              <a:t>combining</a:t>
            </a:r>
            <a:r>
              <a:rPr lang="es-ES" sz="2400" dirty="0">
                <a:solidFill>
                  <a:srgbClr val="FF0000"/>
                </a:solidFill>
              </a:rPr>
              <a:t> </a:t>
            </a:r>
            <a:r>
              <a:rPr lang="es-ES" sz="2400" dirty="0" err="1">
                <a:solidFill>
                  <a:srgbClr val="FF0000"/>
                </a:solidFill>
              </a:rPr>
              <a:t>like</a:t>
            </a:r>
            <a:r>
              <a:rPr lang="es-ES" sz="2400" dirty="0">
                <a:solidFill>
                  <a:srgbClr val="FF0000"/>
                </a:solidFill>
              </a:rPr>
              <a:t> </a:t>
            </a:r>
            <a:r>
              <a:rPr lang="es-ES" sz="2400" dirty="0" err="1">
                <a:solidFill>
                  <a:srgbClr val="FF0000"/>
                </a:solidFill>
              </a:rPr>
              <a:t>terms</a:t>
            </a:r>
            <a:r>
              <a:rPr lang="es-ES" sz="2400" dirty="0">
                <a:solidFill>
                  <a:srgbClr val="FF0000"/>
                </a:solidFill>
              </a:rPr>
              <a:t>)</a:t>
            </a:r>
          </a:p>
          <a:p>
            <a:r>
              <a:rPr lang="es-ES" sz="2400" dirty="0"/>
              <a:t>= 3x</a:t>
            </a:r>
            <a:r>
              <a:rPr lang="es-ES" sz="2400" baseline="30000" dirty="0"/>
              <a:t>2</a:t>
            </a:r>
            <a:r>
              <a:rPr lang="es-ES" sz="2400" dirty="0"/>
              <a:t> + 4xy + 2y</a:t>
            </a:r>
            <a:r>
              <a:rPr lang="es-ES" sz="2400" baseline="30000" dirty="0"/>
              <a:t>2</a:t>
            </a:r>
            <a:br>
              <a:rPr lang="es-ES" sz="2400" dirty="0"/>
            </a:br>
            <a:endParaRPr lang="en-US" sz="2400" dirty="0"/>
          </a:p>
        </p:txBody>
      </p:sp>
      <p:sp>
        <p:nvSpPr>
          <p:cNvPr id="4" name="Title 1">
            <a:extLst>
              <a:ext uri="{FF2B5EF4-FFF2-40B4-BE49-F238E27FC236}">
                <a16:creationId xmlns:a16="http://schemas.microsoft.com/office/drawing/2014/main" id="{BEBDF1BC-C22E-4DAC-BC35-3D4492B1D700}"/>
              </a:ext>
            </a:extLst>
          </p:cNvPr>
          <p:cNvSpPr txBox="1">
            <a:spLocks/>
          </p:cNvSpPr>
          <p:nvPr/>
        </p:nvSpPr>
        <p:spPr>
          <a:xfrm>
            <a:off x="304800" y="419746"/>
            <a:ext cx="8229600" cy="1143000"/>
          </a:xfrm>
          <a:prstGeom prst="rect">
            <a:avLst/>
          </a:prstGeom>
        </p:spPr>
        <p:txBody>
          <a:bodyPr/>
          <a:lstStyle>
            <a:lvl1pPr algn="ctr" defTabSz="914400" rtl="0" eaLnBrk="1" latinLnBrk="0" hangingPunct="1">
              <a:spcBef>
                <a:spcPct val="0"/>
              </a:spcBef>
              <a:buNone/>
              <a:defRPr sz="3600" kern="1200" baseline="0">
                <a:solidFill>
                  <a:schemeClr val="tx1"/>
                </a:solidFill>
                <a:latin typeface="+mj-lt"/>
                <a:ea typeface="+mj-ea"/>
                <a:cs typeface="+mj-cs"/>
              </a:defRPr>
            </a:lvl1pPr>
          </a:lstStyle>
          <a:p>
            <a:r>
              <a:rPr lang="en-IN" b="1" dirty="0"/>
              <a:t>Subtraction of algebraic expressions</a:t>
            </a:r>
            <a:endParaRPr lang="en-IN" dirty="0"/>
          </a:p>
        </p:txBody>
      </p:sp>
    </p:spTree>
    <p:extLst>
      <p:ext uri="{BB962C8B-B14F-4D97-AF65-F5344CB8AC3E}">
        <p14:creationId xmlns:p14="http://schemas.microsoft.com/office/powerpoint/2010/main" val="4246167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a:prstGeom prst="rect">
            <a:avLst/>
          </a:prstGeom>
        </p:spPr>
        <p:txBody>
          <a:bodyPr/>
          <a:lstStyle>
            <a:lvl1pPr>
              <a:defRPr sz="3600" baseline="0"/>
            </a:lvl1pPr>
          </a:lstStyle>
          <a:p>
            <a:r>
              <a:rPr lang="en-US" dirty="0"/>
              <a:t>MM Index</a:t>
            </a:r>
            <a:endParaRPr lang="en-IN" dirty="0"/>
          </a:p>
        </p:txBody>
      </p:sp>
      <p:graphicFrame>
        <p:nvGraphicFramePr>
          <p:cNvPr id="5" name="Table 4"/>
          <p:cNvGraphicFramePr>
            <a:graphicFrameLocks noGrp="1"/>
          </p:cNvGraphicFramePr>
          <p:nvPr>
            <p:extLst>
              <p:ext uri="{D42A27DB-BD31-4B8C-83A1-F6EECF244321}">
                <p14:modId xmlns:p14="http://schemas.microsoft.com/office/powerpoint/2010/main" val="72685798"/>
              </p:ext>
            </p:extLst>
          </p:nvPr>
        </p:nvGraphicFramePr>
        <p:xfrm>
          <a:off x="457200" y="1397001"/>
          <a:ext cx="8229600" cy="3662679"/>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6019800">
                  <a:extLst>
                    <a:ext uri="{9D8B030D-6E8A-4147-A177-3AD203B41FA5}">
                      <a16:colId xmlns:a16="http://schemas.microsoft.com/office/drawing/2014/main" val="20002"/>
                    </a:ext>
                  </a:extLst>
                </a:gridCol>
              </a:tblGrid>
              <a:tr h="736599">
                <a:tc>
                  <a:txBody>
                    <a:bodyPr/>
                    <a:lstStyle/>
                    <a:p>
                      <a:pPr algn="ctr"/>
                      <a:r>
                        <a:rPr lang="en-US" dirty="0">
                          <a:solidFill>
                            <a:schemeClr val="tx1"/>
                          </a:solidFill>
                        </a:rPr>
                        <a:t>Slide#</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Thumbnail</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Source and Attribution</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638629">
                <a:tc>
                  <a:txBody>
                    <a:bodyPr/>
                    <a:lstStyle/>
                    <a:p>
                      <a:r>
                        <a:rPr lang="en-IN" sz="16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None/>
                      </a:pPr>
                      <a:r>
                        <a:rPr lang="en-IN" sz="1600" dirty="0">
                          <a:hlinkClick r:id="rId3"/>
                        </a:rPr>
                        <a:t>https://commons.wikimedia.org/wiki/File:Banana_(1).jpg</a:t>
                      </a:r>
                      <a:endParaRPr lang="en-IN"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IN" sz="1600" kern="1200" dirty="0">
                          <a:solidFill>
                            <a:schemeClr val="dk1"/>
                          </a:solidFill>
                          <a:latin typeface="+mn-lt"/>
                          <a:ea typeface="+mn-ea"/>
                          <a:cs typeface="+mn-cs"/>
                          <a:hlinkClick r:id="rId4">
                            <a:extLst>
                              <a:ext uri="{A12FA001-AC4F-418D-AE19-62706E023703}">
                                <ahyp:hlinkClr xmlns:ahyp="http://schemas.microsoft.com/office/drawing/2018/hyperlinkcolor" val="tx"/>
                              </a:ext>
                            </a:extLst>
                          </a:hlinkClick>
                        </a:rPr>
                        <a:t>https://www.pexels.com/photo/apple-fruit-healthy-food-39803/</a:t>
                      </a:r>
                      <a:r>
                        <a:rPr lang="en-IN" sz="1600" kern="1200" dirty="0">
                          <a:solidFill>
                            <a:schemeClr val="dk1"/>
                          </a:solidFill>
                          <a:latin typeface="+mn-lt"/>
                          <a:ea typeface="+mn-ea"/>
                          <a:cs typeface="+mn-cs"/>
                        </a:rPr>
                        <a:t> </a:t>
                      </a:r>
                      <a:endParaRPr lang="en-IN" sz="1600" dirty="0"/>
                    </a:p>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638629">
                <a:tc>
                  <a:txBody>
                    <a:bodyPr/>
                    <a:lstStyle/>
                    <a:p>
                      <a:r>
                        <a:rPr lang="en-IN" sz="160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None/>
                      </a:pPr>
                      <a:r>
                        <a:rPr lang="en-IN" sz="1600" dirty="0">
                          <a:hlinkClick r:id="rId5"/>
                        </a:rPr>
                        <a:t>https://pixabay.com/photos/sheets-towels-blankets-linen-clean-72155/</a:t>
                      </a:r>
                      <a:endParaRPr lang="en-IN" sz="1600" dirty="0"/>
                    </a:p>
                    <a:p>
                      <a:pPr marL="0" indent="0">
                        <a:buNone/>
                      </a:pPr>
                      <a:r>
                        <a:rPr lang="en-IN" sz="1600" dirty="0">
                          <a:hlinkClick r:id="rId6"/>
                        </a:rPr>
                        <a:t>https://pixabay.com/photos/store-clothes-clothing-line-1338629/</a:t>
                      </a:r>
                      <a:r>
                        <a:rPr lang="en-IN" sz="1600" dirty="0"/>
                        <a:t> </a:t>
                      </a:r>
                    </a:p>
                    <a:p>
                      <a:pPr marL="0" indent="0">
                        <a:buNone/>
                      </a:pPr>
                      <a:r>
                        <a:rPr lang="en-IN" sz="1600" dirty="0">
                          <a:hlinkClick r:id="rId7"/>
                        </a:rPr>
                        <a:t>https://pxhere.com/en/photo/1229056</a:t>
                      </a:r>
                      <a:endParaRPr lang="en-IN" sz="1600" dirty="0"/>
                    </a:p>
                    <a:p>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638629">
                <a:tc>
                  <a:txBody>
                    <a:bodyPr/>
                    <a:lstStyle/>
                    <a:p>
                      <a:r>
                        <a:rPr lang="en-IN" sz="1600" dirty="0">
                          <a:solidFill>
                            <a:schemeClr val="tx1"/>
                          </a:solidFill>
                        </a:rPr>
                        <a:t>7,8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None/>
                      </a:pPr>
                      <a:r>
                        <a:rPr lang="en-IN" sz="1600" dirty="0">
                          <a:hlinkClick r:id="rId8"/>
                        </a:rPr>
                        <a:t>https://pixabay.com/photos/french-fries-food-french-plate-1351062/</a:t>
                      </a:r>
                      <a:endParaRPr lang="en-IN" sz="1600" dirty="0"/>
                    </a:p>
                    <a:p>
                      <a:pPr marL="0" indent="0">
                        <a:buNone/>
                      </a:pPr>
                      <a:r>
                        <a:rPr lang="en-IN" sz="1600" dirty="0">
                          <a:hlinkClick r:id="rId9"/>
                        </a:rPr>
                        <a:t>https://pxhere.com/en/photo/819865</a:t>
                      </a:r>
                      <a:endParaRPr lang="en-IN" sz="1600" dirty="0"/>
                    </a:p>
                    <a:p>
                      <a:pPr marL="0" indent="0">
                        <a:buNone/>
                      </a:pPr>
                      <a:r>
                        <a:rPr lang="en-IN" sz="1600" dirty="0">
                          <a:hlinkClick r:id="rId10"/>
                        </a:rPr>
                        <a:t>https://pixabay.com/illustrations/soft-drink-drink-fresh-cool-2916290/</a:t>
                      </a:r>
                      <a:endParaRPr lang="en-IN" sz="1600" dirty="0"/>
                    </a:p>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pic>
        <p:nvPicPr>
          <p:cNvPr id="6" name="Picture 5">
            <a:extLst>
              <a:ext uri="{FF2B5EF4-FFF2-40B4-BE49-F238E27FC236}">
                <a16:creationId xmlns:a16="http://schemas.microsoft.com/office/drawing/2014/main" id="{2D2712EB-6EDA-44CD-87C0-9BF98F5CE383}"/>
              </a:ext>
            </a:extLst>
          </p:cNvPr>
          <p:cNvPicPr>
            <a:picLocks noChangeAspect="1"/>
          </p:cNvPicPr>
          <p:nvPr/>
        </p:nvPicPr>
        <p:blipFill>
          <a:blip r:embed="rId11" cstate="print">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248625" y="2209800"/>
            <a:ext cx="609600" cy="403761"/>
          </a:xfrm>
          <a:prstGeom prst="rect">
            <a:avLst/>
          </a:prstGeom>
        </p:spPr>
      </p:pic>
      <p:pic>
        <p:nvPicPr>
          <p:cNvPr id="7" name="Picture 2" descr="Image result for Banana">
            <a:extLst>
              <a:ext uri="{FF2B5EF4-FFF2-40B4-BE49-F238E27FC236}">
                <a16:creationId xmlns:a16="http://schemas.microsoft.com/office/drawing/2014/main" id="{C4F7C228-9F60-4FC8-B30C-DE672EB75B37}"/>
              </a:ext>
            </a:extLst>
          </p:cNvPr>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10000" b="90000" l="5667" r="95926">
                        <a14:foregroundMark x1="9815" y1="55333" x2="4593" y2="56778"/>
                        <a14:foregroundMark x1="4593" y1="56778" x2="1889" y2="63889"/>
                        <a14:foregroundMark x1="1889" y1="63889" x2="5667" y2="70444"/>
                        <a14:foregroundMark x1="5667" y1="70444" x2="10926" y2="74278"/>
                        <a14:foregroundMark x1="10926" y1="74278" x2="11037" y2="74278"/>
                        <a14:foregroundMark x1="91095" y1="16913" x2="92667" y2="9222"/>
                        <a14:foregroundMark x1="87704" y1="33500" x2="87903" y2="32526"/>
                        <a14:foregroundMark x1="92667" y1="9222" x2="97222" y2="13278"/>
                        <a14:foregroundMark x1="97222" y1="13278" x2="97371" y2="17111"/>
                        <a14:foregroundMark x1="89259" y1="69056" x2="84556" y2="72167"/>
                        <a14:foregroundMark x1="58778" y1="27944" x2="58778" y2="27944"/>
                        <a14:backgroundMark x1="91037" y1="16889" x2="88111" y2="32611"/>
                        <a14:backgroundMark x1="88111" y1="32611" x2="88074" y2="32722"/>
                        <a14:backgroundMark x1="97556" y1="17167" x2="95333" y2="33500"/>
                        <a14:backgroundMark x1="95333" y1="33500" x2="96333" y2="50944"/>
                        <a14:backgroundMark x1="96333" y1="50944" x2="95000" y2="59056"/>
                        <a14:backgroundMark x1="95000" y1="59056" x2="88963" y2="70333"/>
                        <a14:backgroundMark x1="97556" y1="21889" x2="97000" y2="30111"/>
                        <a14:backgroundMark x1="97000" y1="30111" x2="97185" y2="24556"/>
                        <a14:backgroundMark x1="96852" y1="29278" x2="96185" y2="37056"/>
                        <a14:backgroundMark x1="96185" y1="37056" x2="96852" y2="35333"/>
                      </a14:backgroundRemoval>
                    </a14:imgEffect>
                  </a14:imgLayer>
                </a14:imgProps>
              </a:ext>
              <a:ext uri="{28A0092B-C50C-407E-A947-70E740481C1C}">
                <a14:useLocalDpi xmlns:a14="http://schemas.microsoft.com/office/drawing/2010/main" val="0"/>
              </a:ext>
            </a:extLst>
          </a:blip>
          <a:srcRect/>
          <a:stretch>
            <a:fillRect/>
          </a:stretch>
        </p:blipFill>
        <p:spPr bwMode="auto">
          <a:xfrm>
            <a:off x="1981200" y="2271762"/>
            <a:ext cx="489171" cy="32611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blankets">
            <a:extLst>
              <a:ext uri="{FF2B5EF4-FFF2-40B4-BE49-F238E27FC236}">
                <a16:creationId xmlns:a16="http://schemas.microsoft.com/office/drawing/2014/main" id="{29DBF384-6D2E-4EFF-88AF-F8BD8D1D703F}"/>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743446" y="3301264"/>
            <a:ext cx="475506" cy="46771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Image result for Clothes">
            <a:extLst>
              <a:ext uri="{FF2B5EF4-FFF2-40B4-BE49-F238E27FC236}">
                <a16:creationId xmlns:a16="http://schemas.microsoft.com/office/drawing/2014/main" id="{20C132DF-2508-4565-B851-209D3EE2A70F}"/>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681191" y="2872460"/>
            <a:ext cx="600017" cy="40376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Image result for pillows">
            <a:extLst>
              <a:ext uri="{FF2B5EF4-FFF2-40B4-BE49-F238E27FC236}">
                <a16:creationId xmlns:a16="http://schemas.microsoft.com/office/drawing/2014/main" id="{B2C12D01-16CC-45FF-A022-35DC5848594F}"/>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818644" y="3764463"/>
            <a:ext cx="400308" cy="29984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Image result for burger">
            <a:extLst>
              <a:ext uri="{FF2B5EF4-FFF2-40B4-BE49-F238E27FC236}">
                <a16:creationId xmlns:a16="http://schemas.microsoft.com/office/drawing/2014/main" id="{9B1F1D2B-588A-4210-A9C3-EDE2C60ABF8A}"/>
              </a:ext>
            </a:extLst>
          </p:cNvPr>
          <p:cNvPicPr>
            <a:picLocks noChangeAspect="1" noChangeArrowheads="1"/>
          </p:cNvPicPr>
          <p:nvPr/>
        </p:nvPicPr>
        <p:blipFill>
          <a:blip r:embed="rId18" cstate="print">
            <a:extLst>
              <a:ext uri="{BEBA8EAE-BF5A-486C-A8C5-ECC9F3942E4B}">
                <a14:imgProps xmlns:a14="http://schemas.microsoft.com/office/drawing/2010/main">
                  <a14:imgLayer r:embed="rId19">
                    <a14:imgEffect>
                      <a14:backgroundRemoval t="9744" b="89744" l="6564" r="89961">
                        <a14:foregroundMark x1="89189" y1="27692" x2="90734" y2="80513"/>
                        <a14:foregroundMark x1="90734" y1="80513" x2="52124" y2="94359"/>
                        <a14:foregroundMark x1="52124" y1="94359" x2="10425" y2="89231"/>
                        <a14:foregroundMark x1="10425" y1="89231" x2="10208" y2="87707"/>
                        <a14:foregroundMark x1="11969" y1="34399" x2="11969" y2="29744"/>
                        <a14:foregroundMark x1="16515" y1="67371" x2="30116" y2="71795"/>
                        <a14:foregroundMark x1="30116" y1="71795" x2="69112" y2="65128"/>
                        <a14:foregroundMark x1="69112" y1="65128" x2="88031" y2="70769"/>
                        <a14:foregroundMark x1="88031" y1="70769" x2="69884" y2="81026"/>
                        <a14:foregroundMark x1="69884" y1="81026" x2="16304" y2="81950"/>
                        <a14:foregroundMark x1="12741" y1="86154" x2="8880" y2="61026"/>
                        <a14:foregroundMark x1="8880" y1="61026" x2="11969" y2="54359"/>
                        <a14:backgroundMark x1="9866" y1="72946" x2="9653" y2="87692"/>
                        <a14:backgroundMark x1="10039" y1="60998" x2="9977" y2="65308"/>
                        <a14:backgroundMark x1="10425" y1="34359" x2="10100" y2="56832"/>
                      </a14:backgroundRemoval>
                    </a14:imgEffect>
                  </a14:imgLayer>
                </a14:imgProps>
              </a:ext>
              <a:ext uri="{28A0092B-C50C-407E-A947-70E740481C1C}">
                <a14:useLocalDpi xmlns:a14="http://schemas.microsoft.com/office/drawing/2010/main" val="0"/>
              </a:ext>
            </a:extLst>
          </a:blip>
          <a:srcRect/>
          <a:stretch>
            <a:fillRect/>
          </a:stretch>
        </p:blipFill>
        <p:spPr bwMode="auto">
          <a:xfrm>
            <a:off x="1744517" y="4165201"/>
            <a:ext cx="557283" cy="4195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French Fries, Food, French, Plate">
            <a:extLst>
              <a:ext uri="{FF2B5EF4-FFF2-40B4-BE49-F238E27FC236}">
                <a16:creationId xmlns:a16="http://schemas.microsoft.com/office/drawing/2014/main" id="{8741A297-9DB6-4635-B4CC-CB3E904143BA}"/>
              </a:ext>
            </a:extLst>
          </p:cNvPr>
          <p:cNvPicPr>
            <a:picLocks noChangeAspect="1" noChangeArrowheads="1"/>
          </p:cNvPicPr>
          <p:nvPr/>
        </p:nvPicPr>
        <p:blipFill>
          <a:blip r:embed="rId20" cstate="print">
            <a:extLst>
              <a:ext uri="{BEBA8EAE-BF5A-486C-A8C5-ECC9F3942E4B}">
                <a14:imgProps xmlns:a14="http://schemas.microsoft.com/office/drawing/2010/main">
                  <a14:imgLayer r:embed="rId21">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341757" y="4559633"/>
            <a:ext cx="803377" cy="5355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Image result for Cool Drinks ">
            <a:extLst>
              <a:ext uri="{FF2B5EF4-FFF2-40B4-BE49-F238E27FC236}">
                <a16:creationId xmlns:a16="http://schemas.microsoft.com/office/drawing/2014/main" id="{0C054B89-B66A-4976-A369-148FED9D8797}"/>
              </a:ext>
            </a:extLst>
          </p:cNvPr>
          <p:cNvPicPr>
            <a:picLocks noChangeAspect="1" noChangeArrowheads="1"/>
          </p:cNvPicPr>
          <p:nvPr/>
        </p:nvPicPr>
        <p:blipFill>
          <a:blip r:embed="rId22" cstate="print">
            <a:extLst>
              <a:ext uri="{BEBA8EAE-BF5A-486C-A8C5-ECC9F3942E4B}">
                <a14:imgProps xmlns:a14="http://schemas.microsoft.com/office/drawing/2010/main">
                  <a14:imgLayer r:embed="rId2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flipH="1">
            <a:off x="2125412" y="4360084"/>
            <a:ext cx="741918" cy="741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6486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784</TotalTime>
  <Words>2085</Words>
  <Application>Microsoft Office PowerPoint</Application>
  <PresentationFormat>On-screen Show (4:3)</PresentationFormat>
  <Paragraphs>249</Paragraphs>
  <Slides>20</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Cambria Math</vt:lpstr>
      <vt:lpstr>Office Theme</vt:lpstr>
      <vt:lpstr>Addition and Subtraction of Algebraic Expressions  </vt:lpstr>
      <vt:lpstr>Addition or subtraction of like terms  </vt:lpstr>
      <vt:lpstr>When you add like terms, follow the following steps.  </vt:lpstr>
      <vt:lpstr>Follow the same steps when you subtract a term from another like term.</vt:lpstr>
      <vt:lpstr>Follow the same steps when you subtract a like term from another</vt:lpstr>
      <vt:lpstr>PowerPoint Presentation</vt:lpstr>
      <vt:lpstr>Addition and subtraction of algebraic expressions with like and unlike terms  </vt:lpstr>
      <vt:lpstr>Addition and subtraction of algebraic expressions with like and unlike terms  </vt:lpstr>
      <vt:lpstr>Addition and subtraction of algebraic expressions with like and unlike terms  </vt:lpstr>
      <vt:lpstr>Addition and subtraction of algebraic expressions with like and unlike terms  </vt:lpstr>
      <vt:lpstr>Addition and subtraction of algebraic expressions with like and unlike terms  </vt:lpstr>
      <vt:lpstr>Addition and subtraction of algebraic expressions with like and unlike terms  </vt:lpstr>
      <vt:lpstr>Addition and subtraction of algebraic expressions with like and unlike terms  </vt:lpstr>
      <vt:lpstr>Addition and subtraction of algebraic expressions with like and unlike terms  </vt:lpstr>
      <vt:lpstr>Addition and subtraction of algebraic expressions with like and unlike terms  </vt:lpstr>
      <vt:lpstr>Addition and subtraction of algebraic expressions with like and unlike terms  </vt:lpstr>
      <vt:lpstr>Addition and subtraction of algebraic expressions with like and unlike terms</vt:lpstr>
      <vt:lpstr>PowerPoint Presentation</vt:lpstr>
      <vt:lpstr>PowerPoint Presentation</vt:lpstr>
      <vt:lpstr>MM Index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keshaba</dc:creator>
  <cp:lastModifiedBy>GIRIDHAR BALACHANDRAN-170905056</cp:lastModifiedBy>
  <cp:revision>66</cp:revision>
  <dcterms:created xsi:type="dcterms:W3CDTF">2018-12-16T04:20:25Z</dcterms:created>
  <dcterms:modified xsi:type="dcterms:W3CDTF">2021-02-16T05:38:42Z</dcterms:modified>
</cp:coreProperties>
</file>