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3" r:id="rId3"/>
    <p:sldId id="285" r:id="rId4"/>
    <p:sldId id="265" r:id="rId5"/>
    <p:sldId id="268" r:id="rId6"/>
    <p:sldId id="269" r:id="rId7"/>
    <p:sldId id="267" r:id="rId8"/>
    <p:sldId id="277" r:id="rId9"/>
    <p:sldId id="281" r:id="rId10"/>
    <p:sldId id="283" r:id="rId11"/>
    <p:sldId id="284" r:id="rId12"/>
    <p:sldId id="25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43" autoAdjust="0"/>
    <p:restoredTop sz="93318" autoAdjust="0"/>
  </p:normalViewPr>
  <p:slideViewPr>
    <p:cSldViewPr>
      <p:cViewPr varScale="1">
        <p:scale>
          <a:sx n="62" d="100"/>
          <a:sy n="62" d="100"/>
        </p:scale>
        <p:origin x="39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15-02-2021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baby-pooh-winnie-2028307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Winnie (Multimedia): </a:t>
            </a:r>
            <a:r>
              <a:rPr lang="en-IN" dirty="0">
                <a:hlinkClick r:id="rId3"/>
              </a:rPr>
              <a:t>https://pixabay.com/vectors/baby-pooh-winnie-2028307/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ixabay.com/vectors/baby-pooh-winnie-2028307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/>
              <a:t>Degree of a Polynomial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C6190ED-65A4-44D0-8D1F-7879B7BC5609}"/>
              </a:ext>
            </a:extLst>
          </p:cNvPr>
          <p:cNvSpPr/>
          <p:nvPr/>
        </p:nvSpPr>
        <p:spPr>
          <a:xfrm>
            <a:off x="457200" y="4736147"/>
            <a:ext cx="8229600" cy="1054298"/>
          </a:xfrm>
          <a:custGeom>
            <a:avLst/>
            <a:gdLst>
              <a:gd name="connsiteX0" fmla="*/ 0 w 8229600"/>
              <a:gd name="connsiteY0" fmla="*/ 0 h 1054298"/>
              <a:gd name="connsiteX1" fmla="*/ 8229600 w 8229600"/>
              <a:gd name="connsiteY1" fmla="*/ 0 h 1054298"/>
              <a:gd name="connsiteX2" fmla="*/ 8229600 w 8229600"/>
              <a:gd name="connsiteY2" fmla="*/ 1054298 h 1054298"/>
              <a:gd name="connsiteX3" fmla="*/ 0 w 8229600"/>
              <a:gd name="connsiteY3" fmla="*/ 1054298 h 1054298"/>
              <a:gd name="connsiteX4" fmla="*/ 0 w 8229600"/>
              <a:gd name="connsiteY4" fmla="*/ 0 h 1054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29600" h="1054298">
                <a:moveTo>
                  <a:pt x="0" y="0"/>
                </a:moveTo>
                <a:lnTo>
                  <a:pt x="8229600" y="0"/>
                </a:lnTo>
                <a:lnTo>
                  <a:pt x="8229600" y="1054298"/>
                </a:lnTo>
                <a:lnTo>
                  <a:pt x="0" y="105429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70688" tIns="170688" rIns="170688" bIns="170688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400" b="1" i="0" u="none" kern="1200" dirty="0"/>
              <a:t>= 3+1+4 = 8 </a:t>
            </a:r>
            <a:endParaRPr lang="en-IN" sz="2400" b="1" kern="1200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76BE7D2-16FD-46FA-B1D2-AE84CC259A46}"/>
              </a:ext>
            </a:extLst>
          </p:cNvPr>
          <p:cNvSpPr/>
          <p:nvPr/>
        </p:nvSpPr>
        <p:spPr>
          <a:xfrm>
            <a:off x="457200" y="3130449"/>
            <a:ext cx="8229600" cy="1621511"/>
          </a:xfrm>
          <a:custGeom>
            <a:avLst/>
            <a:gdLst>
              <a:gd name="connsiteX0" fmla="*/ 0 w 8229600"/>
              <a:gd name="connsiteY0" fmla="*/ 567901 h 1621510"/>
              <a:gd name="connsiteX1" fmla="*/ 3912111 w 8229600"/>
              <a:gd name="connsiteY1" fmla="*/ 567901 h 1621510"/>
              <a:gd name="connsiteX2" fmla="*/ 3912111 w 8229600"/>
              <a:gd name="connsiteY2" fmla="*/ 405378 h 1621510"/>
              <a:gd name="connsiteX3" fmla="*/ 3709423 w 8229600"/>
              <a:gd name="connsiteY3" fmla="*/ 405378 h 1621510"/>
              <a:gd name="connsiteX4" fmla="*/ 4114800 w 8229600"/>
              <a:gd name="connsiteY4" fmla="*/ 0 h 1621510"/>
              <a:gd name="connsiteX5" fmla="*/ 4520178 w 8229600"/>
              <a:gd name="connsiteY5" fmla="*/ 405378 h 1621510"/>
              <a:gd name="connsiteX6" fmla="*/ 4317489 w 8229600"/>
              <a:gd name="connsiteY6" fmla="*/ 405378 h 1621510"/>
              <a:gd name="connsiteX7" fmla="*/ 4317489 w 8229600"/>
              <a:gd name="connsiteY7" fmla="*/ 567901 h 1621510"/>
              <a:gd name="connsiteX8" fmla="*/ 8229600 w 8229600"/>
              <a:gd name="connsiteY8" fmla="*/ 567901 h 1621510"/>
              <a:gd name="connsiteX9" fmla="*/ 8229600 w 8229600"/>
              <a:gd name="connsiteY9" fmla="*/ 1621510 h 1621510"/>
              <a:gd name="connsiteX10" fmla="*/ 0 w 8229600"/>
              <a:gd name="connsiteY10" fmla="*/ 1621510 h 1621510"/>
              <a:gd name="connsiteX11" fmla="*/ 0 w 8229600"/>
              <a:gd name="connsiteY11" fmla="*/ 567901 h 162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29600" h="1621510">
                <a:moveTo>
                  <a:pt x="8229600" y="1053609"/>
                </a:moveTo>
                <a:lnTo>
                  <a:pt x="4317489" y="1053609"/>
                </a:lnTo>
                <a:lnTo>
                  <a:pt x="4317489" y="1216132"/>
                </a:lnTo>
                <a:lnTo>
                  <a:pt x="4520177" y="1216132"/>
                </a:lnTo>
                <a:lnTo>
                  <a:pt x="4114800" y="1621509"/>
                </a:lnTo>
                <a:lnTo>
                  <a:pt x="3709422" y="1216132"/>
                </a:lnTo>
                <a:lnTo>
                  <a:pt x="3912111" y="1216132"/>
                </a:lnTo>
                <a:lnTo>
                  <a:pt x="3912111" y="1053609"/>
                </a:lnTo>
                <a:lnTo>
                  <a:pt x="0" y="1053609"/>
                </a:lnTo>
                <a:lnTo>
                  <a:pt x="0" y="1"/>
                </a:lnTo>
                <a:lnTo>
                  <a:pt x="8229600" y="1"/>
                </a:lnTo>
                <a:lnTo>
                  <a:pt x="8229600" y="1053609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-4966938"/>
              <a:satOff val="19906"/>
              <a:lumOff val="4314"/>
              <a:alphaOff val="0"/>
            </a:schemeClr>
          </a:fillRef>
          <a:effectRef idx="1">
            <a:schemeClr val="accent5">
              <a:hueOff val="-4966938"/>
              <a:satOff val="19906"/>
              <a:lumOff val="4314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70687" tIns="170689" rIns="170688" bIns="738589" numCol="1" spcCol="1270" anchor="ctr" anchorCtr="0">
            <a:noAutofit/>
          </a:bodyPr>
          <a:lstStyle/>
          <a:p>
            <a:pPr marL="0" lvl="0" indent="0" algn="ctr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400" b="0" i="0" u="none" kern="1200" dirty="0"/>
              <a:t>E.g.: Degree of  4x</a:t>
            </a:r>
            <a:r>
              <a:rPr lang="en-IN" sz="2400" b="0" i="0" u="none" kern="1200" baseline="30000" dirty="0"/>
              <a:t>3</a:t>
            </a:r>
            <a:r>
              <a:rPr lang="en-IN" sz="2400" b="0" i="0" u="none" kern="1200" dirty="0"/>
              <a:t>yz</a:t>
            </a:r>
            <a:r>
              <a:rPr lang="en-IN" sz="2400" b="0" i="0" u="none" kern="1200" baseline="30000" dirty="0"/>
              <a:t>4</a:t>
            </a:r>
            <a:r>
              <a:rPr lang="en-IN" sz="2400" b="0" i="0" u="none" kern="1200" dirty="0"/>
              <a:t> </a:t>
            </a:r>
            <a:endParaRPr lang="en-IN" sz="2400" b="0" kern="120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63AC1D2-0CEA-4BBD-98EC-90F62F8F194B}"/>
              </a:ext>
            </a:extLst>
          </p:cNvPr>
          <p:cNvSpPr/>
          <p:nvPr/>
        </p:nvSpPr>
        <p:spPr>
          <a:xfrm>
            <a:off x="457200" y="1523999"/>
            <a:ext cx="8229600" cy="1621512"/>
          </a:xfrm>
          <a:custGeom>
            <a:avLst/>
            <a:gdLst>
              <a:gd name="connsiteX0" fmla="*/ 0 w 8229600"/>
              <a:gd name="connsiteY0" fmla="*/ 567901 h 1621510"/>
              <a:gd name="connsiteX1" fmla="*/ 3912111 w 8229600"/>
              <a:gd name="connsiteY1" fmla="*/ 567901 h 1621510"/>
              <a:gd name="connsiteX2" fmla="*/ 3912111 w 8229600"/>
              <a:gd name="connsiteY2" fmla="*/ 405378 h 1621510"/>
              <a:gd name="connsiteX3" fmla="*/ 3709423 w 8229600"/>
              <a:gd name="connsiteY3" fmla="*/ 405378 h 1621510"/>
              <a:gd name="connsiteX4" fmla="*/ 4114800 w 8229600"/>
              <a:gd name="connsiteY4" fmla="*/ 0 h 1621510"/>
              <a:gd name="connsiteX5" fmla="*/ 4520178 w 8229600"/>
              <a:gd name="connsiteY5" fmla="*/ 405378 h 1621510"/>
              <a:gd name="connsiteX6" fmla="*/ 4317489 w 8229600"/>
              <a:gd name="connsiteY6" fmla="*/ 405378 h 1621510"/>
              <a:gd name="connsiteX7" fmla="*/ 4317489 w 8229600"/>
              <a:gd name="connsiteY7" fmla="*/ 567901 h 1621510"/>
              <a:gd name="connsiteX8" fmla="*/ 8229600 w 8229600"/>
              <a:gd name="connsiteY8" fmla="*/ 567901 h 1621510"/>
              <a:gd name="connsiteX9" fmla="*/ 8229600 w 8229600"/>
              <a:gd name="connsiteY9" fmla="*/ 1621510 h 1621510"/>
              <a:gd name="connsiteX10" fmla="*/ 0 w 8229600"/>
              <a:gd name="connsiteY10" fmla="*/ 1621510 h 1621510"/>
              <a:gd name="connsiteX11" fmla="*/ 0 w 8229600"/>
              <a:gd name="connsiteY11" fmla="*/ 567901 h 162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29600" h="1621510">
                <a:moveTo>
                  <a:pt x="8229600" y="1053609"/>
                </a:moveTo>
                <a:lnTo>
                  <a:pt x="4317489" y="1053609"/>
                </a:lnTo>
                <a:lnTo>
                  <a:pt x="4317489" y="1216132"/>
                </a:lnTo>
                <a:lnTo>
                  <a:pt x="4520177" y="1216132"/>
                </a:lnTo>
                <a:lnTo>
                  <a:pt x="4114800" y="1621509"/>
                </a:lnTo>
                <a:lnTo>
                  <a:pt x="3709422" y="1216132"/>
                </a:lnTo>
                <a:lnTo>
                  <a:pt x="3912111" y="1216132"/>
                </a:lnTo>
                <a:lnTo>
                  <a:pt x="3912111" y="1053609"/>
                </a:lnTo>
                <a:lnTo>
                  <a:pt x="0" y="1053609"/>
                </a:lnTo>
                <a:lnTo>
                  <a:pt x="0" y="1"/>
                </a:lnTo>
                <a:lnTo>
                  <a:pt x="8229600" y="1"/>
                </a:lnTo>
                <a:lnTo>
                  <a:pt x="8229600" y="1053609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-9933876"/>
              <a:satOff val="39811"/>
              <a:lumOff val="8628"/>
              <a:alphaOff val="0"/>
            </a:schemeClr>
          </a:fillRef>
          <a:effectRef idx="1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70687" tIns="170689" rIns="170688" bIns="738590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400" b="1" i="0" u="none" kern="1200" dirty="0"/>
              <a:t>Degree of a monomial</a:t>
            </a:r>
            <a:r>
              <a:rPr lang="en-IN" sz="2400" b="0" i="0" u="none" kern="1200" dirty="0"/>
              <a:t> is the sum of the degree of all its variables. </a:t>
            </a:r>
            <a:endParaRPr lang="en-IN" sz="2400" kern="1200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lvl="0"/>
            <a:r>
              <a:rPr lang="en-IN" b="1" dirty="0"/>
              <a:t>Degree of a Monomial</a:t>
            </a:r>
            <a:r>
              <a:rPr lang="en-IN" dirty="0"/>
              <a:t> </a:t>
            </a:r>
            <a:br>
              <a:rPr lang="en-IN" dirty="0"/>
            </a:br>
            <a:br>
              <a:rPr lang="en-IN" dirty="0"/>
            </a:b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539704"/>
              </p:ext>
            </p:extLst>
          </p:nvPr>
        </p:nvGraphicFramePr>
        <p:xfrm>
          <a:off x="1257300" y="1981200"/>
          <a:ext cx="6629400" cy="28194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Monomial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Exponents of x / y /</a:t>
                      </a:r>
                      <a:r>
                        <a:rPr lang="en-US" sz="2000" baseline="0" dirty="0"/>
                        <a:t> z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Degree of the monomial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77">
                <a:tc>
                  <a:txBody>
                    <a:bodyPr/>
                    <a:lstStyle/>
                    <a:p>
                      <a:endParaRPr lang="en-IN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x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/>
                        <a:t>y</a:t>
                      </a:r>
                      <a:endParaRPr lang="en-IN" sz="24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u="none" strike="noStrike" dirty="0"/>
                        <a:t>z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77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x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1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677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7x</a:t>
                      </a:r>
                      <a:r>
                        <a:rPr lang="en-IN" sz="2400" u="none" strike="noStrike" baseline="30000" dirty="0"/>
                        <a:t>2</a:t>
                      </a:r>
                      <a:endParaRPr lang="en-IN" sz="2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2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-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-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/>
                        <a:t>2</a:t>
                      </a:r>
                      <a:endParaRPr lang="en-IN" sz="24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677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-3xyz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/>
                        <a:t>1</a:t>
                      </a:r>
                      <a:endParaRPr lang="en-IN" sz="24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/>
                        <a:t>1</a:t>
                      </a:r>
                      <a:endParaRPr lang="en-IN" sz="24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1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/>
                        <a:t>1 + 1 +1 = 3</a:t>
                      </a:r>
                      <a:endParaRPr lang="en-IN" sz="24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677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8y</a:t>
                      </a:r>
                      <a:r>
                        <a:rPr lang="en-IN" sz="2400" u="none" strike="noStrike" kern="1200" baseline="30000" dirty="0"/>
                        <a:t>2</a:t>
                      </a:r>
                      <a:r>
                        <a:rPr lang="en-IN" sz="2400" u="none" strike="noStrike" dirty="0"/>
                        <a:t>z</a:t>
                      </a:r>
                      <a:r>
                        <a:rPr lang="en-IN" sz="2400" u="none" strike="noStrike" kern="1200" baseline="30000" dirty="0"/>
                        <a:t>2</a:t>
                      </a:r>
                      <a:endParaRPr lang="en-IN" sz="2400" u="none" strike="noStrike" kern="1200" baseline="300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-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2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2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2 + 2 = 4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IN" b="1" dirty="0"/>
              <a:t>Degree of a Monomial</a:t>
            </a:r>
            <a:r>
              <a:rPr lang="en-IN" dirty="0"/>
              <a:t> </a:t>
            </a:r>
            <a:br>
              <a:rPr lang="en-IN" dirty="0"/>
            </a:br>
            <a:br>
              <a:rPr lang="en-IN" dirty="0"/>
            </a:b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1A6A8BD-24E6-4822-B913-52E0E35CF0B2}"/>
              </a:ext>
            </a:extLst>
          </p:cNvPr>
          <p:cNvSpPr/>
          <p:nvPr/>
        </p:nvSpPr>
        <p:spPr>
          <a:xfrm>
            <a:off x="457200" y="4724569"/>
            <a:ext cx="8458200" cy="1335127"/>
          </a:xfrm>
          <a:custGeom>
            <a:avLst/>
            <a:gdLst>
              <a:gd name="connsiteX0" fmla="*/ 0 w 8458200"/>
              <a:gd name="connsiteY0" fmla="*/ 0 h 1335127"/>
              <a:gd name="connsiteX1" fmla="*/ 8458200 w 8458200"/>
              <a:gd name="connsiteY1" fmla="*/ 0 h 1335127"/>
              <a:gd name="connsiteX2" fmla="*/ 8458200 w 8458200"/>
              <a:gd name="connsiteY2" fmla="*/ 1335127 h 1335127"/>
              <a:gd name="connsiteX3" fmla="*/ 0 w 8458200"/>
              <a:gd name="connsiteY3" fmla="*/ 1335127 h 1335127"/>
              <a:gd name="connsiteX4" fmla="*/ 0 w 8458200"/>
              <a:gd name="connsiteY4" fmla="*/ 0 h 1335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58200" h="1335127">
                <a:moveTo>
                  <a:pt x="0" y="0"/>
                </a:moveTo>
                <a:lnTo>
                  <a:pt x="8458200" y="0"/>
                </a:lnTo>
                <a:lnTo>
                  <a:pt x="8458200" y="1335127"/>
                </a:lnTo>
                <a:lnTo>
                  <a:pt x="0" y="1335127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70688" tIns="170688" rIns="170688" bIns="170688" numCol="1" spcCol="1270" anchor="ctr" anchorCtr="0">
            <a:noAutofit/>
          </a:bodyPr>
          <a:lstStyle/>
          <a:p>
            <a:pPr marL="0" lvl="0" indent="0" algn="ctr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400" b="0" i="0" u="sng" kern="1200" dirty="0"/>
              <a:t>The degree of the polynomial is 2.</a:t>
            </a:r>
          </a:p>
          <a:p>
            <a:pPr marL="0" lvl="0" indent="0" algn="ctr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400" b="0" i="0" u="none" kern="1200" dirty="0"/>
              <a:t>The degree of the polynomial y</a:t>
            </a:r>
            <a:r>
              <a:rPr lang="en-IN" sz="2400" b="0" i="0" u="none" kern="1200" baseline="30000" dirty="0"/>
              <a:t>6</a:t>
            </a:r>
            <a:r>
              <a:rPr lang="en-IN" sz="2400" b="0" i="0" u="none" kern="1200" dirty="0"/>
              <a:t> – 2y</a:t>
            </a:r>
            <a:r>
              <a:rPr lang="en-IN" sz="2400" b="0" i="0" u="none" kern="1200" baseline="30000" dirty="0"/>
              <a:t>3</a:t>
            </a:r>
            <a:r>
              <a:rPr lang="en-IN" sz="2400" b="0" i="0" u="none" kern="1200" dirty="0"/>
              <a:t> + y is 6 </a:t>
            </a:r>
          </a:p>
          <a:p>
            <a:pPr marL="0" lvl="0" indent="0" algn="ctr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400" b="0" i="0" u="none" kern="1200" dirty="0"/>
              <a:t>the degree of 2 – 3x</a:t>
            </a:r>
            <a:r>
              <a:rPr lang="en-IN" sz="2400" b="0" i="0" u="none" kern="1200" baseline="30000" dirty="0"/>
              <a:t>2</a:t>
            </a:r>
            <a:r>
              <a:rPr lang="en-IN" sz="2400" b="0" i="0" u="none" kern="1200" dirty="0"/>
              <a:t> + 4x</a:t>
            </a:r>
            <a:r>
              <a:rPr lang="en-IN" sz="2400" b="0" i="0" u="none" kern="1200" baseline="30000" dirty="0"/>
              <a:t>5</a:t>
            </a:r>
            <a:r>
              <a:rPr lang="en-IN" sz="2400" b="0" i="0" u="none" kern="1200" dirty="0"/>
              <a:t> + 2x</a:t>
            </a:r>
            <a:r>
              <a:rPr lang="en-IN" sz="2400" b="0" i="0" u="none" kern="1200" baseline="30000" dirty="0"/>
              <a:t>4</a:t>
            </a:r>
            <a:r>
              <a:rPr lang="en-IN" sz="2400" b="0" i="0" u="none" kern="1200" dirty="0"/>
              <a:t> – 4x + x3 is 5</a:t>
            </a:r>
            <a:endParaRPr lang="en-IN" sz="2400" b="0" kern="120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0420D96-33C1-4B22-92BB-8B79F769ACCE}"/>
              </a:ext>
            </a:extLst>
          </p:cNvPr>
          <p:cNvSpPr/>
          <p:nvPr/>
        </p:nvSpPr>
        <p:spPr>
          <a:xfrm>
            <a:off x="457200" y="3750975"/>
            <a:ext cx="8458200" cy="952190"/>
          </a:xfrm>
          <a:custGeom>
            <a:avLst/>
            <a:gdLst>
              <a:gd name="connsiteX0" fmla="*/ 0 w 8458200"/>
              <a:gd name="connsiteY0" fmla="*/ 333485 h 952189"/>
              <a:gd name="connsiteX1" fmla="*/ 4110076 w 8458200"/>
              <a:gd name="connsiteY1" fmla="*/ 333485 h 952189"/>
              <a:gd name="connsiteX2" fmla="*/ 4110076 w 8458200"/>
              <a:gd name="connsiteY2" fmla="*/ 238047 h 952189"/>
              <a:gd name="connsiteX3" fmla="*/ 3991053 w 8458200"/>
              <a:gd name="connsiteY3" fmla="*/ 238047 h 952189"/>
              <a:gd name="connsiteX4" fmla="*/ 4229100 w 8458200"/>
              <a:gd name="connsiteY4" fmla="*/ 0 h 952189"/>
              <a:gd name="connsiteX5" fmla="*/ 4467147 w 8458200"/>
              <a:gd name="connsiteY5" fmla="*/ 238047 h 952189"/>
              <a:gd name="connsiteX6" fmla="*/ 4348124 w 8458200"/>
              <a:gd name="connsiteY6" fmla="*/ 238047 h 952189"/>
              <a:gd name="connsiteX7" fmla="*/ 4348124 w 8458200"/>
              <a:gd name="connsiteY7" fmla="*/ 333485 h 952189"/>
              <a:gd name="connsiteX8" fmla="*/ 8458200 w 8458200"/>
              <a:gd name="connsiteY8" fmla="*/ 333485 h 952189"/>
              <a:gd name="connsiteX9" fmla="*/ 8458200 w 8458200"/>
              <a:gd name="connsiteY9" fmla="*/ 952189 h 952189"/>
              <a:gd name="connsiteX10" fmla="*/ 0 w 8458200"/>
              <a:gd name="connsiteY10" fmla="*/ 952189 h 952189"/>
              <a:gd name="connsiteX11" fmla="*/ 0 w 8458200"/>
              <a:gd name="connsiteY11" fmla="*/ 333485 h 952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58200" h="952189">
                <a:moveTo>
                  <a:pt x="8458200" y="618704"/>
                </a:moveTo>
                <a:lnTo>
                  <a:pt x="4348124" y="618704"/>
                </a:lnTo>
                <a:lnTo>
                  <a:pt x="4348124" y="714142"/>
                </a:lnTo>
                <a:lnTo>
                  <a:pt x="4467147" y="714142"/>
                </a:lnTo>
                <a:lnTo>
                  <a:pt x="4229100" y="952188"/>
                </a:lnTo>
                <a:lnTo>
                  <a:pt x="3991053" y="714142"/>
                </a:lnTo>
                <a:lnTo>
                  <a:pt x="4110076" y="714142"/>
                </a:lnTo>
                <a:lnTo>
                  <a:pt x="4110076" y="618704"/>
                </a:lnTo>
                <a:lnTo>
                  <a:pt x="0" y="618704"/>
                </a:lnTo>
                <a:lnTo>
                  <a:pt x="0" y="1"/>
                </a:lnTo>
                <a:lnTo>
                  <a:pt x="8458200" y="1"/>
                </a:lnTo>
                <a:lnTo>
                  <a:pt x="8458200" y="618704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-3311292"/>
              <a:satOff val="13270"/>
              <a:lumOff val="2876"/>
              <a:alphaOff val="0"/>
            </a:schemeClr>
          </a:fillRef>
          <a:effectRef idx="1">
            <a:schemeClr val="accent5">
              <a:hueOff val="-3311292"/>
              <a:satOff val="13270"/>
              <a:lumOff val="287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70687" tIns="170689" rIns="170688" bIns="504173" numCol="1" spcCol="1270" anchor="ctr" anchorCtr="0">
            <a:noAutofit/>
          </a:bodyPr>
          <a:lstStyle/>
          <a:p>
            <a:pPr marL="0" lvl="0" indent="0" algn="ctr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400" b="0" i="0" u="none" kern="1200" dirty="0"/>
              <a:t>The variable is ‘x’ and the highest exponent of x is 2.</a:t>
            </a:r>
            <a:endParaRPr lang="en-IN" sz="2400" b="0" kern="120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E8C1B47-88FB-4A8E-9245-8816C0A5BB39}"/>
              </a:ext>
            </a:extLst>
          </p:cNvPr>
          <p:cNvSpPr/>
          <p:nvPr/>
        </p:nvSpPr>
        <p:spPr>
          <a:xfrm>
            <a:off x="457200" y="2621850"/>
            <a:ext cx="8458200" cy="1107721"/>
          </a:xfrm>
          <a:custGeom>
            <a:avLst/>
            <a:gdLst>
              <a:gd name="connsiteX0" fmla="*/ 0 w 8458200"/>
              <a:gd name="connsiteY0" fmla="*/ 387957 h 1107720"/>
              <a:gd name="connsiteX1" fmla="*/ 4090635 w 8458200"/>
              <a:gd name="connsiteY1" fmla="*/ 387957 h 1107720"/>
              <a:gd name="connsiteX2" fmla="*/ 4090635 w 8458200"/>
              <a:gd name="connsiteY2" fmla="*/ 276930 h 1107720"/>
              <a:gd name="connsiteX3" fmla="*/ 3952170 w 8458200"/>
              <a:gd name="connsiteY3" fmla="*/ 276930 h 1107720"/>
              <a:gd name="connsiteX4" fmla="*/ 4229100 w 8458200"/>
              <a:gd name="connsiteY4" fmla="*/ 0 h 1107720"/>
              <a:gd name="connsiteX5" fmla="*/ 4506030 w 8458200"/>
              <a:gd name="connsiteY5" fmla="*/ 276930 h 1107720"/>
              <a:gd name="connsiteX6" fmla="*/ 4367565 w 8458200"/>
              <a:gd name="connsiteY6" fmla="*/ 276930 h 1107720"/>
              <a:gd name="connsiteX7" fmla="*/ 4367565 w 8458200"/>
              <a:gd name="connsiteY7" fmla="*/ 387957 h 1107720"/>
              <a:gd name="connsiteX8" fmla="*/ 8458200 w 8458200"/>
              <a:gd name="connsiteY8" fmla="*/ 387957 h 1107720"/>
              <a:gd name="connsiteX9" fmla="*/ 8458200 w 8458200"/>
              <a:gd name="connsiteY9" fmla="*/ 1107720 h 1107720"/>
              <a:gd name="connsiteX10" fmla="*/ 0 w 8458200"/>
              <a:gd name="connsiteY10" fmla="*/ 1107720 h 1107720"/>
              <a:gd name="connsiteX11" fmla="*/ 0 w 8458200"/>
              <a:gd name="connsiteY11" fmla="*/ 387957 h 1107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58200" h="1107720">
                <a:moveTo>
                  <a:pt x="8458200" y="719763"/>
                </a:moveTo>
                <a:lnTo>
                  <a:pt x="4367565" y="719763"/>
                </a:lnTo>
                <a:lnTo>
                  <a:pt x="4367565" y="830790"/>
                </a:lnTo>
                <a:lnTo>
                  <a:pt x="4506030" y="830790"/>
                </a:lnTo>
                <a:lnTo>
                  <a:pt x="4229100" y="1107719"/>
                </a:lnTo>
                <a:lnTo>
                  <a:pt x="3952170" y="830790"/>
                </a:lnTo>
                <a:lnTo>
                  <a:pt x="4090635" y="830790"/>
                </a:lnTo>
                <a:lnTo>
                  <a:pt x="4090635" y="719763"/>
                </a:lnTo>
                <a:lnTo>
                  <a:pt x="0" y="719763"/>
                </a:lnTo>
                <a:lnTo>
                  <a:pt x="0" y="1"/>
                </a:lnTo>
                <a:lnTo>
                  <a:pt x="8458200" y="1"/>
                </a:lnTo>
                <a:lnTo>
                  <a:pt x="8458200" y="719763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-6622584"/>
              <a:satOff val="26541"/>
              <a:lumOff val="5752"/>
              <a:alphaOff val="0"/>
            </a:schemeClr>
          </a:fillRef>
          <a:effectRef idx="1">
            <a:schemeClr val="accent5">
              <a:hueOff val="-6622584"/>
              <a:satOff val="26541"/>
              <a:lumOff val="5752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70687" tIns="170689" rIns="170688" bIns="55864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400" b="0" i="0" u="none" kern="1200" dirty="0"/>
              <a:t>Consider a polynomial with only one variable say, 2x – 4x</a:t>
            </a:r>
            <a:r>
              <a:rPr lang="en-IN" sz="2400" b="0" i="0" u="none" kern="1200" baseline="30000" dirty="0"/>
              <a:t>2</a:t>
            </a:r>
            <a:r>
              <a:rPr lang="en-IN" sz="2400" b="0" i="0" u="none" kern="1200" dirty="0"/>
              <a:t> + 3. </a:t>
            </a:r>
            <a:endParaRPr lang="en-IN" sz="2400" kern="12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75BD11B-C267-4E86-B604-70493576BEDC}"/>
              </a:ext>
            </a:extLst>
          </p:cNvPr>
          <p:cNvSpPr/>
          <p:nvPr/>
        </p:nvSpPr>
        <p:spPr>
          <a:xfrm>
            <a:off x="457200" y="1022783"/>
            <a:ext cx="8305800" cy="1569957"/>
          </a:xfrm>
          <a:custGeom>
            <a:avLst/>
            <a:gdLst>
              <a:gd name="connsiteX0" fmla="*/ 0 w 8458200"/>
              <a:gd name="connsiteY0" fmla="*/ 639792 h 1826778"/>
              <a:gd name="connsiteX1" fmla="*/ 4000753 w 8458200"/>
              <a:gd name="connsiteY1" fmla="*/ 639792 h 1826778"/>
              <a:gd name="connsiteX2" fmla="*/ 4000753 w 8458200"/>
              <a:gd name="connsiteY2" fmla="*/ 456695 h 1826778"/>
              <a:gd name="connsiteX3" fmla="*/ 3772406 w 8458200"/>
              <a:gd name="connsiteY3" fmla="*/ 456695 h 1826778"/>
              <a:gd name="connsiteX4" fmla="*/ 4229100 w 8458200"/>
              <a:gd name="connsiteY4" fmla="*/ 0 h 1826778"/>
              <a:gd name="connsiteX5" fmla="*/ 4685795 w 8458200"/>
              <a:gd name="connsiteY5" fmla="*/ 456695 h 1826778"/>
              <a:gd name="connsiteX6" fmla="*/ 4457447 w 8458200"/>
              <a:gd name="connsiteY6" fmla="*/ 456695 h 1826778"/>
              <a:gd name="connsiteX7" fmla="*/ 4457447 w 8458200"/>
              <a:gd name="connsiteY7" fmla="*/ 639792 h 1826778"/>
              <a:gd name="connsiteX8" fmla="*/ 8458200 w 8458200"/>
              <a:gd name="connsiteY8" fmla="*/ 639792 h 1826778"/>
              <a:gd name="connsiteX9" fmla="*/ 8458200 w 8458200"/>
              <a:gd name="connsiteY9" fmla="*/ 1826778 h 1826778"/>
              <a:gd name="connsiteX10" fmla="*/ 0 w 8458200"/>
              <a:gd name="connsiteY10" fmla="*/ 1826778 h 1826778"/>
              <a:gd name="connsiteX11" fmla="*/ 0 w 8458200"/>
              <a:gd name="connsiteY11" fmla="*/ 639792 h 1826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58200" h="1826778">
                <a:moveTo>
                  <a:pt x="8458200" y="1186986"/>
                </a:moveTo>
                <a:lnTo>
                  <a:pt x="4457447" y="1186986"/>
                </a:lnTo>
                <a:lnTo>
                  <a:pt x="4457447" y="1370083"/>
                </a:lnTo>
                <a:lnTo>
                  <a:pt x="4685794" y="1370083"/>
                </a:lnTo>
                <a:lnTo>
                  <a:pt x="4229100" y="1826777"/>
                </a:lnTo>
                <a:lnTo>
                  <a:pt x="3772405" y="1370083"/>
                </a:lnTo>
                <a:lnTo>
                  <a:pt x="4000753" y="1370083"/>
                </a:lnTo>
                <a:lnTo>
                  <a:pt x="4000753" y="1186986"/>
                </a:lnTo>
                <a:lnTo>
                  <a:pt x="0" y="1186986"/>
                </a:lnTo>
                <a:lnTo>
                  <a:pt x="0" y="1"/>
                </a:lnTo>
                <a:lnTo>
                  <a:pt x="8458200" y="1"/>
                </a:lnTo>
                <a:lnTo>
                  <a:pt x="8458200" y="1186986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-9933876"/>
              <a:satOff val="39811"/>
              <a:lumOff val="8628"/>
              <a:alphaOff val="0"/>
            </a:schemeClr>
          </a:fillRef>
          <a:effectRef idx="1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70687" tIns="170689" rIns="170688" bIns="810481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400" b="0" i="0" u="none" kern="1200" dirty="0"/>
              <a:t>The degree of a polynomial with </a:t>
            </a:r>
            <a:r>
              <a:rPr lang="en-IN" sz="2400" b="1" i="0" u="none" kern="1200" dirty="0"/>
              <a:t>only one variable</a:t>
            </a:r>
            <a:r>
              <a:rPr lang="en-IN" sz="2400" b="0" i="0" u="none" kern="1200" dirty="0"/>
              <a:t> is the largest exponent of that variable.</a:t>
            </a:r>
            <a:endParaRPr lang="en-IN" sz="2400" kern="1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IN" b="1" dirty="0"/>
              <a:t>Degree of a Polynomial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A46D774-20C9-4F1B-9392-ECFD7E1D627A}"/>
              </a:ext>
            </a:extLst>
          </p:cNvPr>
          <p:cNvSpPr/>
          <p:nvPr/>
        </p:nvSpPr>
        <p:spPr>
          <a:xfrm>
            <a:off x="533400" y="4824568"/>
            <a:ext cx="8229600" cy="1118231"/>
          </a:xfrm>
          <a:custGeom>
            <a:avLst/>
            <a:gdLst>
              <a:gd name="connsiteX0" fmla="*/ 0 w 8229600"/>
              <a:gd name="connsiteY0" fmla="*/ 0 h 1118231"/>
              <a:gd name="connsiteX1" fmla="*/ 8229600 w 8229600"/>
              <a:gd name="connsiteY1" fmla="*/ 0 h 1118231"/>
              <a:gd name="connsiteX2" fmla="*/ 8229600 w 8229600"/>
              <a:gd name="connsiteY2" fmla="*/ 1118231 h 1118231"/>
              <a:gd name="connsiteX3" fmla="*/ 0 w 8229600"/>
              <a:gd name="connsiteY3" fmla="*/ 1118231 h 1118231"/>
              <a:gd name="connsiteX4" fmla="*/ 0 w 8229600"/>
              <a:gd name="connsiteY4" fmla="*/ 0 h 1118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29600" h="1118231">
                <a:moveTo>
                  <a:pt x="0" y="0"/>
                </a:moveTo>
                <a:lnTo>
                  <a:pt x="8229600" y="0"/>
                </a:lnTo>
                <a:lnTo>
                  <a:pt x="8229600" y="1118231"/>
                </a:lnTo>
                <a:lnTo>
                  <a:pt x="0" y="1118231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2800" b="0" i="0" u="none" kern="1200" dirty="0"/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800" b="0" i="0" u="none" kern="1200" dirty="0"/>
              <a:t>The largest such degree is the degree of the polynomial.</a:t>
            </a:r>
            <a:endParaRPr lang="en-IN" sz="2800" b="0" kern="1200" dirty="0"/>
          </a:p>
          <a:p>
            <a:pPr marL="0" lvl="0" indent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2800" kern="1200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83EB390-AB2C-42E4-A170-4850839CA846}"/>
              </a:ext>
            </a:extLst>
          </p:cNvPr>
          <p:cNvSpPr/>
          <p:nvPr/>
        </p:nvSpPr>
        <p:spPr>
          <a:xfrm>
            <a:off x="533400" y="3121501"/>
            <a:ext cx="8229600" cy="1719840"/>
          </a:xfrm>
          <a:custGeom>
            <a:avLst/>
            <a:gdLst>
              <a:gd name="connsiteX0" fmla="*/ 0 w 8229600"/>
              <a:gd name="connsiteY0" fmla="*/ 602339 h 1719839"/>
              <a:gd name="connsiteX1" fmla="*/ 3899820 w 8229600"/>
              <a:gd name="connsiteY1" fmla="*/ 602339 h 1719839"/>
              <a:gd name="connsiteX2" fmla="*/ 3899820 w 8229600"/>
              <a:gd name="connsiteY2" fmla="*/ 429960 h 1719839"/>
              <a:gd name="connsiteX3" fmla="*/ 3684840 w 8229600"/>
              <a:gd name="connsiteY3" fmla="*/ 429960 h 1719839"/>
              <a:gd name="connsiteX4" fmla="*/ 4114800 w 8229600"/>
              <a:gd name="connsiteY4" fmla="*/ 0 h 1719839"/>
              <a:gd name="connsiteX5" fmla="*/ 4544760 w 8229600"/>
              <a:gd name="connsiteY5" fmla="*/ 429960 h 1719839"/>
              <a:gd name="connsiteX6" fmla="*/ 4329780 w 8229600"/>
              <a:gd name="connsiteY6" fmla="*/ 429960 h 1719839"/>
              <a:gd name="connsiteX7" fmla="*/ 4329780 w 8229600"/>
              <a:gd name="connsiteY7" fmla="*/ 602339 h 1719839"/>
              <a:gd name="connsiteX8" fmla="*/ 8229600 w 8229600"/>
              <a:gd name="connsiteY8" fmla="*/ 602339 h 1719839"/>
              <a:gd name="connsiteX9" fmla="*/ 8229600 w 8229600"/>
              <a:gd name="connsiteY9" fmla="*/ 1719839 h 1719839"/>
              <a:gd name="connsiteX10" fmla="*/ 0 w 8229600"/>
              <a:gd name="connsiteY10" fmla="*/ 1719839 h 1719839"/>
              <a:gd name="connsiteX11" fmla="*/ 0 w 8229600"/>
              <a:gd name="connsiteY11" fmla="*/ 602339 h 1719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29600" h="1719839">
                <a:moveTo>
                  <a:pt x="8229600" y="1117500"/>
                </a:moveTo>
                <a:lnTo>
                  <a:pt x="4329780" y="1117500"/>
                </a:lnTo>
                <a:lnTo>
                  <a:pt x="4329780" y="1289879"/>
                </a:lnTo>
                <a:lnTo>
                  <a:pt x="4544760" y="1289879"/>
                </a:lnTo>
                <a:lnTo>
                  <a:pt x="4114800" y="1719838"/>
                </a:lnTo>
                <a:lnTo>
                  <a:pt x="3684840" y="1289879"/>
                </a:lnTo>
                <a:lnTo>
                  <a:pt x="3899820" y="1289879"/>
                </a:lnTo>
                <a:lnTo>
                  <a:pt x="3899820" y="1117500"/>
                </a:lnTo>
                <a:lnTo>
                  <a:pt x="0" y="1117500"/>
                </a:lnTo>
                <a:lnTo>
                  <a:pt x="0" y="1"/>
                </a:lnTo>
                <a:lnTo>
                  <a:pt x="8229600" y="1"/>
                </a:lnTo>
                <a:lnTo>
                  <a:pt x="8229600" y="11175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-4966938"/>
              <a:satOff val="19906"/>
              <a:lumOff val="4314"/>
              <a:alphaOff val="0"/>
            </a:schemeClr>
          </a:fillRef>
          <a:effectRef idx="1">
            <a:schemeClr val="accent5">
              <a:hueOff val="-4966938"/>
              <a:satOff val="19906"/>
              <a:lumOff val="4314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99135" tIns="199137" rIns="199136" bIns="801475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800" b="0" i="0" u="none" kern="1200" dirty="0"/>
              <a:t>For each term, find the degree by adding the exponents of each variable in it.</a:t>
            </a:r>
            <a:endParaRPr lang="en-IN" sz="2800" kern="120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DEBD7B1-C373-4B55-8A92-D6328D5AC571}"/>
              </a:ext>
            </a:extLst>
          </p:cNvPr>
          <p:cNvSpPr/>
          <p:nvPr/>
        </p:nvSpPr>
        <p:spPr>
          <a:xfrm>
            <a:off x="533400" y="1417636"/>
            <a:ext cx="8229600" cy="1719841"/>
          </a:xfrm>
          <a:custGeom>
            <a:avLst/>
            <a:gdLst>
              <a:gd name="connsiteX0" fmla="*/ 0 w 8229600"/>
              <a:gd name="connsiteY0" fmla="*/ 602339 h 1719839"/>
              <a:gd name="connsiteX1" fmla="*/ 3899820 w 8229600"/>
              <a:gd name="connsiteY1" fmla="*/ 602339 h 1719839"/>
              <a:gd name="connsiteX2" fmla="*/ 3899820 w 8229600"/>
              <a:gd name="connsiteY2" fmla="*/ 429960 h 1719839"/>
              <a:gd name="connsiteX3" fmla="*/ 3684840 w 8229600"/>
              <a:gd name="connsiteY3" fmla="*/ 429960 h 1719839"/>
              <a:gd name="connsiteX4" fmla="*/ 4114800 w 8229600"/>
              <a:gd name="connsiteY4" fmla="*/ 0 h 1719839"/>
              <a:gd name="connsiteX5" fmla="*/ 4544760 w 8229600"/>
              <a:gd name="connsiteY5" fmla="*/ 429960 h 1719839"/>
              <a:gd name="connsiteX6" fmla="*/ 4329780 w 8229600"/>
              <a:gd name="connsiteY6" fmla="*/ 429960 h 1719839"/>
              <a:gd name="connsiteX7" fmla="*/ 4329780 w 8229600"/>
              <a:gd name="connsiteY7" fmla="*/ 602339 h 1719839"/>
              <a:gd name="connsiteX8" fmla="*/ 8229600 w 8229600"/>
              <a:gd name="connsiteY8" fmla="*/ 602339 h 1719839"/>
              <a:gd name="connsiteX9" fmla="*/ 8229600 w 8229600"/>
              <a:gd name="connsiteY9" fmla="*/ 1719839 h 1719839"/>
              <a:gd name="connsiteX10" fmla="*/ 0 w 8229600"/>
              <a:gd name="connsiteY10" fmla="*/ 1719839 h 1719839"/>
              <a:gd name="connsiteX11" fmla="*/ 0 w 8229600"/>
              <a:gd name="connsiteY11" fmla="*/ 602339 h 1719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29600" h="1719839">
                <a:moveTo>
                  <a:pt x="8229600" y="1117500"/>
                </a:moveTo>
                <a:lnTo>
                  <a:pt x="4329780" y="1117500"/>
                </a:lnTo>
                <a:lnTo>
                  <a:pt x="4329780" y="1289879"/>
                </a:lnTo>
                <a:lnTo>
                  <a:pt x="4544760" y="1289879"/>
                </a:lnTo>
                <a:lnTo>
                  <a:pt x="4114800" y="1719838"/>
                </a:lnTo>
                <a:lnTo>
                  <a:pt x="3684840" y="1289879"/>
                </a:lnTo>
                <a:lnTo>
                  <a:pt x="3899820" y="1289879"/>
                </a:lnTo>
                <a:lnTo>
                  <a:pt x="3899820" y="1117500"/>
                </a:lnTo>
                <a:lnTo>
                  <a:pt x="0" y="1117500"/>
                </a:lnTo>
                <a:lnTo>
                  <a:pt x="0" y="1"/>
                </a:lnTo>
                <a:lnTo>
                  <a:pt x="8229600" y="1"/>
                </a:lnTo>
                <a:lnTo>
                  <a:pt x="8229600" y="11175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-9933876"/>
              <a:satOff val="39811"/>
              <a:lumOff val="8628"/>
              <a:alphaOff val="0"/>
            </a:schemeClr>
          </a:fillRef>
          <a:effectRef idx="1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99135" tIns="199137" rIns="199136" bIns="801476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800" i="0" u="none" kern="1200" dirty="0"/>
              <a:t>To find the degree of a polynomial with more than one variable, we need to look at each term. </a:t>
            </a:r>
            <a:endParaRPr lang="en-IN" sz="2800" kern="12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IN" b="1" dirty="0"/>
              <a:t>Degree of a Polynomial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43C3FE8-712C-499C-88D5-2F1DA5E9E053}"/>
              </a:ext>
            </a:extLst>
          </p:cNvPr>
          <p:cNvSpPr/>
          <p:nvPr/>
        </p:nvSpPr>
        <p:spPr>
          <a:xfrm>
            <a:off x="533400" y="5054535"/>
            <a:ext cx="8229600" cy="861435"/>
          </a:xfrm>
          <a:custGeom>
            <a:avLst/>
            <a:gdLst>
              <a:gd name="connsiteX0" fmla="*/ 0 w 8229600"/>
              <a:gd name="connsiteY0" fmla="*/ 0 h 861435"/>
              <a:gd name="connsiteX1" fmla="*/ 8229600 w 8229600"/>
              <a:gd name="connsiteY1" fmla="*/ 0 h 861435"/>
              <a:gd name="connsiteX2" fmla="*/ 8229600 w 8229600"/>
              <a:gd name="connsiteY2" fmla="*/ 861435 h 861435"/>
              <a:gd name="connsiteX3" fmla="*/ 0 w 8229600"/>
              <a:gd name="connsiteY3" fmla="*/ 861435 h 861435"/>
              <a:gd name="connsiteX4" fmla="*/ 0 w 8229600"/>
              <a:gd name="connsiteY4" fmla="*/ 0 h 86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29600" h="861435">
                <a:moveTo>
                  <a:pt x="0" y="0"/>
                </a:moveTo>
                <a:lnTo>
                  <a:pt x="8229600" y="0"/>
                </a:lnTo>
                <a:lnTo>
                  <a:pt x="8229600" y="861435"/>
                </a:lnTo>
                <a:lnTo>
                  <a:pt x="0" y="861435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70688" tIns="170688" rIns="170688" bIns="170688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400" b="0" i="0" u="none" kern="1200" dirty="0"/>
              <a:t>The highest degree of the terms is 5. Thus the degree of the polynomial is 5.</a:t>
            </a:r>
            <a:endParaRPr lang="en-IN" sz="2400" kern="1200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8FD258C-6D03-435B-B9A9-B8AC6B5BF707}"/>
              </a:ext>
            </a:extLst>
          </p:cNvPr>
          <p:cNvSpPr/>
          <p:nvPr/>
        </p:nvSpPr>
        <p:spPr>
          <a:xfrm>
            <a:off x="533400" y="3768565"/>
            <a:ext cx="8229601" cy="1324889"/>
          </a:xfrm>
          <a:custGeom>
            <a:avLst/>
            <a:gdLst>
              <a:gd name="connsiteX0" fmla="*/ 0 w 8229600"/>
              <a:gd name="connsiteY0" fmla="*/ 464016 h 1324888"/>
              <a:gd name="connsiteX1" fmla="*/ 3949189 w 8229600"/>
              <a:gd name="connsiteY1" fmla="*/ 464016 h 1324888"/>
              <a:gd name="connsiteX2" fmla="*/ 3949189 w 8229600"/>
              <a:gd name="connsiteY2" fmla="*/ 331222 h 1324888"/>
              <a:gd name="connsiteX3" fmla="*/ 3783578 w 8229600"/>
              <a:gd name="connsiteY3" fmla="*/ 331222 h 1324888"/>
              <a:gd name="connsiteX4" fmla="*/ 4114800 w 8229600"/>
              <a:gd name="connsiteY4" fmla="*/ 0 h 1324888"/>
              <a:gd name="connsiteX5" fmla="*/ 4446022 w 8229600"/>
              <a:gd name="connsiteY5" fmla="*/ 331222 h 1324888"/>
              <a:gd name="connsiteX6" fmla="*/ 4280411 w 8229600"/>
              <a:gd name="connsiteY6" fmla="*/ 331222 h 1324888"/>
              <a:gd name="connsiteX7" fmla="*/ 4280411 w 8229600"/>
              <a:gd name="connsiteY7" fmla="*/ 464016 h 1324888"/>
              <a:gd name="connsiteX8" fmla="*/ 8229600 w 8229600"/>
              <a:gd name="connsiteY8" fmla="*/ 464016 h 1324888"/>
              <a:gd name="connsiteX9" fmla="*/ 8229600 w 8229600"/>
              <a:gd name="connsiteY9" fmla="*/ 1324888 h 1324888"/>
              <a:gd name="connsiteX10" fmla="*/ 0 w 8229600"/>
              <a:gd name="connsiteY10" fmla="*/ 1324888 h 1324888"/>
              <a:gd name="connsiteX11" fmla="*/ 0 w 8229600"/>
              <a:gd name="connsiteY11" fmla="*/ 464016 h 132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29600" h="1324888">
                <a:moveTo>
                  <a:pt x="8229600" y="860872"/>
                </a:moveTo>
                <a:lnTo>
                  <a:pt x="4280411" y="860872"/>
                </a:lnTo>
                <a:lnTo>
                  <a:pt x="4280411" y="993666"/>
                </a:lnTo>
                <a:lnTo>
                  <a:pt x="4446022" y="993666"/>
                </a:lnTo>
                <a:lnTo>
                  <a:pt x="4114800" y="1324887"/>
                </a:lnTo>
                <a:lnTo>
                  <a:pt x="3783578" y="993666"/>
                </a:lnTo>
                <a:lnTo>
                  <a:pt x="3949189" y="993666"/>
                </a:lnTo>
                <a:lnTo>
                  <a:pt x="3949189" y="860872"/>
                </a:lnTo>
                <a:lnTo>
                  <a:pt x="0" y="860872"/>
                </a:lnTo>
                <a:lnTo>
                  <a:pt x="0" y="1"/>
                </a:lnTo>
                <a:lnTo>
                  <a:pt x="8229600" y="1"/>
                </a:lnTo>
                <a:lnTo>
                  <a:pt x="8229600" y="860872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-3311292"/>
              <a:satOff val="13270"/>
              <a:lumOff val="2876"/>
              <a:alphaOff val="0"/>
            </a:schemeClr>
          </a:fillRef>
          <a:effectRef idx="1">
            <a:schemeClr val="accent5">
              <a:hueOff val="-3311292"/>
              <a:satOff val="13270"/>
              <a:lumOff val="287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70687" tIns="170689" rIns="170689" bIns="634704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2400" b="0" i="0" u="none" kern="1200" dirty="0"/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400" b="0" i="0" u="none" kern="1200" dirty="0"/>
              <a:t>The degree of 2xy is 1 + 1 = 2, the degree of y</a:t>
            </a:r>
            <a:r>
              <a:rPr lang="en-IN" sz="2400" b="0" i="0" u="none" kern="1200" baseline="30000" dirty="0"/>
              <a:t>3</a:t>
            </a:r>
            <a:r>
              <a:rPr lang="en-IN" sz="2400" b="0" i="0" u="none" kern="1200" dirty="0"/>
              <a:t> is 3 and the degree of - 4x is 1.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2400" kern="120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3B53408-0585-4FF5-89BE-A6AEED7928BA}"/>
              </a:ext>
            </a:extLst>
          </p:cNvPr>
          <p:cNvSpPr/>
          <p:nvPr/>
        </p:nvSpPr>
        <p:spPr>
          <a:xfrm>
            <a:off x="533400" y="2458678"/>
            <a:ext cx="8229600" cy="1324890"/>
          </a:xfrm>
          <a:custGeom>
            <a:avLst/>
            <a:gdLst>
              <a:gd name="connsiteX0" fmla="*/ 0 w 8229600"/>
              <a:gd name="connsiteY0" fmla="*/ 464016 h 1324888"/>
              <a:gd name="connsiteX1" fmla="*/ 3949189 w 8229600"/>
              <a:gd name="connsiteY1" fmla="*/ 464016 h 1324888"/>
              <a:gd name="connsiteX2" fmla="*/ 3949189 w 8229600"/>
              <a:gd name="connsiteY2" fmla="*/ 331222 h 1324888"/>
              <a:gd name="connsiteX3" fmla="*/ 3783578 w 8229600"/>
              <a:gd name="connsiteY3" fmla="*/ 331222 h 1324888"/>
              <a:gd name="connsiteX4" fmla="*/ 4114800 w 8229600"/>
              <a:gd name="connsiteY4" fmla="*/ 0 h 1324888"/>
              <a:gd name="connsiteX5" fmla="*/ 4446022 w 8229600"/>
              <a:gd name="connsiteY5" fmla="*/ 331222 h 1324888"/>
              <a:gd name="connsiteX6" fmla="*/ 4280411 w 8229600"/>
              <a:gd name="connsiteY6" fmla="*/ 331222 h 1324888"/>
              <a:gd name="connsiteX7" fmla="*/ 4280411 w 8229600"/>
              <a:gd name="connsiteY7" fmla="*/ 464016 h 1324888"/>
              <a:gd name="connsiteX8" fmla="*/ 8229600 w 8229600"/>
              <a:gd name="connsiteY8" fmla="*/ 464016 h 1324888"/>
              <a:gd name="connsiteX9" fmla="*/ 8229600 w 8229600"/>
              <a:gd name="connsiteY9" fmla="*/ 1324888 h 1324888"/>
              <a:gd name="connsiteX10" fmla="*/ 0 w 8229600"/>
              <a:gd name="connsiteY10" fmla="*/ 1324888 h 1324888"/>
              <a:gd name="connsiteX11" fmla="*/ 0 w 8229600"/>
              <a:gd name="connsiteY11" fmla="*/ 464016 h 132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29600" h="1324888">
                <a:moveTo>
                  <a:pt x="8229600" y="860872"/>
                </a:moveTo>
                <a:lnTo>
                  <a:pt x="4280411" y="860872"/>
                </a:lnTo>
                <a:lnTo>
                  <a:pt x="4280411" y="993666"/>
                </a:lnTo>
                <a:lnTo>
                  <a:pt x="4446022" y="993666"/>
                </a:lnTo>
                <a:lnTo>
                  <a:pt x="4114800" y="1324887"/>
                </a:lnTo>
                <a:lnTo>
                  <a:pt x="3783578" y="993666"/>
                </a:lnTo>
                <a:lnTo>
                  <a:pt x="3949189" y="993666"/>
                </a:lnTo>
                <a:lnTo>
                  <a:pt x="3949189" y="860872"/>
                </a:lnTo>
                <a:lnTo>
                  <a:pt x="0" y="860872"/>
                </a:lnTo>
                <a:lnTo>
                  <a:pt x="0" y="1"/>
                </a:lnTo>
                <a:lnTo>
                  <a:pt x="8229600" y="1"/>
                </a:lnTo>
                <a:lnTo>
                  <a:pt x="8229600" y="860872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-6622584"/>
              <a:satOff val="26541"/>
              <a:lumOff val="5752"/>
              <a:alphaOff val="0"/>
            </a:schemeClr>
          </a:fillRef>
          <a:effectRef idx="1">
            <a:schemeClr val="accent5">
              <a:hueOff val="-6622584"/>
              <a:satOff val="26541"/>
              <a:lumOff val="5752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70687" tIns="170689" rIns="170688" bIns="634705" numCol="1" spcCol="1270" anchor="ctr" anchorCtr="0">
            <a:noAutofit/>
          </a:bodyPr>
          <a:lstStyle/>
          <a:p>
            <a:pPr marL="0" lvl="0" indent="0" algn="ctr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2400" b="0" i="0" u="none" kern="1200" dirty="0"/>
          </a:p>
          <a:p>
            <a:pPr marL="0" lvl="0" indent="0" algn="ctr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400" b="0" i="0" u="none" kern="1200" dirty="0"/>
              <a:t>The degree of the term 3x</a:t>
            </a:r>
            <a:r>
              <a:rPr lang="en-IN" sz="2400" b="0" i="0" u="none" kern="1200" baseline="30000" dirty="0"/>
              <a:t>3</a:t>
            </a:r>
            <a:r>
              <a:rPr lang="en-IN" sz="2400" b="0" i="0" u="none" kern="1200" dirty="0"/>
              <a:t>y</a:t>
            </a:r>
            <a:r>
              <a:rPr lang="en-IN" sz="2400" b="0" i="0" u="none" kern="1200" baseline="30000" dirty="0"/>
              <a:t>2</a:t>
            </a:r>
            <a:r>
              <a:rPr lang="en-IN" sz="2400" b="0" i="0" u="none" kern="1200" dirty="0"/>
              <a:t> is: exponent of x + exponent of y = 3 + 2 = 5</a:t>
            </a:r>
          </a:p>
          <a:p>
            <a:pPr marL="0" lvl="0" indent="0" algn="ctr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400" b="0" i="0" u="none" kern="1200" dirty="0"/>
              <a:t> </a:t>
            </a:r>
            <a:endParaRPr lang="en-IN" sz="2400" kern="12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FF9311-83DF-4AA1-8FCC-C62AB992AFC8}"/>
              </a:ext>
            </a:extLst>
          </p:cNvPr>
          <p:cNvSpPr/>
          <p:nvPr/>
        </p:nvSpPr>
        <p:spPr>
          <a:xfrm>
            <a:off x="533400" y="1143002"/>
            <a:ext cx="8229600" cy="1324890"/>
          </a:xfrm>
          <a:custGeom>
            <a:avLst/>
            <a:gdLst>
              <a:gd name="connsiteX0" fmla="*/ 0 w 8229600"/>
              <a:gd name="connsiteY0" fmla="*/ 464016 h 1324888"/>
              <a:gd name="connsiteX1" fmla="*/ 3949189 w 8229600"/>
              <a:gd name="connsiteY1" fmla="*/ 464016 h 1324888"/>
              <a:gd name="connsiteX2" fmla="*/ 3949189 w 8229600"/>
              <a:gd name="connsiteY2" fmla="*/ 331222 h 1324888"/>
              <a:gd name="connsiteX3" fmla="*/ 3783578 w 8229600"/>
              <a:gd name="connsiteY3" fmla="*/ 331222 h 1324888"/>
              <a:gd name="connsiteX4" fmla="*/ 4114800 w 8229600"/>
              <a:gd name="connsiteY4" fmla="*/ 0 h 1324888"/>
              <a:gd name="connsiteX5" fmla="*/ 4446022 w 8229600"/>
              <a:gd name="connsiteY5" fmla="*/ 331222 h 1324888"/>
              <a:gd name="connsiteX6" fmla="*/ 4280411 w 8229600"/>
              <a:gd name="connsiteY6" fmla="*/ 331222 h 1324888"/>
              <a:gd name="connsiteX7" fmla="*/ 4280411 w 8229600"/>
              <a:gd name="connsiteY7" fmla="*/ 464016 h 1324888"/>
              <a:gd name="connsiteX8" fmla="*/ 8229600 w 8229600"/>
              <a:gd name="connsiteY8" fmla="*/ 464016 h 1324888"/>
              <a:gd name="connsiteX9" fmla="*/ 8229600 w 8229600"/>
              <a:gd name="connsiteY9" fmla="*/ 1324888 h 1324888"/>
              <a:gd name="connsiteX10" fmla="*/ 0 w 8229600"/>
              <a:gd name="connsiteY10" fmla="*/ 1324888 h 1324888"/>
              <a:gd name="connsiteX11" fmla="*/ 0 w 8229600"/>
              <a:gd name="connsiteY11" fmla="*/ 464016 h 132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29600" h="1324888">
                <a:moveTo>
                  <a:pt x="8229600" y="860872"/>
                </a:moveTo>
                <a:lnTo>
                  <a:pt x="4280411" y="860872"/>
                </a:lnTo>
                <a:lnTo>
                  <a:pt x="4280411" y="993666"/>
                </a:lnTo>
                <a:lnTo>
                  <a:pt x="4446022" y="993666"/>
                </a:lnTo>
                <a:lnTo>
                  <a:pt x="4114800" y="1324887"/>
                </a:lnTo>
                <a:lnTo>
                  <a:pt x="3783578" y="993666"/>
                </a:lnTo>
                <a:lnTo>
                  <a:pt x="3949189" y="993666"/>
                </a:lnTo>
                <a:lnTo>
                  <a:pt x="3949189" y="860872"/>
                </a:lnTo>
                <a:lnTo>
                  <a:pt x="0" y="860872"/>
                </a:lnTo>
                <a:lnTo>
                  <a:pt x="0" y="1"/>
                </a:lnTo>
                <a:lnTo>
                  <a:pt x="8229600" y="1"/>
                </a:lnTo>
                <a:lnTo>
                  <a:pt x="8229600" y="860872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-9933876"/>
              <a:satOff val="39811"/>
              <a:lumOff val="8628"/>
              <a:alphaOff val="0"/>
            </a:schemeClr>
          </a:fillRef>
          <a:effectRef idx="1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70687" tIns="170688" rIns="170688" bIns="63470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2400" b="0" i="0" u="none" kern="1200" dirty="0"/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2400" b="0" i="0" u="none" kern="1200" dirty="0"/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400" b="0" i="0" u="none" kern="1200" dirty="0"/>
              <a:t>For example, What is the degree of 3x</a:t>
            </a:r>
            <a:r>
              <a:rPr lang="en-IN" sz="2400" b="0" i="0" u="none" kern="1200" baseline="30000" dirty="0"/>
              <a:t>3</a:t>
            </a:r>
            <a:r>
              <a:rPr lang="en-IN" sz="2400" b="0" i="0" u="none" kern="1200" dirty="0"/>
              <a:t>y</a:t>
            </a:r>
            <a:r>
              <a:rPr lang="en-IN" sz="2400" b="0" i="0" u="none" kern="1200" baseline="30000" dirty="0"/>
              <a:t>2</a:t>
            </a:r>
            <a:r>
              <a:rPr lang="en-IN" sz="2400" b="0" i="0" u="none" kern="1200" dirty="0"/>
              <a:t> + 2xy + y</a:t>
            </a:r>
            <a:r>
              <a:rPr lang="en-IN" sz="2400" b="0" i="0" u="none" kern="1200" baseline="30000" dirty="0"/>
              <a:t>3</a:t>
            </a:r>
            <a:r>
              <a:rPr lang="en-IN" sz="2400" b="0" i="0" u="none" kern="1200" dirty="0"/>
              <a:t> – 4x +3?</a:t>
            </a:r>
            <a:endParaRPr lang="en-IN" sz="2400" b="0" kern="1200" dirty="0"/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2400" b="0" kern="1200" dirty="0"/>
          </a:p>
          <a:p>
            <a:pPr marL="0" lvl="0" indent="0" algn="ctr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2400" kern="12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IN" b="1" dirty="0"/>
              <a:t>Degree of a Polynomial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62FACD0-DC07-4F9C-B500-0DE2FC59E5BE}"/>
              </a:ext>
            </a:extLst>
          </p:cNvPr>
          <p:cNvSpPr/>
          <p:nvPr/>
        </p:nvSpPr>
        <p:spPr>
          <a:xfrm>
            <a:off x="533400" y="4735389"/>
            <a:ext cx="8229600" cy="1360432"/>
          </a:xfrm>
          <a:custGeom>
            <a:avLst/>
            <a:gdLst>
              <a:gd name="connsiteX0" fmla="*/ 0 w 8229600"/>
              <a:gd name="connsiteY0" fmla="*/ 0 h 1360432"/>
              <a:gd name="connsiteX1" fmla="*/ 8229600 w 8229600"/>
              <a:gd name="connsiteY1" fmla="*/ 0 h 1360432"/>
              <a:gd name="connsiteX2" fmla="*/ 8229600 w 8229600"/>
              <a:gd name="connsiteY2" fmla="*/ 1360432 h 1360432"/>
              <a:gd name="connsiteX3" fmla="*/ 0 w 8229600"/>
              <a:gd name="connsiteY3" fmla="*/ 1360432 h 1360432"/>
              <a:gd name="connsiteX4" fmla="*/ 0 w 8229600"/>
              <a:gd name="connsiteY4" fmla="*/ 0 h 1360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29600" h="1360432">
                <a:moveTo>
                  <a:pt x="0" y="0"/>
                </a:moveTo>
                <a:lnTo>
                  <a:pt x="8229600" y="0"/>
                </a:lnTo>
                <a:lnTo>
                  <a:pt x="8229600" y="1360432"/>
                </a:lnTo>
                <a:lnTo>
                  <a:pt x="0" y="1360432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marL="0" lvl="0" indent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800" b="0" i="0" u="none" kern="1200" dirty="0"/>
              <a:t>With the largest exponent first, the next highest next, and so forth, are called </a:t>
            </a:r>
            <a:r>
              <a:rPr lang="en-IN" sz="2800" b="1" i="0" u="none" kern="1200" dirty="0"/>
              <a:t>polynomials in standard form</a:t>
            </a:r>
            <a:r>
              <a:rPr lang="en-IN" sz="2800" b="0" i="0" u="none" kern="1200" dirty="0"/>
              <a:t>. </a:t>
            </a:r>
            <a:endParaRPr lang="en-IN" sz="2800" b="0" kern="1200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A6FA33C-09EF-4C36-A3C4-B0246DDF075C}"/>
              </a:ext>
            </a:extLst>
          </p:cNvPr>
          <p:cNvSpPr/>
          <p:nvPr/>
        </p:nvSpPr>
        <p:spPr>
          <a:xfrm>
            <a:off x="533400" y="3090802"/>
            <a:ext cx="8229600" cy="1668675"/>
          </a:xfrm>
          <a:custGeom>
            <a:avLst/>
            <a:gdLst>
              <a:gd name="connsiteX0" fmla="*/ 0 w 8229600"/>
              <a:gd name="connsiteY0" fmla="*/ 584420 h 1668674"/>
              <a:gd name="connsiteX1" fmla="*/ 3906216 w 8229600"/>
              <a:gd name="connsiteY1" fmla="*/ 584420 h 1668674"/>
              <a:gd name="connsiteX2" fmla="*/ 3906216 w 8229600"/>
              <a:gd name="connsiteY2" fmla="*/ 417169 h 1668674"/>
              <a:gd name="connsiteX3" fmla="*/ 3697632 w 8229600"/>
              <a:gd name="connsiteY3" fmla="*/ 417169 h 1668674"/>
              <a:gd name="connsiteX4" fmla="*/ 4114800 w 8229600"/>
              <a:gd name="connsiteY4" fmla="*/ 0 h 1668674"/>
              <a:gd name="connsiteX5" fmla="*/ 4531969 w 8229600"/>
              <a:gd name="connsiteY5" fmla="*/ 417169 h 1668674"/>
              <a:gd name="connsiteX6" fmla="*/ 4323384 w 8229600"/>
              <a:gd name="connsiteY6" fmla="*/ 417169 h 1668674"/>
              <a:gd name="connsiteX7" fmla="*/ 4323384 w 8229600"/>
              <a:gd name="connsiteY7" fmla="*/ 584420 h 1668674"/>
              <a:gd name="connsiteX8" fmla="*/ 8229600 w 8229600"/>
              <a:gd name="connsiteY8" fmla="*/ 584420 h 1668674"/>
              <a:gd name="connsiteX9" fmla="*/ 8229600 w 8229600"/>
              <a:gd name="connsiteY9" fmla="*/ 1668674 h 1668674"/>
              <a:gd name="connsiteX10" fmla="*/ 0 w 8229600"/>
              <a:gd name="connsiteY10" fmla="*/ 1668674 h 1668674"/>
              <a:gd name="connsiteX11" fmla="*/ 0 w 8229600"/>
              <a:gd name="connsiteY11" fmla="*/ 584420 h 166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29600" h="1668674">
                <a:moveTo>
                  <a:pt x="8229600" y="1084254"/>
                </a:moveTo>
                <a:lnTo>
                  <a:pt x="4323384" y="1084254"/>
                </a:lnTo>
                <a:lnTo>
                  <a:pt x="4323384" y="1251505"/>
                </a:lnTo>
                <a:lnTo>
                  <a:pt x="4531968" y="1251505"/>
                </a:lnTo>
                <a:lnTo>
                  <a:pt x="4114800" y="1668673"/>
                </a:lnTo>
                <a:lnTo>
                  <a:pt x="3697631" y="1251505"/>
                </a:lnTo>
                <a:lnTo>
                  <a:pt x="3906216" y="1251505"/>
                </a:lnTo>
                <a:lnTo>
                  <a:pt x="3906216" y="1084254"/>
                </a:lnTo>
                <a:lnTo>
                  <a:pt x="0" y="1084254"/>
                </a:lnTo>
                <a:lnTo>
                  <a:pt x="0" y="1"/>
                </a:lnTo>
                <a:lnTo>
                  <a:pt x="8229600" y="1"/>
                </a:lnTo>
                <a:lnTo>
                  <a:pt x="8229600" y="1084254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-3311292"/>
              <a:satOff val="13270"/>
              <a:lumOff val="2876"/>
              <a:alphaOff val="0"/>
            </a:schemeClr>
          </a:fillRef>
          <a:effectRef idx="1">
            <a:schemeClr val="accent5">
              <a:hueOff val="-3311292"/>
              <a:satOff val="13270"/>
              <a:lumOff val="287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99135" tIns="199137" rIns="199136" bIns="783556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800" b="0" i="0" u="none" kern="1200" dirty="0"/>
              <a:t>The polynomials are written this way, with the terms written in decreasing order of exponents</a:t>
            </a:r>
            <a:endParaRPr lang="en-IN" sz="2800" b="0" kern="120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CBFB366-DB01-4B19-9A0C-DBB6A3F6128E}"/>
              </a:ext>
            </a:extLst>
          </p:cNvPr>
          <p:cNvSpPr/>
          <p:nvPr/>
        </p:nvSpPr>
        <p:spPr>
          <a:xfrm>
            <a:off x="533400" y="1991943"/>
            <a:ext cx="8229600" cy="1083505"/>
          </a:xfrm>
          <a:custGeom>
            <a:avLst/>
            <a:gdLst>
              <a:gd name="connsiteX0" fmla="*/ 0 w 8229600"/>
              <a:gd name="connsiteY0" fmla="*/ 379475 h 1083503"/>
              <a:gd name="connsiteX1" fmla="*/ 3979362 w 8229600"/>
              <a:gd name="connsiteY1" fmla="*/ 379475 h 1083503"/>
              <a:gd name="connsiteX2" fmla="*/ 3979362 w 8229600"/>
              <a:gd name="connsiteY2" fmla="*/ 270876 h 1083503"/>
              <a:gd name="connsiteX3" fmla="*/ 3843924 w 8229600"/>
              <a:gd name="connsiteY3" fmla="*/ 270876 h 1083503"/>
              <a:gd name="connsiteX4" fmla="*/ 4114800 w 8229600"/>
              <a:gd name="connsiteY4" fmla="*/ 0 h 1083503"/>
              <a:gd name="connsiteX5" fmla="*/ 4385676 w 8229600"/>
              <a:gd name="connsiteY5" fmla="*/ 270876 h 1083503"/>
              <a:gd name="connsiteX6" fmla="*/ 4250238 w 8229600"/>
              <a:gd name="connsiteY6" fmla="*/ 270876 h 1083503"/>
              <a:gd name="connsiteX7" fmla="*/ 4250238 w 8229600"/>
              <a:gd name="connsiteY7" fmla="*/ 379475 h 1083503"/>
              <a:gd name="connsiteX8" fmla="*/ 8229600 w 8229600"/>
              <a:gd name="connsiteY8" fmla="*/ 379475 h 1083503"/>
              <a:gd name="connsiteX9" fmla="*/ 8229600 w 8229600"/>
              <a:gd name="connsiteY9" fmla="*/ 1083503 h 1083503"/>
              <a:gd name="connsiteX10" fmla="*/ 0 w 8229600"/>
              <a:gd name="connsiteY10" fmla="*/ 1083503 h 1083503"/>
              <a:gd name="connsiteX11" fmla="*/ 0 w 8229600"/>
              <a:gd name="connsiteY11" fmla="*/ 379475 h 1083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29600" h="1083503">
                <a:moveTo>
                  <a:pt x="8229600" y="704028"/>
                </a:moveTo>
                <a:lnTo>
                  <a:pt x="4250238" y="704028"/>
                </a:lnTo>
                <a:lnTo>
                  <a:pt x="4250238" y="812627"/>
                </a:lnTo>
                <a:lnTo>
                  <a:pt x="4385676" y="812627"/>
                </a:lnTo>
                <a:lnTo>
                  <a:pt x="4114800" y="1083502"/>
                </a:lnTo>
                <a:lnTo>
                  <a:pt x="3843924" y="812627"/>
                </a:lnTo>
                <a:lnTo>
                  <a:pt x="3979362" y="812627"/>
                </a:lnTo>
                <a:lnTo>
                  <a:pt x="3979362" y="704028"/>
                </a:lnTo>
                <a:lnTo>
                  <a:pt x="0" y="704028"/>
                </a:lnTo>
                <a:lnTo>
                  <a:pt x="0" y="1"/>
                </a:lnTo>
                <a:lnTo>
                  <a:pt x="8229600" y="1"/>
                </a:lnTo>
                <a:lnTo>
                  <a:pt x="8229600" y="704028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-6622584"/>
              <a:satOff val="26541"/>
              <a:lumOff val="5752"/>
              <a:alphaOff val="0"/>
            </a:schemeClr>
          </a:fillRef>
          <a:effectRef idx="1">
            <a:schemeClr val="accent5">
              <a:hueOff val="-6622584"/>
              <a:satOff val="26541"/>
              <a:lumOff val="5752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99135" tIns="199137" rIns="199136" bIns="578612" numCol="1" spcCol="1270" anchor="ctr" anchorCtr="0">
            <a:noAutofit/>
          </a:bodyPr>
          <a:lstStyle/>
          <a:p>
            <a:pPr marL="0" lvl="0" indent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800" b="0" i="0" u="none" kern="1200" dirty="0"/>
              <a:t>Notice the exponent of the terms. </a:t>
            </a:r>
            <a:endParaRPr lang="en-IN" sz="2800" kern="12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BDD9543-9F9E-47A9-971D-4B3A01EB8A5A}"/>
              </a:ext>
            </a:extLst>
          </p:cNvPr>
          <p:cNvSpPr/>
          <p:nvPr/>
        </p:nvSpPr>
        <p:spPr>
          <a:xfrm>
            <a:off x="533400" y="1143000"/>
            <a:ext cx="8229600" cy="912298"/>
          </a:xfrm>
          <a:custGeom>
            <a:avLst/>
            <a:gdLst>
              <a:gd name="connsiteX0" fmla="*/ 0 w 8229600"/>
              <a:gd name="connsiteY0" fmla="*/ 319513 h 912296"/>
              <a:gd name="connsiteX1" fmla="*/ 4000763 w 8229600"/>
              <a:gd name="connsiteY1" fmla="*/ 319513 h 912296"/>
              <a:gd name="connsiteX2" fmla="*/ 4000763 w 8229600"/>
              <a:gd name="connsiteY2" fmla="*/ 228074 h 912296"/>
              <a:gd name="connsiteX3" fmla="*/ 3886726 w 8229600"/>
              <a:gd name="connsiteY3" fmla="*/ 228074 h 912296"/>
              <a:gd name="connsiteX4" fmla="*/ 4114800 w 8229600"/>
              <a:gd name="connsiteY4" fmla="*/ 0 h 912296"/>
              <a:gd name="connsiteX5" fmla="*/ 4342874 w 8229600"/>
              <a:gd name="connsiteY5" fmla="*/ 228074 h 912296"/>
              <a:gd name="connsiteX6" fmla="*/ 4228837 w 8229600"/>
              <a:gd name="connsiteY6" fmla="*/ 228074 h 912296"/>
              <a:gd name="connsiteX7" fmla="*/ 4228837 w 8229600"/>
              <a:gd name="connsiteY7" fmla="*/ 319513 h 912296"/>
              <a:gd name="connsiteX8" fmla="*/ 8229600 w 8229600"/>
              <a:gd name="connsiteY8" fmla="*/ 319513 h 912296"/>
              <a:gd name="connsiteX9" fmla="*/ 8229600 w 8229600"/>
              <a:gd name="connsiteY9" fmla="*/ 912296 h 912296"/>
              <a:gd name="connsiteX10" fmla="*/ 0 w 8229600"/>
              <a:gd name="connsiteY10" fmla="*/ 912296 h 912296"/>
              <a:gd name="connsiteX11" fmla="*/ 0 w 8229600"/>
              <a:gd name="connsiteY11" fmla="*/ 319513 h 912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29600" h="912296">
                <a:moveTo>
                  <a:pt x="8229600" y="592783"/>
                </a:moveTo>
                <a:lnTo>
                  <a:pt x="4228837" y="592783"/>
                </a:lnTo>
                <a:lnTo>
                  <a:pt x="4228837" y="684222"/>
                </a:lnTo>
                <a:lnTo>
                  <a:pt x="4342874" y="684222"/>
                </a:lnTo>
                <a:lnTo>
                  <a:pt x="4114800" y="912295"/>
                </a:lnTo>
                <a:lnTo>
                  <a:pt x="3886726" y="684222"/>
                </a:lnTo>
                <a:lnTo>
                  <a:pt x="4000763" y="684222"/>
                </a:lnTo>
                <a:lnTo>
                  <a:pt x="4000763" y="592783"/>
                </a:lnTo>
                <a:lnTo>
                  <a:pt x="0" y="592783"/>
                </a:lnTo>
                <a:lnTo>
                  <a:pt x="0" y="1"/>
                </a:lnTo>
                <a:lnTo>
                  <a:pt x="8229600" y="1"/>
                </a:lnTo>
                <a:lnTo>
                  <a:pt x="8229600" y="592783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-9933876"/>
              <a:satOff val="39811"/>
              <a:lumOff val="8628"/>
              <a:alphaOff val="0"/>
            </a:schemeClr>
          </a:fillRef>
          <a:effectRef idx="1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99135" tIns="199137" rIns="199136" bIns="518650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2800" b="0" i="0" u="none" kern="1200" dirty="0"/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2800" b="0" i="0" u="none" kern="1200" dirty="0"/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800" b="1" i="0" u="none" kern="1200" dirty="0"/>
              <a:t>Consider a polynomial, 3x</a:t>
            </a:r>
            <a:r>
              <a:rPr lang="en-IN" sz="2800" b="1" i="0" u="none" kern="1200" baseline="30000" dirty="0"/>
              <a:t>3</a:t>
            </a:r>
            <a:r>
              <a:rPr lang="en-IN" sz="2800" b="1" i="0" u="none" kern="1200" dirty="0"/>
              <a:t> + 7x</a:t>
            </a:r>
            <a:r>
              <a:rPr lang="en-IN" sz="2800" b="1" i="0" u="none" kern="1200" baseline="30000" dirty="0"/>
              <a:t>2 </a:t>
            </a:r>
            <a:r>
              <a:rPr lang="en-IN" sz="2800" b="1" i="0" u="none" kern="1200" dirty="0"/>
              <a:t>– 2x + 5.</a:t>
            </a:r>
            <a:endParaRPr lang="en-IN" sz="2800" b="1" kern="1200" dirty="0"/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800" b="0" i="0" u="none" kern="1200" dirty="0"/>
              <a:t>.</a:t>
            </a:r>
            <a:endParaRPr lang="en-IN" sz="2800" b="0" kern="1200" dirty="0"/>
          </a:p>
          <a:p>
            <a:pPr marL="0" lvl="0" indent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IN" sz="2800" kern="1200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lvl="0"/>
            <a:r>
              <a:rPr lang="en-IN" b="1" dirty="0"/>
              <a:t>Polynomials in standard form</a:t>
            </a:r>
            <a:br>
              <a:rPr lang="en-IN" dirty="0"/>
            </a:br>
            <a:br>
              <a:rPr lang="en-IN" dirty="0"/>
            </a:b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IN" b="1" dirty="0"/>
              <a:t>Degree of Zero</a:t>
            </a:r>
            <a:endParaRPr lang="en-IN" dirty="0"/>
          </a:p>
        </p:txBody>
      </p:sp>
      <p:pic>
        <p:nvPicPr>
          <p:cNvPr id="1026" name="Picture 2" descr="Baby, Pooh, Winni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667000"/>
            <a:ext cx="2971800" cy="3423514"/>
          </a:xfrm>
          <a:prstGeom prst="rect">
            <a:avLst/>
          </a:prstGeom>
          <a:noFill/>
        </p:spPr>
      </p:pic>
      <p:sp>
        <p:nvSpPr>
          <p:cNvPr id="6" name="Oval Callout 5"/>
          <p:cNvSpPr/>
          <p:nvPr/>
        </p:nvSpPr>
        <p:spPr>
          <a:xfrm rot="1906881">
            <a:off x="3841019" y="1726039"/>
            <a:ext cx="4436996" cy="2489372"/>
          </a:xfrm>
          <a:prstGeom prst="wedgeEllipseCallout">
            <a:avLst>
              <a:gd name="adj1" fmla="val -26860"/>
              <a:gd name="adj2" fmla="val 6867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N" sz="4000" b="1" dirty="0">
              <a:latin typeface="Comic Sans MS" pitchFamily="66" charset="0"/>
            </a:endParaRPr>
          </a:p>
          <a:p>
            <a:r>
              <a:rPr lang="en-IN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Remember that the degree of a constant is zero. </a:t>
            </a:r>
          </a:p>
          <a:p>
            <a:br>
              <a:rPr lang="en-IN" dirty="0"/>
            </a:b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5181600" cy="715962"/>
          </a:xfrm>
        </p:spPr>
        <p:txBody>
          <a:bodyPr/>
          <a:lstStyle/>
          <a:p>
            <a:r>
              <a:rPr lang="en-IN" b="1" dirty="0"/>
              <a:t>Zero of Polynomial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76400"/>
            <a:ext cx="7572054" cy="3505200"/>
          </a:xfrm>
        </p:spPr>
        <p:txBody>
          <a:bodyPr/>
          <a:lstStyle/>
          <a:p>
            <a:r>
              <a:rPr lang="en-IN" dirty="0"/>
              <a:t>The value which is substituted in place of the variable so that the whole expression becomes zero is called </a:t>
            </a:r>
            <a:r>
              <a:rPr lang="en-IN" b="1" dirty="0"/>
              <a:t>zero of polynomial</a:t>
            </a:r>
            <a:r>
              <a:rPr lang="en-IN" dirty="0"/>
              <a:t>.</a:t>
            </a:r>
          </a:p>
          <a:p>
            <a:r>
              <a:rPr lang="en-IN" dirty="0"/>
              <a:t>E.g.</a:t>
            </a:r>
          </a:p>
          <a:p>
            <a:r>
              <a:rPr lang="en-IN" dirty="0"/>
              <a:t>1) In x - 2 and 2x – 4,  2 is the zero of the polynomial</a:t>
            </a:r>
            <a:br>
              <a:rPr lang="en-IN" dirty="0"/>
            </a:b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14550"/>
            <a:ext cx="8229600" cy="2705100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IN" dirty="0"/>
              <a:t>Compare the degrees of all the terms in an expression. </a:t>
            </a:r>
          </a:p>
          <a:p>
            <a:pPr algn="ctr"/>
            <a:r>
              <a:rPr lang="en-IN" dirty="0"/>
              <a:t>The highest of the degrees of all the terms of an expression is called the </a:t>
            </a:r>
            <a:r>
              <a:rPr lang="en-IN" b="1" dirty="0"/>
              <a:t>degree of the expression</a:t>
            </a:r>
            <a:r>
              <a:rPr lang="en-IN" dirty="0"/>
              <a:t>.</a:t>
            </a:r>
          </a:p>
          <a:p>
            <a:br>
              <a:rPr lang="en-IN" dirty="0"/>
            </a:br>
            <a:endParaRPr lang="en-IN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Degree of the Expression</a:t>
            </a:r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1529348"/>
              </p:ext>
            </p:extLst>
          </p:nvPr>
        </p:nvGraphicFramePr>
        <p:xfrm>
          <a:off x="304800" y="1905000"/>
          <a:ext cx="8534400" cy="347472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Algebraic Expression</a:t>
                      </a:r>
                      <a:endParaRPr lang="en-IN" sz="2400" dirty="0"/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Degree of </a:t>
                      </a:r>
                      <a:r>
                        <a:rPr lang="en-IN" sz="2400" u="none" strike="noStrike" dirty="0" err="1"/>
                        <a:t>eachterm</a:t>
                      </a:r>
                      <a:endParaRPr lang="en-IN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Degree of expression</a:t>
                      </a:r>
                      <a:endParaRPr lang="en-IN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1</a:t>
                      </a:r>
                      <a:r>
                        <a:rPr lang="en-IN" sz="2400" u="none" strike="noStrike" baseline="30000" dirty="0"/>
                        <a:t>st</a:t>
                      </a:r>
                      <a:r>
                        <a:rPr lang="en-IN" sz="2400" u="none" strike="noStrike" dirty="0"/>
                        <a:t> term</a:t>
                      </a:r>
                      <a:endParaRPr lang="en-IN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2</a:t>
                      </a:r>
                      <a:r>
                        <a:rPr lang="en-IN" sz="2400" u="none" strike="noStrike" baseline="30000" dirty="0"/>
                        <a:t>nd</a:t>
                      </a:r>
                      <a:r>
                        <a:rPr lang="en-IN" sz="2400" u="none" strike="noStrike" dirty="0"/>
                        <a:t> term</a:t>
                      </a:r>
                      <a:endParaRPr lang="en-IN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3</a:t>
                      </a:r>
                      <a:r>
                        <a:rPr lang="en-IN" sz="2400" u="none" strike="noStrike" baseline="30000" dirty="0"/>
                        <a:t>rd</a:t>
                      </a:r>
                      <a:r>
                        <a:rPr lang="en-IN" sz="2400" u="none" strike="noStrike" baseline="0" dirty="0"/>
                        <a:t> </a:t>
                      </a:r>
                      <a:r>
                        <a:rPr lang="en-IN" sz="2400" u="none" strike="noStrike" dirty="0"/>
                        <a:t>term</a:t>
                      </a:r>
                      <a:endParaRPr lang="en-IN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4</a:t>
                      </a:r>
                      <a:r>
                        <a:rPr lang="en-IN" sz="2400" u="none" strike="noStrike" baseline="30000" dirty="0"/>
                        <a:t>th</a:t>
                      </a:r>
                      <a:r>
                        <a:rPr lang="en-IN" sz="2400" u="none" strike="noStrike" dirty="0"/>
                        <a:t> term</a:t>
                      </a:r>
                      <a:endParaRPr lang="en-IN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7xy</a:t>
                      </a:r>
                      <a:r>
                        <a:rPr lang="en-IN" sz="2400" u="none" strike="noStrike" baseline="30000" dirty="0"/>
                        <a:t>2</a:t>
                      </a:r>
                      <a:endParaRPr lang="en-IN" sz="2400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3</a:t>
                      </a:r>
                      <a:endParaRPr lang="en-IN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-</a:t>
                      </a:r>
                      <a:endParaRPr lang="en-IN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/>
                        <a:t>-</a:t>
                      </a:r>
                      <a:endParaRPr lang="en-IN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/>
                        <a:t>-</a:t>
                      </a:r>
                      <a:endParaRPr lang="en-IN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/>
                        <a:t>3</a:t>
                      </a:r>
                      <a:endParaRPr lang="en-IN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3y - x</a:t>
                      </a:r>
                      <a:r>
                        <a:rPr lang="en-IN" sz="2400" u="none" strike="noStrike" kern="1200" baseline="30000" dirty="0"/>
                        <a:t>2</a:t>
                      </a:r>
                      <a:r>
                        <a:rPr lang="en-IN" sz="2400" u="none" strike="noStrike" dirty="0"/>
                        <a:t>y</a:t>
                      </a:r>
                      <a:r>
                        <a:rPr lang="en-IN" sz="2400" u="none" strike="noStrike" kern="1200" baseline="30000" dirty="0"/>
                        <a:t>2</a:t>
                      </a:r>
                      <a:endParaRPr lang="en-IN" sz="2400" u="none" strike="noStrike" kern="1200" baseline="30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/>
                        <a:t>1</a:t>
                      </a:r>
                      <a:endParaRPr lang="en-IN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4</a:t>
                      </a:r>
                      <a:endParaRPr lang="en-IN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/>
                        <a:t>-</a:t>
                      </a:r>
                      <a:endParaRPr lang="en-IN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/>
                        <a:t>-</a:t>
                      </a:r>
                      <a:endParaRPr lang="en-IN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/>
                        <a:t>4</a:t>
                      </a:r>
                      <a:endParaRPr lang="en-IN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4x</a:t>
                      </a:r>
                      <a:r>
                        <a:rPr lang="en-IN" sz="2400" u="none" strike="noStrike" baseline="30000" dirty="0"/>
                        <a:t>2</a:t>
                      </a:r>
                      <a:r>
                        <a:rPr lang="en-IN" sz="2400" u="none" strike="noStrike" dirty="0"/>
                        <a:t> + 3xyz + y</a:t>
                      </a:r>
                      <a:endParaRPr lang="en-IN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/>
                        <a:t>2</a:t>
                      </a:r>
                      <a:endParaRPr lang="en-IN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3</a:t>
                      </a:r>
                      <a:endParaRPr lang="en-IN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1</a:t>
                      </a:r>
                      <a:endParaRPr lang="en-IN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/>
                        <a:t>-</a:t>
                      </a:r>
                      <a:endParaRPr lang="en-IN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/>
                        <a:t>3</a:t>
                      </a:r>
                      <a:endParaRPr lang="en-IN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 err="1"/>
                        <a:t>pq</a:t>
                      </a:r>
                      <a:r>
                        <a:rPr lang="en-IN" sz="2400" u="none" strike="noStrike" dirty="0"/>
                        <a:t> - 6p</a:t>
                      </a:r>
                      <a:r>
                        <a:rPr lang="en-IN" sz="2400" u="none" strike="noStrike" baseline="30000" dirty="0"/>
                        <a:t>2</a:t>
                      </a:r>
                      <a:r>
                        <a:rPr lang="en-IN" sz="2400" u="none" strike="noStrike" dirty="0"/>
                        <a:t>q</a:t>
                      </a:r>
                      <a:r>
                        <a:rPr lang="en-IN" sz="2400" u="none" strike="noStrike" baseline="30000" dirty="0"/>
                        <a:t>2</a:t>
                      </a:r>
                      <a:r>
                        <a:rPr lang="en-IN" sz="2400" u="none" strike="noStrike" dirty="0"/>
                        <a:t> - p</a:t>
                      </a:r>
                      <a:r>
                        <a:rPr lang="en-IN" sz="2400" u="none" strike="noStrike" baseline="30000" dirty="0"/>
                        <a:t>2</a:t>
                      </a:r>
                      <a:r>
                        <a:rPr lang="en-IN" sz="2400" u="none" strike="noStrike" dirty="0"/>
                        <a:t>q + 9</a:t>
                      </a:r>
                      <a:endParaRPr lang="en-IN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2</a:t>
                      </a:r>
                      <a:endParaRPr lang="en-IN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4</a:t>
                      </a:r>
                      <a:endParaRPr lang="en-IN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3</a:t>
                      </a:r>
                      <a:endParaRPr lang="en-IN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0</a:t>
                      </a:r>
                      <a:endParaRPr lang="en-IN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400" u="none" strike="noStrike" dirty="0"/>
                        <a:t>4</a:t>
                      </a:r>
                      <a:endParaRPr lang="en-IN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Degree of the Expression</a:t>
            </a:r>
            <a:endParaRPr lang="en-IN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818332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800" dirty="0">
                          <a:hlinkClick r:id="rId2"/>
                        </a:rPr>
                        <a:t>https://pixabay.com/vectors/baby-pooh-winnie-2028307/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2" descr="Baby, Pooh, Winnie">
            <a:extLst>
              <a:ext uri="{FF2B5EF4-FFF2-40B4-BE49-F238E27FC236}">
                <a16:creationId xmlns:a16="http://schemas.microsoft.com/office/drawing/2014/main" id="{F1EFABD8-CF7F-4B57-AF5A-4E6DB3670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057400"/>
            <a:ext cx="486834" cy="5608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631</Words>
  <Application>Microsoft Office PowerPoint</Application>
  <PresentationFormat>On-screen Show (4:3)</PresentationFormat>
  <Paragraphs>120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Comic Sans MS</vt:lpstr>
      <vt:lpstr>Office Theme</vt:lpstr>
      <vt:lpstr>Degree of a Polynomial</vt:lpstr>
      <vt:lpstr>Degree of a Monomial   </vt:lpstr>
      <vt:lpstr>Degree of a Monomial   </vt:lpstr>
      <vt:lpstr>Degree of a Polynomial</vt:lpstr>
      <vt:lpstr>Degree of a Polynomial</vt:lpstr>
      <vt:lpstr>Degree of a Polynomial</vt:lpstr>
      <vt:lpstr>Polynomials in standard form  </vt:lpstr>
      <vt:lpstr>Degree of Zero</vt:lpstr>
      <vt:lpstr>Zero of Polynomial</vt:lpstr>
      <vt:lpstr>Degree of the Expression</vt:lpstr>
      <vt:lpstr>Degree of the Expression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26</cp:revision>
  <dcterms:created xsi:type="dcterms:W3CDTF">2018-12-16T04:20:25Z</dcterms:created>
  <dcterms:modified xsi:type="dcterms:W3CDTF">2021-02-15T15:45:46Z</dcterms:modified>
</cp:coreProperties>
</file>