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154" autoAdjust="0"/>
  </p:normalViewPr>
  <p:slideViewPr>
    <p:cSldViewPr>
      <p:cViewPr>
        <p:scale>
          <a:sx n="59" d="100"/>
          <a:sy n="59" d="100"/>
        </p:scale>
        <p:origin x="-140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16-02-2021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Thinking emoticon: http://www.freedigitalphotos.net/images/Other_metaphors_and__g307-Emotiguy_With_Doubt_p57685.html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https://pixabay.com/vectors/boy-pencil-drawing-school-student-4220282/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SzPct val="25000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Thinking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Student - https://www.hiclipart.com/free-transparent-background-png-clipart-dfiym</a:t>
            </a:r>
            <a:endParaRPr lang="en-US" sz="12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https://pixabay.com/vectors/boy-pencil-drawing-school-student-4220282/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SzPct val="25000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Thinking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Student - https://www.hiclipart.com/free-transparent-background-png-clipart-dfiym</a:t>
            </a:r>
            <a:endParaRPr lang="en-US" sz="12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https://pixabay.com/vectors/boy-pencil-drawing-school-student-4220282/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Details of Multimedia Objects (Image/audio/ Video/Animation) used in this slide - </a:t>
            </a:r>
          </a:p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SzPct val="25000"/>
              <a:buAutoNum type="arabicPeriod"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Thinking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Student -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https://www.hiclipart.com/free-transparent-background-png-clipart-dfiym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Boy- </a:t>
            </a:r>
            <a:r>
              <a:rPr lang="en-IN" baseline="0" dirty="0"/>
              <a:t>https://pixabay.com/vectors/boy-pencil-drawing-school-student-4220282/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18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://www.srisathyasaividyavahini.org/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17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freedigitalphotos.net/images/view_photog.php?photogid=271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1470025"/>
          </a:xfrm>
        </p:spPr>
        <p:txBody>
          <a:bodyPr/>
          <a:lstStyle/>
          <a:p>
            <a:r>
              <a:rPr lang="en-US" b="1" dirty="0"/>
              <a:t>Translating Mathematical Statements to Algebraic Expressions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29058" y="1214422"/>
            <a:ext cx="4241632" cy="507831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Consider the mathematical statement ‘</a:t>
            </a:r>
            <a:r>
              <a:rPr lang="en-US" sz="3600" b="1" dirty="0"/>
              <a:t>The sum of 5 times a number and 3</a:t>
            </a:r>
            <a:r>
              <a:rPr lang="en-US" sz="3600" dirty="0"/>
              <a:t>’. </a:t>
            </a:r>
          </a:p>
          <a:p>
            <a:pPr algn="ctr"/>
            <a:r>
              <a:rPr lang="en-US" sz="3600" dirty="0"/>
              <a:t>How can you convert it into a mathematical statement?</a:t>
            </a:r>
            <a:endParaRPr lang="en-IN" sz="3600" dirty="0"/>
          </a:p>
        </p:txBody>
      </p:sp>
      <p:pic>
        <p:nvPicPr>
          <p:cNvPr id="3" name="Picture 2" descr="C:\Users\DeeJee\Downloads\ID-1005768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57868">
            <a:off x="558359" y="2772945"/>
            <a:ext cx="2337048" cy="23370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082927" y="188640"/>
            <a:ext cx="47750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Algebraic expressions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4896" y="1758894"/>
            <a:ext cx="642942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6600" b="1" i="1" dirty="0">
                <a:solidFill>
                  <a:srgbClr val="C00000"/>
                </a:solidFill>
                <a:latin typeface="Monotype Corsiva" pitchFamily="66" charset="0"/>
                <a:cs typeface="Arial" pitchFamily="34" charset="0"/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6914" y="1973208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‘a number’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6136" y="1687456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6914" y="3330530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‘5 times’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6136" y="3079790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10582" y="3187654"/>
            <a:ext cx="1071570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5</a:t>
            </a:r>
            <a:r>
              <a:rPr lang="en-IN" sz="6600" b="1" i="1" dirty="0">
                <a:solidFill>
                  <a:srgbClr val="C00000"/>
                </a:solidFill>
                <a:latin typeface="Monotype Corsiva" pitchFamily="66" charset="0"/>
                <a:cs typeface="Arial" pitchFamily="34" charset="0"/>
              </a:rPr>
              <a:t>x</a:t>
            </a:r>
            <a:endParaRPr lang="en-IN" sz="5400" b="1" i="1" dirty="0">
              <a:solidFill>
                <a:srgbClr val="C00000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6914" y="4687852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‘The sum of’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96136" y="4437112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80312" y="4755901"/>
            <a:ext cx="48752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C00000"/>
                </a:solidFill>
                <a:cs typeface="Arial" pitchFamily="34" charset="0"/>
              </a:rPr>
              <a:t>+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82927" y="188640"/>
            <a:ext cx="47750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Algebraic expressions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 animBg="1"/>
      <p:bldP spid="9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1491282"/>
            <a:ext cx="642942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IN" sz="3600" b="1" dirty="0">
                <a:latin typeface="+mj-lt"/>
              </a:rPr>
              <a:t>Thus, the algebraic expression is: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87824" y="3393663"/>
            <a:ext cx="5500726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5</a:t>
            </a:r>
            <a:r>
              <a:rPr lang="en-IN" sz="6600" b="1" i="1" dirty="0">
                <a:solidFill>
                  <a:srgbClr val="C00000"/>
                </a:solidFill>
                <a:latin typeface="Monotype Corsiva" pitchFamily="66" charset="0"/>
                <a:cs typeface="Arial" pitchFamily="34" charset="0"/>
              </a:rPr>
              <a:t>x </a:t>
            </a:r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+ 3 </a:t>
            </a:r>
            <a:endParaRPr lang="en-IN" sz="5400" b="1" dirty="0">
              <a:solidFill>
                <a:srgbClr val="C00000"/>
              </a:solidFill>
              <a:cs typeface="Arial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076056" y="2204864"/>
            <a:ext cx="0" cy="1008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5C07D78-F074-4B7D-9AAF-F547E3AF876F}"/>
              </a:ext>
            </a:extLst>
          </p:cNvPr>
          <p:cNvSpPr/>
          <p:nvPr/>
        </p:nvSpPr>
        <p:spPr>
          <a:xfrm>
            <a:off x="2228516" y="188640"/>
            <a:ext cx="44839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The Final Expression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2" descr="Boy, Pencil, Drawing, School, Student, Person, Teenager">
            <a:extLst>
              <a:ext uri="{FF2B5EF4-FFF2-40B4-BE49-F238E27FC236}">
                <a16:creationId xmlns:a16="http://schemas.microsoft.com/office/drawing/2014/main" xmlns="" id="{11A785F0-78C2-474D-9F96-6A67DD74B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61" y="2759322"/>
            <a:ext cx="2448263" cy="295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6632"/>
            <a:ext cx="6984776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3600" dirty="0">
                <a:latin typeface="+mj-lt"/>
              </a:rPr>
              <a:t>Translate into algebraic expressions:</a:t>
            </a:r>
          </a:p>
        </p:txBody>
      </p:sp>
      <p:pic>
        <p:nvPicPr>
          <p:cNvPr id="3" name="Picture 2" descr="thinker-28741_6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55827">
            <a:off x="3644430" y="3636963"/>
            <a:ext cx="2286016" cy="23394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7704" y="1900143"/>
            <a:ext cx="5572164" cy="120032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r>
              <a:rPr lang="en-IN" sz="3600" b="1" dirty="0"/>
              <a:t>1. The product of a number and </a:t>
            </a:r>
            <a:r>
              <a:rPr lang="en-IN" sz="3600" b="1" dirty="0"/>
              <a:t>3 less than the number.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41550" y="1723608"/>
            <a:ext cx="642942" cy="1107996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6600" b="1" i="1" dirty="0">
                <a:solidFill>
                  <a:srgbClr val="C00000"/>
                </a:solidFill>
                <a:latin typeface="Blackadder ITC" pitchFamily="82" charset="0"/>
                <a:cs typeface="Arial" pitchFamily="34" charset="0"/>
              </a:rPr>
              <a:t>x</a:t>
            </a:r>
            <a:endParaRPr lang="en-IN" sz="54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866484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‘a number’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12790" y="1580732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3152368"/>
            <a:ext cx="4572032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800" b="1" i="1" dirty="0">
                <a:solidFill>
                  <a:srgbClr val="165220"/>
                </a:solidFill>
                <a:cs typeface="Arial" pitchFamily="34" charset="0"/>
              </a:rPr>
              <a:t>‘The same number less than 3’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2790" y="2973066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41484" y="3080930"/>
            <a:ext cx="1857388" cy="1107996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6600" b="1" i="1" dirty="0">
                <a:solidFill>
                  <a:srgbClr val="C00000"/>
                </a:solidFill>
                <a:latin typeface="Blackadder ITC" pitchFamily="82" charset="0"/>
                <a:cs typeface="Arial" pitchFamily="34" charset="0"/>
              </a:rPr>
              <a:t>x</a:t>
            </a:r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 - 3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4581128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‘the product of’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12790" y="4330388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12988" y="4577739"/>
            <a:ext cx="571504" cy="64633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36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IN" sz="3200" b="1" dirty="0">
                <a:solidFill>
                  <a:srgbClr val="C00000"/>
                </a:solidFill>
                <a:cs typeface="Arial" pitchFamily="34" charset="0"/>
              </a:rPr>
              <a:t>X</a:t>
            </a:r>
            <a:endParaRPr lang="en-IN" sz="3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416CC82-A151-47BE-BA8D-AF58A47B9AA0}"/>
              </a:ext>
            </a:extLst>
          </p:cNvPr>
          <p:cNvSpPr txBox="1"/>
          <p:nvPr/>
        </p:nvSpPr>
        <p:spPr>
          <a:xfrm>
            <a:off x="755576" y="116632"/>
            <a:ext cx="6984776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3600" dirty="0">
                <a:latin typeface="+mj-lt"/>
              </a:rPr>
              <a:t>Translate into algebraic expressions: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 animBg="1"/>
      <p:bldP spid="9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1198505"/>
            <a:ext cx="642942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IN" sz="3600" b="1" dirty="0">
                <a:latin typeface="+mj-lt"/>
              </a:rPr>
              <a:t>Thus, the algebraic expression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71800" y="2996952"/>
            <a:ext cx="5500726" cy="2215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13800" b="1" i="1" dirty="0">
                <a:solidFill>
                  <a:srgbClr val="C00000"/>
                </a:solidFill>
                <a:latin typeface="Blackadder ITC" pitchFamily="82" charset="0"/>
                <a:cs typeface="Arial" pitchFamily="34" charset="0"/>
              </a:rPr>
              <a:t>x </a:t>
            </a:r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(</a:t>
            </a:r>
            <a:r>
              <a:rPr lang="en-IN" sz="13800" b="1" i="1" dirty="0">
                <a:solidFill>
                  <a:srgbClr val="C00000"/>
                </a:solidFill>
                <a:latin typeface="Blackadder ITC" pitchFamily="82" charset="0"/>
                <a:cs typeface="Arial" pitchFamily="34" charset="0"/>
              </a:rPr>
              <a:t>x</a:t>
            </a:r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 – 3) </a:t>
            </a:r>
            <a:endParaRPr lang="en-IN" sz="5400" b="1" dirty="0">
              <a:solidFill>
                <a:srgbClr val="C00000"/>
              </a:solidFill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436096" y="1844836"/>
            <a:ext cx="0" cy="1008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597D3F0-DE1B-4861-BF38-B131C3F702B3}"/>
              </a:ext>
            </a:extLst>
          </p:cNvPr>
          <p:cNvSpPr/>
          <p:nvPr/>
        </p:nvSpPr>
        <p:spPr>
          <a:xfrm>
            <a:off x="2228516" y="188640"/>
            <a:ext cx="44839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The Final Expression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Picture 2" descr="Boy, Pencil, Drawing, School, Student, Person, Teenager">
            <a:extLst>
              <a:ext uri="{FF2B5EF4-FFF2-40B4-BE49-F238E27FC236}">
                <a16:creationId xmlns:a16="http://schemas.microsoft.com/office/drawing/2014/main" xmlns="" id="{2DDE2101-7A8D-4405-A6D7-BCE330856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63" y="2736796"/>
            <a:ext cx="2088230" cy="273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inker-28741_6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55827">
            <a:off x="3428992" y="4300386"/>
            <a:ext cx="2286016" cy="23394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3548" y="1678903"/>
            <a:ext cx="8136904" cy="175432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r>
              <a:rPr lang="en-IN" sz="3600" b="1" dirty="0"/>
              <a:t>2. </a:t>
            </a:r>
            <a:r>
              <a:rPr lang="en-US" sz="3600" b="1" dirty="0"/>
              <a:t>The length of a football field is 30 yards more than its width. Express the length of the field in terms of its width ‘w’.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BAF722-648F-4976-9EC2-47127383597E}"/>
              </a:ext>
            </a:extLst>
          </p:cNvPr>
          <p:cNvSpPr txBox="1"/>
          <p:nvPr/>
        </p:nvSpPr>
        <p:spPr>
          <a:xfrm>
            <a:off x="755576" y="116632"/>
            <a:ext cx="6984776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3600" dirty="0">
                <a:latin typeface="+mj-lt"/>
              </a:rPr>
              <a:t>Translate into algebraic expressions: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6644" y="1938492"/>
            <a:ext cx="78581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8662" y="2081368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‘Width’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7884" y="1795616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3367252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‘Yards’</a:t>
            </a:r>
            <a:endParaRPr lang="en-IN" sz="2400" b="1" i="1" dirty="0">
              <a:solidFill>
                <a:srgbClr val="165220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57884" y="3187950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43768" y="3295814"/>
            <a:ext cx="114300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8662" y="4796012"/>
            <a:ext cx="457203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165220"/>
                </a:solidFill>
                <a:cs typeface="Arial" pitchFamily="34" charset="0"/>
              </a:rPr>
              <a:t>‘more than’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7884" y="4545272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16" y="4653136"/>
            <a:ext cx="1714512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5400" b="1" dirty="0">
                <a:solidFill>
                  <a:srgbClr val="C00000"/>
                </a:solidFill>
                <a:cs typeface="Arial" pitchFamily="34" charset="0"/>
              </a:rPr>
              <a:t>+</a:t>
            </a:r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 30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82927" y="188640"/>
            <a:ext cx="47750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Algebraic expressions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 animBg="1"/>
      <p:bldP spid="9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1536041"/>
            <a:ext cx="642942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IN" sz="3600" b="1" dirty="0">
                <a:latin typeface="+mj-lt"/>
              </a:rPr>
              <a:t>Thus, the algebraic expression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3347365"/>
            <a:ext cx="5500726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11500" b="1" i="1" dirty="0">
                <a:solidFill>
                  <a:srgbClr val="C00000"/>
                </a:solidFill>
                <a:cs typeface="Arial" pitchFamily="34" charset="0"/>
              </a:rPr>
              <a:t>w</a:t>
            </a:r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 + 30 </a:t>
            </a:r>
            <a:endParaRPr lang="en-IN" sz="5400" b="1" dirty="0">
              <a:solidFill>
                <a:srgbClr val="C00000"/>
              </a:solidFill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076056" y="2220232"/>
            <a:ext cx="0" cy="1008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D56F7EB-31F3-409E-9F3B-04CEC3BA7AB3}"/>
              </a:ext>
            </a:extLst>
          </p:cNvPr>
          <p:cNvSpPr/>
          <p:nvPr/>
        </p:nvSpPr>
        <p:spPr>
          <a:xfrm>
            <a:off x="2228516" y="188640"/>
            <a:ext cx="44839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The Final Expression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pic>
        <p:nvPicPr>
          <p:cNvPr id="8" name="Picture 2" descr="Boy, Pencil, Drawing, School, Student, Person, Teenager">
            <a:extLst>
              <a:ext uri="{FF2B5EF4-FFF2-40B4-BE49-F238E27FC236}">
                <a16:creationId xmlns:a16="http://schemas.microsoft.com/office/drawing/2014/main" xmlns="" id="{EA04AE1B-A473-4F90-AB1B-E01695E01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8" y="2821887"/>
            <a:ext cx="2304248" cy="269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25958"/>
            <a:ext cx="7358114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3600" dirty="0">
                <a:latin typeface="+mj-lt"/>
              </a:rPr>
              <a:t>Translate into algebraic expressions:</a:t>
            </a:r>
          </a:p>
        </p:txBody>
      </p:sp>
      <p:pic>
        <p:nvPicPr>
          <p:cNvPr id="3" name="Picture 2" descr="thinker-28741_6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55827">
            <a:off x="3572423" y="4425178"/>
            <a:ext cx="2286016" cy="23394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1520" y="1344654"/>
            <a:ext cx="8640960" cy="2862322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r>
              <a:rPr lang="en-IN" sz="3600" b="1" dirty="0"/>
              <a:t>3. </a:t>
            </a:r>
            <a:r>
              <a:rPr lang="en-US" sz="3600" b="1" dirty="0"/>
              <a:t>40 </a:t>
            </a:r>
            <a:r>
              <a:rPr lang="en-US" sz="3600" b="1" dirty="0" err="1"/>
              <a:t>litres</a:t>
            </a:r>
            <a:r>
              <a:rPr lang="en-US" sz="3600" b="1" dirty="0"/>
              <a:t> of petrol were poured into two containers of different sizes. Express the amount of petrol poured into the smaller container in terms of the amount ‘l’ </a:t>
            </a:r>
            <a:r>
              <a:rPr lang="en-US" sz="3600" b="1" dirty="0" err="1"/>
              <a:t>litres</a:t>
            </a:r>
            <a:r>
              <a:rPr lang="en-US" sz="3600" b="1" dirty="0"/>
              <a:t> poured into the larger container.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1166" y="1790822"/>
            <a:ext cx="571504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 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1746" y="1933698"/>
            <a:ext cx="4572032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800" b="1" i="1" dirty="0">
                <a:solidFill>
                  <a:srgbClr val="165220"/>
                </a:solidFill>
                <a:cs typeface="Arial" pitchFamily="34" charset="0"/>
              </a:rPr>
              <a:t>‘Litres poured into larger container’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0968" y="1790822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1746" y="3482180"/>
            <a:ext cx="457203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800" b="1" i="1" dirty="0">
                <a:solidFill>
                  <a:srgbClr val="165220"/>
                </a:solidFill>
                <a:cs typeface="Arial" pitchFamily="34" charset="0"/>
              </a:rPr>
              <a:t>‘Total litres of petrol poured’</a:t>
            </a:r>
            <a:endParaRPr lang="en-IN" b="1" i="1" dirty="0">
              <a:solidFill>
                <a:srgbClr val="165220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0968" y="3111718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16852" y="3296384"/>
            <a:ext cx="1143008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746" y="4648342"/>
            <a:ext cx="4572032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2800" b="1" i="1" dirty="0">
                <a:solidFill>
                  <a:srgbClr val="165220"/>
                </a:solidFill>
                <a:cs typeface="Arial" pitchFamily="34" charset="0"/>
              </a:rPr>
              <a:t>‘Amount of petrol left to pour in smaller container’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0968" y="4540478"/>
            <a:ext cx="642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dirty="0"/>
              <a:t>=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88224" y="4725144"/>
            <a:ext cx="2071702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IN" sz="5400" b="1" i="1" dirty="0">
                <a:solidFill>
                  <a:srgbClr val="C00000"/>
                </a:solidFill>
                <a:cs typeface="Arial" pitchFamily="34" charset="0"/>
              </a:rPr>
              <a:t> 40 - 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82929" y="188640"/>
            <a:ext cx="47750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Algebraic expressions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 animBg="1"/>
      <p:bldP spid="9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2136" y="1635182"/>
            <a:ext cx="642942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IN" sz="3600" b="1" dirty="0">
                <a:latin typeface="+mj-lt"/>
              </a:rPr>
              <a:t>Thus, the algebraic expression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1840" y="3568487"/>
            <a:ext cx="5500726" cy="186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40 - </a:t>
            </a:r>
            <a:r>
              <a:rPr lang="en-IN" sz="11500" b="1" i="1" dirty="0">
                <a:solidFill>
                  <a:srgbClr val="C00000"/>
                </a:solidFill>
                <a:cs typeface="Arial" pitchFamily="34" charset="0"/>
              </a:rPr>
              <a:t>l</a:t>
            </a:r>
            <a:r>
              <a:rPr lang="en-IN" sz="115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endParaRPr lang="en-IN" sz="5400" b="1" dirty="0">
              <a:solidFill>
                <a:srgbClr val="C00000"/>
              </a:solidFill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148064" y="2421000"/>
            <a:ext cx="0" cy="1008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DC0A1D0-D0E1-4266-B497-F376DABCEE30}"/>
              </a:ext>
            </a:extLst>
          </p:cNvPr>
          <p:cNvSpPr/>
          <p:nvPr/>
        </p:nvSpPr>
        <p:spPr>
          <a:xfrm>
            <a:off x="2228516" y="188640"/>
            <a:ext cx="44839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IN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The Final Expression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Boy, Pencil, Drawing, School, Student, Person, Teenager">
            <a:extLst>
              <a:ext uri="{FF2B5EF4-FFF2-40B4-BE49-F238E27FC236}">
                <a16:creationId xmlns:a16="http://schemas.microsoft.com/office/drawing/2014/main" xmlns="" id="{29D6F67B-50F1-415E-B1D1-16A5AA807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43" y="3020169"/>
            <a:ext cx="2664294" cy="266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933956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Thinking emoticon: http://www.freedigitalphotos.net/images/Other_metaphors_and__g307-Emotiguy_With_Doubt_p57685.html[</a:t>
                      </a:r>
                      <a:r>
                        <a:rPr lang="en-IN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IN" sz="800" b="0" i="0" u="none" strike="noStrik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farconville</a:t>
                      </a:r>
                      <a:r>
                        <a:rPr lang="en-IN" sz="8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IN" sz="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https://pixabay.com/p-28741/?no_redirect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4, 7, 10,</a:t>
                      </a:r>
                      <a:r>
                        <a:rPr lang="en-IN" sz="1200" baseline="0" dirty="0">
                          <a:solidFill>
                            <a:schemeClr val="tx1"/>
                          </a:solidFill>
                        </a:rPr>
                        <a:t> 13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https://pixabay.com/vectors/boy-pencil-drawing-school-student-4220282/</a:t>
                      </a:r>
                      <a:endParaRPr lang="en-US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5, 8, 11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ct val="25000"/>
                        <a:buAutoNum type="arabicPeriod"/>
                      </a:pP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Thinking</a:t>
                      </a:r>
                      <a:r>
                        <a:rPr lang="en-US" sz="800" b="0" i="0" u="none" strike="noStrike" cap="none" baseline="0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Student - https://www.hiclipart.com/free-transparent-background-png-clipart-dfiymh</a:t>
                      </a:r>
                      <a:endParaRPr lang="en-US" sz="8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6" name="Picture 5" descr="C:\Users\DeeJee\Downloads\ID-10057685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2071679"/>
            <a:ext cx="500066" cy="500066"/>
          </a:xfrm>
          <a:prstGeom prst="rect">
            <a:avLst/>
          </a:prstGeom>
          <a:noFill/>
        </p:spPr>
      </p:pic>
      <p:pic>
        <p:nvPicPr>
          <p:cNvPr id="8" name="Picture 7" descr="thinker-28741_64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40698" y="3429000"/>
            <a:ext cx="473848" cy="484916"/>
          </a:xfrm>
          <a:prstGeom prst="rect">
            <a:avLst/>
          </a:prstGeom>
        </p:spPr>
      </p:pic>
      <p:pic>
        <p:nvPicPr>
          <p:cNvPr id="9" name="Picture 2" descr="Boy, Pencil, Drawing, School, Student, Person, Teenager">
            <a:extLst>
              <a:ext uri="{FF2B5EF4-FFF2-40B4-BE49-F238E27FC236}">
                <a16:creationId xmlns:a16="http://schemas.microsoft.com/office/drawing/2014/main" xmlns="" id="{8DCAF157-B291-4FFA-AA59-392B99B25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744" y="2795152"/>
            <a:ext cx="340364" cy="41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443</Words>
  <Application>Microsoft Office PowerPoint</Application>
  <PresentationFormat>On-screen Show (4:3)</PresentationFormat>
  <Paragraphs>99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Translating Mathematical Statements to Algebraic Expressions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Sri</cp:lastModifiedBy>
  <cp:revision>29</cp:revision>
  <dcterms:created xsi:type="dcterms:W3CDTF">2018-12-16T04:20:25Z</dcterms:created>
  <dcterms:modified xsi:type="dcterms:W3CDTF">2021-02-16T14:03:22Z</dcterms:modified>
</cp:coreProperties>
</file>