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02" autoAdjust="0"/>
  </p:normalViewPr>
  <p:slideViewPr>
    <p:cSldViewPr>
      <p:cViewPr>
        <p:scale>
          <a:sx n="54" d="100"/>
          <a:sy n="54" d="100"/>
        </p:scale>
        <p:origin x="-1544" y="-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16-02-2021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9593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Please click on the True or False Button for the write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651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</a:rPr>
              <a:t>Write as Algebraic Expressions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152400"/>
            <a:ext cx="6172200" cy="770409"/>
          </a:xfrm>
          <a:solidFill>
            <a:schemeClr val="accent2"/>
          </a:solidFill>
        </p:spPr>
        <p:txBody>
          <a:bodyPr anchor="t"/>
          <a:lstStyle/>
          <a:p>
            <a:pPr algn="l"/>
            <a:r>
              <a:rPr lang="en-IN" b="1" dirty="0">
                <a:solidFill>
                  <a:schemeClr val="bg1"/>
                </a:solidFill>
              </a:rPr>
              <a:t>Write as Algebraic Expressions</a:t>
            </a:r>
            <a:r>
              <a:rPr lang="en-IN" dirty="0"/>
              <a:t/>
            </a:r>
            <a:br>
              <a:rPr lang="en-IN" dirty="0"/>
            </a:b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8347"/>
            <a:ext cx="8229600" cy="4525963"/>
          </a:xfrm>
        </p:spPr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en-US" sz="2800" b="1" dirty="0"/>
              <a:t>Write the algebraic expressions corresponding to the following statements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sum of 8 and a number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20 decreased by a number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7 less than a number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product of 10 and a number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72 divided by a number 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sum of 10 and y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2800" dirty="0"/>
              <a:t>4 less than x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B568268-A3F6-4C33-A5EB-60FF84F97D5C}"/>
              </a:ext>
            </a:extLst>
          </p:cNvPr>
          <p:cNvSpPr txBox="1"/>
          <p:nvPr/>
        </p:nvSpPr>
        <p:spPr>
          <a:xfrm>
            <a:off x="5791200" y="2251434"/>
            <a:ext cx="3060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x + 8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AC890B0-D8D0-4F1C-BEDD-EA97A8831BA3}"/>
              </a:ext>
            </a:extLst>
          </p:cNvPr>
          <p:cNvSpPr txBox="1"/>
          <p:nvPr/>
        </p:nvSpPr>
        <p:spPr>
          <a:xfrm>
            <a:off x="5791200" y="2796570"/>
            <a:ext cx="3060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20 – 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13EBA7F-CA48-4B43-BD8D-642B97198EAE}"/>
              </a:ext>
            </a:extLst>
          </p:cNvPr>
          <p:cNvSpPr txBox="1"/>
          <p:nvPr/>
        </p:nvSpPr>
        <p:spPr>
          <a:xfrm>
            <a:off x="5791200" y="3318234"/>
            <a:ext cx="3060000" cy="4756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x –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AF148D3-DF01-4400-8667-F31E6641F42B}"/>
              </a:ext>
            </a:extLst>
          </p:cNvPr>
          <p:cNvSpPr txBox="1"/>
          <p:nvPr/>
        </p:nvSpPr>
        <p:spPr>
          <a:xfrm>
            <a:off x="5791200" y="3795651"/>
            <a:ext cx="3060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10x 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D069BB1-D2BB-4B47-A975-3BE7057077C6}"/>
              </a:ext>
            </a:extLst>
          </p:cNvPr>
          <p:cNvSpPr txBox="1"/>
          <p:nvPr/>
        </p:nvSpPr>
        <p:spPr>
          <a:xfrm>
            <a:off x="5791200" y="4315618"/>
            <a:ext cx="3060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72/y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C55C014-289E-499D-A4C5-7E8E4A612F43}"/>
              </a:ext>
            </a:extLst>
          </p:cNvPr>
          <p:cNvSpPr txBox="1"/>
          <p:nvPr/>
        </p:nvSpPr>
        <p:spPr>
          <a:xfrm>
            <a:off x="5791200" y="4828475"/>
            <a:ext cx="3060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10 + 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FDFAFB9-77C5-4185-B3AB-44F2B1DBF243}"/>
              </a:ext>
            </a:extLst>
          </p:cNvPr>
          <p:cNvSpPr txBox="1"/>
          <p:nvPr/>
        </p:nvSpPr>
        <p:spPr>
          <a:xfrm>
            <a:off x="5791200" y="5351090"/>
            <a:ext cx="3060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x – 4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5861"/>
            <a:ext cx="8153400" cy="4525963"/>
          </a:xfrm>
        </p:spPr>
        <p:txBody>
          <a:bodyPr/>
          <a:lstStyle/>
          <a:p>
            <a:pPr marL="514350" indent="-514350">
              <a:spcAft>
                <a:spcPts val="600"/>
              </a:spcAft>
              <a:buFont typeface="+mj-lt"/>
              <a:buAutoNum type="arabicPeriod" startAt="7"/>
            </a:pPr>
            <a:r>
              <a:rPr lang="en-IN" sz="2800" dirty="0"/>
              <a:t>x multiplied by 13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7"/>
            </a:pPr>
            <a:r>
              <a:rPr lang="en-US" sz="2800" dirty="0"/>
              <a:t>The quotient of x and 5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7"/>
            </a:pPr>
            <a:r>
              <a:rPr lang="en-US" sz="2800" dirty="0"/>
              <a:t> The difference of 5 and y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7"/>
            </a:pPr>
            <a:r>
              <a:rPr lang="en-US" sz="2800" dirty="0"/>
              <a:t> 3 more than twice a number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7"/>
            </a:pPr>
            <a:r>
              <a:rPr lang="en-US" sz="2800" dirty="0"/>
              <a:t> 13 divided by 3 times a number m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7"/>
            </a:pPr>
            <a:r>
              <a:rPr lang="en-US" sz="2800" dirty="0"/>
              <a:t>5 times a number decreased by 2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7"/>
            </a:pPr>
            <a:r>
              <a:rPr lang="en-US" sz="2800" dirty="0"/>
              <a:t>The ratio of 9 more than x to x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 startAt="7"/>
            </a:pPr>
            <a:r>
              <a:rPr lang="en-US" sz="2800" dirty="0"/>
              <a:t>7 less than a total of a </a:t>
            </a:r>
            <a:br>
              <a:rPr lang="en-US" sz="2800" dirty="0"/>
            </a:br>
            <a:r>
              <a:rPr lang="en-US" sz="2800" dirty="0"/>
              <a:t>number and 12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IN" dirty="0"/>
          </a:p>
          <a:p>
            <a:r>
              <a:rPr lang="en-IN" dirty="0"/>
              <a:t/>
            </a:r>
            <a:br>
              <a:rPr lang="en-IN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0815800-CEEE-47A5-A0F8-D42BF92417B3}"/>
              </a:ext>
            </a:extLst>
          </p:cNvPr>
          <p:cNvSpPr txBox="1"/>
          <p:nvPr/>
        </p:nvSpPr>
        <p:spPr>
          <a:xfrm>
            <a:off x="6143400" y="1115861"/>
            <a:ext cx="2772000" cy="529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13x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708CA1B-39CF-487E-AD63-B02B5B3E5CB2}"/>
              </a:ext>
            </a:extLst>
          </p:cNvPr>
          <p:cNvSpPr txBox="1"/>
          <p:nvPr/>
        </p:nvSpPr>
        <p:spPr>
          <a:xfrm>
            <a:off x="6143400" y="1714221"/>
            <a:ext cx="2772000" cy="52845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/>
              <a:t>x/5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0886123-9804-41AA-8107-A388BE74B119}"/>
              </a:ext>
            </a:extLst>
          </p:cNvPr>
          <p:cNvSpPr txBox="1"/>
          <p:nvPr/>
        </p:nvSpPr>
        <p:spPr>
          <a:xfrm>
            <a:off x="6143400" y="2307919"/>
            <a:ext cx="2772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000000"/>
                </a:solidFill>
              </a:rPr>
              <a:t>5 – y</a:t>
            </a:r>
            <a:endParaRPr lang="en-IN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03887C6-7B5B-4707-8823-3C6719520C91}"/>
              </a:ext>
            </a:extLst>
          </p:cNvPr>
          <p:cNvSpPr txBox="1"/>
          <p:nvPr/>
        </p:nvSpPr>
        <p:spPr>
          <a:xfrm>
            <a:off x="6143400" y="2868461"/>
            <a:ext cx="2772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000000"/>
                </a:solidFill>
              </a:rPr>
              <a:t>2x + 3</a:t>
            </a:r>
            <a:endParaRPr lang="en-IN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8C73AB3-3E29-4041-84A5-5EE80867C265}"/>
              </a:ext>
            </a:extLst>
          </p:cNvPr>
          <p:cNvSpPr txBox="1"/>
          <p:nvPr/>
        </p:nvSpPr>
        <p:spPr>
          <a:xfrm>
            <a:off x="6143400" y="3429003"/>
            <a:ext cx="2772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000000"/>
                </a:solidFill>
              </a:rPr>
              <a:t>13/(3x)</a:t>
            </a:r>
            <a:endParaRPr lang="en-IN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51006C4-FA5B-4F59-BF42-7DDF55EDCC19}"/>
              </a:ext>
            </a:extLst>
          </p:cNvPr>
          <p:cNvSpPr txBox="1"/>
          <p:nvPr/>
        </p:nvSpPr>
        <p:spPr>
          <a:xfrm>
            <a:off x="6143400" y="4012193"/>
            <a:ext cx="2772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000000"/>
                </a:solidFill>
              </a:rPr>
              <a:t>5x - 2</a:t>
            </a:r>
            <a:endParaRPr lang="en-IN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EE02C87-FC5F-4BD9-9591-020794D5E617}"/>
              </a:ext>
            </a:extLst>
          </p:cNvPr>
          <p:cNvSpPr txBox="1"/>
          <p:nvPr/>
        </p:nvSpPr>
        <p:spPr>
          <a:xfrm>
            <a:off x="6143400" y="4687813"/>
            <a:ext cx="2772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000000"/>
                </a:solidFill>
              </a:rPr>
              <a:t> (x + 9)/x</a:t>
            </a:r>
            <a:endParaRPr lang="en-IN" sz="2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1E294E3-02FC-4A0F-A91C-A6BB9C3A873A}"/>
              </a:ext>
            </a:extLst>
          </p:cNvPr>
          <p:cNvSpPr txBox="1"/>
          <p:nvPr/>
        </p:nvSpPr>
        <p:spPr>
          <a:xfrm>
            <a:off x="5867400" y="5334000"/>
            <a:ext cx="30480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(x + 12) – 7 or x + 5</a:t>
            </a:r>
            <a:endParaRPr lang="en-IN" sz="28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6C07F47A-A5AA-46C3-BE5B-C6B66E39BE03}"/>
              </a:ext>
            </a:extLst>
          </p:cNvPr>
          <p:cNvSpPr txBox="1">
            <a:spLocks/>
          </p:cNvSpPr>
          <p:nvPr/>
        </p:nvSpPr>
        <p:spPr>
          <a:xfrm>
            <a:off x="1485900" y="152400"/>
            <a:ext cx="6172200" cy="770409"/>
          </a:xfrm>
          <a:prstGeom prst="rect">
            <a:avLst/>
          </a:prstGeom>
          <a:solidFill>
            <a:schemeClr val="accent2"/>
          </a:solidFill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b="1">
                <a:solidFill>
                  <a:schemeClr val="bg1"/>
                </a:solidFill>
              </a:rPr>
              <a:t>Write as Algebraic Expressions</a:t>
            </a:r>
            <a:r>
              <a:rPr lang="en-IN"/>
              <a:t/>
            </a:r>
            <a:br>
              <a:rPr lang="en-IN"/>
            </a:br>
            <a:r>
              <a:rPr lang="en-IN"/>
              <a:t/>
            </a:r>
            <a:br>
              <a:rPr lang="en-IN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0272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D5208E-FEB8-421C-95B5-65AE61A8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95400"/>
            <a:ext cx="8229600" cy="4525963"/>
          </a:xfrm>
        </p:spPr>
        <p:txBody>
          <a:bodyPr/>
          <a:lstStyle/>
          <a:p>
            <a:pPr marL="571500" indent="-571500">
              <a:buFont typeface="+mj-lt"/>
              <a:buAutoNum type="romanUcPeriod" startAt="2"/>
            </a:pPr>
            <a:r>
              <a:rPr lang="en-IN" sz="2800" dirty="0"/>
              <a:t>State True or False (Click on the buttons)</a:t>
            </a:r>
          </a:p>
          <a:p>
            <a:r>
              <a:rPr lang="en-US" sz="2800" dirty="0"/>
              <a:t>The algebraic expression of the phrase,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sum of a number and 5 is n + 5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Twice  a number divided by 5 is 2x – 5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7 decreased by 3 times a number is 7 – 3x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5 less than a number is 5x</a:t>
            </a:r>
            <a:endParaRPr lang="en-IN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13CA9CD-1545-4D6C-B5A6-77A5D12ED151}"/>
              </a:ext>
            </a:extLst>
          </p:cNvPr>
          <p:cNvSpPr txBox="1"/>
          <p:nvPr/>
        </p:nvSpPr>
        <p:spPr>
          <a:xfrm>
            <a:off x="2209800" y="2925762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545FCF7-A8CB-4A03-AEDD-A6C07803CF6C}"/>
              </a:ext>
            </a:extLst>
          </p:cNvPr>
          <p:cNvSpPr txBox="1"/>
          <p:nvPr/>
        </p:nvSpPr>
        <p:spPr>
          <a:xfrm>
            <a:off x="5029200" y="2925762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False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0BEE0C3-3174-47FB-B455-EA616E6371D2}"/>
              </a:ext>
            </a:extLst>
          </p:cNvPr>
          <p:cNvSpPr txBox="1"/>
          <p:nvPr/>
        </p:nvSpPr>
        <p:spPr>
          <a:xfrm>
            <a:off x="2209800" y="3911897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82B2112-272D-42A6-845C-872F09DB8A75}"/>
              </a:ext>
            </a:extLst>
          </p:cNvPr>
          <p:cNvSpPr txBox="1"/>
          <p:nvPr/>
        </p:nvSpPr>
        <p:spPr>
          <a:xfrm>
            <a:off x="5029200" y="3911897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False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D5CE310-F938-474B-B1EE-9BAC777872A6}"/>
              </a:ext>
            </a:extLst>
          </p:cNvPr>
          <p:cNvSpPr txBox="1"/>
          <p:nvPr/>
        </p:nvSpPr>
        <p:spPr>
          <a:xfrm>
            <a:off x="2209800" y="4978697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True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3EC428C-ACB0-4BE4-A998-4E07EFF665DD}"/>
              </a:ext>
            </a:extLst>
          </p:cNvPr>
          <p:cNvSpPr txBox="1"/>
          <p:nvPr/>
        </p:nvSpPr>
        <p:spPr>
          <a:xfrm>
            <a:off x="5029200" y="4978697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False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118EF70-2D5B-48F6-B3E9-FA79ED2C8565}"/>
              </a:ext>
            </a:extLst>
          </p:cNvPr>
          <p:cNvSpPr txBox="1"/>
          <p:nvPr/>
        </p:nvSpPr>
        <p:spPr>
          <a:xfrm>
            <a:off x="2209800" y="5893098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True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B4A8B7E-F772-41E1-93AB-02E37D7D426B}"/>
              </a:ext>
            </a:extLst>
          </p:cNvPr>
          <p:cNvSpPr txBox="1"/>
          <p:nvPr/>
        </p:nvSpPr>
        <p:spPr>
          <a:xfrm>
            <a:off x="5029200" y="5893098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False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3EE46D7C-0C33-4ADA-B256-076D5ACE7204}"/>
              </a:ext>
            </a:extLst>
          </p:cNvPr>
          <p:cNvSpPr txBox="1">
            <a:spLocks/>
          </p:cNvSpPr>
          <p:nvPr/>
        </p:nvSpPr>
        <p:spPr>
          <a:xfrm>
            <a:off x="1485900" y="152400"/>
            <a:ext cx="6172200" cy="770409"/>
          </a:xfrm>
          <a:prstGeom prst="rect">
            <a:avLst/>
          </a:prstGeom>
          <a:solidFill>
            <a:schemeClr val="accent2"/>
          </a:solidFill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b="1">
                <a:solidFill>
                  <a:schemeClr val="bg1"/>
                </a:solidFill>
              </a:rPr>
              <a:t>Write as Algebraic Expressions</a:t>
            </a:r>
            <a:r>
              <a:rPr lang="en-IN"/>
              <a:t/>
            </a:r>
            <a:br>
              <a:rPr lang="en-IN"/>
            </a:br>
            <a:r>
              <a:rPr lang="en-IN"/>
              <a:t/>
            </a:r>
            <a:br>
              <a:rPr lang="en-IN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8563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D5208E-FEB8-421C-95B5-65AE61A8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66018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100 divided by 7 times a number is 100/ (7n)</a:t>
            </a:r>
          </a:p>
          <a:p>
            <a:pPr marL="514350" indent="-514350">
              <a:buFont typeface="+mj-lt"/>
              <a:buAutoNum type="arabicPeriod" startAt="5"/>
            </a:pPr>
            <a:endParaRPr lang="en-US" sz="2800" dirty="0"/>
          </a:p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The product of a number and 9 is decreased by 6 is (9n)/6</a:t>
            </a:r>
          </a:p>
          <a:p>
            <a:pPr marL="514350" indent="-514350">
              <a:buFont typeface="+mj-lt"/>
              <a:buAutoNum type="arabicPeriod" startAt="5"/>
            </a:pPr>
            <a:endParaRPr lang="en-US" sz="2800" dirty="0"/>
          </a:p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3 times a number increased by 17 is 3x + 17</a:t>
            </a:r>
          </a:p>
          <a:p>
            <a:pPr marL="514350" indent="-514350">
              <a:buFont typeface="+mj-lt"/>
              <a:buAutoNum type="arabicPeriod" startAt="5"/>
            </a:pPr>
            <a:endParaRPr lang="en-US" sz="2800" dirty="0"/>
          </a:p>
          <a:p>
            <a:pPr marL="514350" indent="-514350">
              <a:buFont typeface="+mj-lt"/>
              <a:buAutoNum type="arabicPeriod" startAt="5"/>
            </a:pPr>
            <a:r>
              <a:rPr lang="en-US" sz="2800" dirty="0"/>
              <a:t>Jenny earns rupees 300 per day for part-time work. The amount of money she earns in d days is 300/d</a:t>
            </a:r>
          </a:p>
          <a:p>
            <a:pPr marL="514350" indent="-514350">
              <a:buFont typeface="+mj-lt"/>
              <a:buAutoNum type="arabicPeriod" startAt="5"/>
            </a:pPr>
            <a:endParaRPr lang="en-US" sz="2800" dirty="0"/>
          </a:p>
          <a:p>
            <a:pPr marL="514350" indent="-514350">
              <a:buFont typeface="+mj-lt"/>
              <a:buAutoNum type="arabicPeriod" startAt="5"/>
            </a:pP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13CA9CD-1545-4D6C-B5A6-77A5D12ED151}"/>
              </a:ext>
            </a:extLst>
          </p:cNvPr>
          <p:cNvSpPr txBox="1"/>
          <p:nvPr/>
        </p:nvSpPr>
        <p:spPr>
          <a:xfrm>
            <a:off x="1828800" y="1771153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545FCF7-A8CB-4A03-AEDD-A6C07803CF6C}"/>
              </a:ext>
            </a:extLst>
          </p:cNvPr>
          <p:cNvSpPr txBox="1"/>
          <p:nvPr/>
        </p:nvSpPr>
        <p:spPr>
          <a:xfrm>
            <a:off x="4648200" y="1771153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False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38E2DC8-83D1-4BC1-9175-1C193E4A7511}"/>
              </a:ext>
            </a:extLst>
          </p:cNvPr>
          <p:cNvSpPr txBox="1"/>
          <p:nvPr/>
        </p:nvSpPr>
        <p:spPr>
          <a:xfrm>
            <a:off x="1828800" y="3144985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True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2E4AAB3-CF59-4CFC-BE59-5486B422B233}"/>
              </a:ext>
            </a:extLst>
          </p:cNvPr>
          <p:cNvSpPr txBox="1"/>
          <p:nvPr/>
        </p:nvSpPr>
        <p:spPr>
          <a:xfrm>
            <a:off x="4648200" y="3144985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False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7C52864-9BA4-4061-A233-E928D2F92D9C}"/>
              </a:ext>
            </a:extLst>
          </p:cNvPr>
          <p:cNvSpPr txBox="1"/>
          <p:nvPr/>
        </p:nvSpPr>
        <p:spPr>
          <a:xfrm>
            <a:off x="1828800" y="4187650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True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F45CA22-2773-4428-896B-82EE847C9767}"/>
              </a:ext>
            </a:extLst>
          </p:cNvPr>
          <p:cNvSpPr txBox="1"/>
          <p:nvPr/>
        </p:nvSpPr>
        <p:spPr>
          <a:xfrm>
            <a:off x="4648200" y="4187650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False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1948EF1-3B90-4444-AAB8-0DBACFF75174}"/>
              </a:ext>
            </a:extLst>
          </p:cNvPr>
          <p:cNvSpPr txBox="1"/>
          <p:nvPr/>
        </p:nvSpPr>
        <p:spPr>
          <a:xfrm>
            <a:off x="1828800" y="5615780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True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ED240E7-3C10-49BE-9A25-FEBD79C5D378}"/>
              </a:ext>
            </a:extLst>
          </p:cNvPr>
          <p:cNvSpPr txBox="1"/>
          <p:nvPr/>
        </p:nvSpPr>
        <p:spPr>
          <a:xfrm>
            <a:off x="4648200" y="5615780"/>
            <a:ext cx="190500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False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E9D50BB2-D659-488E-871D-0A2F3B116E72}"/>
              </a:ext>
            </a:extLst>
          </p:cNvPr>
          <p:cNvSpPr txBox="1">
            <a:spLocks/>
          </p:cNvSpPr>
          <p:nvPr/>
        </p:nvSpPr>
        <p:spPr>
          <a:xfrm>
            <a:off x="1485900" y="152400"/>
            <a:ext cx="6172200" cy="770409"/>
          </a:xfrm>
          <a:prstGeom prst="rect">
            <a:avLst/>
          </a:prstGeom>
          <a:solidFill>
            <a:schemeClr val="accent2"/>
          </a:solidFill>
        </p:spPr>
        <p:txBody>
          <a:bodyPr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b="1">
                <a:solidFill>
                  <a:schemeClr val="bg1"/>
                </a:solidFill>
              </a:rPr>
              <a:t>Write as Algebraic Expressions</a:t>
            </a:r>
            <a:r>
              <a:rPr lang="en-IN"/>
              <a:t/>
            </a:r>
            <a:br>
              <a:rPr lang="en-IN"/>
            </a:br>
            <a:r>
              <a:rPr lang="en-IN"/>
              <a:t/>
            </a:r>
            <a:br>
              <a:rPr lang="en-IN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634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401</Words>
  <Application>Microsoft Office PowerPoint</Application>
  <PresentationFormat>On-screen Show (4:3)</PresentationFormat>
  <Paragraphs>103</Paragraphs>
  <Slides>6</Slides>
  <Notes>4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Write as Algebraic Expressions  </vt:lpstr>
      <vt:lpstr>Write as Algebraic Expressions  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Sri</cp:lastModifiedBy>
  <cp:revision>20</cp:revision>
  <dcterms:created xsi:type="dcterms:W3CDTF">2018-12-16T04:20:25Z</dcterms:created>
  <dcterms:modified xsi:type="dcterms:W3CDTF">2021-02-16T14:08:05Z</dcterms:modified>
</cp:coreProperties>
</file>