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9" r:id="rId4"/>
    <p:sldId id="261" r:id="rId5"/>
    <p:sldId id="264" r:id="rId6"/>
    <p:sldId id="263" r:id="rId7"/>
    <p:sldId id="265" r:id="rId8"/>
    <p:sldId id="258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249" autoAdjust="0"/>
  </p:normalViewPr>
  <p:slideViewPr>
    <p:cSldViewPr>
      <p:cViewPr varScale="1">
        <p:scale>
          <a:sx n="62" d="100"/>
          <a:sy n="62" d="100"/>
        </p:scale>
        <p:origin x="512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t>16-02-2021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5411247"/>
              </p:ext>
            </p:extLst>
          </p:nvPr>
        </p:nvGraphicFramePr>
        <p:xfrm>
          <a:off x="457200" y="1397000"/>
          <a:ext cx="8229600" cy="4851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3057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0692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srisathyasaividyavahini.org/" TargetMode="Externa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4" name="Rectangle 3">
            <a:hlinkClick r:id="rId6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Questions on Algebraic Expressions</a:t>
            </a:r>
          </a:p>
        </p:txBody>
      </p:sp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010400" cy="1143000"/>
          </a:xfrm>
        </p:spPr>
        <p:txBody>
          <a:bodyPr/>
          <a:lstStyle/>
          <a:p>
            <a:r>
              <a:rPr lang="en-IN" b="1" dirty="0"/>
              <a:t>Algebraic Expression &amp; Identities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17638"/>
            <a:ext cx="7315200" cy="4525963"/>
          </a:xfrm>
        </p:spPr>
        <p:txBody>
          <a:bodyPr/>
          <a:lstStyle/>
          <a:p>
            <a:r>
              <a:rPr 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1. Separate  Monomials, Binomials &amp; Trinomials from the following expressions.</a:t>
            </a:r>
          </a:p>
          <a:p>
            <a:r>
              <a:rPr lang="en-IN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</a:t>
            </a:r>
            <a:r>
              <a:rPr lang="en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 </a:t>
            </a:r>
            <a:r>
              <a:rPr lang="en-IN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a+b</a:t>
            </a:r>
            <a:endParaRPr lang="en-IN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ii) </a:t>
            </a:r>
            <a:r>
              <a:rPr lang="en-IN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ab+a+b</a:t>
            </a:r>
            <a:endParaRPr lang="en-IN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iii) ab+a+b-5</a:t>
            </a:r>
          </a:p>
          <a:p>
            <a:r>
              <a:rPr lang="en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iv) </a:t>
            </a:r>
            <a:r>
              <a:rPr lang="en-IN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xy</a:t>
            </a:r>
            <a:endParaRPr lang="en-IN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en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v) xy+5</a:t>
            </a:r>
          </a:p>
          <a:p>
            <a:r>
              <a:rPr lang="en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vi) 5 x2-x-2</a:t>
            </a:r>
          </a:p>
          <a:p>
            <a:r>
              <a:rPr lang="en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vii) 4mn+7</a:t>
            </a:r>
          </a:p>
          <a:p>
            <a:r>
              <a:rPr lang="en-IN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viii) 4m-7n+10.</a:t>
            </a:r>
            <a:br>
              <a:rPr lang="en-US" dirty="0"/>
            </a:br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6F6C02-97C4-4BEE-AADA-E61D82B4B0F7}"/>
              </a:ext>
            </a:extLst>
          </p:cNvPr>
          <p:cNvSpPr txBox="1"/>
          <p:nvPr/>
        </p:nvSpPr>
        <p:spPr>
          <a:xfrm>
            <a:off x="5257800" y="2713038"/>
            <a:ext cx="1660878" cy="46166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IN" sz="2400" b="1" dirty="0">
                <a:ln/>
                <a:solidFill>
                  <a:schemeClr val="bg1"/>
                </a:solidFill>
              </a:rPr>
              <a:t>Monomials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6BE145-5581-4A1B-8B9C-DD7E0323AF9B}"/>
              </a:ext>
            </a:extLst>
          </p:cNvPr>
          <p:cNvSpPr txBox="1"/>
          <p:nvPr/>
        </p:nvSpPr>
        <p:spPr>
          <a:xfrm>
            <a:off x="5257800" y="3495953"/>
            <a:ext cx="1660878" cy="46166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IN" sz="2400" b="1" dirty="0">
                <a:ln/>
                <a:solidFill>
                  <a:schemeClr val="bg1"/>
                </a:solidFill>
              </a:rPr>
              <a:t>Binomials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C73C3A-F1F9-4011-B8CC-3A7FE585750C}"/>
              </a:ext>
            </a:extLst>
          </p:cNvPr>
          <p:cNvSpPr txBox="1"/>
          <p:nvPr/>
        </p:nvSpPr>
        <p:spPr>
          <a:xfrm>
            <a:off x="5257800" y="4377770"/>
            <a:ext cx="1660878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IN" sz="2400" b="1" dirty="0">
                <a:ln/>
                <a:solidFill>
                  <a:schemeClr val="accent4"/>
                </a:solidFill>
              </a:rPr>
              <a:t>Trinomials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2CEFCF1-9BCD-4A3A-9204-2965655A18AA}"/>
              </a:ext>
            </a:extLst>
          </p:cNvPr>
          <p:cNvCxnSpPr>
            <a:cxnSpLocks/>
          </p:cNvCxnSpPr>
          <p:nvPr/>
        </p:nvCxnSpPr>
        <p:spPr>
          <a:xfrm flipV="1">
            <a:off x="1981200" y="3017838"/>
            <a:ext cx="3048000" cy="7620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F95DCAA-4A81-4E89-A289-64EBC6919642}"/>
              </a:ext>
            </a:extLst>
          </p:cNvPr>
          <p:cNvCxnSpPr>
            <a:cxnSpLocks/>
          </p:cNvCxnSpPr>
          <p:nvPr/>
        </p:nvCxnSpPr>
        <p:spPr>
          <a:xfrm flipV="1">
            <a:off x="1965278" y="3726785"/>
            <a:ext cx="3063922" cy="53116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CF15CC1-3972-453C-9AC5-B9469260C16E}"/>
              </a:ext>
            </a:extLst>
          </p:cNvPr>
          <p:cNvCxnSpPr>
            <a:cxnSpLocks/>
          </p:cNvCxnSpPr>
          <p:nvPr/>
        </p:nvCxnSpPr>
        <p:spPr>
          <a:xfrm flipV="1">
            <a:off x="2362200" y="3724330"/>
            <a:ext cx="2667000" cy="134169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424F77B-96BF-4ED4-AE9F-EC5F3FBE8C4D}"/>
              </a:ext>
            </a:extLst>
          </p:cNvPr>
          <p:cNvCxnSpPr>
            <a:cxnSpLocks/>
          </p:cNvCxnSpPr>
          <p:nvPr/>
        </p:nvCxnSpPr>
        <p:spPr>
          <a:xfrm>
            <a:off x="1828800" y="2483322"/>
            <a:ext cx="3200400" cy="126999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771A3AA-4D37-4A52-994F-2B0709D3175A}"/>
              </a:ext>
            </a:extLst>
          </p:cNvPr>
          <p:cNvCxnSpPr>
            <a:cxnSpLocks/>
          </p:cNvCxnSpPr>
          <p:nvPr/>
        </p:nvCxnSpPr>
        <p:spPr>
          <a:xfrm>
            <a:off x="2331544" y="2896870"/>
            <a:ext cx="2886501" cy="157325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6A3026D-822F-41D6-B508-89996AABAB93}"/>
              </a:ext>
            </a:extLst>
          </p:cNvPr>
          <p:cNvCxnSpPr>
            <a:cxnSpLocks/>
          </p:cNvCxnSpPr>
          <p:nvPr/>
        </p:nvCxnSpPr>
        <p:spPr>
          <a:xfrm>
            <a:off x="2594212" y="3315161"/>
            <a:ext cx="2571466" cy="114464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F090318-7F31-438C-B5FF-EC79EEA63D7F}"/>
              </a:ext>
            </a:extLst>
          </p:cNvPr>
          <p:cNvCxnSpPr>
            <a:cxnSpLocks/>
          </p:cNvCxnSpPr>
          <p:nvPr/>
        </p:nvCxnSpPr>
        <p:spPr>
          <a:xfrm flipV="1">
            <a:off x="2421340" y="4440516"/>
            <a:ext cx="2744338" cy="23103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BB8FE83E-994C-4365-A46A-90319668E1EB}"/>
              </a:ext>
            </a:extLst>
          </p:cNvPr>
          <p:cNvCxnSpPr>
            <a:cxnSpLocks/>
          </p:cNvCxnSpPr>
          <p:nvPr/>
        </p:nvCxnSpPr>
        <p:spPr>
          <a:xfrm flipV="1">
            <a:off x="2895600" y="4493983"/>
            <a:ext cx="2306472" cy="103185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0CE25-396B-483F-94E5-C622B5A62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dirty="0"/>
              <a:t>2. (</a:t>
            </a:r>
            <a:r>
              <a:rPr lang="en-US" dirty="0" err="1"/>
              <a:t>i</a:t>
            </a:r>
            <a:r>
              <a:rPr lang="en-US" dirty="0"/>
              <a:t>) Simplify these expressions</a:t>
            </a:r>
            <a:endParaRPr lang="en-IN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1178DE6-168C-4B7A-AC0D-CAA46EC359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919307"/>
              </p:ext>
            </p:extLst>
          </p:nvPr>
        </p:nvGraphicFramePr>
        <p:xfrm>
          <a:off x="714052" y="1143001"/>
          <a:ext cx="3705549" cy="5106936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3705549">
                  <a:extLst>
                    <a:ext uri="{9D8B030D-6E8A-4147-A177-3AD203B41FA5}">
                      <a16:colId xmlns:a16="http://schemas.microsoft.com/office/drawing/2014/main" val="117835379"/>
                    </a:ext>
                  </a:extLst>
                </a:gridCol>
              </a:tblGrid>
              <a:tr h="608655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/>
                        <a:t>Questions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6251412"/>
                  </a:ext>
                </a:extLst>
              </a:tr>
              <a:tr h="912983">
                <a:tc>
                  <a:txBody>
                    <a:bodyPr/>
                    <a:lstStyle/>
                    <a:p>
                      <a:pPr algn="ctr" rtl="0"/>
                      <a:endParaRPr lang="en-IN" sz="2400" u="none" strike="noStrike" kern="1200" dirty="0">
                        <a:effectLst/>
                      </a:endParaRPr>
                    </a:p>
                    <a:p>
                      <a:pPr algn="ctr" rtl="0"/>
                      <a:r>
                        <a:rPr lang="en-IN" sz="2400" u="none" strike="noStrike" kern="1200" dirty="0">
                          <a:effectLst/>
                        </a:rPr>
                        <a:t>4a + 11a</a:t>
                      </a:r>
                      <a:br>
                        <a:rPr lang="en-IN" sz="2400" dirty="0"/>
                      </a:br>
                      <a:endParaRPr lang="en-IN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152150"/>
                  </a:ext>
                </a:extLst>
              </a:tr>
              <a:tr h="110318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IN" sz="24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4ab - 6a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6033261"/>
                  </a:ext>
                </a:extLst>
              </a:tr>
              <a:tr h="1103187">
                <a:tc>
                  <a:txBody>
                    <a:bodyPr/>
                    <a:lstStyle/>
                    <a:p>
                      <a:pPr algn="ctr" rtl="0"/>
                      <a:r>
                        <a:rPr lang="en-IN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3t + 7t - 4t</a:t>
                      </a:r>
                      <a:endParaRPr lang="en-IN" sz="2400" b="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1750952"/>
                  </a:ext>
                </a:extLst>
              </a:tr>
              <a:tr h="1103187">
                <a:tc>
                  <a:txBody>
                    <a:bodyPr/>
                    <a:lstStyle/>
                    <a:p>
                      <a:pPr algn="ctr" rtl="0"/>
                      <a:r>
                        <a:rPr lang="en-IN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3gh + 6hg - 15gh</a:t>
                      </a:r>
                      <a:endParaRPr lang="en-IN" sz="2400" b="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4023176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7FD5175-BBC9-40D8-8BAD-1BCCB2E41A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3253695"/>
              </p:ext>
            </p:extLst>
          </p:nvPr>
        </p:nvGraphicFramePr>
        <p:xfrm>
          <a:off x="4724400" y="1143000"/>
          <a:ext cx="3705550" cy="5106937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3705550">
                  <a:extLst>
                    <a:ext uri="{9D8B030D-6E8A-4147-A177-3AD203B41FA5}">
                      <a16:colId xmlns:a16="http://schemas.microsoft.com/office/drawing/2014/main" val="2855219010"/>
                    </a:ext>
                  </a:extLst>
                </a:gridCol>
              </a:tblGrid>
              <a:tr h="639622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/>
                        <a:t>Answers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403817"/>
                  </a:ext>
                </a:extLst>
              </a:tr>
              <a:tr h="943377">
                <a:tc>
                  <a:txBody>
                    <a:bodyPr/>
                    <a:lstStyle/>
                    <a:p>
                      <a:pPr algn="ctr" rtl="0"/>
                      <a:r>
                        <a:rPr lang="en-IN" sz="2400" u="none" strike="noStrike" kern="1200" dirty="0">
                          <a:effectLst/>
                        </a:rPr>
                        <a:t>4a + 11a =15a</a:t>
                      </a:r>
                      <a:endParaRPr lang="en-IN" sz="2400" b="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8071006"/>
                  </a:ext>
                </a:extLst>
              </a:tr>
              <a:tr h="112283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IN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Cannot be done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1029892"/>
                  </a:ext>
                </a:extLst>
              </a:tr>
              <a:tr h="1200554">
                <a:tc>
                  <a:txBody>
                    <a:bodyPr/>
                    <a:lstStyle/>
                    <a:p>
                      <a:pPr algn="ctr" rtl="0"/>
                      <a:r>
                        <a:rPr lang="en-IN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3t + 7t - 4t</a:t>
                      </a:r>
                      <a:endParaRPr lang="en-IN" sz="2400" b="0" dirty="0">
                        <a:effectLst/>
                      </a:endParaRPr>
                    </a:p>
                    <a:p>
                      <a:pPr algn="ctr" rtl="0"/>
                      <a:r>
                        <a:rPr lang="en-IN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=10t - 4t</a:t>
                      </a:r>
                      <a:endParaRPr lang="en-IN" sz="2400" b="0" dirty="0">
                        <a:effectLst/>
                      </a:endParaRPr>
                    </a:p>
                    <a:p>
                      <a:pPr algn="ctr" rtl="0"/>
                      <a:r>
                        <a:rPr lang="en-IN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=6t</a:t>
                      </a:r>
                      <a:endParaRPr lang="en-IN" sz="2400" b="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1594020"/>
                  </a:ext>
                </a:extLst>
              </a:tr>
              <a:tr h="1200554">
                <a:tc>
                  <a:txBody>
                    <a:bodyPr/>
                    <a:lstStyle/>
                    <a:p>
                      <a:pPr algn="ctr" rtl="0"/>
                      <a:r>
                        <a:rPr lang="en-US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3gh + 6hg - 15gh</a:t>
                      </a:r>
                      <a:endParaRPr lang="en-US" sz="2400" b="0" dirty="0">
                        <a:effectLst/>
                      </a:endParaRPr>
                    </a:p>
                    <a:p>
                      <a:pPr algn="ctr" rtl="0"/>
                      <a:r>
                        <a:rPr lang="en-US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=9gh - 15gh</a:t>
                      </a:r>
                      <a:endParaRPr lang="en-US" sz="2400" b="0" dirty="0">
                        <a:effectLst/>
                      </a:endParaRPr>
                    </a:p>
                    <a:p>
                      <a:pPr algn="ctr" rtl="0"/>
                      <a:r>
                        <a:rPr lang="en-US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= - 6gh</a:t>
                      </a:r>
                      <a:endParaRPr lang="en-US" sz="2400" b="0" dirty="0">
                        <a:effectLst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72234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834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0CE25-396B-483F-94E5-C622B5A62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dirty="0"/>
              <a:t>2. (</a:t>
            </a:r>
            <a:r>
              <a:rPr lang="en-US" dirty="0" err="1"/>
              <a:t>i</a:t>
            </a:r>
            <a:r>
              <a:rPr lang="en-US" dirty="0"/>
              <a:t>) Simplify these expressions</a:t>
            </a:r>
            <a:endParaRPr lang="en-IN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1178DE6-168C-4B7A-AC0D-CAA46EC359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4284183"/>
              </p:ext>
            </p:extLst>
          </p:nvPr>
        </p:nvGraphicFramePr>
        <p:xfrm>
          <a:off x="609600" y="1295399"/>
          <a:ext cx="3886200" cy="4551233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3886200">
                  <a:extLst>
                    <a:ext uri="{9D8B030D-6E8A-4147-A177-3AD203B41FA5}">
                      <a16:colId xmlns:a16="http://schemas.microsoft.com/office/drawing/2014/main" val="117835379"/>
                    </a:ext>
                  </a:extLst>
                </a:gridCol>
              </a:tblGrid>
              <a:tr h="688887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/>
                        <a:t>Questions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6251412"/>
                  </a:ext>
                </a:extLst>
              </a:tr>
              <a:tr h="1695409">
                <a:tc>
                  <a:txBody>
                    <a:bodyPr/>
                    <a:lstStyle/>
                    <a:p>
                      <a:pPr algn="ctr" rtl="0"/>
                      <a:r>
                        <a:rPr lang="en-IN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3a + 6b - a + 3b</a:t>
                      </a:r>
                      <a:endParaRPr lang="en-IN" sz="2400" b="0" dirty="0">
                        <a:effectLst/>
                      </a:endParaRPr>
                    </a:p>
                    <a:p>
                      <a:pPr algn="ctr" rtl="0"/>
                      <a:r>
                        <a:rPr lang="en-US" sz="2400" b="0" i="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When re-ordering terms move the term and the sign in front of it.</a:t>
                      </a:r>
                      <a:endParaRPr lang="en-IN" sz="24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152150"/>
                  </a:ext>
                </a:extLst>
              </a:tr>
              <a:tr h="2166937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a-DK" sz="2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6fg - 4f +9 -fg +2f -7</a:t>
                      </a:r>
                      <a:endParaRPr lang="en-IN" sz="24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6033261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7FD5175-BBC9-40D8-8BAD-1BCCB2E41A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4384480"/>
              </p:ext>
            </p:extLst>
          </p:nvPr>
        </p:nvGraphicFramePr>
        <p:xfrm>
          <a:off x="4724400" y="1295400"/>
          <a:ext cx="3886200" cy="4551233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3886200">
                  <a:extLst>
                    <a:ext uri="{9D8B030D-6E8A-4147-A177-3AD203B41FA5}">
                      <a16:colId xmlns:a16="http://schemas.microsoft.com/office/drawing/2014/main" val="2855219010"/>
                    </a:ext>
                  </a:extLst>
                </a:gridCol>
              </a:tblGrid>
              <a:tr h="632668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/>
                        <a:t>Answers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403817"/>
                  </a:ext>
                </a:extLst>
              </a:tr>
              <a:tr h="1453327">
                <a:tc>
                  <a:txBody>
                    <a:bodyPr/>
                    <a:lstStyle/>
                    <a:p>
                      <a:pPr algn="ctr" rtl="0"/>
                      <a:r>
                        <a:rPr lang="pt-BR" sz="2400" u="none" strike="noStrike" kern="1200" dirty="0">
                          <a:effectLst/>
                        </a:rPr>
                        <a:t>3a + 6b - a + 3b</a:t>
                      </a:r>
                    </a:p>
                    <a:p>
                      <a:pPr algn="ctr" rtl="0"/>
                      <a:endParaRPr lang="pt-BR" sz="2400" u="none" strike="noStrike" kern="1200" dirty="0">
                        <a:effectLst/>
                      </a:endParaRPr>
                    </a:p>
                    <a:p>
                      <a:pPr algn="ctr" rtl="0"/>
                      <a:r>
                        <a:rPr lang="pt-BR" sz="2400" u="none" strike="noStrike" kern="1200" dirty="0">
                          <a:effectLst/>
                        </a:rPr>
                        <a:t>=3a - 1a + 6b + 3b</a:t>
                      </a:r>
                    </a:p>
                    <a:p>
                      <a:pPr algn="ctr" rtl="0"/>
                      <a:endParaRPr lang="pt-BR" sz="2400" u="none" strike="noStrike" kern="1200" dirty="0">
                        <a:effectLst/>
                      </a:endParaRPr>
                    </a:p>
                    <a:p>
                      <a:pPr algn="ctr" rtl="0"/>
                      <a:r>
                        <a:rPr lang="pt-BR" sz="2400" u="none" strike="noStrike" kern="1200" dirty="0">
                          <a:effectLst/>
                        </a:rPr>
                        <a:t>=2a + 9b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8071006"/>
                  </a:ext>
                </a:extLst>
              </a:tr>
              <a:tr h="1998325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IN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6fg - 4f + 9 - </a:t>
                      </a:r>
                      <a:r>
                        <a:rPr lang="en-IN" sz="24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fg</a:t>
                      </a:r>
                      <a:r>
                        <a:rPr lang="en-IN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+ 2f – 7</a:t>
                      </a:r>
                    </a:p>
                    <a:p>
                      <a:pPr marL="0" algn="ctr" defTabSz="914400" rtl="0" eaLnBrk="1" latinLnBrk="0" hangingPunct="1"/>
                      <a:endParaRPr lang="en-IN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en-IN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=6fg - 1fg - 4f + 2f + 9 – 7</a:t>
                      </a:r>
                    </a:p>
                    <a:p>
                      <a:pPr marL="0" algn="ctr" defTabSz="914400" rtl="0" eaLnBrk="1" latinLnBrk="0" hangingPunct="1"/>
                      <a:endParaRPr lang="en-IN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latinLnBrk="0" hangingPunct="1"/>
                      <a:r>
                        <a:rPr lang="en-IN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=5fg - 2f + 2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10298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5640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C558B-64AE-4A7D-BABC-07F986685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74637"/>
            <a:ext cx="8229600" cy="1143000"/>
          </a:xfrm>
        </p:spPr>
        <p:txBody>
          <a:bodyPr/>
          <a:lstStyle/>
          <a:p>
            <a:r>
              <a:rPr lang="en-US" b="1" dirty="0"/>
              <a:t>(ii) Simplify the algebraic expressions</a:t>
            </a:r>
            <a:endParaRPr lang="en-IN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0FD5B56-0CD8-4D43-B831-958E5B8127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6686987"/>
              </p:ext>
            </p:extLst>
          </p:nvPr>
        </p:nvGraphicFramePr>
        <p:xfrm>
          <a:off x="324704" y="1143000"/>
          <a:ext cx="4532764" cy="50292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532764">
                  <a:extLst>
                    <a:ext uri="{9D8B030D-6E8A-4147-A177-3AD203B41FA5}">
                      <a16:colId xmlns:a16="http://schemas.microsoft.com/office/drawing/2014/main" val="2083656286"/>
                    </a:ext>
                  </a:extLst>
                </a:gridCol>
              </a:tblGrid>
              <a:tr h="397002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/>
                        <a:t>Questions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2646878"/>
                  </a:ext>
                </a:extLst>
              </a:tr>
              <a:tr h="3970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 1) 10 – 6k + 7k +2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6547164"/>
                  </a:ext>
                </a:extLst>
              </a:tr>
              <a:tr h="397002">
                <a:tc>
                  <a:txBody>
                    <a:bodyPr/>
                    <a:lstStyle/>
                    <a:p>
                      <a:r>
                        <a:rPr lang="es-ES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2) mn</a:t>
                      </a:r>
                      <a:r>
                        <a:rPr lang="es-ES" sz="2400" baseline="300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3</a:t>
                      </a:r>
                      <a:r>
                        <a:rPr lang="es-ES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 + 4mn</a:t>
                      </a:r>
                      <a:r>
                        <a:rPr lang="es-ES" sz="2400" baseline="300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3</a:t>
                      </a:r>
                      <a:r>
                        <a:rPr lang="es-ES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 – 9m – 5n</a:t>
                      </a:r>
                      <a:endParaRPr lang="en-IN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2175302"/>
                  </a:ext>
                </a:extLst>
              </a:tr>
              <a:tr h="3970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3) 5x</a:t>
                      </a:r>
                      <a:r>
                        <a:rPr lang="es-ES" sz="2400" baseline="300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2</a:t>
                      </a:r>
                      <a:r>
                        <a:rPr lang="es-ES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 -6x – 3x + 8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7594020"/>
                  </a:ext>
                </a:extLst>
              </a:tr>
              <a:tr h="397002">
                <a:tc>
                  <a:txBody>
                    <a:bodyPr/>
                    <a:lstStyle/>
                    <a:p>
                      <a:r>
                        <a:rPr lang="es-ES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4) 12p</a:t>
                      </a:r>
                      <a:r>
                        <a:rPr lang="es-ES" sz="2400" baseline="300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3</a:t>
                      </a:r>
                      <a:r>
                        <a:rPr lang="es-ES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 + 11p</a:t>
                      </a:r>
                      <a:r>
                        <a:rPr lang="es-ES" sz="2400" baseline="300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2</a:t>
                      </a:r>
                      <a:r>
                        <a:rPr lang="es-ES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 + 8p</a:t>
                      </a:r>
                      <a:r>
                        <a:rPr lang="es-ES" sz="2400" baseline="300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3</a:t>
                      </a:r>
                      <a:endParaRPr lang="en-IN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793262"/>
                  </a:ext>
                </a:extLst>
              </a:tr>
              <a:tr h="397002">
                <a:tc>
                  <a:txBody>
                    <a:bodyPr/>
                    <a:lstStyle/>
                    <a:p>
                      <a:r>
                        <a:rPr lang="es-ES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5) 6a + 7a</a:t>
                      </a:r>
                      <a:r>
                        <a:rPr lang="es-ES" sz="2400" baseline="300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3</a:t>
                      </a:r>
                      <a:r>
                        <a:rPr lang="es-ES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 + 11a</a:t>
                      </a:r>
                      <a:r>
                        <a:rPr lang="es-ES" sz="2400" baseline="300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2</a:t>
                      </a:r>
                      <a:r>
                        <a:rPr lang="es-ES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 - 9a</a:t>
                      </a:r>
                      <a:r>
                        <a:rPr lang="es-ES" sz="2400" baseline="300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2</a:t>
                      </a:r>
                      <a:r>
                        <a:rPr lang="es-ES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 -5a</a:t>
                      </a:r>
                      <a:r>
                        <a:rPr lang="es-ES" sz="2400" baseline="300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3</a:t>
                      </a:r>
                      <a:endParaRPr lang="en-IN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2436910"/>
                  </a:ext>
                </a:extLst>
              </a:tr>
              <a:tr h="3970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6) -12b + 15c</a:t>
                      </a:r>
                      <a:r>
                        <a:rPr lang="es-ES" sz="2400" baseline="300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2</a:t>
                      </a:r>
                      <a:r>
                        <a:rPr lang="es-ES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 – 20c</a:t>
                      </a:r>
                      <a:r>
                        <a:rPr lang="es-ES" sz="2400" baseline="300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2</a:t>
                      </a:r>
                      <a:r>
                        <a:rPr lang="es-ES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 + 7c – 5b + 4b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1412667"/>
                  </a:ext>
                </a:extLst>
              </a:tr>
              <a:tr h="3970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7) 2a</a:t>
                      </a:r>
                      <a:r>
                        <a:rPr lang="es-ES" sz="2400" baseline="300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3</a:t>
                      </a:r>
                      <a:r>
                        <a:rPr lang="es-ES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 – 10ab</a:t>
                      </a:r>
                      <a:r>
                        <a:rPr lang="es-ES" sz="2400" baseline="300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2</a:t>
                      </a:r>
                      <a:r>
                        <a:rPr lang="es-ES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 +3a</a:t>
                      </a:r>
                      <a:r>
                        <a:rPr lang="es-ES" sz="2400" baseline="300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2</a:t>
                      </a:r>
                      <a:r>
                        <a:rPr lang="es-ES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 - ab</a:t>
                      </a:r>
                      <a:r>
                        <a:rPr lang="es-ES" sz="2400" baseline="300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2</a:t>
                      </a:r>
                      <a:r>
                        <a:rPr lang="es-ES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 – 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8605416"/>
                  </a:ext>
                </a:extLst>
              </a:tr>
              <a:tr h="3970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8) 6x</a:t>
                      </a:r>
                      <a:r>
                        <a:rPr lang="es-ES" sz="2400" baseline="300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2 </a:t>
                      </a:r>
                      <a:r>
                        <a:rPr lang="es-ES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+ 5x +8y -2x</a:t>
                      </a:r>
                      <a:r>
                        <a:rPr lang="es-ES" sz="2400" baseline="300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2</a:t>
                      </a:r>
                      <a:r>
                        <a:rPr lang="es-ES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 +4x – 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4933144"/>
                  </a:ext>
                </a:extLst>
              </a:tr>
              <a:tr h="397002">
                <a:tc>
                  <a:txBody>
                    <a:bodyPr/>
                    <a:lstStyle/>
                    <a:p>
                      <a:r>
                        <a:rPr lang="es-ES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9) 4x</a:t>
                      </a:r>
                      <a:r>
                        <a:rPr lang="es-ES" sz="2400" baseline="300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2</a:t>
                      </a:r>
                      <a:r>
                        <a:rPr lang="es-ES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y + 7xy + 4x –x</a:t>
                      </a:r>
                      <a:r>
                        <a:rPr lang="es-ES" sz="2400" baseline="300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2</a:t>
                      </a:r>
                      <a:r>
                        <a:rPr lang="es-ES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y + 3xy</a:t>
                      </a:r>
                      <a:endParaRPr lang="en-IN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6903766"/>
                  </a:ext>
                </a:extLst>
              </a:tr>
              <a:tr h="397002">
                <a:tc>
                  <a:txBody>
                    <a:bodyPr/>
                    <a:lstStyle/>
                    <a:p>
                      <a:r>
                        <a:rPr lang="es-ES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 10) 5x</a:t>
                      </a:r>
                      <a:r>
                        <a:rPr lang="es-ES" sz="2400" baseline="300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2</a:t>
                      </a:r>
                      <a:r>
                        <a:rPr lang="es-ES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 + 6x -3 + 2x</a:t>
                      </a:r>
                      <a:r>
                        <a:rPr lang="es-ES" sz="2400" baseline="300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2</a:t>
                      </a:r>
                      <a:r>
                        <a:rPr lang="es-ES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 – 7x – 9</a:t>
                      </a:r>
                      <a:endParaRPr lang="en-IN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1102841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1B62718-A633-48C9-B8B1-26DC27BB02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2078758"/>
              </p:ext>
            </p:extLst>
          </p:nvPr>
        </p:nvGraphicFramePr>
        <p:xfrm>
          <a:off x="5105400" y="1143000"/>
          <a:ext cx="3709349" cy="50292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709349">
                  <a:extLst>
                    <a:ext uri="{9D8B030D-6E8A-4147-A177-3AD203B41FA5}">
                      <a16:colId xmlns:a16="http://schemas.microsoft.com/office/drawing/2014/main" val="2083656286"/>
                    </a:ext>
                  </a:extLst>
                </a:gridCol>
              </a:tblGrid>
              <a:tr h="397002">
                <a:tc>
                  <a:txBody>
                    <a:bodyPr/>
                    <a:lstStyle/>
                    <a:p>
                      <a:pPr algn="ctr"/>
                      <a:r>
                        <a:rPr lang="en-IN" sz="2400" dirty="0"/>
                        <a:t>Solutions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2646878"/>
                  </a:ext>
                </a:extLst>
              </a:tr>
              <a:tr h="3970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 1) </a:t>
                      </a:r>
                      <a:r>
                        <a:rPr lang="en-IN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k + 12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6547164"/>
                  </a:ext>
                </a:extLst>
              </a:tr>
              <a:tr h="3970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2) </a:t>
                      </a:r>
                      <a:r>
                        <a:rPr lang="en-IN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5mn</a:t>
                      </a:r>
                      <a:r>
                        <a:rPr lang="en-IN" sz="2400" baseline="300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3</a:t>
                      </a:r>
                      <a:r>
                        <a:rPr lang="en-IN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 – 9m – 5n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2175302"/>
                  </a:ext>
                </a:extLst>
              </a:tr>
              <a:tr h="3970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3) </a:t>
                      </a:r>
                      <a:r>
                        <a:rPr lang="en-IN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5x</a:t>
                      </a:r>
                      <a:r>
                        <a:rPr lang="en-IN" sz="2400" baseline="300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2</a:t>
                      </a:r>
                      <a:r>
                        <a:rPr lang="en-IN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 – 9x + 8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7594020"/>
                  </a:ext>
                </a:extLst>
              </a:tr>
              <a:tr h="397002">
                <a:tc>
                  <a:txBody>
                    <a:bodyPr/>
                    <a:lstStyle/>
                    <a:p>
                      <a:r>
                        <a:rPr lang="es-ES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4) </a:t>
                      </a:r>
                      <a:r>
                        <a:rPr lang="en-IN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20p</a:t>
                      </a:r>
                      <a:r>
                        <a:rPr lang="en-IN" sz="2400" baseline="300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3</a:t>
                      </a:r>
                      <a:r>
                        <a:rPr lang="en-IN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 + 11p</a:t>
                      </a:r>
                      <a:r>
                        <a:rPr lang="en-IN" sz="2400" baseline="300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2</a:t>
                      </a:r>
                      <a:endParaRPr lang="en-IN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793262"/>
                  </a:ext>
                </a:extLst>
              </a:tr>
              <a:tr h="3970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5) </a:t>
                      </a:r>
                      <a:r>
                        <a:rPr lang="en-IN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2a</a:t>
                      </a:r>
                      <a:r>
                        <a:rPr lang="en-IN" sz="2400" baseline="300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3</a:t>
                      </a:r>
                      <a:r>
                        <a:rPr lang="en-IN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 + 2a</a:t>
                      </a:r>
                      <a:r>
                        <a:rPr lang="en-IN" sz="2400" baseline="300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2</a:t>
                      </a:r>
                      <a:r>
                        <a:rPr lang="en-IN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 + 6a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2436910"/>
                  </a:ext>
                </a:extLst>
              </a:tr>
              <a:tr h="3970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6) </a:t>
                      </a:r>
                      <a:r>
                        <a:rPr lang="en-IN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-5c</a:t>
                      </a:r>
                      <a:r>
                        <a:rPr lang="en-IN" sz="2400" baseline="300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2</a:t>
                      </a:r>
                      <a:r>
                        <a:rPr lang="en-IN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 – 13b + 7c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1412667"/>
                  </a:ext>
                </a:extLst>
              </a:tr>
              <a:tr h="3970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7) </a:t>
                      </a:r>
                      <a:r>
                        <a:rPr lang="en-IN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2a</a:t>
                      </a:r>
                      <a:r>
                        <a:rPr lang="en-IN" sz="2400" baseline="300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3</a:t>
                      </a:r>
                      <a:r>
                        <a:rPr lang="en-IN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 - 11ab</a:t>
                      </a:r>
                      <a:r>
                        <a:rPr lang="en-IN" sz="2400" baseline="300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2</a:t>
                      </a:r>
                      <a:r>
                        <a:rPr lang="en-IN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 + 3a</a:t>
                      </a:r>
                      <a:r>
                        <a:rPr lang="en-IN" sz="2400" baseline="300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2</a:t>
                      </a:r>
                      <a:r>
                        <a:rPr lang="en-IN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 – 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8605416"/>
                  </a:ext>
                </a:extLst>
              </a:tr>
              <a:tr h="3970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8) </a:t>
                      </a:r>
                      <a:r>
                        <a:rPr lang="en-IN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4x</a:t>
                      </a:r>
                      <a:r>
                        <a:rPr lang="en-IN" sz="2400" baseline="300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2</a:t>
                      </a:r>
                      <a:r>
                        <a:rPr lang="en-IN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 + 9x + 7y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4933144"/>
                  </a:ext>
                </a:extLst>
              </a:tr>
              <a:tr h="3970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9) </a:t>
                      </a:r>
                      <a:r>
                        <a:rPr lang="en-IN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3x</a:t>
                      </a:r>
                      <a:r>
                        <a:rPr lang="en-IN" sz="2400" baseline="300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2</a:t>
                      </a:r>
                      <a:r>
                        <a:rPr lang="en-IN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y + 10xy + 4x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6903766"/>
                  </a:ext>
                </a:extLst>
              </a:tr>
              <a:tr h="3970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 10) </a:t>
                      </a:r>
                      <a:r>
                        <a:rPr lang="en-IN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7x</a:t>
                      </a:r>
                      <a:r>
                        <a:rPr lang="en-IN" sz="2400" baseline="300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2</a:t>
                      </a:r>
                      <a:r>
                        <a:rPr lang="en-IN" sz="2400" dirty="0">
                          <a:ln w="0">
                            <a:solidFill>
                              <a:schemeClr val="accent1">
                                <a:lumMod val="50000"/>
                              </a:schemeClr>
                            </a:solidFill>
                          </a:ln>
                        </a:rPr>
                        <a:t> – x – 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11028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7509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BBBF7-10FC-4F5F-A5E6-923F5FD9F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132565"/>
            <a:ext cx="4648200" cy="705635"/>
          </a:xfrm>
        </p:spPr>
        <p:txBody>
          <a:bodyPr/>
          <a:lstStyle/>
          <a:p>
            <a:pPr algn="l"/>
            <a:r>
              <a:rPr lang="en-IN" b="1" dirty="0"/>
              <a:t>Answer the following: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4BCE9A-B108-4A8D-BD67-3809AA7D23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066800"/>
            <a:ext cx="7086600" cy="5100683"/>
          </a:xfrm>
        </p:spPr>
        <p:txBody>
          <a:bodyPr/>
          <a:lstStyle/>
          <a:p>
            <a:r>
              <a:rPr lang="en-US" sz="2400" dirty="0"/>
              <a:t>1. Add: 25a, 36a and 41 a</a:t>
            </a:r>
          </a:p>
          <a:p>
            <a:r>
              <a:rPr lang="en-US" sz="2400" dirty="0"/>
              <a:t>Solution: </a:t>
            </a:r>
            <a:endParaRPr lang="en-IN" sz="2400" dirty="0"/>
          </a:p>
          <a:p>
            <a:endParaRPr lang="en-US" sz="2400" dirty="0"/>
          </a:p>
          <a:p>
            <a:r>
              <a:rPr lang="en-IN" sz="2400" dirty="0"/>
              <a:t>2. Add:  5c³ + 3c², -20 c³ + 10 c², 2c³ - 4c² </a:t>
            </a:r>
          </a:p>
          <a:p>
            <a:r>
              <a:rPr lang="en-IN" sz="2400" dirty="0"/>
              <a:t>Solution: 13c³ + 9c²</a:t>
            </a:r>
          </a:p>
          <a:p>
            <a:br>
              <a:rPr lang="en-IN" sz="2400" dirty="0"/>
            </a:br>
            <a:r>
              <a:rPr lang="en-US" sz="2400" dirty="0"/>
              <a:t>3. Subtract: 5 m² +3mp from 2m² - </a:t>
            </a:r>
            <a:r>
              <a:rPr lang="en-US" sz="2400" dirty="0" err="1"/>
              <a:t>mp</a:t>
            </a:r>
            <a:endParaRPr lang="en-US" sz="2400" dirty="0"/>
          </a:p>
          <a:p>
            <a:r>
              <a:rPr lang="en-US" sz="2400" dirty="0"/>
              <a:t>Solution: </a:t>
            </a:r>
            <a:r>
              <a:rPr lang="en-IN" sz="2400" dirty="0"/>
              <a:t>-3m² - 4mp</a:t>
            </a:r>
          </a:p>
          <a:p>
            <a:br>
              <a:rPr lang="en-US" sz="2400" dirty="0"/>
            </a:br>
            <a:r>
              <a:rPr lang="en-US" sz="2400" dirty="0"/>
              <a:t>4. What should be added to   5a² + 2ab +3b² to obtain </a:t>
            </a:r>
          </a:p>
          <a:p>
            <a:r>
              <a:rPr lang="en-US" sz="2400" dirty="0"/>
              <a:t>  7ab -10 b²?</a:t>
            </a:r>
          </a:p>
          <a:p>
            <a:r>
              <a:rPr lang="en-US" sz="2400" dirty="0"/>
              <a:t>Solution: </a:t>
            </a:r>
            <a:r>
              <a:rPr lang="en-IN" sz="2400" dirty="0"/>
              <a:t>-5a² + 5ab -13b²</a:t>
            </a:r>
          </a:p>
          <a:p>
            <a:br>
              <a:rPr lang="en-IN" sz="2800" dirty="0"/>
            </a:br>
            <a:endParaRPr lang="en-US" sz="2800" dirty="0"/>
          </a:p>
          <a:p>
            <a:br>
              <a:rPr lang="en-US" dirty="0"/>
            </a:br>
            <a:endParaRPr lang="en-IN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13782C-3CEB-4C56-B796-1912D8FB5ACF}"/>
              </a:ext>
            </a:extLst>
          </p:cNvPr>
          <p:cNvSpPr txBox="1"/>
          <p:nvPr/>
        </p:nvSpPr>
        <p:spPr>
          <a:xfrm>
            <a:off x="2438400" y="1519535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102a</a:t>
            </a:r>
            <a:endParaRPr lang="en-IN" sz="1600" dirty="0"/>
          </a:p>
        </p:txBody>
      </p:sp>
    </p:spTree>
    <p:extLst>
      <p:ext uri="{BB962C8B-B14F-4D97-AF65-F5344CB8AC3E}">
        <p14:creationId xmlns:p14="http://schemas.microsoft.com/office/powerpoint/2010/main" val="1528108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BBBF7-10FC-4F5F-A5E6-923F5FD9F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3600" y="135824"/>
            <a:ext cx="4876800" cy="658505"/>
          </a:xfrm>
        </p:spPr>
        <p:txBody>
          <a:bodyPr/>
          <a:lstStyle/>
          <a:p>
            <a:pPr algn="l"/>
            <a:r>
              <a:rPr lang="en-IN" b="1" dirty="0"/>
              <a:t>Answer the following: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4BCE9A-B108-4A8D-BD67-3809AA7D23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914400"/>
            <a:ext cx="7162800" cy="5405483"/>
          </a:xfrm>
        </p:spPr>
        <p:txBody>
          <a:bodyPr/>
          <a:lstStyle/>
          <a:p>
            <a:r>
              <a:rPr lang="en-US" sz="2400" dirty="0"/>
              <a:t>1. Add: 25a, 36a and 41 a</a:t>
            </a:r>
          </a:p>
          <a:p>
            <a:br>
              <a:rPr lang="en-IN" sz="2800" dirty="0"/>
            </a:br>
            <a:endParaRPr lang="en-US" sz="2800" dirty="0"/>
          </a:p>
          <a:p>
            <a:br>
              <a:rPr lang="en-US" dirty="0"/>
            </a:br>
            <a:endParaRPr lang="en-IN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13782C-3CEB-4C56-B796-1912D8FB5ACF}"/>
              </a:ext>
            </a:extLst>
          </p:cNvPr>
          <p:cNvSpPr txBox="1"/>
          <p:nvPr/>
        </p:nvSpPr>
        <p:spPr>
          <a:xfrm>
            <a:off x="2590800" y="1376067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102a</a:t>
            </a:r>
            <a:endParaRPr lang="en-IN" sz="1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0E5C43-8373-4EB0-B9E8-6CAACABB3C27}"/>
              </a:ext>
            </a:extLst>
          </p:cNvPr>
          <p:cNvSpPr txBox="1"/>
          <p:nvPr/>
        </p:nvSpPr>
        <p:spPr>
          <a:xfrm>
            <a:off x="875731" y="1376067"/>
            <a:ext cx="1334069" cy="461665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IN" sz="2400" dirty="0"/>
              <a:t>Solution:</a:t>
            </a:r>
            <a:endParaRPr lang="en-IN" sz="16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EDC66A9-A85D-48F7-9711-1D1272BAFE33}"/>
              </a:ext>
            </a:extLst>
          </p:cNvPr>
          <p:cNvSpPr txBox="1">
            <a:spLocks/>
          </p:cNvSpPr>
          <p:nvPr/>
        </p:nvSpPr>
        <p:spPr>
          <a:xfrm>
            <a:off x="533400" y="2094940"/>
            <a:ext cx="5791200" cy="46166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2400" dirty="0"/>
              <a:t>2. Add:  5c³ + 3c², -20 c³ + 10 c², 2c³ - 4c²</a:t>
            </a:r>
            <a:br>
              <a:rPr lang="en-IN" sz="2800" dirty="0"/>
            </a:br>
            <a:endParaRPr lang="en-US" sz="2800" dirty="0"/>
          </a:p>
          <a:p>
            <a:br>
              <a:rPr lang="en-US" dirty="0"/>
            </a:br>
            <a:endParaRPr lang="en-IN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C06CEF-2004-40CD-8D95-85157EE940A7}"/>
              </a:ext>
            </a:extLst>
          </p:cNvPr>
          <p:cNvSpPr txBox="1"/>
          <p:nvPr/>
        </p:nvSpPr>
        <p:spPr>
          <a:xfrm>
            <a:off x="2590800" y="25692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13c³ + 9c²</a:t>
            </a:r>
            <a:endParaRPr lang="en-IN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958026E-5D1F-4CF5-9BEB-8828ED192213}"/>
              </a:ext>
            </a:extLst>
          </p:cNvPr>
          <p:cNvSpPr txBox="1"/>
          <p:nvPr/>
        </p:nvSpPr>
        <p:spPr>
          <a:xfrm>
            <a:off x="875731" y="2569200"/>
            <a:ext cx="1334069" cy="461665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IN" sz="2400" dirty="0"/>
              <a:t>Solution:</a:t>
            </a:r>
            <a:endParaRPr lang="en-IN" sz="160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F4B0986-5CB4-4976-901D-7F4A98F9202B}"/>
              </a:ext>
            </a:extLst>
          </p:cNvPr>
          <p:cNvSpPr txBox="1">
            <a:spLocks/>
          </p:cNvSpPr>
          <p:nvPr/>
        </p:nvSpPr>
        <p:spPr>
          <a:xfrm>
            <a:off x="533400" y="3466788"/>
            <a:ext cx="5562600" cy="46166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sz="2400" dirty="0"/>
              <a:t>3. </a:t>
            </a:r>
            <a:r>
              <a:rPr lang="en-US" sz="2400" dirty="0"/>
              <a:t>Subtract: 5 m² +3mp from 2m² - </a:t>
            </a:r>
            <a:r>
              <a:rPr lang="en-US" sz="2400" dirty="0" err="1"/>
              <a:t>mp</a:t>
            </a:r>
            <a:br>
              <a:rPr lang="en-IN" sz="2800" dirty="0"/>
            </a:br>
            <a:endParaRPr lang="en-US" sz="2800" dirty="0"/>
          </a:p>
          <a:p>
            <a:br>
              <a:rPr lang="en-US" dirty="0"/>
            </a:br>
            <a:endParaRPr lang="en-IN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CFA8786-579A-4399-A976-DE359DD70373}"/>
              </a:ext>
            </a:extLst>
          </p:cNvPr>
          <p:cNvSpPr txBox="1"/>
          <p:nvPr/>
        </p:nvSpPr>
        <p:spPr>
          <a:xfrm>
            <a:off x="2590800" y="4106795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-3m² - 4mp</a:t>
            </a:r>
            <a:endParaRPr lang="en-IN" sz="1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F57DDC-64D1-43AC-8432-07D9ADDA59CC}"/>
              </a:ext>
            </a:extLst>
          </p:cNvPr>
          <p:cNvSpPr txBox="1"/>
          <p:nvPr/>
        </p:nvSpPr>
        <p:spPr>
          <a:xfrm>
            <a:off x="875731" y="4106795"/>
            <a:ext cx="1334069" cy="461665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IN" sz="2400" dirty="0"/>
              <a:t>Solution:</a:t>
            </a:r>
            <a:endParaRPr lang="en-IN" sz="1600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79A3BD1D-2499-4770-9B98-560D74B41D0D}"/>
              </a:ext>
            </a:extLst>
          </p:cNvPr>
          <p:cNvSpPr txBox="1">
            <a:spLocks/>
          </p:cNvSpPr>
          <p:nvPr/>
        </p:nvSpPr>
        <p:spPr>
          <a:xfrm>
            <a:off x="553948" y="4862063"/>
            <a:ext cx="8610600" cy="46166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4. What should be added to   5a² + 2ab +3b² to obtain 7ab -10 b²?</a:t>
            </a:r>
          </a:p>
          <a:p>
            <a:br>
              <a:rPr lang="en-IN" sz="2800" dirty="0"/>
            </a:br>
            <a:endParaRPr lang="en-US" sz="2800" dirty="0"/>
          </a:p>
          <a:p>
            <a:br>
              <a:rPr lang="en-US" dirty="0"/>
            </a:br>
            <a:endParaRPr lang="en-IN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65EBB76-1035-4647-AA94-AF1BB2947A11}"/>
              </a:ext>
            </a:extLst>
          </p:cNvPr>
          <p:cNvSpPr txBox="1"/>
          <p:nvPr/>
        </p:nvSpPr>
        <p:spPr>
          <a:xfrm>
            <a:off x="2590800" y="5605985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/>
              <a:t>-5a² + 5ab -13b²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7F67E2D-C989-4194-B765-DF7097A09DEC}"/>
              </a:ext>
            </a:extLst>
          </p:cNvPr>
          <p:cNvSpPr txBox="1"/>
          <p:nvPr/>
        </p:nvSpPr>
        <p:spPr>
          <a:xfrm>
            <a:off x="875731" y="5605985"/>
            <a:ext cx="1334069" cy="461665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IN" sz="2400" dirty="0"/>
              <a:t>Solution:</a:t>
            </a:r>
            <a:endParaRPr lang="en-IN" sz="1600" dirty="0"/>
          </a:p>
        </p:txBody>
      </p:sp>
    </p:spTree>
    <p:extLst>
      <p:ext uri="{BB962C8B-B14F-4D97-AF65-F5344CB8AC3E}">
        <p14:creationId xmlns:p14="http://schemas.microsoft.com/office/powerpoint/2010/main" val="884870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5" grpId="0" animBg="1"/>
      <p:bldP spid="6" grpId="0"/>
      <p:bldP spid="7" grpId="0"/>
      <p:bldP spid="8" grpId="0" animBg="1"/>
      <p:bldP spid="9" grpId="0"/>
      <p:bldP spid="10" grpId="0"/>
      <p:bldP spid="11" grpId="0" animBg="1"/>
      <p:bldP spid="12" grpId="0"/>
      <p:bldP spid="13" grpId="0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8910831"/>
              </p:ext>
            </p:extLst>
          </p:nvPr>
        </p:nvGraphicFramePr>
        <p:xfrm>
          <a:off x="457200" y="1397001"/>
          <a:ext cx="8229600" cy="4699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128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5648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</TotalTime>
  <Words>720</Words>
  <Application>Microsoft Office PowerPoint</Application>
  <PresentationFormat>On-screen Show (4:3)</PresentationFormat>
  <Paragraphs>118</Paragraphs>
  <Slides>8</Slides>
  <Notes>2</Notes>
  <HiddenSlides>1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Questions on Algebraic Expressions</vt:lpstr>
      <vt:lpstr>Algebraic Expression &amp; Identities</vt:lpstr>
      <vt:lpstr>2. (i) Simplify these expressions</vt:lpstr>
      <vt:lpstr>2. (i) Simplify these expressions</vt:lpstr>
      <vt:lpstr>(ii) Simplify the algebraic expressions</vt:lpstr>
      <vt:lpstr>Answer the following:</vt:lpstr>
      <vt:lpstr>Answer the following: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GIRIDHAR BALACHANDRAN 170905056</cp:lastModifiedBy>
  <cp:revision>27</cp:revision>
  <dcterms:created xsi:type="dcterms:W3CDTF">2018-12-16T04:20:25Z</dcterms:created>
  <dcterms:modified xsi:type="dcterms:W3CDTF">2021-02-16T07:54:08Z</dcterms:modified>
</cp:coreProperties>
</file>