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11"/>
  </p:notesMasterIdLst>
  <p:sldIdLst>
    <p:sldId id="457" r:id="rId2"/>
    <p:sldId id="441" r:id="rId3"/>
    <p:sldId id="461" r:id="rId4"/>
    <p:sldId id="446" r:id="rId5"/>
    <p:sldId id="458" r:id="rId6"/>
    <p:sldId id="445" r:id="rId7"/>
    <p:sldId id="442" r:id="rId8"/>
    <p:sldId id="435" r:id="rId9"/>
    <p:sldId id="44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Main Script" id="{7B8A9526-9236-4FAD-9158-52319A415505}">
          <p14:sldIdLst>
            <p14:sldId id="457"/>
            <p14:sldId id="441"/>
            <p14:sldId id="461"/>
            <p14:sldId id="446"/>
            <p14:sldId id="458"/>
            <p14:sldId id="445"/>
            <p14:sldId id="442"/>
            <p14:sldId id="435"/>
            <p14:sldId id="44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628"/>
    <a:srgbClr val="165220"/>
    <a:srgbClr val="0FDB14"/>
    <a:srgbClr val="000066"/>
    <a:srgbClr val="F616DB"/>
    <a:srgbClr val="F3700D"/>
    <a:srgbClr val="6B460F"/>
    <a:srgbClr val="F11B4E"/>
    <a:srgbClr val="FF7C80"/>
    <a:srgbClr val="B375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68" autoAdjust="0"/>
    <p:restoredTop sz="87917" autoAdjust="0"/>
  </p:normalViewPr>
  <p:slideViewPr>
    <p:cSldViewPr>
      <p:cViewPr varScale="1">
        <p:scale>
          <a:sx n="63" d="100"/>
          <a:sy n="63" d="100"/>
        </p:scale>
        <p:origin x="1494"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2FFA15-B295-4B4E-8525-FF3F4E57379E}" type="datetimeFigureOut">
              <a:rPr lang="en-IN" smtClean="0"/>
              <a:pPr/>
              <a:t>01-04-2021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84A4E6-3285-479C-81E1-064EE7D4696D}" type="slidenum">
              <a:rPr lang="en-IN" smtClean="0"/>
              <a:pPr/>
              <a:t>‹#›</a:t>
            </a:fld>
            <a:endParaRPr lang="en-IN"/>
          </a:p>
        </p:txBody>
      </p:sp>
    </p:spTree>
    <p:extLst>
      <p:ext uri="{BB962C8B-B14F-4D97-AF65-F5344CB8AC3E}">
        <p14:creationId xmlns:p14="http://schemas.microsoft.com/office/powerpoint/2010/main" val="3623213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0" kern="1200" dirty="0">
                <a:solidFill>
                  <a:schemeClr val="tx1"/>
                </a:solidFill>
                <a:latin typeface="+mn-lt"/>
                <a:ea typeface="+mn-ea"/>
                <a:cs typeface="+mn-cs"/>
              </a:rPr>
              <a:t>1. &lt;Short Description&gt; - &lt;SOURCE TYPE&gt;  &lt;SOURCE URL&gt;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e.g.  </a:t>
            </a:r>
            <a:r>
              <a:rPr lang="en-US" sz="1200" b="0" i="0" kern="1200" dirty="0" err="1">
                <a:solidFill>
                  <a:schemeClr val="tx1"/>
                </a:solidFill>
                <a:latin typeface="+mn-lt"/>
                <a:ea typeface="+mn-ea"/>
                <a:cs typeface="+mn-cs"/>
              </a:rPr>
              <a:t>Gandhiji</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CR FREE  CREATIVE COMMONS SEARCH</a:t>
            </a:r>
            <a:r>
              <a:rPr lang="en-US" sz="1200" b="0" i="0" kern="1200" baseline="0" dirty="0">
                <a:solidFill>
                  <a:schemeClr val="tx1"/>
                </a:solidFill>
                <a:latin typeface="+mn-lt"/>
                <a:ea typeface="+mn-ea"/>
                <a:cs typeface="+mn-cs"/>
              </a:rPr>
              <a:t> - http://en.wikipedia.org/wiki/File:Portrait_Gandhi.jpg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a:solidFill>
                  <a:schemeClr val="tx1"/>
                </a:solidFill>
                <a:latin typeface="+mn-lt"/>
                <a:ea typeface="+mn-ea"/>
                <a:cs typeface="+mn-cs"/>
              </a:rPr>
              <a:t>SSSVV GALLERY</a:t>
            </a:r>
          </a:p>
          <a:p>
            <a:pPr>
              <a:buFont typeface="Arial" pitchFamily="34" charset="0"/>
              <a:buChar char="•"/>
            </a:pPr>
            <a:r>
              <a:rPr lang="en-US" sz="1200" b="0" i="0" kern="1200" dirty="0">
                <a:solidFill>
                  <a:schemeClr val="tx1"/>
                </a:solidFill>
                <a:latin typeface="+mn-lt"/>
                <a:ea typeface="+mn-ea"/>
                <a:cs typeface="+mn-cs"/>
              </a:rPr>
              <a:t>ORIGINAL (SELF CLICKED)</a:t>
            </a:r>
          </a:p>
          <a:p>
            <a:pPr>
              <a:buFont typeface="Arial" pitchFamily="34" charset="0"/>
              <a:buChar char="•"/>
            </a:pPr>
            <a:r>
              <a:rPr lang="en-US" sz="1200" b="0" i="0" kern="1200" dirty="0">
                <a:solidFill>
                  <a:schemeClr val="tx1"/>
                </a:solidFill>
                <a:latin typeface="+mn-lt"/>
                <a:ea typeface="+mn-ea"/>
                <a:cs typeface="+mn-cs"/>
              </a:rPr>
              <a:t>ORIGINAL (USING SHAPES/</a:t>
            </a:r>
            <a:r>
              <a:rPr lang="en-US" sz="1200" b="0" i="0" kern="1200" dirty="0" err="1">
                <a:solidFill>
                  <a:schemeClr val="tx1"/>
                </a:solidFill>
                <a:latin typeface="+mn-lt"/>
                <a:ea typeface="+mn-ea"/>
                <a:cs typeface="+mn-cs"/>
              </a:rPr>
              <a:t>Ms</a:t>
            </a:r>
            <a:r>
              <a:rPr lang="en-US" sz="1200" b="0" i="0" kern="1200" dirty="0">
                <a:solidFill>
                  <a:schemeClr val="tx1"/>
                </a:solidFill>
                <a:latin typeface="+mn-lt"/>
                <a:ea typeface="+mn-ea"/>
                <a:cs typeface="+mn-cs"/>
              </a:rPr>
              <a:t> PPT FEATURES)</a:t>
            </a:r>
          </a:p>
          <a:p>
            <a:pPr>
              <a:buFont typeface="Arial" pitchFamily="34" charset="0"/>
              <a:buChar char="•"/>
            </a:pPr>
            <a:r>
              <a:rPr lang="en-US" sz="1200" b="0" i="0" kern="1200" dirty="0">
                <a:solidFill>
                  <a:schemeClr val="tx1"/>
                </a:solidFill>
                <a:latin typeface="+mn-lt"/>
                <a:ea typeface="+mn-ea"/>
                <a:cs typeface="+mn-cs"/>
              </a:rPr>
              <a:t>ORIGINAL (USING PHOTOSHOP/HAND DRAWN SKETCH)</a:t>
            </a:r>
          </a:p>
          <a:p>
            <a:pPr>
              <a:buFont typeface="Arial" pitchFamily="34" charset="0"/>
              <a:buChar char="•"/>
            </a:pPr>
            <a:r>
              <a:rPr lang="en-US" sz="1200" b="0" i="0" kern="1200" dirty="0">
                <a:solidFill>
                  <a:schemeClr val="tx1"/>
                </a:solidFill>
                <a:latin typeface="+mn-lt"/>
                <a:ea typeface="+mn-ea"/>
                <a:cs typeface="+mn-cs"/>
              </a:rPr>
              <a:t>CR FREE  CREATIVE COMMONS SEARCH</a:t>
            </a:r>
          </a:p>
          <a:p>
            <a:pPr>
              <a:buFont typeface="Arial" pitchFamily="34" charset="0"/>
              <a:buChar char="•"/>
            </a:pPr>
            <a:r>
              <a:rPr lang="en-US" sz="1200" b="0" i="0" kern="1200" dirty="0">
                <a:solidFill>
                  <a:schemeClr val="tx1"/>
                </a:solidFill>
                <a:latin typeface="+mn-lt"/>
                <a:ea typeface="+mn-ea"/>
                <a:cs typeface="+mn-cs"/>
              </a:rPr>
              <a:t>SSSVV AUTHORIZED LINKS </a:t>
            </a:r>
          </a:p>
          <a:p>
            <a:pPr>
              <a:buFont typeface="Arial" pitchFamily="34" charset="0"/>
              <a:buChar char="•"/>
            </a:pPr>
            <a:r>
              <a:rPr lang="en-US" sz="1200" b="0" i="0" kern="1200" dirty="0">
                <a:solidFill>
                  <a:schemeClr val="tx1"/>
                </a:solidFill>
                <a:latin typeface="+mn-lt"/>
                <a:ea typeface="+mn-ea"/>
                <a:cs typeface="+mn-cs"/>
              </a:rPr>
              <a:t>Others</a:t>
            </a:r>
          </a:p>
        </p:txBody>
      </p:sp>
      <p:sp>
        <p:nvSpPr>
          <p:cNvPr id="4" name="Slide Number Placeholder 3"/>
          <p:cNvSpPr>
            <a:spLocks noGrp="1"/>
          </p:cNvSpPr>
          <p:nvPr>
            <p:ph type="sldNum" sz="quarter" idx="10"/>
          </p:nvPr>
        </p:nvSpPr>
        <p:spPr/>
        <p:txBody>
          <a:bodyPr/>
          <a:lstStyle/>
          <a:p>
            <a:fld id="{FD84A4E6-3285-479C-81E1-064EE7D4696D}" type="slidenum">
              <a:rPr lang="en-IN" smtClean="0"/>
              <a:pPr/>
              <a:t>2</a:t>
            </a:fld>
            <a:endParaRPr lang="en-IN"/>
          </a:p>
        </p:txBody>
      </p:sp>
    </p:spTree>
    <p:extLst>
      <p:ext uri="{BB962C8B-B14F-4D97-AF65-F5344CB8AC3E}">
        <p14:creationId xmlns:p14="http://schemas.microsoft.com/office/powerpoint/2010/main" val="1675264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0" kern="1200" dirty="0">
                <a:solidFill>
                  <a:schemeClr val="tx1"/>
                </a:solidFill>
                <a:latin typeface="+mn-lt"/>
                <a:ea typeface="+mn-ea"/>
                <a:cs typeface="+mn-cs"/>
              </a:rPr>
              <a:t>1. &lt;Short Description&gt; - &lt;SOURCE TYPE&gt;  &lt;SOURCE URL&gt;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e.g.  </a:t>
            </a:r>
            <a:r>
              <a:rPr lang="en-US" sz="1200" b="0" i="0" kern="1200" dirty="0" err="1">
                <a:solidFill>
                  <a:schemeClr val="tx1"/>
                </a:solidFill>
                <a:latin typeface="+mn-lt"/>
                <a:ea typeface="+mn-ea"/>
                <a:cs typeface="+mn-cs"/>
              </a:rPr>
              <a:t>Gandhiji</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CR FREE  CREATIVE COMMONS SEARCH</a:t>
            </a:r>
            <a:r>
              <a:rPr lang="en-US" sz="1200" b="0" i="0" kern="1200" baseline="0" dirty="0">
                <a:solidFill>
                  <a:schemeClr val="tx1"/>
                </a:solidFill>
                <a:latin typeface="+mn-lt"/>
                <a:ea typeface="+mn-ea"/>
                <a:cs typeface="+mn-cs"/>
              </a:rPr>
              <a:t> - http://en.wikipedia.org/wiki/File:Portrait_Gandhi.jpg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a:solidFill>
                  <a:schemeClr val="tx1"/>
                </a:solidFill>
                <a:latin typeface="+mn-lt"/>
                <a:ea typeface="+mn-ea"/>
                <a:cs typeface="+mn-cs"/>
              </a:rPr>
              <a:t>SSSVV GALLERY</a:t>
            </a:r>
          </a:p>
          <a:p>
            <a:pPr>
              <a:buFont typeface="Arial" pitchFamily="34" charset="0"/>
              <a:buChar char="•"/>
            </a:pPr>
            <a:r>
              <a:rPr lang="en-US" sz="1200" b="0" i="0" kern="1200" dirty="0">
                <a:solidFill>
                  <a:schemeClr val="tx1"/>
                </a:solidFill>
                <a:latin typeface="+mn-lt"/>
                <a:ea typeface="+mn-ea"/>
                <a:cs typeface="+mn-cs"/>
              </a:rPr>
              <a:t>ORIGINAL (SELF CLICKED)</a:t>
            </a:r>
          </a:p>
          <a:p>
            <a:pPr>
              <a:buFont typeface="Arial" pitchFamily="34" charset="0"/>
              <a:buChar char="•"/>
            </a:pPr>
            <a:r>
              <a:rPr lang="en-US" sz="1200" b="0" i="0" kern="1200" dirty="0">
                <a:solidFill>
                  <a:schemeClr val="tx1"/>
                </a:solidFill>
                <a:latin typeface="+mn-lt"/>
                <a:ea typeface="+mn-ea"/>
                <a:cs typeface="+mn-cs"/>
              </a:rPr>
              <a:t>ORIGINAL (USING SHAPES/</a:t>
            </a:r>
            <a:r>
              <a:rPr lang="en-US" sz="1200" b="0" i="0" kern="1200" dirty="0" err="1">
                <a:solidFill>
                  <a:schemeClr val="tx1"/>
                </a:solidFill>
                <a:latin typeface="+mn-lt"/>
                <a:ea typeface="+mn-ea"/>
                <a:cs typeface="+mn-cs"/>
              </a:rPr>
              <a:t>Ms</a:t>
            </a:r>
            <a:r>
              <a:rPr lang="en-US" sz="1200" b="0" i="0" kern="1200" dirty="0">
                <a:solidFill>
                  <a:schemeClr val="tx1"/>
                </a:solidFill>
                <a:latin typeface="+mn-lt"/>
                <a:ea typeface="+mn-ea"/>
                <a:cs typeface="+mn-cs"/>
              </a:rPr>
              <a:t> PPT FEATURES)</a:t>
            </a:r>
          </a:p>
          <a:p>
            <a:pPr>
              <a:buFont typeface="Arial" pitchFamily="34" charset="0"/>
              <a:buChar char="•"/>
            </a:pPr>
            <a:r>
              <a:rPr lang="en-US" sz="1200" b="0" i="0" kern="1200" dirty="0">
                <a:solidFill>
                  <a:schemeClr val="tx1"/>
                </a:solidFill>
                <a:latin typeface="+mn-lt"/>
                <a:ea typeface="+mn-ea"/>
                <a:cs typeface="+mn-cs"/>
              </a:rPr>
              <a:t>ORIGINAL (USING PHOTOSHOP/HAND DRAWN SKETCH)</a:t>
            </a:r>
          </a:p>
          <a:p>
            <a:pPr>
              <a:buFont typeface="Arial" pitchFamily="34" charset="0"/>
              <a:buChar char="•"/>
            </a:pPr>
            <a:r>
              <a:rPr lang="en-US" sz="1200" b="0" i="0" kern="1200" dirty="0">
                <a:solidFill>
                  <a:schemeClr val="tx1"/>
                </a:solidFill>
                <a:latin typeface="+mn-lt"/>
                <a:ea typeface="+mn-ea"/>
                <a:cs typeface="+mn-cs"/>
              </a:rPr>
              <a:t>CR FREE  CREATIVE COMMONS SEARCH</a:t>
            </a:r>
          </a:p>
          <a:p>
            <a:pPr>
              <a:buFont typeface="Arial" pitchFamily="34" charset="0"/>
              <a:buChar char="•"/>
            </a:pPr>
            <a:r>
              <a:rPr lang="en-US" sz="1200" b="0" i="0" kern="1200" dirty="0">
                <a:solidFill>
                  <a:schemeClr val="tx1"/>
                </a:solidFill>
                <a:latin typeface="+mn-lt"/>
                <a:ea typeface="+mn-ea"/>
                <a:cs typeface="+mn-cs"/>
              </a:rPr>
              <a:t>SSSVV AUTHORIZED LINKS </a:t>
            </a:r>
          </a:p>
          <a:p>
            <a:pPr>
              <a:buFont typeface="Arial" pitchFamily="34" charset="0"/>
              <a:buChar char="•"/>
            </a:pPr>
            <a:r>
              <a:rPr lang="en-US" sz="1200" b="0" i="0" kern="1200" dirty="0">
                <a:solidFill>
                  <a:schemeClr val="tx1"/>
                </a:solidFill>
                <a:latin typeface="+mn-lt"/>
                <a:ea typeface="+mn-ea"/>
                <a:cs typeface="+mn-cs"/>
              </a:rPr>
              <a:t>Others</a:t>
            </a:r>
          </a:p>
        </p:txBody>
      </p:sp>
      <p:sp>
        <p:nvSpPr>
          <p:cNvPr id="4" name="Slide Number Placeholder 3"/>
          <p:cNvSpPr>
            <a:spLocks noGrp="1"/>
          </p:cNvSpPr>
          <p:nvPr>
            <p:ph type="sldNum" sz="quarter" idx="10"/>
          </p:nvPr>
        </p:nvSpPr>
        <p:spPr/>
        <p:txBody>
          <a:bodyPr/>
          <a:lstStyle/>
          <a:p>
            <a:fld id="{FD84A4E6-3285-479C-81E1-064EE7D4696D}" type="slidenum">
              <a:rPr lang="en-IN" smtClean="0"/>
              <a:pPr/>
              <a:t>3</a:t>
            </a:fld>
            <a:endParaRPr lang="en-IN"/>
          </a:p>
        </p:txBody>
      </p:sp>
    </p:spTree>
    <p:extLst>
      <p:ext uri="{BB962C8B-B14F-4D97-AF65-F5344CB8AC3E}">
        <p14:creationId xmlns:p14="http://schemas.microsoft.com/office/powerpoint/2010/main" val="184066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a:t>
            </a:r>
          </a:p>
          <a:p>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The trial and error method for solving equations can get very difficult if the answer is big. It can take a lot of time to solve. This is not feasible to solve all equations.</a:t>
            </a:r>
          </a:p>
          <a:p>
            <a:r>
              <a:rPr lang="en-US" sz="1200" b="0" i="0" kern="1200" dirty="0">
                <a:solidFill>
                  <a:schemeClr val="tx1"/>
                </a:solidFill>
                <a:latin typeface="+mn-lt"/>
                <a:ea typeface="+mn-ea"/>
                <a:cs typeface="+mn-cs"/>
              </a:rPr>
              <a:t>Now we will see about the elimination method which will work always with any equation. </a:t>
            </a:r>
          </a:p>
          <a:p>
            <a:r>
              <a:rPr lang="en-US" sz="1200" b="0" i="0" kern="1200" dirty="0">
                <a:solidFill>
                  <a:schemeClr val="tx1"/>
                </a:solidFill>
                <a:latin typeface="+mn-lt"/>
                <a:ea typeface="+mn-ea"/>
                <a:cs typeface="+mn-cs"/>
              </a:rPr>
              <a:t>An equation can be thought of as a simple balance that balances the weights on both sides. When the weights are equal the beam is straight. When the weights are unequal the beam is tilted to the heavier side. </a:t>
            </a:r>
          </a:p>
          <a:p>
            <a:r>
              <a:rPr lang="en-US" sz="1200" b="0" i="0" kern="1200" dirty="0">
                <a:solidFill>
                  <a:schemeClr val="tx1"/>
                </a:solidFill>
                <a:latin typeface="+mn-lt"/>
                <a:ea typeface="+mn-ea"/>
                <a:cs typeface="+mn-cs"/>
              </a:rPr>
              <a:t>We have to keep in mind to keep the beam straight. </a:t>
            </a:r>
          </a:p>
        </p:txBody>
      </p:sp>
      <p:sp>
        <p:nvSpPr>
          <p:cNvPr id="4" name="Slide Number Placeholder 3"/>
          <p:cNvSpPr>
            <a:spLocks noGrp="1"/>
          </p:cNvSpPr>
          <p:nvPr>
            <p:ph type="sldNum" sz="quarter" idx="10"/>
          </p:nvPr>
        </p:nvSpPr>
        <p:spPr/>
        <p:txBody>
          <a:bodyPr/>
          <a:lstStyle/>
          <a:p>
            <a:fld id="{FD84A4E6-3285-479C-81E1-064EE7D4696D}" type="slidenum">
              <a:rPr lang="en-IN" smtClean="0"/>
              <a:pPr/>
              <a:t>4</a:t>
            </a:fld>
            <a:endParaRPr lang="en-IN"/>
          </a:p>
        </p:txBody>
      </p:sp>
    </p:spTree>
    <p:extLst>
      <p:ext uri="{BB962C8B-B14F-4D97-AF65-F5344CB8AC3E}">
        <p14:creationId xmlns:p14="http://schemas.microsoft.com/office/powerpoint/2010/main" val="4100799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a:t>
            </a:r>
          </a:p>
          <a:p>
            <a:endParaRPr lang="en-US" sz="1200" b="0" i="0" kern="1200" dirty="0">
              <a:solidFill>
                <a:schemeClr val="tx1"/>
              </a:solidFill>
              <a:latin typeface="+mn-lt"/>
              <a:ea typeface="+mn-ea"/>
              <a:cs typeface="+mn-cs"/>
            </a:endParaRPr>
          </a:p>
          <a:p>
            <a:r>
              <a:rPr lang="en-US" sz="1200" b="0" i="0" kern="1200" dirty="0">
                <a:solidFill>
                  <a:schemeClr val="tx1"/>
                </a:solidFill>
                <a:latin typeface="+mn-lt"/>
                <a:ea typeface="+mn-ea"/>
                <a:cs typeface="+mn-cs"/>
              </a:rPr>
              <a:t>1.Let us take an equation x + 5 = 8.</a:t>
            </a:r>
          </a:p>
          <a:p>
            <a:r>
              <a:rPr lang="en-US" sz="1200" b="0" i="0" kern="1200" dirty="0">
                <a:solidFill>
                  <a:schemeClr val="tx1"/>
                </a:solidFill>
                <a:latin typeface="+mn-lt"/>
                <a:ea typeface="+mn-ea"/>
                <a:cs typeface="+mn-cs"/>
              </a:rPr>
              <a:t>Since we have to find the value of x, if we take away 5 from L.H.S. we will be left only with x on the L.H.S.</a:t>
            </a:r>
          </a:p>
          <a:p>
            <a:r>
              <a:rPr lang="en-US" sz="1200" b="0" i="0" kern="1200" dirty="0">
                <a:solidFill>
                  <a:schemeClr val="tx1"/>
                </a:solidFill>
                <a:latin typeface="+mn-lt"/>
                <a:ea typeface="+mn-ea"/>
                <a:cs typeface="+mn-cs"/>
              </a:rPr>
              <a:t>In a simple balance once the beam is straight, if any weight is removed from one side, the same weight should be removed from the other side too to keep the beam straight.</a:t>
            </a:r>
          </a:p>
          <a:p>
            <a:r>
              <a:rPr lang="en-US" sz="1200" b="0" i="0" kern="1200" dirty="0">
                <a:solidFill>
                  <a:schemeClr val="tx1"/>
                </a:solidFill>
                <a:latin typeface="+mn-lt"/>
                <a:ea typeface="+mn-ea"/>
                <a:cs typeface="+mn-cs"/>
              </a:rPr>
              <a:t>Similarly in an equation, if any number is subtracted from one side of the equation, the same number must be subtracted from the other side too to keep it balanced.</a:t>
            </a:r>
          </a:p>
          <a:p>
            <a:r>
              <a:rPr lang="en-US" sz="1200" b="0" i="0" kern="1200" dirty="0">
                <a:solidFill>
                  <a:schemeClr val="tx1"/>
                </a:solidFill>
                <a:latin typeface="+mn-lt"/>
                <a:ea typeface="+mn-ea"/>
                <a:cs typeface="+mn-cs"/>
              </a:rPr>
              <a:t>In the above equation let us take away 5 from both sides</a:t>
            </a:r>
          </a:p>
          <a:p>
            <a:r>
              <a:rPr lang="en-US" sz="1200" b="0" i="0" kern="1200" dirty="0">
                <a:solidFill>
                  <a:schemeClr val="tx1"/>
                </a:solidFill>
                <a:latin typeface="+mn-lt"/>
                <a:ea typeface="+mn-ea"/>
                <a:cs typeface="+mn-cs"/>
              </a:rPr>
              <a:t>              x + 5 - 5 = 8 - 5</a:t>
            </a:r>
          </a:p>
          <a:p>
            <a:r>
              <a:rPr lang="en-US" sz="1200" b="0" i="0" kern="1200" dirty="0">
                <a:solidFill>
                  <a:schemeClr val="tx1"/>
                </a:solidFill>
                <a:latin typeface="+mn-lt"/>
                <a:ea typeface="+mn-ea"/>
                <a:cs typeface="+mn-cs"/>
              </a:rPr>
              <a:t>    or        x + 0 = 3</a:t>
            </a:r>
          </a:p>
          <a:p>
            <a:r>
              <a:rPr lang="en-US" sz="1200" b="0" i="0" kern="1200" dirty="0">
                <a:solidFill>
                  <a:schemeClr val="tx1"/>
                </a:solidFill>
                <a:latin typeface="+mn-lt"/>
                <a:ea typeface="+mn-ea"/>
                <a:cs typeface="+mn-cs"/>
              </a:rPr>
              <a:t>    or        x = 3</a:t>
            </a:r>
          </a:p>
          <a:p>
            <a:r>
              <a:rPr lang="en-US" sz="1200" b="0" i="0" kern="1200" dirty="0">
                <a:solidFill>
                  <a:schemeClr val="tx1"/>
                </a:solidFill>
                <a:latin typeface="+mn-lt"/>
                <a:ea typeface="+mn-ea"/>
                <a:cs typeface="+mn-cs"/>
              </a:rPr>
              <a:t>x = 3 is the solution of the equation x + 5 = 8</a:t>
            </a:r>
          </a:p>
          <a:p>
            <a:r>
              <a:rPr lang="en-US" sz="1200" b="0" i="0" kern="1200" dirty="0">
                <a:solidFill>
                  <a:schemeClr val="tx1"/>
                </a:solidFill>
                <a:latin typeface="+mn-lt"/>
                <a:ea typeface="+mn-ea"/>
                <a:cs typeface="+mn-cs"/>
              </a:rPr>
              <a:t>To verify this let us substitute x = 3 in x + 5 = 8</a:t>
            </a:r>
          </a:p>
          <a:p>
            <a:r>
              <a:rPr lang="en-US" sz="1200" b="0" i="0" kern="1200" dirty="0">
                <a:solidFill>
                  <a:schemeClr val="tx1"/>
                </a:solidFill>
                <a:latin typeface="+mn-lt"/>
                <a:ea typeface="+mn-ea"/>
                <a:cs typeface="+mn-cs"/>
              </a:rPr>
              <a:t>                     x + 5 = 8</a:t>
            </a:r>
          </a:p>
          <a:p>
            <a:r>
              <a:rPr lang="en-US" sz="1200" b="0" i="0" kern="1200" dirty="0">
                <a:solidFill>
                  <a:schemeClr val="tx1"/>
                </a:solidFill>
                <a:latin typeface="+mn-lt"/>
                <a:ea typeface="+mn-ea"/>
                <a:cs typeface="+mn-cs"/>
              </a:rPr>
              <a:t>when x = 3     L.H.S. = 3 + 5 = 8 = R.H.S.</a:t>
            </a:r>
          </a:p>
          <a:p>
            <a:r>
              <a:rPr lang="en-US" sz="1200" b="0" i="0" kern="1200" dirty="0">
                <a:solidFill>
                  <a:schemeClr val="tx1"/>
                </a:solidFill>
                <a:latin typeface="+mn-lt"/>
                <a:ea typeface="+mn-ea"/>
                <a:cs typeface="+mn-cs"/>
              </a:rPr>
              <a:t>Hence verified.</a:t>
            </a:r>
          </a:p>
          <a:p>
            <a:endParaRPr lang="en-US" sz="1200" b="0"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5</a:t>
            </a:fld>
            <a:endParaRPr lang="en-IN"/>
          </a:p>
        </p:txBody>
      </p:sp>
    </p:spTree>
    <p:extLst>
      <p:ext uri="{BB962C8B-B14F-4D97-AF65-F5344CB8AC3E}">
        <p14:creationId xmlns:p14="http://schemas.microsoft.com/office/powerpoint/2010/main" val="4100799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0" kern="1200" dirty="0">
                <a:solidFill>
                  <a:schemeClr val="tx1"/>
                </a:solidFill>
                <a:latin typeface="+mn-lt"/>
                <a:ea typeface="+mn-ea"/>
                <a:cs typeface="+mn-cs"/>
              </a:rPr>
              <a:t>1. &lt;Short Description&gt; - &lt;SOURCE TYPE&gt;  &lt;SOURCE URL&gt;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e.g.  </a:t>
            </a:r>
            <a:r>
              <a:rPr lang="en-US" sz="1200" b="0" i="0" kern="1200" dirty="0" err="1">
                <a:solidFill>
                  <a:schemeClr val="tx1"/>
                </a:solidFill>
                <a:latin typeface="+mn-lt"/>
                <a:ea typeface="+mn-ea"/>
                <a:cs typeface="+mn-cs"/>
              </a:rPr>
              <a:t>Gandhiji</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CR FREE  CREATIVE COMMONS SEARCH</a:t>
            </a:r>
            <a:r>
              <a:rPr lang="en-US" sz="1200" b="0" i="0" kern="1200" baseline="0" dirty="0">
                <a:solidFill>
                  <a:schemeClr val="tx1"/>
                </a:solidFill>
                <a:latin typeface="+mn-lt"/>
                <a:ea typeface="+mn-ea"/>
                <a:cs typeface="+mn-cs"/>
              </a:rPr>
              <a:t> - http://en.wikipedia.org/wiki/File:Portrait_Gandhi.jpg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a:solidFill>
                  <a:schemeClr val="tx1"/>
                </a:solidFill>
                <a:latin typeface="+mn-lt"/>
                <a:ea typeface="+mn-ea"/>
                <a:cs typeface="+mn-cs"/>
              </a:rPr>
              <a:t>SSSVV GALLERY</a:t>
            </a:r>
          </a:p>
          <a:p>
            <a:pPr>
              <a:buFont typeface="Arial" pitchFamily="34" charset="0"/>
              <a:buChar char="•"/>
            </a:pPr>
            <a:r>
              <a:rPr lang="en-US" sz="1200" b="0" i="0" kern="1200" dirty="0">
                <a:solidFill>
                  <a:schemeClr val="tx1"/>
                </a:solidFill>
                <a:latin typeface="+mn-lt"/>
                <a:ea typeface="+mn-ea"/>
                <a:cs typeface="+mn-cs"/>
              </a:rPr>
              <a:t>ORIGINAL (SELF CLICKED)</a:t>
            </a:r>
          </a:p>
          <a:p>
            <a:pPr>
              <a:buFont typeface="Arial" pitchFamily="34" charset="0"/>
              <a:buChar char="•"/>
            </a:pPr>
            <a:r>
              <a:rPr lang="en-US" sz="1200" b="0" i="0" kern="1200" dirty="0">
                <a:solidFill>
                  <a:schemeClr val="tx1"/>
                </a:solidFill>
                <a:latin typeface="+mn-lt"/>
                <a:ea typeface="+mn-ea"/>
                <a:cs typeface="+mn-cs"/>
              </a:rPr>
              <a:t>ORIGINAL (USING SHAPES/</a:t>
            </a:r>
            <a:r>
              <a:rPr lang="en-US" sz="1200" b="0" i="0" kern="1200" dirty="0" err="1">
                <a:solidFill>
                  <a:schemeClr val="tx1"/>
                </a:solidFill>
                <a:latin typeface="+mn-lt"/>
                <a:ea typeface="+mn-ea"/>
                <a:cs typeface="+mn-cs"/>
              </a:rPr>
              <a:t>Ms</a:t>
            </a:r>
            <a:r>
              <a:rPr lang="en-US" sz="1200" b="0" i="0" kern="1200" dirty="0">
                <a:solidFill>
                  <a:schemeClr val="tx1"/>
                </a:solidFill>
                <a:latin typeface="+mn-lt"/>
                <a:ea typeface="+mn-ea"/>
                <a:cs typeface="+mn-cs"/>
              </a:rPr>
              <a:t> PPT FEATURES)</a:t>
            </a:r>
          </a:p>
          <a:p>
            <a:pPr>
              <a:buFont typeface="Arial" pitchFamily="34" charset="0"/>
              <a:buChar char="•"/>
            </a:pPr>
            <a:r>
              <a:rPr lang="en-US" sz="1200" b="0" i="0" kern="1200" dirty="0">
                <a:solidFill>
                  <a:schemeClr val="tx1"/>
                </a:solidFill>
                <a:latin typeface="+mn-lt"/>
                <a:ea typeface="+mn-ea"/>
                <a:cs typeface="+mn-cs"/>
              </a:rPr>
              <a:t>ORIGINAL (USING PHOTOSHOP/HAND DRAWN SKETCH)</a:t>
            </a:r>
          </a:p>
          <a:p>
            <a:pPr>
              <a:buFont typeface="Arial" pitchFamily="34" charset="0"/>
              <a:buChar char="•"/>
            </a:pPr>
            <a:r>
              <a:rPr lang="en-US" sz="1200" b="0" i="0" kern="1200" dirty="0">
                <a:solidFill>
                  <a:schemeClr val="tx1"/>
                </a:solidFill>
                <a:latin typeface="+mn-lt"/>
                <a:ea typeface="+mn-ea"/>
                <a:cs typeface="+mn-cs"/>
              </a:rPr>
              <a:t>CR FREE  CREATIVE COMMONS SEARCH</a:t>
            </a:r>
          </a:p>
          <a:p>
            <a:pPr>
              <a:buFont typeface="Arial" pitchFamily="34" charset="0"/>
              <a:buChar char="•"/>
            </a:pPr>
            <a:r>
              <a:rPr lang="en-US" sz="1200" b="0" i="0" kern="1200" dirty="0">
                <a:solidFill>
                  <a:schemeClr val="tx1"/>
                </a:solidFill>
                <a:latin typeface="+mn-lt"/>
                <a:ea typeface="+mn-ea"/>
                <a:cs typeface="+mn-cs"/>
              </a:rPr>
              <a:t>SSSVV AUTHORIZED LINKS </a:t>
            </a:r>
          </a:p>
          <a:p>
            <a:pPr>
              <a:buFont typeface="Arial" pitchFamily="34" charset="0"/>
              <a:buChar char="•"/>
            </a:pPr>
            <a:r>
              <a:rPr lang="en-US" sz="1200" b="0" i="0" kern="1200" dirty="0">
                <a:solidFill>
                  <a:schemeClr val="tx1"/>
                </a:solidFill>
                <a:latin typeface="+mn-lt"/>
                <a:ea typeface="+mn-ea"/>
                <a:cs typeface="+mn-cs"/>
              </a:rPr>
              <a:t>Others</a:t>
            </a:r>
          </a:p>
        </p:txBody>
      </p:sp>
      <p:sp>
        <p:nvSpPr>
          <p:cNvPr id="4" name="Slide Number Placeholder 3"/>
          <p:cNvSpPr>
            <a:spLocks noGrp="1"/>
          </p:cNvSpPr>
          <p:nvPr>
            <p:ph type="sldNum" sz="quarter" idx="10"/>
          </p:nvPr>
        </p:nvSpPr>
        <p:spPr/>
        <p:txBody>
          <a:bodyPr/>
          <a:lstStyle/>
          <a:p>
            <a:fld id="{FD84A4E6-3285-479C-81E1-064EE7D4696D}" type="slidenum">
              <a:rPr lang="en-IN" smtClean="0"/>
              <a:pPr/>
              <a:t>6</a:t>
            </a:fld>
            <a:endParaRPr lang="en-IN"/>
          </a:p>
        </p:txBody>
      </p:sp>
    </p:spTree>
    <p:extLst>
      <p:ext uri="{BB962C8B-B14F-4D97-AF65-F5344CB8AC3E}">
        <p14:creationId xmlns:p14="http://schemas.microsoft.com/office/powerpoint/2010/main" val="2909723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0" kern="1200" dirty="0">
                <a:solidFill>
                  <a:schemeClr val="tx1"/>
                </a:solidFill>
                <a:latin typeface="+mn-lt"/>
                <a:ea typeface="+mn-ea"/>
                <a:cs typeface="+mn-cs"/>
              </a:rPr>
              <a:t>1. &lt;Short Description&gt; - &lt;SOURCE TYPE&gt;  &lt;SOURCE URL&gt;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e.g.  </a:t>
            </a:r>
            <a:r>
              <a:rPr lang="en-US" sz="1200" b="0" i="0" kern="1200" dirty="0" err="1">
                <a:solidFill>
                  <a:schemeClr val="tx1"/>
                </a:solidFill>
                <a:latin typeface="+mn-lt"/>
                <a:ea typeface="+mn-ea"/>
                <a:cs typeface="+mn-cs"/>
              </a:rPr>
              <a:t>Gandhiji</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CR FREE  CREATIVE COMMONS SEARCH</a:t>
            </a:r>
            <a:r>
              <a:rPr lang="en-US" sz="1200" b="0" i="0" kern="1200" baseline="0" dirty="0">
                <a:solidFill>
                  <a:schemeClr val="tx1"/>
                </a:solidFill>
                <a:latin typeface="+mn-lt"/>
                <a:ea typeface="+mn-ea"/>
                <a:cs typeface="+mn-cs"/>
              </a:rPr>
              <a:t> - http://en.wikipedia.org/wiki/File:Portrait_Gandhi.jpg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a:solidFill>
                  <a:schemeClr val="tx1"/>
                </a:solidFill>
                <a:latin typeface="+mn-lt"/>
                <a:ea typeface="+mn-ea"/>
                <a:cs typeface="+mn-cs"/>
              </a:rPr>
              <a:t>SSSVV GALLERY</a:t>
            </a:r>
          </a:p>
          <a:p>
            <a:pPr>
              <a:buFont typeface="Arial" pitchFamily="34" charset="0"/>
              <a:buChar char="•"/>
            </a:pPr>
            <a:r>
              <a:rPr lang="en-US" sz="1200" b="0" i="0" kern="1200" dirty="0">
                <a:solidFill>
                  <a:schemeClr val="tx1"/>
                </a:solidFill>
                <a:latin typeface="+mn-lt"/>
                <a:ea typeface="+mn-ea"/>
                <a:cs typeface="+mn-cs"/>
              </a:rPr>
              <a:t>ORIGINAL (SELF CLICKED)</a:t>
            </a:r>
          </a:p>
          <a:p>
            <a:pPr>
              <a:buFont typeface="Arial" pitchFamily="34" charset="0"/>
              <a:buChar char="•"/>
            </a:pPr>
            <a:r>
              <a:rPr lang="en-US" sz="1200" b="0" i="0" kern="1200" dirty="0">
                <a:solidFill>
                  <a:schemeClr val="tx1"/>
                </a:solidFill>
                <a:latin typeface="+mn-lt"/>
                <a:ea typeface="+mn-ea"/>
                <a:cs typeface="+mn-cs"/>
              </a:rPr>
              <a:t>ORIGINAL (USING SHAPES/</a:t>
            </a:r>
            <a:r>
              <a:rPr lang="en-US" sz="1200" b="0" i="0" kern="1200" dirty="0" err="1">
                <a:solidFill>
                  <a:schemeClr val="tx1"/>
                </a:solidFill>
                <a:latin typeface="+mn-lt"/>
                <a:ea typeface="+mn-ea"/>
                <a:cs typeface="+mn-cs"/>
              </a:rPr>
              <a:t>Ms</a:t>
            </a:r>
            <a:r>
              <a:rPr lang="en-US" sz="1200" b="0" i="0" kern="1200" dirty="0">
                <a:solidFill>
                  <a:schemeClr val="tx1"/>
                </a:solidFill>
                <a:latin typeface="+mn-lt"/>
                <a:ea typeface="+mn-ea"/>
                <a:cs typeface="+mn-cs"/>
              </a:rPr>
              <a:t> PPT FEATURES)</a:t>
            </a:r>
          </a:p>
          <a:p>
            <a:pPr>
              <a:buFont typeface="Arial" pitchFamily="34" charset="0"/>
              <a:buChar char="•"/>
            </a:pPr>
            <a:r>
              <a:rPr lang="en-US" sz="1200" b="0" i="0" kern="1200" dirty="0">
                <a:solidFill>
                  <a:schemeClr val="tx1"/>
                </a:solidFill>
                <a:latin typeface="+mn-lt"/>
                <a:ea typeface="+mn-ea"/>
                <a:cs typeface="+mn-cs"/>
              </a:rPr>
              <a:t>ORIGINAL (USING PHOTOSHOP/HAND DRAWN SKETCH)</a:t>
            </a:r>
          </a:p>
          <a:p>
            <a:pPr>
              <a:buFont typeface="Arial" pitchFamily="34" charset="0"/>
              <a:buChar char="•"/>
            </a:pPr>
            <a:r>
              <a:rPr lang="en-US" sz="1200" b="0" i="0" kern="1200" dirty="0">
                <a:solidFill>
                  <a:schemeClr val="tx1"/>
                </a:solidFill>
                <a:latin typeface="+mn-lt"/>
                <a:ea typeface="+mn-ea"/>
                <a:cs typeface="+mn-cs"/>
              </a:rPr>
              <a:t>CR FREE  CREATIVE COMMONS SEARCH</a:t>
            </a:r>
          </a:p>
          <a:p>
            <a:pPr>
              <a:buFont typeface="Arial" pitchFamily="34" charset="0"/>
              <a:buChar char="•"/>
            </a:pPr>
            <a:r>
              <a:rPr lang="en-US" sz="1200" b="0" i="0" kern="1200" dirty="0">
                <a:solidFill>
                  <a:schemeClr val="tx1"/>
                </a:solidFill>
                <a:latin typeface="+mn-lt"/>
                <a:ea typeface="+mn-ea"/>
                <a:cs typeface="+mn-cs"/>
              </a:rPr>
              <a:t>SSSVV AUTHORIZED LINKS </a:t>
            </a:r>
          </a:p>
          <a:p>
            <a:pPr>
              <a:buFont typeface="Arial" pitchFamily="34" charset="0"/>
              <a:buChar char="•"/>
            </a:pPr>
            <a:r>
              <a:rPr lang="en-US" sz="1200" b="0" i="0" kern="1200" dirty="0">
                <a:solidFill>
                  <a:schemeClr val="tx1"/>
                </a:solidFill>
                <a:latin typeface="+mn-lt"/>
                <a:ea typeface="+mn-ea"/>
                <a:cs typeface="+mn-cs"/>
              </a:rPr>
              <a:t>Others</a:t>
            </a:r>
          </a:p>
        </p:txBody>
      </p:sp>
      <p:sp>
        <p:nvSpPr>
          <p:cNvPr id="4" name="Slide Number Placeholder 3"/>
          <p:cNvSpPr>
            <a:spLocks noGrp="1"/>
          </p:cNvSpPr>
          <p:nvPr>
            <p:ph type="sldNum" sz="quarter" idx="10"/>
          </p:nvPr>
        </p:nvSpPr>
        <p:spPr/>
        <p:txBody>
          <a:bodyPr/>
          <a:lstStyle/>
          <a:p>
            <a:fld id="{FD84A4E6-3285-479C-81E1-064EE7D4696D}" type="slidenum">
              <a:rPr lang="en-IN" smtClean="0"/>
              <a:pPr/>
              <a:t>7</a:t>
            </a:fld>
            <a:endParaRPr lang="en-IN"/>
          </a:p>
        </p:txBody>
      </p:sp>
    </p:spTree>
    <p:extLst>
      <p:ext uri="{BB962C8B-B14F-4D97-AF65-F5344CB8AC3E}">
        <p14:creationId xmlns:p14="http://schemas.microsoft.com/office/powerpoint/2010/main" val="1292821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0" kern="1200" dirty="0">
                <a:solidFill>
                  <a:schemeClr val="tx1"/>
                </a:solidFill>
                <a:latin typeface="+mn-lt"/>
                <a:ea typeface="+mn-ea"/>
                <a:cs typeface="+mn-cs"/>
              </a:rPr>
              <a:t>1. &lt;Short Description&gt; - &lt;SOURCE TYPE&gt;  &lt;SOURCE URL&gt;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e.g.  </a:t>
            </a:r>
            <a:r>
              <a:rPr lang="en-US" sz="1200" b="0" i="0" kern="1200" dirty="0" err="1">
                <a:solidFill>
                  <a:schemeClr val="tx1"/>
                </a:solidFill>
                <a:latin typeface="+mn-lt"/>
                <a:ea typeface="+mn-ea"/>
                <a:cs typeface="+mn-cs"/>
              </a:rPr>
              <a:t>Gandhiji</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CR FREE  CREATIVE COMMONS SEARCH</a:t>
            </a:r>
            <a:r>
              <a:rPr lang="en-US" sz="1200" b="0" i="0" kern="1200" baseline="0" dirty="0">
                <a:solidFill>
                  <a:schemeClr val="tx1"/>
                </a:solidFill>
                <a:latin typeface="+mn-lt"/>
                <a:ea typeface="+mn-ea"/>
                <a:cs typeface="+mn-cs"/>
              </a:rPr>
              <a:t> - http://en.wikipedia.org/wiki/File:Portrait_Gandhi.jpg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a:solidFill>
                  <a:schemeClr val="tx1"/>
                </a:solidFill>
                <a:latin typeface="+mn-lt"/>
                <a:ea typeface="+mn-ea"/>
                <a:cs typeface="+mn-cs"/>
              </a:rPr>
              <a:t>SSSVV GALLERY</a:t>
            </a:r>
          </a:p>
          <a:p>
            <a:pPr>
              <a:buFont typeface="Arial" pitchFamily="34" charset="0"/>
              <a:buChar char="•"/>
            </a:pPr>
            <a:r>
              <a:rPr lang="en-US" sz="1200" b="0" i="0" kern="1200" dirty="0">
                <a:solidFill>
                  <a:schemeClr val="tx1"/>
                </a:solidFill>
                <a:latin typeface="+mn-lt"/>
                <a:ea typeface="+mn-ea"/>
                <a:cs typeface="+mn-cs"/>
              </a:rPr>
              <a:t>ORIGINAL (SELF CLICKED)</a:t>
            </a:r>
          </a:p>
          <a:p>
            <a:pPr>
              <a:buFont typeface="Arial" pitchFamily="34" charset="0"/>
              <a:buChar char="•"/>
            </a:pPr>
            <a:r>
              <a:rPr lang="en-US" sz="1200" b="0" i="0" kern="1200" dirty="0">
                <a:solidFill>
                  <a:schemeClr val="tx1"/>
                </a:solidFill>
                <a:latin typeface="+mn-lt"/>
                <a:ea typeface="+mn-ea"/>
                <a:cs typeface="+mn-cs"/>
              </a:rPr>
              <a:t>ORIGINAL (USING SHAPES/</a:t>
            </a:r>
            <a:r>
              <a:rPr lang="en-US" sz="1200" b="0" i="0" kern="1200" dirty="0" err="1">
                <a:solidFill>
                  <a:schemeClr val="tx1"/>
                </a:solidFill>
                <a:latin typeface="+mn-lt"/>
                <a:ea typeface="+mn-ea"/>
                <a:cs typeface="+mn-cs"/>
              </a:rPr>
              <a:t>Ms</a:t>
            </a:r>
            <a:r>
              <a:rPr lang="en-US" sz="1200" b="0" i="0" kern="1200" dirty="0">
                <a:solidFill>
                  <a:schemeClr val="tx1"/>
                </a:solidFill>
                <a:latin typeface="+mn-lt"/>
                <a:ea typeface="+mn-ea"/>
                <a:cs typeface="+mn-cs"/>
              </a:rPr>
              <a:t> PPT FEATURES)</a:t>
            </a:r>
          </a:p>
          <a:p>
            <a:pPr>
              <a:buFont typeface="Arial" pitchFamily="34" charset="0"/>
              <a:buChar char="•"/>
            </a:pPr>
            <a:r>
              <a:rPr lang="en-US" sz="1200" b="0" i="0" kern="1200" dirty="0">
                <a:solidFill>
                  <a:schemeClr val="tx1"/>
                </a:solidFill>
                <a:latin typeface="+mn-lt"/>
                <a:ea typeface="+mn-ea"/>
                <a:cs typeface="+mn-cs"/>
              </a:rPr>
              <a:t>ORIGINAL (USING PHOTOSHOP/HAND DRAWN SKETCH)</a:t>
            </a:r>
          </a:p>
          <a:p>
            <a:pPr>
              <a:buFont typeface="Arial" pitchFamily="34" charset="0"/>
              <a:buChar char="•"/>
            </a:pPr>
            <a:r>
              <a:rPr lang="en-US" sz="1200" b="0" i="0" kern="1200" dirty="0">
                <a:solidFill>
                  <a:schemeClr val="tx1"/>
                </a:solidFill>
                <a:latin typeface="+mn-lt"/>
                <a:ea typeface="+mn-ea"/>
                <a:cs typeface="+mn-cs"/>
              </a:rPr>
              <a:t>CR FREE  CREATIVE COMMONS SEARCH</a:t>
            </a:r>
          </a:p>
          <a:p>
            <a:pPr>
              <a:buFont typeface="Arial" pitchFamily="34" charset="0"/>
              <a:buChar char="•"/>
            </a:pPr>
            <a:r>
              <a:rPr lang="en-US" sz="1200" b="0" i="0" kern="1200" dirty="0">
                <a:solidFill>
                  <a:schemeClr val="tx1"/>
                </a:solidFill>
                <a:latin typeface="+mn-lt"/>
                <a:ea typeface="+mn-ea"/>
                <a:cs typeface="+mn-cs"/>
              </a:rPr>
              <a:t>SSSVV AUTHORIZED LINKS </a:t>
            </a:r>
          </a:p>
          <a:p>
            <a:pPr>
              <a:buFont typeface="Arial" pitchFamily="34" charset="0"/>
              <a:buChar char="•"/>
            </a:pPr>
            <a:r>
              <a:rPr lang="en-US" sz="1200" b="0" i="0" kern="1200" dirty="0">
                <a:solidFill>
                  <a:schemeClr val="tx1"/>
                </a:solidFill>
                <a:latin typeface="+mn-lt"/>
                <a:ea typeface="+mn-ea"/>
                <a:cs typeface="+mn-cs"/>
              </a:rPr>
              <a:t>Others</a:t>
            </a:r>
          </a:p>
        </p:txBody>
      </p:sp>
      <p:sp>
        <p:nvSpPr>
          <p:cNvPr id="4" name="Slide Number Placeholder 3"/>
          <p:cNvSpPr>
            <a:spLocks noGrp="1"/>
          </p:cNvSpPr>
          <p:nvPr>
            <p:ph type="sldNum" sz="quarter" idx="10"/>
          </p:nvPr>
        </p:nvSpPr>
        <p:spPr/>
        <p:txBody>
          <a:bodyPr/>
          <a:lstStyle/>
          <a:p>
            <a:fld id="{FD84A4E6-3285-479C-81E1-064EE7D4696D}" type="slidenum">
              <a:rPr lang="en-IN" smtClean="0"/>
              <a:pPr/>
              <a:t>8</a:t>
            </a:fld>
            <a:endParaRPr lang="en-IN"/>
          </a:p>
        </p:txBody>
      </p:sp>
    </p:spTree>
    <p:extLst>
      <p:ext uri="{BB962C8B-B14F-4D97-AF65-F5344CB8AC3E}">
        <p14:creationId xmlns:p14="http://schemas.microsoft.com/office/powerpoint/2010/main" val="1790809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0" kern="1200" dirty="0">
                <a:solidFill>
                  <a:schemeClr val="tx1"/>
                </a:solidFill>
                <a:latin typeface="+mn-lt"/>
                <a:ea typeface="+mn-ea"/>
                <a:cs typeface="+mn-cs"/>
              </a:rPr>
              <a:t>1. &lt;Short Description&gt; - &lt;SOURCE TYPE&gt;  &lt;SOURCE URL&gt;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e.g.  </a:t>
            </a:r>
            <a:r>
              <a:rPr lang="en-US" sz="1200" b="0" i="0" kern="1200" dirty="0" err="1">
                <a:solidFill>
                  <a:schemeClr val="tx1"/>
                </a:solidFill>
                <a:latin typeface="+mn-lt"/>
                <a:ea typeface="+mn-ea"/>
                <a:cs typeface="+mn-cs"/>
              </a:rPr>
              <a:t>Gandhiji</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CR FREE  CREATIVE COMMONS SEARCH</a:t>
            </a:r>
            <a:r>
              <a:rPr lang="en-US" sz="1200" b="0" i="0" kern="1200" baseline="0" dirty="0">
                <a:solidFill>
                  <a:schemeClr val="tx1"/>
                </a:solidFill>
                <a:latin typeface="+mn-lt"/>
                <a:ea typeface="+mn-ea"/>
                <a:cs typeface="+mn-cs"/>
              </a:rPr>
              <a:t> - http://en.wikipedia.org/wiki/File:Portrait_Gandhi.jpg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a:solidFill>
                  <a:schemeClr val="tx1"/>
                </a:solidFill>
                <a:latin typeface="+mn-lt"/>
                <a:ea typeface="+mn-ea"/>
                <a:cs typeface="+mn-cs"/>
              </a:rPr>
              <a:t>SSSVV GALLERY</a:t>
            </a:r>
          </a:p>
          <a:p>
            <a:pPr>
              <a:buFont typeface="Arial" pitchFamily="34" charset="0"/>
              <a:buChar char="•"/>
            </a:pPr>
            <a:r>
              <a:rPr lang="en-US" sz="1200" b="0" i="0" kern="1200" dirty="0">
                <a:solidFill>
                  <a:schemeClr val="tx1"/>
                </a:solidFill>
                <a:latin typeface="+mn-lt"/>
                <a:ea typeface="+mn-ea"/>
                <a:cs typeface="+mn-cs"/>
              </a:rPr>
              <a:t>ORIGINAL (SELF CLICKED)</a:t>
            </a:r>
          </a:p>
          <a:p>
            <a:pPr>
              <a:buFont typeface="Arial" pitchFamily="34" charset="0"/>
              <a:buChar char="•"/>
            </a:pPr>
            <a:r>
              <a:rPr lang="en-US" sz="1200" b="0" i="0" kern="1200" dirty="0">
                <a:solidFill>
                  <a:schemeClr val="tx1"/>
                </a:solidFill>
                <a:latin typeface="+mn-lt"/>
                <a:ea typeface="+mn-ea"/>
                <a:cs typeface="+mn-cs"/>
              </a:rPr>
              <a:t>ORIGINAL (USING SHAPES/</a:t>
            </a:r>
            <a:r>
              <a:rPr lang="en-US" sz="1200" b="0" i="0" kern="1200" dirty="0" err="1">
                <a:solidFill>
                  <a:schemeClr val="tx1"/>
                </a:solidFill>
                <a:latin typeface="+mn-lt"/>
                <a:ea typeface="+mn-ea"/>
                <a:cs typeface="+mn-cs"/>
              </a:rPr>
              <a:t>Ms</a:t>
            </a:r>
            <a:r>
              <a:rPr lang="en-US" sz="1200" b="0" i="0" kern="1200" dirty="0">
                <a:solidFill>
                  <a:schemeClr val="tx1"/>
                </a:solidFill>
                <a:latin typeface="+mn-lt"/>
                <a:ea typeface="+mn-ea"/>
                <a:cs typeface="+mn-cs"/>
              </a:rPr>
              <a:t> PPT FEATURES)</a:t>
            </a:r>
          </a:p>
          <a:p>
            <a:pPr>
              <a:buFont typeface="Arial" pitchFamily="34" charset="0"/>
              <a:buChar char="•"/>
            </a:pPr>
            <a:r>
              <a:rPr lang="en-US" sz="1200" b="0" i="0" kern="1200" dirty="0">
                <a:solidFill>
                  <a:schemeClr val="tx1"/>
                </a:solidFill>
                <a:latin typeface="+mn-lt"/>
                <a:ea typeface="+mn-ea"/>
                <a:cs typeface="+mn-cs"/>
              </a:rPr>
              <a:t>ORIGINAL (USING PHOTOSHOP/HAND DRAWN SKETCH)</a:t>
            </a:r>
          </a:p>
          <a:p>
            <a:pPr>
              <a:buFont typeface="Arial" pitchFamily="34" charset="0"/>
              <a:buChar char="•"/>
            </a:pPr>
            <a:r>
              <a:rPr lang="en-US" sz="1200" b="0" i="0" kern="1200" dirty="0">
                <a:solidFill>
                  <a:schemeClr val="tx1"/>
                </a:solidFill>
                <a:latin typeface="+mn-lt"/>
                <a:ea typeface="+mn-ea"/>
                <a:cs typeface="+mn-cs"/>
              </a:rPr>
              <a:t>CR FREE  CREATIVE COMMONS SEARCH</a:t>
            </a:r>
          </a:p>
          <a:p>
            <a:pPr>
              <a:buFont typeface="Arial" pitchFamily="34" charset="0"/>
              <a:buChar char="•"/>
            </a:pPr>
            <a:r>
              <a:rPr lang="en-US" sz="1200" b="0" i="0" kern="1200" dirty="0">
                <a:solidFill>
                  <a:schemeClr val="tx1"/>
                </a:solidFill>
                <a:latin typeface="+mn-lt"/>
                <a:ea typeface="+mn-ea"/>
                <a:cs typeface="+mn-cs"/>
              </a:rPr>
              <a:t>SSSVV AUTHORIZED LINKS </a:t>
            </a:r>
          </a:p>
          <a:p>
            <a:pPr>
              <a:buFont typeface="Arial" pitchFamily="34" charset="0"/>
              <a:buChar char="•"/>
            </a:pPr>
            <a:r>
              <a:rPr lang="en-US" sz="1200" b="0" i="0" kern="1200" dirty="0">
                <a:solidFill>
                  <a:schemeClr val="tx1"/>
                </a:solidFill>
                <a:latin typeface="+mn-lt"/>
                <a:ea typeface="+mn-ea"/>
                <a:cs typeface="+mn-cs"/>
              </a:rPr>
              <a:t>Others</a:t>
            </a:r>
          </a:p>
        </p:txBody>
      </p:sp>
      <p:sp>
        <p:nvSpPr>
          <p:cNvPr id="4" name="Slide Number Placeholder 3"/>
          <p:cNvSpPr>
            <a:spLocks noGrp="1"/>
          </p:cNvSpPr>
          <p:nvPr>
            <p:ph type="sldNum" sz="quarter" idx="10"/>
          </p:nvPr>
        </p:nvSpPr>
        <p:spPr/>
        <p:txBody>
          <a:bodyPr/>
          <a:lstStyle/>
          <a:p>
            <a:fld id="{FD84A4E6-3285-479C-81E1-064EE7D4696D}" type="slidenum">
              <a:rPr lang="en-IN" smtClean="0"/>
              <a:pPr/>
              <a:t>9</a:t>
            </a:fld>
            <a:endParaRPr lang="en-IN"/>
          </a:p>
        </p:txBody>
      </p:sp>
    </p:spTree>
    <p:extLst>
      <p:ext uri="{BB962C8B-B14F-4D97-AF65-F5344CB8AC3E}">
        <p14:creationId xmlns:p14="http://schemas.microsoft.com/office/powerpoint/2010/main" val="2348239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2"/>
          <p:cNvGrpSpPr>
            <a:grpSpLocks/>
          </p:cNvGrpSpPr>
          <p:nvPr userDrawn="1"/>
        </p:nvGrpSpPr>
        <p:grpSpPr bwMode="auto">
          <a:xfrm>
            <a:off x="33396" y="61911"/>
            <a:ext cx="873126" cy="852489"/>
            <a:chOff x="0" y="0"/>
            <a:chExt cx="872351" cy="852108"/>
          </a:xfrm>
        </p:grpSpPr>
        <p:sp>
          <p:nvSpPr>
            <p:cNvPr id="6" name="Round Diagonal Corner Rectangle 5"/>
            <p:cNvSpPr/>
            <p:nvPr userDrawn="1"/>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1" dirty="0">
                  <a:solidFill>
                    <a:schemeClr val="bg1"/>
                  </a:solidFill>
                  <a:cs typeface="Calibri"/>
                </a:rPr>
                <a:t>I</a:t>
              </a:r>
            </a:p>
          </p:txBody>
        </p:sp>
        <p:sp>
          <p:nvSpPr>
            <p:cNvPr id="7" name="Round Diagonal Corner Rectangle 6"/>
            <p:cNvSpPr/>
            <p:nvPr userDrawn="1"/>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1" dirty="0">
                  <a:solidFill>
                    <a:schemeClr val="bg1"/>
                  </a:solidFill>
                  <a:cs typeface="Calibri"/>
                </a:rPr>
                <a:t>I</a:t>
              </a:r>
            </a:p>
          </p:txBody>
        </p:sp>
        <p:sp>
          <p:nvSpPr>
            <p:cNvPr id="8" name="Round Diagonal Corner Rectangle 7"/>
            <p:cNvSpPr/>
            <p:nvPr userDrawn="1"/>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1" dirty="0">
                  <a:solidFill>
                    <a:schemeClr val="bg1"/>
                  </a:solidFill>
                  <a:cs typeface="Calibri"/>
                </a:rPr>
                <a:t>E</a:t>
              </a:r>
            </a:p>
          </p:txBody>
        </p:sp>
        <p:sp>
          <p:nvSpPr>
            <p:cNvPr id="9" name="Round Diagonal Corner Rectangle 8"/>
            <p:cNvSpPr/>
            <p:nvPr userDrawn="1"/>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1" dirty="0">
                  <a:solidFill>
                    <a:schemeClr val="bg1"/>
                  </a:solidFill>
                  <a:cs typeface="Calibri"/>
                </a:rPr>
                <a:t>P</a:t>
              </a:r>
            </a:p>
          </p:txBody>
        </p:sp>
        <p:cxnSp>
          <p:nvCxnSpPr>
            <p:cNvPr id="10" name="Straight Connector 9"/>
            <p:cNvCxnSpPr/>
            <p:nvPr userDrawn="1"/>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4" name="Rectangle 3"/>
          <p:cNvSpPr/>
          <p:nvPr userDrawn="1"/>
        </p:nvSpPr>
        <p:spPr>
          <a:xfrm>
            <a:off x="5760160" y="647735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96203" y="5511530"/>
            <a:ext cx="914400" cy="9144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14971623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00410" y="44383"/>
            <a:ext cx="967390" cy="938279"/>
          </a:xfrm>
          <a:prstGeom prst="rect">
            <a:avLst/>
          </a:prstGeom>
        </p:spPr>
      </p:pic>
      <p:sp>
        <p:nvSpPr>
          <p:cNvPr id="11" name="Rectangle 10">
            <a:hlinkClick r:id="rId5"/>
          </p:cNvPr>
          <p:cNvSpPr/>
          <p:nvPr userDrawn="1"/>
        </p:nvSpPr>
        <p:spPr>
          <a:xfrm>
            <a:off x="-335480" y="6480175"/>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cSld>
  <p:clrMap bg1="lt1" tx1="dk1" bg2="lt2" tx2="dk2" accent1="accent1" accent2="accent2" accent3="accent3" accent4="accent4" accent5="accent5" accent6="accent6" hlink="hlink" folHlink="folHlink"/>
  <p:sldLayoutIdLst>
    <p:sldLayoutId id="2147483985" r:id="rId1"/>
    <p:sldLayoutId id="2147483984"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illustrations/balance-swing-equality-measurement-210802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BE6491-5F48-4F8E-B46B-27792A961EF8}"/>
              </a:ext>
            </a:extLst>
          </p:cNvPr>
          <p:cNvSpPr/>
          <p:nvPr/>
        </p:nvSpPr>
        <p:spPr>
          <a:xfrm>
            <a:off x="990600" y="2810470"/>
            <a:ext cx="7166129" cy="923330"/>
          </a:xfrm>
          <a:prstGeom prst="rect">
            <a:avLst/>
          </a:prstGeom>
        </p:spPr>
        <p:txBody>
          <a:bodyPr wrap="none">
            <a:spAutoFit/>
          </a:bodyPr>
          <a:lstStyle/>
          <a:p>
            <a:pPr algn="ctr"/>
            <a:r>
              <a:rPr lang="en-US" sz="5400" b="1" dirty="0">
                <a:solidFill>
                  <a:srgbClr val="FF0000"/>
                </a:solidFill>
                <a:effectLst>
                  <a:outerShdw blurRad="38100" dist="38100" dir="2700000" algn="tl">
                    <a:srgbClr val="000000">
                      <a:alpha val="43137"/>
                    </a:srgbClr>
                  </a:outerShdw>
                </a:effectLst>
                <a:latin typeface="+mj-lt"/>
                <a:ea typeface="Calibri" panose="020F0502020204030204" pitchFamily="34" charset="0"/>
              </a:rPr>
              <a:t>ELIMINATION</a:t>
            </a:r>
            <a:r>
              <a:rPr lang="en-US" sz="5400" b="1" dirty="0">
                <a:effectLst>
                  <a:outerShdw blurRad="38100" dist="38100" dir="2700000" algn="tl">
                    <a:srgbClr val="000000">
                      <a:alpha val="43137"/>
                    </a:srgbClr>
                  </a:outerShdw>
                </a:effectLst>
                <a:latin typeface="+mj-lt"/>
                <a:ea typeface="Calibri" panose="020F0502020204030204" pitchFamily="34" charset="0"/>
              </a:rPr>
              <a:t> METHOD </a:t>
            </a:r>
            <a:endParaRPr lang="en-US" sz="5400" b="1" dirty="0">
              <a:effectLst>
                <a:outerShdw blurRad="38100" dist="38100" dir="2700000" algn="tl">
                  <a:srgbClr val="000000">
                    <a:alpha val="43137"/>
                  </a:srgbClr>
                </a:outerShdw>
              </a:effectLst>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6B912F-C934-4CB2-98B8-F8C4B9BDBAA1}"/>
              </a:ext>
            </a:extLst>
          </p:cNvPr>
          <p:cNvSpPr/>
          <p:nvPr/>
        </p:nvSpPr>
        <p:spPr>
          <a:xfrm>
            <a:off x="381000" y="2362200"/>
            <a:ext cx="8305800" cy="2062103"/>
          </a:xfrm>
          <a:prstGeom prst="rect">
            <a:avLst/>
          </a:prstGeom>
          <a:noFill/>
        </p:spPr>
        <p:txBody>
          <a:bodyPr wrap="square">
            <a:spAutoFit/>
          </a:bodyPr>
          <a:lstStyle/>
          <a:p>
            <a:r>
              <a:rPr lang="en-US" sz="3200" dirty="0">
                <a:solidFill>
                  <a:srgbClr val="002060"/>
                </a:solidFill>
                <a:ea typeface="Arial" panose="020B0604020202020204" pitchFamily="34" charset="0"/>
                <a:cs typeface="Arial" panose="020B0604020202020204" pitchFamily="34" charset="0"/>
              </a:rPr>
              <a:t>The trial and error method for solving equations can get very difficult if the answer is big.</a:t>
            </a:r>
          </a:p>
          <a:p>
            <a:endParaRPr lang="en-US" sz="3200" dirty="0">
              <a:solidFill>
                <a:srgbClr val="002060"/>
              </a:solidFill>
              <a:cs typeface="Arial" pitchFamily="34" charset="0"/>
            </a:endParaRPr>
          </a:p>
          <a:p>
            <a:r>
              <a:rPr lang="en-US" sz="3200" dirty="0">
                <a:solidFill>
                  <a:srgbClr val="002060"/>
                </a:solidFill>
                <a:cs typeface="Arial" pitchFamily="34" charset="0"/>
              </a:rPr>
              <a:t>The elimination method  will solve any equation.</a:t>
            </a:r>
            <a:r>
              <a:rPr lang="en-US" sz="3200" b="1" cap="small" dirty="0">
                <a:solidFill>
                  <a:srgbClr val="002060"/>
                </a:solidFill>
                <a:cs typeface="Arial" pitchFamily="34" charset="0"/>
              </a:rPr>
              <a:t> </a:t>
            </a:r>
            <a:endParaRPr lang="en-US" sz="3200" dirty="0">
              <a:solidFill>
                <a:srgbClr val="002060"/>
              </a:solidFill>
              <a:cs typeface="Arial" pitchFamily="34" charset="0"/>
            </a:endParaRPr>
          </a:p>
        </p:txBody>
      </p:sp>
      <p:sp>
        <p:nvSpPr>
          <p:cNvPr id="3" name="Rectangle 2">
            <a:extLst>
              <a:ext uri="{FF2B5EF4-FFF2-40B4-BE49-F238E27FC236}">
                <a16:creationId xmlns:a16="http://schemas.microsoft.com/office/drawing/2014/main" id="{D5BE6491-5F48-4F8E-B46B-27792A961EF8}"/>
              </a:ext>
            </a:extLst>
          </p:cNvPr>
          <p:cNvSpPr/>
          <p:nvPr/>
        </p:nvSpPr>
        <p:spPr>
          <a:xfrm>
            <a:off x="2513594" y="268069"/>
            <a:ext cx="4115806" cy="646331"/>
          </a:xfrm>
          <a:prstGeom prst="rect">
            <a:avLst/>
          </a:prstGeom>
        </p:spPr>
        <p:txBody>
          <a:bodyPr wrap="none">
            <a:spAutoFit/>
          </a:bodyPr>
          <a:lstStyle/>
          <a:p>
            <a:pPr algn="ctr"/>
            <a:r>
              <a:rPr lang="en-US" sz="3600" b="1" dirty="0">
                <a:solidFill>
                  <a:srgbClr val="FF0000"/>
                </a:solidFill>
                <a:latin typeface="+mj-lt"/>
                <a:ea typeface="Calibri" panose="020F0502020204030204" pitchFamily="34" charset="0"/>
              </a:rPr>
              <a:t>Elimination</a:t>
            </a:r>
            <a:r>
              <a:rPr lang="en-US" sz="3600" b="1" dirty="0">
                <a:latin typeface="+mj-lt"/>
                <a:ea typeface="Calibri" panose="020F0502020204030204" pitchFamily="34" charset="0"/>
              </a:rPr>
              <a:t> Method </a:t>
            </a:r>
            <a:endParaRPr lang="en-US" sz="3600" b="1" dirty="0">
              <a:latin typeface="+mj-lt"/>
            </a:endParaRPr>
          </a:p>
        </p:txBody>
      </p:sp>
    </p:spTree>
    <p:extLst>
      <p:ext uri="{BB962C8B-B14F-4D97-AF65-F5344CB8AC3E}">
        <p14:creationId xmlns:p14="http://schemas.microsoft.com/office/powerpoint/2010/main" val="224250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B629BB-935F-49A7-B403-2CD2F99E5512}"/>
              </a:ext>
            </a:extLst>
          </p:cNvPr>
          <p:cNvSpPr/>
          <p:nvPr/>
        </p:nvSpPr>
        <p:spPr>
          <a:xfrm>
            <a:off x="762000" y="752312"/>
            <a:ext cx="5105401" cy="584775"/>
          </a:xfrm>
          <a:prstGeom prst="rect">
            <a:avLst/>
          </a:prstGeom>
        </p:spPr>
        <p:txBody>
          <a:bodyPr wrap="square">
            <a:spAutoFit/>
          </a:bodyPr>
          <a:lstStyle/>
          <a:p>
            <a:r>
              <a:rPr lang="en-US" sz="3200" dirty="0">
                <a:solidFill>
                  <a:srgbClr val="C00000"/>
                </a:solidFill>
                <a:ea typeface="Arial" panose="020B0604020202020204" pitchFamily="34" charset="0"/>
              </a:rPr>
              <a:t>Rules for elimination method </a:t>
            </a:r>
            <a:endParaRPr lang="en-US" sz="3200" dirty="0">
              <a:solidFill>
                <a:srgbClr val="C00000"/>
              </a:solidFill>
            </a:endParaRPr>
          </a:p>
        </p:txBody>
      </p:sp>
      <p:sp>
        <p:nvSpPr>
          <p:cNvPr id="3" name="Rectangle 2">
            <a:extLst>
              <a:ext uri="{FF2B5EF4-FFF2-40B4-BE49-F238E27FC236}">
                <a16:creationId xmlns:a16="http://schemas.microsoft.com/office/drawing/2014/main" id="{4F23C3BF-528E-4AAB-960F-4DAC8FDAF485}"/>
              </a:ext>
            </a:extLst>
          </p:cNvPr>
          <p:cNvSpPr/>
          <p:nvPr/>
        </p:nvSpPr>
        <p:spPr>
          <a:xfrm>
            <a:off x="381000" y="1306607"/>
            <a:ext cx="8382000" cy="5124673"/>
          </a:xfrm>
          <a:prstGeom prst="rect">
            <a:avLst/>
          </a:prstGeom>
        </p:spPr>
        <p:txBody>
          <a:bodyPr wrap="square">
            <a:spAutoFit/>
          </a:bodyPr>
          <a:lstStyle/>
          <a:p>
            <a:pPr marL="342900" indent="-342900">
              <a:lnSpc>
                <a:spcPct val="107000"/>
              </a:lnSpc>
              <a:spcAft>
                <a:spcPts val="800"/>
              </a:spcAft>
              <a:buFont typeface="Arial" pitchFamily="34" charset="0"/>
              <a:buChar char="•"/>
            </a:pPr>
            <a:r>
              <a:rPr lang="en-US" sz="2400" dirty="0">
                <a:solidFill>
                  <a:srgbClr val="002060"/>
                </a:solidFill>
                <a:ea typeface="Arial" panose="020B0604020202020204" pitchFamily="34" charset="0"/>
              </a:rPr>
              <a:t>If any number is subtracted from one side of the equation, the same number must be subtracted from the other side too to keep it balanced.</a:t>
            </a:r>
          </a:p>
          <a:p>
            <a:pPr marL="342900" indent="-342900">
              <a:lnSpc>
                <a:spcPct val="107000"/>
              </a:lnSpc>
              <a:spcAft>
                <a:spcPts val="800"/>
              </a:spcAft>
              <a:buFont typeface="Arial" pitchFamily="34" charset="0"/>
              <a:buChar char="•"/>
            </a:pPr>
            <a:r>
              <a:rPr lang="en-US" sz="2400" dirty="0">
                <a:solidFill>
                  <a:schemeClr val="accent1">
                    <a:lumMod val="50000"/>
                  </a:schemeClr>
                </a:solidFill>
              </a:rPr>
              <a:t>If any number is added to one side of the equation, the same number must be added on the other side too to keep the balance. </a:t>
            </a:r>
          </a:p>
          <a:p>
            <a:pPr marL="342900" indent="-342900">
              <a:lnSpc>
                <a:spcPct val="107000"/>
              </a:lnSpc>
              <a:spcAft>
                <a:spcPts val="800"/>
              </a:spcAft>
              <a:buFont typeface="Arial" pitchFamily="34" charset="0"/>
              <a:buChar char="•"/>
            </a:pPr>
            <a:r>
              <a:rPr lang="en-US" sz="2400" dirty="0">
                <a:solidFill>
                  <a:schemeClr val="accent1">
                    <a:lumMod val="50000"/>
                  </a:schemeClr>
                </a:solidFill>
              </a:rPr>
              <a:t>If we divide any side of an equation by a number, we must divide the other side of the equation too by the same number, to keep the balance. </a:t>
            </a:r>
          </a:p>
          <a:p>
            <a:pPr marL="342900" indent="-342900">
              <a:lnSpc>
                <a:spcPct val="107000"/>
              </a:lnSpc>
              <a:spcAft>
                <a:spcPts val="800"/>
              </a:spcAft>
              <a:buFont typeface="Arial" pitchFamily="34" charset="0"/>
              <a:buChar char="•"/>
            </a:pPr>
            <a:r>
              <a:rPr lang="en-US" sz="2400" dirty="0">
                <a:solidFill>
                  <a:schemeClr val="accent1">
                    <a:lumMod val="50000"/>
                  </a:schemeClr>
                </a:solidFill>
              </a:rPr>
              <a:t>If we multiply any side of an equation with a number, we must multiply the other side too with the same number, to keep the balance. </a:t>
            </a:r>
            <a:endParaRPr lang="en-US" sz="2800" dirty="0">
              <a:solidFill>
                <a:schemeClr val="accent1">
                  <a:lumMod val="50000"/>
                </a:schemeClr>
              </a:solidFill>
              <a:ea typeface="Arial" panose="020B0604020202020204" pitchFamily="34" charset="0"/>
            </a:endParaRPr>
          </a:p>
        </p:txBody>
      </p:sp>
      <p:sp>
        <p:nvSpPr>
          <p:cNvPr id="5" name="Rectangle 4">
            <a:extLst>
              <a:ext uri="{FF2B5EF4-FFF2-40B4-BE49-F238E27FC236}">
                <a16:creationId xmlns:a16="http://schemas.microsoft.com/office/drawing/2014/main" id="{D5BE6491-5F48-4F8E-B46B-27792A961EF8}"/>
              </a:ext>
            </a:extLst>
          </p:cNvPr>
          <p:cNvSpPr/>
          <p:nvPr/>
        </p:nvSpPr>
        <p:spPr>
          <a:xfrm>
            <a:off x="2438400" y="1"/>
            <a:ext cx="4191000" cy="646331"/>
          </a:xfrm>
          <a:prstGeom prst="rect">
            <a:avLst/>
          </a:prstGeom>
        </p:spPr>
        <p:txBody>
          <a:bodyPr wrap="square">
            <a:spAutoFit/>
          </a:bodyPr>
          <a:lstStyle/>
          <a:p>
            <a:pPr algn="ctr"/>
            <a:r>
              <a:rPr lang="en-US" sz="3600" b="1" dirty="0">
                <a:solidFill>
                  <a:srgbClr val="FF0000"/>
                </a:solidFill>
                <a:latin typeface="+mj-lt"/>
                <a:ea typeface="Calibri" panose="020F0502020204030204" pitchFamily="34" charset="0"/>
              </a:rPr>
              <a:t>Elimination</a:t>
            </a:r>
            <a:r>
              <a:rPr lang="en-US" sz="3600" b="1" dirty="0">
                <a:latin typeface="+mj-lt"/>
                <a:ea typeface="Calibri" panose="020F0502020204030204" pitchFamily="34" charset="0"/>
              </a:rPr>
              <a:t> Method </a:t>
            </a:r>
            <a:endParaRPr lang="en-US" sz="3600" b="1" dirty="0">
              <a:latin typeface="+mj-lt"/>
            </a:endParaRPr>
          </a:p>
        </p:txBody>
      </p:sp>
    </p:spTree>
    <p:extLst>
      <p:ext uri="{BB962C8B-B14F-4D97-AF65-F5344CB8AC3E}">
        <p14:creationId xmlns:p14="http://schemas.microsoft.com/office/powerpoint/2010/main" val="185973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F83306-DD22-4F1E-BCD4-8EE821DFA58B}"/>
              </a:ext>
            </a:extLst>
          </p:cNvPr>
          <p:cNvSpPr/>
          <p:nvPr/>
        </p:nvSpPr>
        <p:spPr>
          <a:xfrm>
            <a:off x="762000" y="1231880"/>
            <a:ext cx="5181600" cy="4893647"/>
          </a:xfrm>
          <a:prstGeom prst="rect">
            <a:avLst/>
          </a:prstGeom>
        </p:spPr>
        <p:txBody>
          <a:bodyPr wrap="square">
            <a:spAutoFit/>
          </a:bodyPr>
          <a:lstStyle/>
          <a:p>
            <a:r>
              <a:rPr lang="en-US" sz="2400" dirty="0">
                <a:solidFill>
                  <a:srgbClr val="C00000"/>
                </a:solidFill>
                <a:cs typeface="Arial" pitchFamily="34" charset="0"/>
              </a:rPr>
              <a:t>Example 1: </a:t>
            </a:r>
          </a:p>
          <a:p>
            <a:endParaRPr lang="en-US" sz="2400" dirty="0">
              <a:cs typeface="Arial" pitchFamily="34" charset="0"/>
            </a:endParaRPr>
          </a:p>
          <a:p>
            <a:r>
              <a:rPr lang="en-US" sz="2400" b="1" dirty="0">
                <a:solidFill>
                  <a:srgbClr val="C00000"/>
                </a:solidFill>
                <a:cs typeface="Arial" pitchFamily="34" charset="0"/>
              </a:rPr>
              <a:t>Equation x+5 =8.</a:t>
            </a:r>
            <a:br>
              <a:rPr lang="en-US" sz="2400" dirty="0">
                <a:cs typeface="Arial" pitchFamily="34" charset="0"/>
              </a:rPr>
            </a:br>
            <a:r>
              <a:rPr lang="en-US" sz="2400" dirty="0">
                <a:solidFill>
                  <a:srgbClr val="1C6628"/>
                </a:solidFill>
                <a:cs typeface="Arial" pitchFamily="34" charset="0"/>
              </a:rPr>
              <a:t> </a:t>
            </a:r>
            <a:r>
              <a:rPr lang="en-US" sz="2400" dirty="0">
                <a:cs typeface="Arial" pitchFamily="34" charset="0"/>
              </a:rPr>
              <a:t>In a simple balance once the beam is straight, if any weight is removed from one side, the same weight should be removed from the other side too to keep the beam straight.</a:t>
            </a:r>
          </a:p>
          <a:p>
            <a:r>
              <a:rPr lang="en-US" sz="2400" dirty="0">
                <a:cs typeface="Arial" pitchFamily="34" charset="0"/>
              </a:rPr>
              <a:t>Similarly in  an equation, </a:t>
            </a:r>
            <a:r>
              <a:rPr lang="en-US" sz="2400" dirty="0">
                <a:solidFill>
                  <a:srgbClr val="C00000"/>
                </a:solidFill>
                <a:cs typeface="Arial" pitchFamily="34" charset="0"/>
              </a:rPr>
              <a:t>if any number is subtracted from one side of the equation, the same number must be subtracted from the other side too </a:t>
            </a:r>
            <a:r>
              <a:rPr lang="en-US" sz="2400" dirty="0">
                <a:cs typeface="Arial" pitchFamily="34" charset="0"/>
              </a:rPr>
              <a:t>to keep it balanced.</a:t>
            </a:r>
            <a:endParaRPr lang="en-US" sz="3200" b="1" dirty="0">
              <a:solidFill>
                <a:srgbClr val="1C6628"/>
              </a:solidFill>
              <a:effectLst/>
              <a:ea typeface="Calibri" panose="020F0502020204030204" pitchFamily="34" charset="0"/>
              <a:cs typeface="Arial" pitchFamily="34" charset="0"/>
            </a:endParaRPr>
          </a:p>
        </p:txBody>
      </p:sp>
      <p:sp>
        <p:nvSpPr>
          <p:cNvPr id="4" name="Rectangle 3">
            <a:extLst>
              <a:ext uri="{FF2B5EF4-FFF2-40B4-BE49-F238E27FC236}">
                <a16:creationId xmlns:a16="http://schemas.microsoft.com/office/drawing/2014/main" id="{D5BE6491-5F48-4F8E-B46B-27792A961EF8}"/>
              </a:ext>
            </a:extLst>
          </p:cNvPr>
          <p:cNvSpPr/>
          <p:nvPr/>
        </p:nvSpPr>
        <p:spPr>
          <a:xfrm>
            <a:off x="2513594" y="268069"/>
            <a:ext cx="4115806" cy="646331"/>
          </a:xfrm>
          <a:prstGeom prst="rect">
            <a:avLst/>
          </a:prstGeom>
        </p:spPr>
        <p:txBody>
          <a:bodyPr wrap="none">
            <a:spAutoFit/>
          </a:bodyPr>
          <a:lstStyle/>
          <a:p>
            <a:pPr algn="ctr"/>
            <a:r>
              <a:rPr lang="en-US" sz="3600" b="1" dirty="0">
                <a:solidFill>
                  <a:srgbClr val="FF0000"/>
                </a:solidFill>
                <a:latin typeface="+mj-lt"/>
                <a:ea typeface="Calibri" panose="020F0502020204030204" pitchFamily="34" charset="0"/>
              </a:rPr>
              <a:t>Elimination</a:t>
            </a:r>
            <a:r>
              <a:rPr lang="en-US" sz="3600" b="1" dirty="0">
                <a:latin typeface="+mj-lt"/>
                <a:ea typeface="Calibri" panose="020F0502020204030204" pitchFamily="34" charset="0"/>
              </a:rPr>
              <a:t> Method </a:t>
            </a:r>
            <a:endParaRPr lang="en-US" sz="3600" b="1" dirty="0">
              <a:latin typeface="+mj-lt"/>
            </a:endParaRPr>
          </a:p>
        </p:txBody>
      </p:sp>
      <p:sp>
        <p:nvSpPr>
          <p:cNvPr id="5" name="Rectangle 4"/>
          <p:cNvSpPr/>
          <p:nvPr/>
        </p:nvSpPr>
        <p:spPr>
          <a:xfrm>
            <a:off x="5870514" y="3581400"/>
            <a:ext cx="301686"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en-US" b="1" dirty="0">
                <a:solidFill>
                  <a:srgbClr val="C00000"/>
                </a:solidFill>
                <a:cs typeface="Arial" pitchFamily="34" charset="0"/>
              </a:rPr>
              <a:t>9</a:t>
            </a:r>
            <a:endParaRPr lang="en-US" b="1" dirty="0">
              <a:solidFill>
                <a:srgbClr val="C00000"/>
              </a:solidFill>
            </a:endParaRPr>
          </a:p>
        </p:txBody>
      </p:sp>
      <p:sp>
        <p:nvSpPr>
          <p:cNvPr id="6" name="Rectangle 5"/>
          <p:cNvSpPr/>
          <p:nvPr/>
        </p:nvSpPr>
        <p:spPr>
          <a:xfrm>
            <a:off x="7924800" y="3581400"/>
            <a:ext cx="639919"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en-US" b="1" dirty="0">
                <a:solidFill>
                  <a:srgbClr val="C00000"/>
                </a:solidFill>
                <a:cs typeface="Arial" pitchFamily="34" charset="0"/>
              </a:rPr>
              <a:t>4 + 5</a:t>
            </a:r>
            <a:endParaRPr lang="en-US" b="1" dirty="0">
              <a:solidFill>
                <a:srgbClr val="C00000"/>
              </a:solidFill>
            </a:endParaRPr>
          </a:p>
        </p:txBody>
      </p:sp>
      <p:pic>
        <p:nvPicPr>
          <p:cNvPr id="7" name="Picture 3" descr="C:\Users\USER\Desktop\455.png"/>
          <p:cNvPicPr>
            <a:picLocks noChangeAspect="1" noChangeArrowheads="1"/>
          </p:cNvPicPr>
          <p:nvPr/>
        </p:nvPicPr>
        <p:blipFill>
          <a:blip r:embed="rId3"/>
          <a:srcRect/>
          <a:stretch>
            <a:fillRect/>
          </a:stretch>
        </p:blipFill>
        <p:spPr bwMode="auto">
          <a:xfrm>
            <a:off x="5562600" y="1524000"/>
            <a:ext cx="3213100" cy="1993900"/>
          </a:xfrm>
          <a:prstGeom prst="rect">
            <a:avLst/>
          </a:prstGeom>
          <a:noFill/>
        </p:spPr>
      </p:pic>
    </p:spTree>
    <p:extLst>
      <p:ext uri="{BB962C8B-B14F-4D97-AF65-F5344CB8AC3E}">
        <p14:creationId xmlns:p14="http://schemas.microsoft.com/office/powerpoint/2010/main" val="51649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F83306-DD22-4F1E-BCD4-8EE821DFA58B}"/>
              </a:ext>
            </a:extLst>
          </p:cNvPr>
          <p:cNvSpPr/>
          <p:nvPr/>
        </p:nvSpPr>
        <p:spPr>
          <a:xfrm>
            <a:off x="762000" y="1231880"/>
            <a:ext cx="6629400" cy="4893647"/>
          </a:xfrm>
          <a:prstGeom prst="rect">
            <a:avLst/>
          </a:prstGeom>
        </p:spPr>
        <p:txBody>
          <a:bodyPr wrap="square">
            <a:spAutoFit/>
          </a:bodyPr>
          <a:lstStyle/>
          <a:p>
            <a:r>
              <a:rPr lang="en-US" sz="2400" dirty="0">
                <a:solidFill>
                  <a:srgbClr val="C00000"/>
                </a:solidFill>
                <a:cs typeface="Arial" pitchFamily="34" charset="0"/>
              </a:rPr>
              <a:t>Example 1: </a:t>
            </a:r>
          </a:p>
          <a:p>
            <a:endParaRPr lang="en-US" sz="2400" dirty="0">
              <a:cs typeface="Arial" pitchFamily="34" charset="0"/>
            </a:endParaRPr>
          </a:p>
          <a:p>
            <a:r>
              <a:rPr lang="en-US" sz="2400" b="1" dirty="0">
                <a:solidFill>
                  <a:srgbClr val="C00000"/>
                </a:solidFill>
                <a:cs typeface="Arial" pitchFamily="34" charset="0"/>
              </a:rPr>
              <a:t>Equation x+5 =8.</a:t>
            </a:r>
            <a:br>
              <a:rPr lang="en-US" sz="2400" dirty="0">
                <a:cs typeface="Arial" pitchFamily="34" charset="0"/>
              </a:rPr>
            </a:br>
            <a:r>
              <a:rPr lang="en-US" sz="2400" dirty="0">
                <a:solidFill>
                  <a:srgbClr val="1C6628"/>
                </a:solidFill>
                <a:cs typeface="Arial" pitchFamily="34" charset="0"/>
              </a:rPr>
              <a:t> </a:t>
            </a:r>
            <a:endParaRPr lang="en-US" sz="2400" dirty="0">
              <a:solidFill>
                <a:srgbClr val="002060"/>
              </a:solidFill>
              <a:cs typeface="Arial" pitchFamily="34" charset="0"/>
            </a:endParaRPr>
          </a:p>
          <a:p>
            <a:r>
              <a:rPr lang="en-US" sz="2400" dirty="0">
                <a:solidFill>
                  <a:srgbClr val="002060"/>
                </a:solidFill>
                <a:cs typeface="Arial" pitchFamily="34" charset="0"/>
              </a:rPr>
              <a:t>Let us take away  5 from both sides</a:t>
            </a:r>
          </a:p>
          <a:p>
            <a:r>
              <a:rPr lang="en-US" sz="2400" dirty="0">
                <a:solidFill>
                  <a:srgbClr val="002060"/>
                </a:solidFill>
                <a:cs typeface="Arial" pitchFamily="34" charset="0"/>
              </a:rPr>
              <a:t>                     x+</a:t>
            </a:r>
            <a:r>
              <a:rPr lang="en-US" sz="2400" u="sng" dirty="0">
                <a:solidFill>
                  <a:srgbClr val="002060"/>
                </a:solidFill>
                <a:cs typeface="Arial" pitchFamily="34" charset="0"/>
              </a:rPr>
              <a:t>5-5</a:t>
            </a:r>
            <a:r>
              <a:rPr lang="en-US" sz="2400" dirty="0">
                <a:solidFill>
                  <a:srgbClr val="002060"/>
                </a:solidFill>
                <a:cs typeface="Arial" pitchFamily="34" charset="0"/>
              </a:rPr>
              <a:t>=8-5</a:t>
            </a:r>
          </a:p>
          <a:p>
            <a:r>
              <a:rPr lang="en-US" sz="2400" dirty="0">
                <a:solidFill>
                  <a:srgbClr val="002060"/>
                </a:solidFill>
                <a:cs typeface="Arial" pitchFamily="34" charset="0"/>
              </a:rPr>
              <a:t>     or            x+0=3</a:t>
            </a:r>
          </a:p>
          <a:p>
            <a:r>
              <a:rPr lang="en-US" sz="2400" dirty="0">
                <a:solidFill>
                  <a:srgbClr val="002060"/>
                </a:solidFill>
                <a:cs typeface="Arial" pitchFamily="34" charset="0"/>
              </a:rPr>
              <a:t>     or            x=3</a:t>
            </a:r>
          </a:p>
          <a:p>
            <a:r>
              <a:rPr lang="en-US" sz="2400" dirty="0">
                <a:solidFill>
                  <a:srgbClr val="002060"/>
                </a:solidFill>
                <a:cs typeface="Arial" pitchFamily="34" charset="0"/>
              </a:rPr>
              <a:t>x=3 is the solution of the equation x+5=8</a:t>
            </a:r>
          </a:p>
          <a:p>
            <a:r>
              <a:rPr lang="en-US" sz="2400" dirty="0">
                <a:solidFill>
                  <a:srgbClr val="002060"/>
                </a:solidFill>
                <a:cs typeface="Arial" pitchFamily="34" charset="0"/>
              </a:rPr>
              <a:t>To verify this let us substitute x=3 in x+5=8</a:t>
            </a:r>
          </a:p>
          <a:p>
            <a:r>
              <a:rPr lang="en-US" sz="2400" dirty="0">
                <a:solidFill>
                  <a:srgbClr val="002060"/>
                </a:solidFill>
                <a:cs typeface="Arial" pitchFamily="34" charset="0"/>
              </a:rPr>
              <a:t>                     x+5=8</a:t>
            </a:r>
          </a:p>
          <a:p>
            <a:r>
              <a:rPr lang="en-US" sz="2400" dirty="0">
                <a:solidFill>
                  <a:srgbClr val="002060"/>
                </a:solidFill>
                <a:cs typeface="Arial" pitchFamily="34" charset="0"/>
              </a:rPr>
              <a:t>when x=3      L.H.S.= 3+5=8=R.H.S.</a:t>
            </a:r>
          </a:p>
          <a:p>
            <a:r>
              <a:rPr lang="en-US" sz="2400" dirty="0">
                <a:solidFill>
                  <a:srgbClr val="002060"/>
                </a:solidFill>
                <a:cs typeface="Arial" pitchFamily="34" charset="0"/>
              </a:rPr>
              <a:t>Hence verified.</a:t>
            </a:r>
            <a:endParaRPr lang="en-US" sz="3200" dirty="0">
              <a:solidFill>
                <a:srgbClr val="002060"/>
              </a:solidFill>
              <a:ea typeface="Calibri" panose="020F0502020204030204" pitchFamily="34" charset="0"/>
              <a:cs typeface="Arial" pitchFamily="34" charset="0"/>
            </a:endParaRPr>
          </a:p>
        </p:txBody>
      </p:sp>
      <p:sp>
        <p:nvSpPr>
          <p:cNvPr id="5" name="Rectangle 4">
            <a:extLst>
              <a:ext uri="{FF2B5EF4-FFF2-40B4-BE49-F238E27FC236}">
                <a16:creationId xmlns:a16="http://schemas.microsoft.com/office/drawing/2014/main" id="{D5BE6491-5F48-4F8E-B46B-27792A961EF8}"/>
              </a:ext>
            </a:extLst>
          </p:cNvPr>
          <p:cNvSpPr/>
          <p:nvPr/>
        </p:nvSpPr>
        <p:spPr>
          <a:xfrm>
            <a:off x="2513594" y="268069"/>
            <a:ext cx="4115806" cy="646331"/>
          </a:xfrm>
          <a:prstGeom prst="rect">
            <a:avLst/>
          </a:prstGeom>
        </p:spPr>
        <p:txBody>
          <a:bodyPr wrap="none">
            <a:spAutoFit/>
          </a:bodyPr>
          <a:lstStyle/>
          <a:p>
            <a:pPr algn="ctr"/>
            <a:r>
              <a:rPr lang="en-US" sz="3600" b="1" dirty="0">
                <a:solidFill>
                  <a:srgbClr val="FF0000"/>
                </a:solidFill>
                <a:latin typeface="+mj-lt"/>
                <a:ea typeface="Calibri" panose="020F0502020204030204" pitchFamily="34" charset="0"/>
              </a:rPr>
              <a:t>Elimination</a:t>
            </a:r>
            <a:r>
              <a:rPr lang="en-US" sz="3600" b="1" dirty="0">
                <a:latin typeface="+mj-lt"/>
                <a:ea typeface="Calibri" panose="020F0502020204030204" pitchFamily="34" charset="0"/>
              </a:rPr>
              <a:t> Method </a:t>
            </a:r>
            <a:endParaRPr lang="en-US" sz="3600" b="1" dirty="0">
              <a:latin typeface="+mj-lt"/>
            </a:endParaRPr>
          </a:p>
        </p:txBody>
      </p:sp>
      <p:sp>
        <p:nvSpPr>
          <p:cNvPr id="15" name="Rectangle 14"/>
          <p:cNvSpPr/>
          <p:nvPr/>
        </p:nvSpPr>
        <p:spPr>
          <a:xfrm>
            <a:off x="5870514" y="3581400"/>
            <a:ext cx="301686"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en-US" b="1" dirty="0">
                <a:solidFill>
                  <a:srgbClr val="C00000"/>
                </a:solidFill>
                <a:cs typeface="Arial" pitchFamily="34" charset="0"/>
              </a:rPr>
              <a:t>9</a:t>
            </a:r>
            <a:endParaRPr lang="en-US" b="1" dirty="0">
              <a:solidFill>
                <a:srgbClr val="C00000"/>
              </a:solidFill>
            </a:endParaRPr>
          </a:p>
        </p:txBody>
      </p:sp>
      <p:sp>
        <p:nvSpPr>
          <p:cNvPr id="16" name="Rectangle 15"/>
          <p:cNvSpPr/>
          <p:nvPr/>
        </p:nvSpPr>
        <p:spPr>
          <a:xfrm>
            <a:off x="7924800" y="3581400"/>
            <a:ext cx="639919"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en-US" b="1" dirty="0">
                <a:solidFill>
                  <a:srgbClr val="C00000"/>
                </a:solidFill>
                <a:cs typeface="Arial" pitchFamily="34" charset="0"/>
              </a:rPr>
              <a:t>4 + 5</a:t>
            </a:r>
            <a:endParaRPr lang="en-US" b="1" dirty="0">
              <a:solidFill>
                <a:srgbClr val="C00000"/>
              </a:solidFill>
            </a:endParaRPr>
          </a:p>
        </p:txBody>
      </p:sp>
      <p:pic>
        <p:nvPicPr>
          <p:cNvPr id="16387" name="Picture 3" descr="C:\Users\USER\Desktop\455.png"/>
          <p:cNvPicPr>
            <a:picLocks noChangeAspect="1" noChangeArrowheads="1"/>
          </p:cNvPicPr>
          <p:nvPr/>
        </p:nvPicPr>
        <p:blipFill>
          <a:blip r:embed="rId3"/>
          <a:srcRect/>
          <a:stretch>
            <a:fillRect/>
          </a:stretch>
        </p:blipFill>
        <p:spPr bwMode="auto">
          <a:xfrm>
            <a:off x="5562600" y="1524000"/>
            <a:ext cx="3213100" cy="1993900"/>
          </a:xfrm>
          <a:prstGeom prst="rect">
            <a:avLst/>
          </a:prstGeom>
          <a:noFill/>
        </p:spPr>
      </p:pic>
    </p:spTree>
    <p:extLst>
      <p:ext uri="{BB962C8B-B14F-4D97-AF65-F5344CB8AC3E}">
        <p14:creationId xmlns:p14="http://schemas.microsoft.com/office/powerpoint/2010/main" val="51649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additive="base">
                                        <p:cTn id="1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calcmode="lin" valueType="num">
                                      <p:cBhvr additive="base">
                                        <p:cTn id="2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 calcmode="lin" valueType="num">
                                      <p:cBhvr additive="base">
                                        <p:cTn id="2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 presetClass="entr" presetSubtype="4" fill="hold" nodeType="after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4" fill="hold" nodeType="after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 calcmode="lin" valueType="num">
                                      <p:cBhvr additive="base">
                                        <p:cTn id="38"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nodeType="after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 presetClass="entr" presetSubtype="4" fill="hold" nodeType="after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 calcmode="lin" valueType="num">
                                      <p:cBhvr additive="base">
                                        <p:cTn id="48"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C4DEB6-2C30-4640-8579-363572000AF6}"/>
              </a:ext>
            </a:extLst>
          </p:cNvPr>
          <p:cNvSpPr/>
          <p:nvPr/>
        </p:nvSpPr>
        <p:spPr>
          <a:xfrm>
            <a:off x="850504" y="1220212"/>
            <a:ext cx="7531496" cy="3046988"/>
          </a:xfrm>
          <a:prstGeom prst="rect">
            <a:avLst/>
          </a:prstGeom>
        </p:spPr>
        <p:txBody>
          <a:bodyPr wrap="square">
            <a:spAutoFit/>
          </a:bodyPr>
          <a:lstStyle/>
          <a:p>
            <a:r>
              <a:rPr lang="en-US" sz="2400" dirty="0">
                <a:solidFill>
                  <a:srgbClr val="C00000"/>
                </a:solidFill>
                <a:ea typeface="Arial" panose="020B0604020202020204" pitchFamily="34" charset="0"/>
                <a:cs typeface="Arial" panose="020B0604020202020204" pitchFamily="34" charset="0"/>
              </a:rPr>
              <a:t>Example 2:  </a:t>
            </a:r>
          </a:p>
          <a:p>
            <a:r>
              <a:rPr lang="en-US" sz="2400" b="1" dirty="0">
                <a:solidFill>
                  <a:srgbClr val="C00000"/>
                </a:solidFill>
                <a:ea typeface="Arial" panose="020B0604020202020204" pitchFamily="34" charset="0"/>
                <a:cs typeface="Arial" panose="020B0604020202020204" pitchFamily="34" charset="0"/>
              </a:rPr>
              <a:t>Equation  y-13=70.</a:t>
            </a:r>
            <a:endParaRPr lang="en-US" sz="2400" b="1" dirty="0">
              <a:solidFill>
                <a:srgbClr val="C00000"/>
              </a:solidFill>
              <a:ea typeface="Calibri" panose="020F0502020204030204" pitchFamily="34" charset="0"/>
              <a:cs typeface="Arial" panose="020B0604020202020204" pitchFamily="34" charset="0"/>
            </a:endParaRPr>
          </a:p>
          <a:p>
            <a:r>
              <a:rPr lang="en-US" sz="2400" dirty="0">
                <a:ea typeface="Arial" panose="020B0604020202020204" pitchFamily="34" charset="0"/>
                <a:cs typeface="Arial" panose="020B0604020202020204" pitchFamily="34" charset="0"/>
              </a:rPr>
              <a:t>In a simple balance if we add any weight on one side ,we must add the same weight on the other side to keep the beam straight.</a:t>
            </a:r>
            <a:endParaRPr lang="en-US" sz="2400" dirty="0">
              <a:ea typeface="Calibri" panose="020F0502020204030204" pitchFamily="34" charset="0"/>
              <a:cs typeface="Arial" panose="020B0604020202020204" pitchFamily="34" charset="0"/>
            </a:endParaRPr>
          </a:p>
          <a:p>
            <a:r>
              <a:rPr lang="en-US" sz="2400" dirty="0">
                <a:ea typeface="Arial" panose="020B0604020202020204" pitchFamily="34" charset="0"/>
                <a:cs typeface="Arial" panose="020B0604020202020204" pitchFamily="34" charset="0"/>
              </a:rPr>
              <a:t>Similarly in an equation </a:t>
            </a:r>
            <a:r>
              <a:rPr lang="en-US" sz="2400" dirty="0">
                <a:solidFill>
                  <a:srgbClr val="C00000"/>
                </a:solidFill>
                <a:ea typeface="Arial" panose="020B0604020202020204" pitchFamily="34" charset="0"/>
                <a:cs typeface="Arial" panose="020B0604020202020204" pitchFamily="34" charset="0"/>
              </a:rPr>
              <a:t>if any number is added to one side of the equation, the same number must be added on the other side too</a:t>
            </a:r>
            <a:r>
              <a:rPr lang="en-US" sz="2400" dirty="0">
                <a:ea typeface="Arial" panose="020B0604020202020204" pitchFamily="34" charset="0"/>
                <a:cs typeface="Arial" panose="020B0604020202020204" pitchFamily="34" charset="0"/>
              </a:rPr>
              <a:t> to keep the balance.</a:t>
            </a:r>
            <a:endParaRPr lang="en-US" sz="2400" dirty="0">
              <a:effectLst/>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9F82816-B6DA-4A67-B893-D48DEA20DD0C}"/>
              </a:ext>
            </a:extLst>
          </p:cNvPr>
          <p:cNvSpPr/>
          <p:nvPr/>
        </p:nvSpPr>
        <p:spPr>
          <a:xfrm>
            <a:off x="838200" y="4228061"/>
            <a:ext cx="6934200" cy="2463367"/>
          </a:xfrm>
          <a:prstGeom prst="rect">
            <a:avLst/>
          </a:prstGeom>
        </p:spPr>
        <p:txBody>
          <a:bodyPr wrap="square">
            <a:spAutoFit/>
          </a:bodyPr>
          <a:lstStyle/>
          <a:p>
            <a:pPr>
              <a:lnSpc>
                <a:spcPct val="107000"/>
              </a:lnSpc>
            </a:pPr>
            <a:r>
              <a:rPr lang="en-US" sz="2400" dirty="0">
                <a:ea typeface="Arial" panose="020B0604020202020204" pitchFamily="34" charset="0"/>
              </a:rPr>
              <a:t>In the above equation let us add 13 on both sides </a:t>
            </a:r>
            <a:endParaRPr lang="en-US" sz="2400" dirty="0">
              <a:ea typeface="Calibri" panose="020F0502020204030204" pitchFamily="34" charset="0"/>
            </a:endParaRPr>
          </a:p>
          <a:p>
            <a:pPr>
              <a:lnSpc>
                <a:spcPct val="107000"/>
              </a:lnSpc>
            </a:pPr>
            <a:r>
              <a:rPr lang="en-US" sz="2400" dirty="0">
                <a:ea typeface="Arial" panose="020B0604020202020204" pitchFamily="34" charset="0"/>
              </a:rPr>
              <a:t>                        y-13=70</a:t>
            </a:r>
            <a:endParaRPr lang="en-US" sz="2400" dirty="0">
              <a:ea typeface="Calibri" panose="020F0502020204030204" pitchFamily="34" charset="0"/>
            </a:endParaRPr>
          </a:p>
          <a:p>
            <a:pPr>
              <a:lnSpc>
                <a:spcPct val="107000"/>
              </a:lnSpc>
            </a:pPr>
            <a:r>
              <a:rPr lang="en-US" sz="2400" dirty="0">
                <a:ea typeface="Arial" panose="020B0604020202020204" pitchFamily="34" charset="0"/>
              </a:rPr>
              <a:t>                        y</a:t>
            </a:r>
            <a:r>
              <a:rPr lang="en-US" sz="2400" u="sng" dirty="0">
                <a:ea typeface="Arial" panose="020B0604020202020204" pitchFamily="34" charset="0"/>
              </a:rPr>
              <a:t>-13+13</a:t>
            </a:r>
            <a:r>
              <a:rPr lang="en-US" sz="2400" dirty="0">
                <a:ea typeface="Arial" panose="020B0604020202020204" pitchFamily="34" charset="0"/>
              </a:rPr>
              <a:t>=70+13 ,    y=83</a:t>
            </a:r>
            <a:endParaRPr lang="en-US" sz="2400" dirty="0">
              <a:ea typeface="Calibri" panose="020F0502020204030204" pitchFamily="34" charset="0"/>
            </a:endParaRPr>
          </a:p>
          <a:p>
            <a:pPr>
              <a:lnSpc>
                <a:spcPct val="107000"/>
              </a:lnSpc>
            </a:pPr>
            <a:r>
              <a:rPr lang="en-US" sz="2400" dirty="0">
                <a:ea typeface="Arial" panose="020B0604020202020204" pitchFamily="34" charset="0"/>
              </a:rPr>
              <a:t>Verify</a:t>
            </a:r>
            <a:endParaRPr lang="en-US" sz="2400" dirty="0">
              <a:ea typeface="Calibri" panose="020F0502020204030204" pitchFamily="34" charset="0"/>
            </a:endParaRPr>
          </a:p>
          <a:p>
            <a:pPr>
              <a:lnSpc>
                <a:spcPct val="107000"/>
              </a:lnSpc>
            </a:pPr>
            <a:r>
              <a:rPr lang="en-US" sz="2400" dirty="0">
                <a:ea typeface="Arial" panose="020B0604020202020204" pitchFamily="34" charset="0"/>
              </a:rPr>
              <a:t>put y=83 in y – 13 = 70</a:t>
            </a:r>
            <a:endParaRPr lang="en-US" sz="2400" dirty="0">
              <a:ea typeface="Calibri" panose="020F0502020204030204" pitchFamily="34" charset="0"/>
            </a:endParaRPr>
          </a:p>
          <a:p>
            <a:pPr>
              <a:lnSpc>
                <a:spcPct val="107000"/>
              </a:lnSpc>
            </a:pPr>
            <a:r>
              <a:rPr lang="en-US" sz="2400" dirty="0">
                <a:ea typeface="Arial" panose="020B0604020202020204" pitchFamily="34" charset="0"/>
              </a:rPr>
              <a:t>       L.H.S. =  83 - 13 =70 = R.H.S.</a:t>
            </a:r>
            <a:endParaRPr lang="en-US" sz="2400" dirty="0">
              <a:effectLst/>
              <a:ea typeface="Calibri" panose="020F0502020204030204" pitchFamily="34" charset="0"/>
            </a:endParaRPr>
          </a:p>
        </p:txBody>
      </p:sp>
      <p:sp>
        <p:nvSpPr>
          <p:cNvPr id="4" name="Rectangle 3">
            <a:extLst>
              <a:ext uri="{FF2B5EF4-FFF2-40B4-BE49-F238E27FC236}">
                <a16:creationId xmlns:a16="http://schemas.microsoft.com/office/drawing/2014/main" id="{D5BE6491-5F48-4F8E-B46B-27792A961EF8}"/>
              </a:ext>
            </a:extLst>
          </p:cNvPr>
          <p:cNvSpPr/>
          <p:nvPr/>
        </p:nvSpPr>
        <p:spPr>
          <a:xfrm>
            <a:off x="2513594" y="268069"/>
            <a:ext cx="4115806" cy="646331"/>
          </a:xfrm>
          <a:prstGeom prst="rect">
            <a:avLst/>
          </a:prstGeom>
        </p:spPr>
        <p:txBody>
          <a:bodyPr wrap="none">
            <a:spAutoFit/>
          </a:bodyPr>
          <a:lstStyle/>
          <a:p>
            <a:pPr algn="ctr"/>
            <a:r>
              <a:rPr lang="en-US" sz="3600" b="1" dirty="0">
                <a:solidFill>
                  <a:srgbClr val="FF0000"/>
                </a:solidFill>
                <a:latin typeface="+mj-lt"/>
                <a:ea typeface="Calibri" panose="020F0502020204030204" pitchFamily="34" charset="0"/>
              </a:rPr>
              <a:t>Elimination</a:t>
            </a:r>
            <a:r>
              <a:rPr lang="en-US" sz="3600" b="1" dirty="0">
                <a:latin typeface="+mj-lt"/>
                <a:ea typeface="Calibri" panose="020F0502020204030204" pitchFamily="34" charset="0"/>
              </a:rPr>
              <a:t> Method </a:t>
            </a:r>
            <a:endParaRPr lang="en-US" sz="3600" b="1" dirty="0">
              <a:latin typeface="+mj-lt"/>
            </a:endParaRPr>
          </a:p>
        </p:txBody>
      </p:sp>
    </p:spTree>
    <p:extLst>
      <p:ext uri="{BB962C8B-B14F-4D97-AF65-F5344CB8AC3E}">
        <p14:creationId xmlns:p14="http://schemas.microsoft.com/office/powerpoint/2010/main" val="396354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FD2A60-D2C4-4FEA-8B5E-47D23EC08EC1}"/>
              </a:ext>
            </a:extLst>
          </p:cNvPr>
          <p:cNvSpPr/>
          <p:nvPr/>
        </p:nvSpPr>
        <p:spPr>
          <a:xfrm>
            <a:off x="838200" y="1236400"/>
            <a:ext cx="7924800" cy="3354765"/>
          </a:xfrm>
          <a:prstGeom prst="rect">
            <a:avLst/>
          </a:prstGeom>
        </p:spPr>
        <p:txBody>
          <a:bodyPr wrap="square">
            <a:spAutoFit/>
          </a:bodyPr>
          <a:lstStyle/>
          <a:p>
            <a:pPr>
              <a:spcAft>
                <a:spcPts val="800"/>
              </a:spcAft>
            </a:pPr>
            <a:r>
              <a:rPr lang="en-US" sz="2400" dirty="0">
                <a:solidFill>
                  <a:srgbClr val="C00000"/>
                </a:solidFill>
                <a:ea typeface="Arial" panose="020B0604020202020204" pitchFamily="34" charset="0"/>
                <a:cs typeface="Arial" panose="020B0604020202020204" pitchFamily="34" charset="0"/>
              </a:rPr>
              <a:t>Example 3:  </a:t>
            </a:r>
          </a:p>
          <a:p>
            <a:pPr>
              <a:spcAft>
                <a:spcPts val="800"/>
              </a:spcAft>
            </a:pPr>
            <a:r>
              <a:rPr lang="en-US" sz="2400" b="1" dirty="0">
                <a:solidFill>
                  <a:srgbClr val="C00000"/>
                </a:solidFill>
                <a:ea typeface="Arial" panose="020B0604020202020204" pitchFamily="34" charset="0"/>
                <a:cs typeface="Arial" panose="020B0604020202020204" pitchFamily="34" charset="0"/>
              </a:rPr>
              <a:t>Equation 5z=75</a:t>
            </a:r>
            <a:r>
              <a:rPr lang="en-US" sz="2400" b="1" dirty="0">
                <a:solidFill>
                  <a:srgbClr val="C00000"/>
                </a:solidFill>
                <a:ea typeface="Calibri" panose="020F0502020204030204" pitchFamily="34" charset="0"/>
                <a:cs typeface="Arial" panose="020B0604020202020204" pitchFamily="34" charset="0"/>
              </a:rPr>
              <a:t> </a:t>
            </a:r>
            <a:r>
              <a:rPr lang="en-US" sz="2400" b="1" dirty="0">
                <a:solidFill>
                  <a:srgbClr val="C00000"/>
                </a:solidFill>
                <a:ea typeface="Arial" panose="020B0604020202020204" pitchFamily="34" charset="0"/>
                <a:cs typeface="Arial" panose="020B0604020202020204" pitchFamily="34" charset="0"/>
              </a:rPr>
              <a:t>.</a:t>
            </a:r>
            <a:endParaRPr lang="en-US" sz="2400" b="1" dirty="0">
              <a:solidFill>
                <a:srgbClr val="C00000"/>
              </a:solidFill>
              <a:ea typeface="Calibri" panose="020F0502020204030204" pitchFamily="34" charset="0"/>
              <a:cs typeface="Arial" panose="020B0604020202020204" pitchFamily="34" charset="0"/>
            </a:endParaRPr>
          </a:p>
          <a:p>
            <a:pPr>
              <a:spcAft>
                <a:spcPts val="800"/>
              </a:spcAft>
            </a:pPr>
            <a:r>
              <a:rPr lang="en-US" sz="2400" dirty="0">
                <a:ea typeface="Arial" panose="020B0604020202020204" pitchFamily="34" charset="0"/>
                <a:cs typeface="Arial" panose="020B0604020202020204" pitchFamily="34" charset="0"/>
              </a:rPr>
              <a:t>To isolate z from L.H.S. if we divide 5z by 5,  we will be left with only z.</a:t>
            </a:r>
            <a:endParaRPr lang="en-US" sz="2400" dirty="0">
              <a:ea typeface="Calibri" panose="020F0502020204030204" pitchFamily="34" charset="0"/>
              <a:cs typeface="Arial" panose="020B0604020202020204" pitchFamily="34" charset="0"/>
            </a:endParaRPr>
          </a:p>
          <a:p>
            <a:r>
              <a:rPr lang="en-US" sz="2400" dirty="0">
                <a:ea typeface="Arial" panose="020B0604020202020204" pitchFamily="34" charset="0"/>
                <a:cs typeface="Arial" panose="020B0604020202020204" pitchFamily="34" charset="0"/>
              </a:rPr>
              <a:t>Similarly, to what we did with the equations in 1 and 2 above,</a:t>
            </a:r>
            <a:r>
              <a:rPr lang="en-US" sz="2400" dirty="0">
                <a:solidFill>
                  <a:srgbClr val="C00000"/>
                </a:solidFill>
                <a:ea typeface="Arial" panose="020B0604020202020204" pitchFamily="34" charset="0"/>
                <a:cs typeface="Arial" panose="020B0604020202020204" pitchFamily="34" charset="0"/>
              </a:rPr>
              <a:t> if we divide any side of an equation by a number, we must divide the other side of the equation too by the same number</a:t>
            </a:r>
            <a:r>
              <a:rPr lang="en-US" sz="2400" dirty="0">
                <a:ea typeface="Arial" panose="020B0604020202020204" pitchFamily="34" charset="0"/>
                <a:cs typeface="Arial" panose="020B0604020202020204" pitchFamily="34" charset="0"/>
              </a:rPr>
              <a:t>, to keep the balance.</a:t>
            </a:r>
            <a:r>
              <a:rPr lang="en-US" sz="2400" dirty="0">
                <a:cs typeface="Arial" panose="020B0604020202020204" pitchFamily="34" charset="0"/>
              </a:rPr>
              <a:t> </a:t>
            </a:r>
            <a:endParaRPr lang="en-US" sz="2400" dirty="0">
              <a:effectLst/>
              <a:ea typeface="Calibri" panose="020F050202020403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62297CC-EE08-4C16-9A21-5F9EE078332D}"/>
              </a:ext>
            </a:extLst>
          </p:cNvPr>
          <p:cNvSpPr/>
          <p:nvPr/>
        </p:nvSpPr>
        <p:spPr>
          <a:xfrm>
            <a:off x="838200" y="4473476"/>
            <a:ext cx="7272808" cy="2308324"/>
          </a:xfrm>
          <a:prstGeom prst="rect">
            <a:avLst/>
          </a:prstGeom>
        </p:spPr>
        <p:txBody>
          <a:bodyPr wrap="square">
            <a:spAutoFit/>
          </a:bodyPr>
          <a:lstStyle/>
          <a:p>
            <a:r>
              <a:rPr lang="en-US" sz="2400" dirty="0">
                <a:ea typeface="Arial" panose="020B0604020202020204" pitchFamily="34" charset="0"/>
                <a:cs typeface="Arial" panose="020B0604020202020204" pitchFamily="34" charset="0"/>
              </a:rPr>
              <a:t>5z=75</a:t>
            </a:r>
            <a:endParaRPr lang="en-US" sz="2400" dirty="0">
              <a:ea typeface="Calibri" panose="020F0502020204030204" pitchFamily="34" charset="0"/>
              <a:cs typeface="Arial" panose="020B0604020202020204" pitchFamily="34" charset="0"/>
            </a:endParaRPr>
          </a:p>
          <a:p>
            <a:r>
              <a:rPr lang="en-US" sz="2400" dirty="0">
                <a:ea typeface="Arial" panose="020B0604020202020204" pitchFamily="34" charset="0"/>
                <a:cs typeface="Arial" panose="020B0604020202020204" pitchFamily="34" charset="0"/>
              </a:rPr>
              <a:t>Dividing both sides of the equation by 5 ,we get</a:t>
            </a:r>
            <a:endParaRPr lang="en-US" sz="2400" dirty="0">
              <a:ea typeface="Calibri" panose="020F0502020204030204" pitchFamily="34" charset="0"/>
              <a:cs typeface="Arial" panose="020B0604020202020204" pitchFamily="34" charset="0"/>
            </a:endParaRPr>
          </a:p>
          <a:p>
            <a:r>
              <a:rPr lang="en-US" sz="2400" dirty="0">
                <a:ea typeface="Arial" panose="020B0604020202020204" pitchFamily="34" charset="0"/>
                <a:cs typeface="Arial" panose="020B0604020202020204" pitchFamily="34" charset="0"/>
              </a:rPr>
              <a:t>                                   ( 5z/5) = (75/5)    </a:t>
            </a:r>
            <a:r>
              <a:rPr lang="en-US" sz="2400" dirty="0">
                <a:ea typeface="Calibri" panose="020F0502020204030204" pitchFamily="34" charset="0"/>
                <a:cs typeface="Arial" panose="020B0604020202020204" pitchFamily="34" charset="0"/>
              </a:rPr>
              <a:t> </a:t>
            </a:r>
            <a:r>
              <a:rPr lang="en-US" sz="2400" dirty="0">
                <a:ea typeface="Arial" panose="020B0604020202020204" pitchFamily="34" charset="0"/>
                <a:cs typeface="Arial" panose="020B0604020202020204" pitchFamily="34" charset="0"/>
              </a:rPr>
              <a:t>or        z=15</a:t>
            </a:r>
            <a:endParaRPr lang="en-US" sz="2400" dirty="0">
              <a:ea typeface="Calibri" panose="020F0502020204030204" pitchFamily="34" charset="0"/>
              <a:cs typeface="Arial" panose="020B0604020202020204" pitchFamily="34" charset="0"/>
            </a:endParaRPr>
          </a:p>
          <a:p>
            <a:r>
              <a:rPr lang="en-US" sz="2400" dirty="0">
                <a:ea typeface="Arial" panose="020B0604020202020204" pitchFamily="34" charset="0"/>
                <a:cs typeface="Arial" panose="020B0604020202020204" pitchFamily="34" charset="0"/>
              </a:rPr>
              <a:t>Verify		         5z=75</a:t>
            </a:r>
            <a:endParaRPr lang="en-US" sz="2400" dirty="0">
              <a:ea typeface="Calibri" panose="020F0502020204030204" pitchFamily="34" charset="0"/>
              <a:cs typeface="Arial" panose="020B0604020202020204" pitchFamily="34" charset="0"/>
            </a:endParaRPr>
          </a:p>
          <a:p>
            <a:r>
              <a:rPr lang="en-US" sz="2400" dirty="0">
                <a:ea typeface="Arial" panose="020B0604020202020204" pitchFamily="34" charset="0"/>
                <a:cs typeface="Arial" panose="020B0604020202020204" pitchFamily="34" charset="0"/>
              </a:rPr>
              <a:t>                                   put     z = 15                             </a:t>
            </a:r>
          </a:p>
          <a:p>
            <a:r>
              <a:rPr lang="en-US" sz="2400" dirty="0">
                <a:ea typeface="Arial" panose="020B0604020202020204" pitchFamily="34" charset="0"/>
                <a:cs typeface="Arial" panose="020B0604020202020204" pitchFamily="34" charset="0"/>
              </a:rPr>
              <a:t>                                   L.H.S.=5 x 15 = 75 = R.H.S.</a:t>
            </a:r>
            <a:endParaRPr lang="en-US" sz="2400" dirty="0">
              <a:effectLst/>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D5BE6491-5F48-4F8E-B46B-27792A961EF8}"/>
              </a:ext>
            </a:extLst>
          </p:cNvPr>
          <p:cNvSpPr/>
          <p:nvPr/>
        </p:nvSpPr>
        <p:spPr>
          <a:xfrm>
            <a:off x="2513594" y="268069"/>
            <a:ext cx="4115806" cy="646331"/>
          </a:xfrm>
          <a:prstGeom prst="rect">
            <a:avLst/>
          </a:prstGeom>
        </p:spPr>
        <p:txBody>
          <a:bodyPr wrap="none">
            <a:spAutoFit/>
          </a:bodyPr>
          <a:lstStyle/>
          <a:p>
            <a:pPr algn="ctr"/>
            <a:r>
              <a:rPr lang="en-US" sz="3600" b="1" dirty="0">
                <a:solidFill>
                  <a:srgbClr val="FF0000"/>
                </a:solidFill>
                <a:latin typeface="+mj-lt"/>
                <a:ea typeface="Calibri" panose="020F0502020204030204" pitchFamily="34" charset="0"/>
              </a:rPr>
              <a:t>Elimination</a:t>
            </a:r>
            <a:r>
              <a:rPr lang="en-US" sz="3600" b="1" dirty="0">
                <a:latin typeface="+mj-lt"/>
                <a:ea typeface="Calibri" panose="020F0502020204030204" pitchFamily="34" charset="0"/>
              </a:rPr>
              <a:t> Method </a:t>
            </a:r>
            <a:endParaRPr lang="en-US" sz="3600" b="1" dirty="0">
              <a:latin typeface="+mj-lt"/>
            </a:endParaRPr>
          </a:p>
        </p:txBody>
      </p:sp>
    </p:spTree>
    <p:extLst>
      <p:ext uri="{BB962C8B-B14F-4D97-AF65-F5344CB8AC3E}">
        <p14:creationId xmlns:p14="http://schemas.microsoft.com/office/powerpoint/2010/main" val="376135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519890-4D55-46A7-BCB2-E54A40AD4CF3}"/>
              </a:ext>
            </a:extLst>
          </p:cNvPr>
          <p:cNvSpPr/>
          <p:nvPr/>
        </p:nvSpPr>
        <p:spPr>
          <a:xfrm>
            <a:off x="838200" y="1219200"/>
            <a:ext cx="8001000" cy="2771143"/>
          </a:xfrm>
          <a:prstGeom prst="rect">
            <a:avLst/>
          </a:prstGeom>
        </p:spPr>
        <p:txBody>
          <a:bodyPr wrap="square">
            <a:spAutoFit/>
          </a:bodyPr>
          <a:lstStyle/>
          <a:p>
            <a:pPr>
              <a:lnSpc>
                <a:spcPct val="107000"/>
              </a:lnSpc>
              <a:spcAft>
                <a:spcPts val="800"/>
              </a:spcAft>
            </a:pPr>
            <a:r>
              <a:rPr lang="en-US" sz="2400" dirty="0">
                <a:solidFill>
                  <a:srgbClr val="C00000"/>
                </a:solidFill>
                <a:ea typeface="Arial" panose="020B0604020202020204" pitchFamily="34" charset="0"/>
                <a:cs typeface="Arial" panose="020B0604020202020204" pitchFamily="34" charset="0"/>
              </a:rPr>
              <a:t>Example 4:  </a:t>
            </a:r>
          </a:p>
          <a:p>
            <a:pPr>
              <a:lnSpc>
                <a:spcPct val="107000"/>
              </a:lnSpc>
              <a:spcAft>
                <a:spcPts val="800"/>
              </a:spcAft>
            </a:pPr>
            <a:r>
              <a:rPr lang="en-US" sz="2400" b="1" dirty="0">
                <a:solidFill>
                  <a:srgbClr val="C00000"/>
                </a:solidFill>
                <a:ea typeface="Arial" panose="020B0604020202020204" pitchFamily="34" charset="0"/>
                <a:cs typeface="Arial" panose="020B0604020202020204" pitchFamily="34" charset="0"/>
              </a:rPr>
              <a:t>Equation  m/9=2</a:t>
            </a:r>
            <a:endParaRPr lang="en-US" sz="2400" b="1" dirty="0">
              <a:ea typeface="Calibri" panose="020F0502020204030204" pitchFamily="34" charset="0"/>
              <a:cs typeface="Arial" panose="020B0604020202020204" pitchFamily="34" charset="0"/>
            </a:endParaRPr>
          </a:p>
          <a:p>
            <a:pPr>
              <a:lnSpc>
                <a:spcPct val="107000"/>
              </a:lnSpc>
              <a:spcAft>
                <a:spcPts val="800"/>
              </a:spcAft>
            </a:pPr>
            <a:r>
              <a:rPr lang="en-US" sz="2400" dirty="0">
                <a:ea typeface="Arial" panose="020B0604020202020204" pitchFamily="34" charset="0"/>
                <a:cs typeface="Arial" panose="020B0604020202020204" pitchFamily="34" charset="0"/>
              </a:rPr>
              <a:t> To isolate m from L.H.S. if we have to multiply the L.H.S with 9.</a:t>
            </a:r>
            <a:endParaRPr lang="en-US" sz="2400" dirty="0">
              <a:ea typeface="Calibri" panose="020F0502020204030204" pitchFamily="34" charset="0"/>
              <a:cs typeface="Arial" panose="020B0604020202020204" pitchFamily="34" charset="0"/>
            </a:endParaRPr>
          </a:p>
          <a:p>
            <a:pPr>
              <a:lnSpc>
                <a:spcPct val="107000"/>
              </a:lnSpc>
            </a:pPr>
            <a:r>
              <a:rPr lang="en-US" sz="2400" dirty="0">
                <a:ea typeface="Arial" panose="020B0604020202020204" pitchFamily="34" charset="0"/>
                <a:cs typeface="Arial" panose="020B0604020202020204" pitchFamily="34" charset="0"/>
              </a:rPr>
              <a:t>Like in all the above cases, </a:t>
            </a:r>
            <a:r>
              <a:rPr lang="en-US" sz="2400" dirty="0">
                <a:solidFill>
                  <a:srgbClr val="C00000"/>
                </a:solidFill>
                <a:ea typeface="Arial" panose="020B0604020202020204" pitchFamily="34" charset="0"/>
                <a:cs typeface="Arial" panose="020B0604020202020204" pitchFamily="34" charset="0"/>
              </a:rPr>
              <a:t>if we multiply any side of an equation with a number, we must multiply the other side too with the same number</a:t>
            </a:r>
            <a:r>
              <a:rPr lang="en-US" sz="2400" dirty="0">
                <a:ea typeface="Arial" panose="020B0604020202020204" pitchFamily="34" charset="0"/>
                <a:cs typeface="Arial" panose="020B0604020202020204" pitchFamily="34" charset="0"/>
              </a:rPr>
              <a:t>, to keep the balance.</a:t>
            </a:r>
            <a:endParaRPr lang="en-US" sz="2400" dirty="0">
              <a:effectLst/>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B5E627E7-21A1-4E5D-8842-CE9270EBB227}"/>
              </a:ext>
            </a:extLst>
          </p:cNvPr>
          <p:cNvSpPr/>
          <p:nvPr/>
        </p:nvSpPr>
        <p:spPr>
          <a:xfrm>
            <a:off x="838200" y="3878738"/>
            <a:ext cx="7848600" cy="2445862"/>
          </a:xfrm>
          <a:prstGeom prst="rect">
            <a:avLst/>
          </a:prstGeom>
        </p:spPr>
        <p:txBody>
          <a:bodyPr wrap="square">
            <a:spAutoFit/>
          </a:bodyPr>
          <a:lstStyle/>
          <a:p>
            <a:pPr>
              <a:lnSpc>
                <a:spcPct val="107000"/>
              </a:lnSpc>
            </a:pPr>
            <a:r>
              <a:rPr lang="en-US" sz="2400" dirty="0">
                <a:ea typeface="Arial" panose="020B0604020202020204" pitchFamily="34" charset="0"/>
              </a:rPr>
              <a:t>m/9=2</a:t>
            </a:r>
            <a:endParaRPr lang="en-US" sz="2400" dirty="0">
              <a:ea typeface="Calibri" panose="020F0502020204030204" pitchFamily="34" charset="0"/>
            </a:endParaRPr>
          </a:p>
          <a:p>
            <a:pPr>
              <a:lnSpc>
                <a:spcPct val="107000"/>
              </a:lnSpc>
            </a:pPr>
            <a:r>
              <a:rPr lang="en-US" sz="2400" dirty="0">
                <a:ea typeface="Arial" panose="020B0604020202020204" pitchFamily="34" charset="0"/>
              </a:rPr>
              <a:t>Multiply both sides of the equation with 9</a:t>
            </a:r>
            <a:endParaRPr lang="en-US" sz="2400" dirty="0">
              <a:ea typeface="Calibri" panose="020F0502020204030204" pitchFamily="34" charset="0"/>
            </a:endParaRPr>
          </a:p>
          <a:p>
            <a:pPr>
              <a:lnSpc>
                <a:spcPct val="107000"/>
              </a:lnSpc>
            </a:pPr>
            <a:r>
              <a:rPr lang="en-US" sz="2400" dirty="0">
                <a:ea typeface="Arial" panose="020B0604020202020204" pitchFamily="34" charset="0"/>
              </a:rPr>
              <a:t>                          ( m/9)x9=2x9=18     or    m=18</a:t>
            </a:r>
            <a:endParaRPr lang="en-US" sz="2400" dirty="0">
              <a:ea typeface="Calibri" panose="020F0502020204030204" pitchFamily="34" charset="0"/>
            </a:endParaRPr>
          </a:p>
          <a:p>
            <a:pPr>
              <a:lnSpc>
                <a:spcPct val="107000"/>
              </a:lnSpc>
            </a:pPr>
            <a:r>
              <a:rPr lang="en-US" sz="2400" dirty="0">
                <a:ea typeface="Arial" panose="020B0604020202020204" pitchFamily="34" charset="0"/>
              </a:rPr>
              <a:t>Verify</a:t>
            </a:r>
            <a:endParaRPr lang="en-US" sz="2400" dirty="0">
              <a:ea typeface="Calibri" panose="020F0502020204030204" pitchFamily="34" charset="0"/>
            </a:endParaRPr>
          </a:p>
          <a:p>
            <a:pPr>
              <a:lnSpc>
                <a:spcPct val="107000"/>
              </a:lnSpc>
            </a:pPr>
            <a:r>
              <a:rPr lang="en-US" sz="2400" dirty="0">
                <a:ea typeface="Arial" panose="020B0604020202020204" pitchFamily="34" charset="0"/>
              </a:rPr>
              <a:t>                          m/9=2</a:t>
            </a:r>
            <a:endParaRPr lang="en-US" sz="2400" dirty="0">
              <a:ea typeface="Calibri" panose="020F0502020204030204" pitchFamily="34" charset="0"/>
            </a:endParaRPr>
          </a:p>
          <a:p>
            <a:pPr>
              <a:lnSpc>
                <a:spcPct val="107000"/>
              </a:lnSpc>
            </a:pPr>
            <a:r>
              <a:rPr lang="en-US" sz="2400" dirty="0">
                <a:ea typeface="Arial" panose="020B0604020202020204" pitchFamily="34" charset="0"/>
              </a:rPr>
              <a:t>put m=18        L.H.S.=(18/9)=2=R.H.S.</a:t>
            </a:r>
            <a:endParaRPr lang="en-US" sz="2400" dirty="0">
              <a:effectLst/>
              <a:ea typeface="Calibri" panose="020F0502020204030204" pitchFamily="34" charset="0"/>
            </a:endParaRPr>
          </a:p>
        </p:txBody>
      </p:sp>
      <p:sp>
        <p:nvSpPr>
          <p:cNvPr id="4" name="Rectangle 3">
            <a:extLst>
              <a:ext uri="{FF2B5EF4-FFF2-40B4-BE49-F238E27FC236}">
                <a16:creationId xmlns:a16="http://schemas.microsoft.com/office/drawing/2014/main" id="{D5BE6491-5F48-4F8E-B46B-27792A961EF8}"/>
              </a:ext>
            </a:extLst>
          </p:cNvPr>
          <p:cNvSpPr/>
          <p:nvPr/>
        </p:nvSpPr>
        <p:spPr>
          <a:xfrm>
            <a:off x="2513594" y="268069"/>
            <a:ext cx="4115806" cy="646331"/>
          </a:xfrm>
          <a:prstGeom prst="rect">
            <a:avLst/>
          </a:prstGeom>
        </p:spPr>
        <p:txBody>
          <a:bodyPr wrap="none">
            <a:spAutoFit/>
          </a:bodyPr>
          <a:lstStyle/>
          <a:p>
            <a:pPr algn="ctr"/>
            <a:r>
              <a:rPr lang="en-US" sz="3600" b="1" dirty="0">
                <a:solidFill>
                  <a:srgbClr val="FF0000"/>
                </a:solidFill>
                <a:latin typeface="+mj-lt"/>
                <a:ea typeface="Calibri" panose="020F0502020204030204" pitchFamily="34" charset="0"/>
              </a:rPr>
              <a:t>Elimination</a:t>
            </a:r>
            <a:r>
              <a:rPr lang="en-US" sz="3600" b="1" dirty="0">
                <a:latin typeface="+mj-lt"/>
                <a:ea typeface="Calibri" panose="020F0502020204030204" pitchFamily="34" charset="0"/>
              </a:rPr>
              <a:t> Method </a:t>
            </a:r>
            <a:endParaRPr lang="en-US" sz="3600" b="1" dirty="0">
              <a:latin typeface="+mj-lt"/>
            </a:endParaRPr>
          </a:p>
        </p:txBody>
      </p:sp>
    </p:spTree>
    <p:extLst>
      <p:ext uri="{BB962C8B-B14F-4D97-AF65-F5344CB8AC3E}">
        <p14:creationId xmlns:p14="http://schemas.microsoft.com/office/powerpoint/2010/main" val="127168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74638"/>
            <a:ext cx="8229600" cy="1143000"/>
          </a:xfrm>
          <a:prstGeom prst="rect">
            <a:avLst/>
          </a:prstGeom>
        </p:spPr>
        <p:txBody>
          <a:bodyPr/>
          <a:lstStyle>
            <a:lvl1pPr>
              <a:defRPr sz="3600" baseline="0"/>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tx1"/>
                </a:solidFill>
                <a:effectLst/>
                <a:uLnTx/>
                <a:uFillTx/>
                <a:latin typeface="+mj-lt"/>
                <a:ea typeface="+mj-ea"/>
                <a:cs typeface="+mj-cs"/>
              </a:rPr>
              <a:t>MM Index</a:t>
            </a:r>
            <a:endParaRPr kumimoji="0" lang="en-IN" sz="36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6" name="Table 5"/>
          <p:cNvGraphicFramePr>
            <a:graphicFrameLocks noGrp="1"/>
          </p:cNvGraphicFramePr>
          <p:nvPr>
            <p:extLst>
              <p:ext uri="{D42A27DB-BD31-4B8C-83A1-F6EECF244321}">
                <p14:modId xmlns:p14="http://schemas.microsoft.com/office/powerpoint/2010/main" val="3797651289"/>
              </p:ext>
            </p:extLst>
          </p:nvPr>
        </p:nvGraphicFramePr>
        <p:xfrm>
          <a:off x="381000" y="1120764"/>
          <a:ext cx="8153400" cy="1386114"/>
        </p:xfrm>
        <a:graphic>
          <a:graphicData uri="http://schemas.openxmlformats.org/drawingml/2006/table">
            <a:tbl>
              <a:tblPr firstRow="1" bandRow="1">
                <a:tableStyleId>{5C22544A-7EE6-4342-B048-85BDC9FD1C3A}</a:tableStyleId>
              </a:tblPr>
              <a:tblGrid>
                <a:gridCol w="905933">
                  <a:extLst>
                    <a:ext uri="{9D8B030D-6E8A-4147-A177-3AD203B41FA5}">
                      <a16:colId xmlns:a16="http://schemas.microsoft.com/office/drawing/2014/main" val="20000"/>
                    </a:ext>
                  </a:extLst>
                </a:gridCol>
                <a:gridCol w="1283406">
                  <a:extLst>
                    <a:ext uri="{9D8B030D-6E8A-4147-A177-3AD203B41FA5}">
                      <a16:colId xmlns:a16="http://schemas.microsoft.com/office/drawing/2014/main" val="20001"/>
                    </a:ext>
                  </a:extLst>
                </a:gridCol>
                <a:gridCol w="5964061">
                  <a:extLst>
                    <a:ext uri="{9D8B030D-6E8A-4147-A177-3AD203B41FA5}">
                      <a16:colId xmlns:a16="http://schemas.microsoft.com/office/drawing/2014/main" val="20002"/>
                    </a:ext>
                  </a:extLst>
                </a:gridCol>
              </a:tblGrid>
              <a:tr h="693057">
                <a:tc>
                  <a:txBody>
                    <a:bodyPr/>
                    <a:lstStyle/>
                    <a:p>
                      <a:pPr algn="ctr"/>
                      <a:r>
                        <a:rPr lang="en-US" sz="1800" dirty="0">
                          <a:solidFill>
                            <a:schemeClr val="tx1"/>
                          </a:solidFill>
                        </a:rPr>
                        <a:t>Slide#</a:t>
                      </a:r>
                      <a:endParaRPr lang="en-IN"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rPr>
                        <a:t>Thumbnail</a:t>
                      </a:r>
                      <a:endParaRPr lang="en-IN"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rPr>
                        <a:t>Source and Attribution</a:t>
                      </a:r>
                      <a:endParaRPr lang="en-IN"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93057">
                <a:tc>
                  <a:txBody>
                    <a:bodyPr/>
                    <a:lstStyle/>
                    <a:p>
                      <a:pPr algn="ctr"/>
                      <a:r>
                        <a:rPr lang="en-US" dirty="0"/>
                        <a:t>4, 5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hlinkClick r:id="rId3"/>
                        </a:rPr>
                        <a:t>https://pixabay.com/illustrations/balance-swing-equality-measurement-2108022/</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050" name="Picture 2" descr="Balance, Swing, Equality, Measurement, Swinging, Scales"/>
          <p:cNvPicPr>
            <a:picLocks noChangeAspect="1" noChangeArrowheads="1"/>
          </p:cNvPicPr>
          <p:nvPr/>
        </p:nvPicPr>
        <p:blipFill>
          <a:blip r:embed="rId4" cstate="print"/>
          <a:srcRect/>
          <a:stretch>
            <a:fillRect/>
          </a:stretch>
        </p:blipFill>
        <p:spPr bwMode="auto">
          <a:xfrm>
            <a:off x="1371600" y="1857375"/>
            <a:ext cx="1016000" cy="609600"/>
          </a:xfrm>
          <a:prstGeom prst="rect">
            <a:avLst/>
          </a:prstGeom>
          <a:noFill/>
        </p:spPr>
      </p:pic>
    </p:spTree>
    <p:extLst>
      <p:ext uri="{BB962C8B-B14F-4D97-AF65-F5344CB8AC3E}">
        <p14:creationId xmlns:p14="http://schemas.microsoft.com/office/powerpoint/2010/main" val="1650835621"/>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8772</TotalTime>
  <Words>1923</Words>
  <Application>Microsoft Office PowerPoint</Application>
  <PresentationFormat>On-screen Show (4:3)</PresentationFormat>
  <Paragraphs>203</Paragraphs>
  <Slides>9</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SSSVV</dc:creator>
  <cp:lastModifiedBy>Sneha Prabhu</cp:lastModifiedBy>
  <cp:revision>599</cp:revision>
  <dcterms:created xsi:type="dcterms:W3CDTF">2013-03-27T08:53:33Z</dcterms:created>
  <dcterms:modified xsi:type="dcterms:W3CDTF">2021-04-01T18:06:24Z</dcterms:modified>
</cp:coreProperties>
</file>