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1" autoAdjust="0"/>
    <p:restoredTop sz="92473" autoAdjust="0"/>
  </p:normalViewPr>
  <p:slideViewPr>
    <p:cSldViewPr>
      <p:cViewPr varScale="1">
        <p:scale>
          <a:sx n="66" d="100"/>
          <a:sy n="66" d="100"/>
        </p:scale>
        <p:origin x="1518"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02-04-2021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r>
              <a:rPr lang="en-US" dirty="0"/>
              <a:t>In this section we will learn about the transposition method of solving equations which is the modified simpler version of elimination method.</a:t>
            </a:r>
          </a:p>
          <a:p>
            <a:r>
              <a:rPr lang="en-US" sz="1200" b="0" i="0" kern="1200" dirty="0">
                <a:solidFill>
                  <a:schemeClr val="tx1"/>
                </a:solidFill>
                <a:latin typeface="+mn-lt"/>
                <a:ea typeface="+mn-ea"/>
                <a:cs typeface="+mn-cs"/>
              </a:rPr>
              <a:t>Information for further reference or explanation </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extLst>
      <p:ext uri="{BB962C8B-B14F-4D97-AF65-F5344CB8AC3E}">
        <p14:creationId xmlns:p14="http://schemas.microsoft.com/office/powerpoint/2010/main"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r>
              <a:rPr lang="en-US" sz="1200" dirty="0"/>
              <a:t>When a term moves from one side of the equation to the other side, its operation changes to its inverse operation. The inverse operation of addition is subtraction. The inverse operation of multiplication is division. This keeps the linear equation balanced.</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extLst>
      <p:ext uri="{BB962C8B-B14F-4D97-AF65-F5344CB8AC3E}">
        <p14:creationId xmlns:p14="http://schemas.microsoft.com/office/powerpoint/2010/main" val="187508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12</a:t>
            </a:fld>
            <a:endParaRPr lang="en-IN"/>
          </a:p>
        </p:txBody>
      </p:sp>
    </p:spTree>
    <p:extLst>
      <p:ext uri="{BB962C8B-B14F-4D97-AF65-F5344CB8AC3E}">
        <p14:creationId xmlns:p14="http://schemas.microsoft.com/office/powerpoint/2010/main" val="3511117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cs typeface="Arial" panose="020B0604020202020204" pitchFamily="34" charset="0"/>
              </a:rPr>
              <a:t>All the images are drawn using MS PowerPoint tools only  </a:t>
            </a:r>
          </a:p>
          <a:p>
            <a:endParaRPr lang="en-GB" dirty="0"/>
          </a:p>
        </p:txBody>
      </p:sp>
      <p:sp>
        <p:nvSpPr>
          <p:cNvPr id="4" name="Slide Number Placeholder 3"/>
          <p:cNvSpPr>
            <a:spLocks noGrp="1"/>
          </p:cNvSpPr>
          <p:nvPr>
            <p:ph type="sldNum" sz="quarter" idx="5"/>
          </p:nvPr>
        </p:nvSpPr>
        <p:spPr/>
        <p:txBody>
          <a:bodyPr/>
          <a:lstStyle/>
          <a:p>
            <a:fld id="{154D701E-2B11-4C64-8620-9E97557E8B0E}" type="slidenum">
              <a:rPr lang="en-IN" smtClean="0"/>
              <a:pPr/>
              <a:t>17</a:t>
            </a:fld>
            <a:endParaRPr lang="en-IN"/>
          </a:p>
        </p:txBody>
      </p:sp>
    </p:spTree>
    <p:extLst>
      <p:ext uri="{BB962C8B-B14F-4D97-AF65-F5344CB8AC3E}">
        <p14:creationId xmlns:p14="http://schemas.microsoft.com/office/powerpoint/2010/main" val="210659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002060"/>
                </a:solidFill>
                <a:effectLst>
                  <a:outerShdw blurRad="38100" dist="38100" dir="2700000" algn="tl">
                    <a:srgbClr val="000000">
                      <a:alpha val="43137"/>
                    </a:srgbClr>
                  </a:outerShdw>
                </a:effectLst>
              </a:rPr>
              <a:t>TRANSPOSITION METHOD OF SOLUTION</a:t>
            </a:r>
            <a:endParaRPr lang="en-IN"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086600" cy="1143000"/>
          </a:xfrm>
        </p:spPr>
        <p:txBody>
          <a:bodyPr/>
          <a:lstStyle/>
          <a:p>
            <a:r>
              <a:rPr lang="en-US" b="1" dirty="0"/>
              <a:t>INTRODUCTION</a:t>
            </a:r>
            <a:endParaRPr lang="en-IN" dirty="0"/>
          </a:p>
        </p:txBody>
      </p:sp>
      <p:sp>
        <p:nvSpPr>
          <p:cNvPr id="3" name="Content Placeholder 2"/>
          <p:cNvSpPr>
            <a:spLocks noGrp="1"/>
          </p:cNvSpPr>
          <p:nvPr>
            <p:ph idx="1"/>
          </p:nvPr>
        </p:nvSpPr>
        <p:spPr>
          <a:xfrm>
            <a:off x="685800" y="1219200"/>
            <a:ext cx="8229600" cy="4419600"/>
          </a:xfrm>
        </p:spPr>
        <p:txBody>
          <a:bodyPr/>
          <a:lstStyle/>
          <a:p>
            <a:r>
              <a:rPr lang="en-US" sz="2800" b="1" dirty="0">
                <a:solidFill>
                  <a:srgbClr val="C00000"/>
                </a:solidFill>
              </a:rPr>
              <a:t>Example</a:t>
            </a:r>
          </a:p>
          <a:p>
            <a:r>
              <a:rPr lang="en-US" sz="2400" dirty="0">
                <a:solidFill>
                  <a:srgbClr val="002060"/>
                </a:solidFill>
              </a:rPr>
              <a:t>Let us take the equation</a:t>
            </a:r>
          </a:p>
          <a:p>
            <a:r>
              <a:rPr lang="en-US" sz="2400" dirty="0">
                <a:solidFill>
                  <a:srgbClr val="002060"/>
                </a:solidFill>
              </a:rPr>
              <a:t>                           x + 5 = 18</a:t>
            </a:r>
          </a:p>
          <a:p>
            <a:r>
              <a:rPr lang="en-US" sz="2400" dirty="0">
                <a:solidFill>
                  <a:srgbClr val="002060"/>
                </a:solidFill>
              </a:rPr>
              <a:t>In elimination method, we subtract 5 from both sides of the equation</a:t>
            </a:r>
          </a:p>
          <a:p>
            <a:r>
              <a:rPr lang="en-US" sz="2400" dirty="0">
                <a:solidFill>
                  <a:srgbClr val="002060"/>
                </a:solidFill>
              </a:rPr>
              <a:t> 		x + 5 - 5=18 - 5</a:t>
            </a:r>
          </a:p>
          <a:p>
            <a:r>
              <a:rPr lang="en-US" sz="2400" dirty="0">
                <a:solidFill>
                  <a:srgbClr val="002060"/>
                </a:solidFill>
              </a:rPr>
              <a:t>           	 or     	x  =  18  - 5	</a:t>
            </a:r>
          </a:p>
          <a:p>
            <a:endParaRPr lang="en-US" sz="2400" dirty="0"/>
          </a:p>
          <a:p>
            <a:r>
              <a:rPr lang="en-US" sz="2400" dirty="0">
                <a:solidFill>
                  <a:srgbClr val="FF0000"/>
                </a:solidFill>
              </a:rPr>
              <a:t>we can  arrive at this step by shifting 5 from L.H.S. to  R.H.S. and changing ‘+’ to ‘-’ </a:t>
            </a:r>
          </a:p>
          <a:p>
            <a:endParaRPr lang="en-US" dirty="0"/>
          </a:p>
          <a:p>
            <a:endParaRPr lang="en-US" dirty="0"/>
          </a:p>
          <a:p>
            <a:endParaRPr lang="en-IN" dirty="0"/>
          </a:p>
        </p:txBody>
      </p:sp>
    </p:spTree>
    <p:extLst>
      <p:ext uri="{BB962C8B-B14F-4D97-AF65-F5344CB8AC3E}">
        <p14:creationId xmlns:p14="http://schemas.microsoft.com/office/powerpoint/2010/main"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1000"/>
                                        <p:tgtEl>
                                          <p:spTgt spid="3">
                                            <p:txEl>
                                              <p:pRg st="1" end="1"/>
                                            </p:txEl>
                                          </p:spTgt>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2" dur="1000"/>
                                        <p:tgtEl>
                                          <p:spTgt spid="3">
                                            <p:txEl>
                                              <p:pRg st="3" end="3"/>
                                            </p:txEl>
                                          </p:spTgt>
                                        </p:tgtEl>
                                      </p:cBhvr>
                                    </p:animEffect>
                                  </p:childTnLst>
                                </p:cTn>
                              </p:par>
                            </p:childTnLst>
                          </p:cTn>
                        </p:par>
                        <p:par>
                          <p:cTn id="23" fill="hold">
                            <p:stCondLst>
                              <p:cond delay="1000"/>
                            </p:stCondLst>
                            <p:childTnLst>
                              <p:par>
                                <p:cTn id="24" presetID="53"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p:cTn id="26"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8" dur="1000"/>
                                        <p:tgtEl>
                                          <p:spTgt spid="3">
                                            <p:txEl>
                                              <p:pRg st="4" end="4"/>
                                            </p:txEl>
                                          </p:spTgt>
                                        </p:tgtEl>
                                      </p:cBhvr>
                                    </p:animEffect>
                                  </p:childTnLst>
                                </p:cTn>
                              </p:par>
                            </p:childTnLst>
                          </p:cTn>
                        </p:par>
                        <p:par>
                          <p:cTn id="29" fill="hold">
                            <p:stCondLst>
                              <p:cond delay="2000"/>
                            </p:stCondLst>
                            <p:childTnLst>
                              <p:par>
                                <p:cTn id="30" presetID="53" presetClass="entr" presetSubtype="0"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581"/>
            <a:ext cx="8229600" cy="1143000"/>
          </a:xfrm>
        </p:spPr>
        <p:txBody>
          <a:bodyPr/>
          <a:lstStyle/>
          <a:p>
            <a:r>
              <a:rPr lang="en-US" b="1" dirty="0"/>
              <a:t>INTRODUCTION</a:t>
            </a:r>
            <a:endParaRPr lang="en-US" dirty="0"/>
          </a:p>
        </p:txBody>
      </p:sp>
      <p:sp>
        <p:nvSpPr>
          <p:cNvPr id="3" name="Content Placeholder 2"/>
          <p:cNvSpPr>
            <a:spLocks noGrp="1"/>
          </p:cNvSpPr>
          <p:nvPr>
            <p:ph idx="1"/>
          </p:nvPr>
        </p:nvSpPr>
        <p:spPr>
          <a:xfrm>
            <a:off x="533400" y="1600200"/>
            <a:ext cx="8229600" cy="4525963"/>
          </a:xfrm>
        </p:spPr>
        <p:txBody>
          <a:bodyPr/>
          <a:lstStyle/>
          <a:p>
            <a:r>
              <a:rPr lang="en-US" sz="2400" dirty="0">
                <a:solidFill>
                  <a:srgbClr val="002060"/>
                </a:solidFill>
              </a:rPr>
              <a:t> i.e.</a:t>
            </a:r>
          </a:p>
          <a:p>
            <a:endParaRPr lang="en-US" sz="2400" dirty="0">
              <a:solidFill>
                <a:srgbClr val="002060"/>
              </a:solidFill>
            </a:endParaRPr>
          </a:p>
          <a:p>
            <a:endParaRPr lang="en-US" sz="2400" dirty="0">
              <a:solidFill>
                <a:srgbClr val="002060"/>
              </a:solidFill>
            </a:endParaRPr>
          </a:p>
          <a:p>
            <a:r>
              <a:rPr lang="en-US" sz="2400" dirty="0">
                <a:solidFill>
                  <a:srgbClr val="002060"/>
                </a:solidFill>
              </a:rPr>
              <a:t>			</a:t>
            </a:r>
            <a:r>
              <a:rPr lang="en-US" sz="2800" dirty="0">
                <a:solidFill>
                  <a:srgbClr val="002060"/>
                </a:solidFill>
              </a:rPr>
              <a:t>x  + 5    = 18  </a:t>
            </a:r>
          </a:p>
          <a:p>
            <a:r>
              <a:rPr lang="en-US" sz="2800" dirty="0">
                <a:solidFill>
                  <a:srgbClr val="002060"/>
                </a:solidFill>
              </a:rPr>
              <a:t>			x    =   18  - 5</a:t>
            </a:r>
          </a:p>
          <a:p>
            <a:r>
              <a:rPr lang="en-US" sz="2800" dirty="0">
                <a:solidFill>
                  <a:srgbClr val="002060"/>
                </a:solidFill>
              </a:rPr>
              <a:t>			thus     x=13</a:t>
            </a:r>
          </a:p>
          <a:p>
            <a:endParaRPr lang="en-US" sz="2400" dirty="0">
              <a:solidFill>
                <a:srgbClr val="002060"/>
              </a:solidFill>
            </a:endParaRPr>
          </a:p>
          <a:p>
            <a:r>
              <a:rPr lang="en-US" sz="2400" dirty="0">
                <a:solidFill>
                  <a:srgbClr val="C00000"/>
                </a:solidFill>
              </a:rPr>
              <a:t>Shifting any term from one side of an equation to the other side is called </a:t>
            </a:r>
            <a:r>
              <a:rPr lang="en-US" sz="2400" b="1" dirty="0">
                <a:solidFill>
                  <a:srgbClr val="C00000"/>
                </a:solidFill>
              </a:rPr>
              <a:t>Transposition</a:t>
            </a:r>
            <a:r>
              <a:rPr lang="en-US" sz="2400" dirty="0">
                <a:solidFill>
                  <a:srgbClr val="C00000"/>
                </a:solidFill>
              </a:rPr>
              <a:t>. The term which gets transposed could be either a constant or a variable.</a:t>
            </a:r>
          </a:p>
          <a:p>
            <a:endParaRPr lang="en-US" sz="2400" dirty="0">
              <a:solidFill>
                <a:srgbClr val="002060"/>
              </a:solidFill>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C0C0C"/>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Arc 7"/>
          <p:cNvSpPr/>
          <p:nvPr/>
        </p:nvSpPr>
        <p:spPr>
          <a:xfrm>
            <a:off x="4038600" y="2560638"/>
            <a:ext cx="83820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58042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1000"/>
                                        <p:tgtEl>
                                          <p:spTgt spid="3">
                                            <p:txEl>
                                              <p:pRg st="3" end="3"/>
                                            </p:txEl>
                                          </p:spTgt>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5" dur="1000"/>
                                        <p:tgtEl>
                                          <p:spTgt spid="3">
                                            <p:txEl>
                                              <p:pRg st="4" end="4"/>
                                            </p:txEl>
                                          </p:spTgt>
                                        </p:tgtEl>
                                      </p:cBhvr>
                                    </p:animEffect>
                                  </p:childTnLst>
                                </p:cTn>
                              </p:par>
                            </p:childTnLst>
                          </p:cTn>
                        </p:par>
                        <p:par>
                          <p:cTn id="16" fill="hold">
                            <p:stCondLst>
                              <p:cond delay="2000"/>
                            </p:stCondLst>
                            <p:childTnLst>
                              <p:par>
                                <p:cTn id="17" presetID="53" presetClass="entr" presetSubtype="0" fill="hold"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1" dur="1000"/>
                                        <p:tgtEl>
                                          <p:spTgt spid="3">
                                            <p:txEl>
                                              <p:pRg st="5" end="5"/>
                                            </p:txEl>
                                          </p:spTgt>
                                        </p:tgtEl>
                                      </p:cBhvr>
                                    </p:animEffect>
                                  </p:childTnLst>
                                </p:cTn>
                              </p:par>
                            </p:childTnLst>
                          </p:cTn>
                        </p:par>
                        <p:par>
                          <p:cTn id="22" fill="hold">
                            <p:stCondLst>
                              <p:cond delay="3000"/>
                            </p:stCondLst>
                            <p:childTnLst>
                              <p:par>
                                <p:cTn id="23" presetID="18" presetClass="entr" presetSubtype="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Righ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219200"/>
            <a:ext cx="8229600" cy="4525963"/>
          </a:xfrm>
        </p:spPr>
        <p:txBody>
          <a:bodyPr/>
          <a:lstStyle/>
          <a:p>
            <a:pPr marL="514350" indent="-514350">
              <a:buFont typeface="+mj-lt"/>
              <a:buAutoNum type="arabicPeriod"/>
            </a:pPr>
            <a:r>
              <a:rPr lang="en-US" b="1" dirty="0">
                <a:solidFill>
                  <a:srgbClr val="C00000"/>
                </a:solidFill>
              </a:rPr>
              <a:t>Addition  ‘+’ changes to subtraction ‘-’</a:t>
            </a:r>
          </a:p>
          <a:p>
            <a:r>
              <a:rPr lang="en-US" sz="2400" dirty="0">
                <a:solidFill>
                  <a:srgbClr val="C00000"/>
                </a:solidFill>
              </a:rPr>
              <a:t>If any term is added on one side of the equation, upon transposing it will be subtracted from  the other side.</a:t>
            </a:r>
          </a:p>
          <a:p>
            <a:endParaRPr lang="en-US" sz="2400" b="1" dirty="0">
              <a:solidFill>
                <a:srgbClr val="002060"/>
              </a:solidFill>
            </a:endParaRPr>
          </a:p>
          <a:p>
            <a:r>
              <a:rPr lang="en-US" sz="2400" b="1" dirty="0">
                <a:solidFill>
                  <a:srgbClr val="002060"/>
                </a:solidFill>
              </a:rPr>
              <a:t>Solution-</a:t>
            </a:r>
            <a:r>
              <a:rPr lang="en-US" sz="2400" dirty="0">
                <a:solidFill>
                  <a:srgbClr val="002060"/>
                </a:solidFill>
              </a:rPr>
              <a:t> 		</a:t>
            </a:r>
          </a:p>
          <a:p>
            <a:r>
              <a:rPr lang="en-US" sz="2400" dirty="0">
                <a:solidFill>
                  <a:srgbClr val="002060"/>
                </a:solidFill>
              </a:rPr>
              <a:t>			</a:t>
            </a:r>
          </a:p>
          <a:p>
            <a:r>
              <a:rPr lang="en-US" sz="2400" dirty="0">
                <a:solidFill>
                  <a:srgbClr val="002060"/>
                </a:solidFill>
              </a:rPr>
              <a:t>			</a:t>
            </a:r>
            <a:r>
              <a:rPr lang="en-US" sz="2800" dirty="0">
                <a:solidFill>
                  <a:srgbClr val="002060"/>
                </a:solidFill>
              </a:rPr>
              <a:t>3x +  8  = 17</a:t>
            </a:r>
          </a:p>
          <a:p>
            <a:r>
              <a:rPr lang="en-US" sz="2800" dirty="0">
                <a:solidFill>
                  <a:srgbClr val="002060"/>
                </a:solidFill>
              </a:rPr>
              <a:t>                        	3x    = 17 - 8</a:t>
            </a:r>
          </a:p>
          <a:p>
            <a:endParaRPr lang="en-US" dirty="0">
              <a:solidFill>
                <a:srgbClr val="002060"/>
              </a:solidFill>
            </a:endParaRPr>
          </a:p>
        </p:txBody>
      </p:sp>
      <p:sp>
        <p:nvSpPr>
          <p:cNvPr id="5" name="Arc 4"/>
          <p:cNvSpPr/>
          <p:nvPr/>
        </p:nvSpPr>
        <p:spPr>
          <a:xfrm>
            <a:off x="4152900" y="3482181"/>
            <a:ext cx="83820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02392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2000"/>
                                        <p:tgtEl>
                                          <p:spTgt spid="3">
                                            <p:txEl>
                                              <p:pRg st="6" end="6"/>
                                            </p:txEl>
                                          </p:spTgt>
                                        </p:tgtEl>
                                      </p:cBhvr>
                                    </p:animEffect>
                                  </p:childTnLst>
                                </p:cTn>
                              </p:par>
                            </p:childTnLst>
                          </p:cTn>
                        </p:par>
                        <p:par>
                          <p:cTn id="18" fill="hold">
                            <p:stCondLst>
                              <p:cond delay="45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524000"/>
            <a:ext cx="8229600" cy="4525963"/>
          </a:xfrm>
        </p:spPr>
        <p:txBody>
          <a:bodyPr/>
          <a:lstStyle/>
          <a:p>
            <a:pPr marL="514350" indent="-514350">
              <a:buFont typeface="+mj-lt"/>
              <a:buAutoNum type="arabicPeriod" startAt="2"/>
            </a:pPr>
            <a:r>
              <a:rPr lang="en-US" b="1" dirty="0">
                <a:solidFill>
                  <a:srgbClr val="C00000"/>
                </a:solidFill>
              </a:rPr>
              <a:t>Subtraction ‘-’ changes to  ‘+’</a:t>
            </a:r>
          </a:p>
          <a:p>
            <a:r>
              <a:rPr lang="en-US" sz="2400" dirty="0">
                <a:solidFill>
                  <a:srgbClr val="C00000"/>
                </a:solidFill>
              </a:rPr>
              <a:t>If any term is subtracted on one side, upon transposing it will be added to the other side.</a:t>
            </a:r>
          </a:p>
          <a:p>
            <a:endParaRPr lang="en-US" sz="2400" dirty="0"/>
          </a:p>
          <a:p>
            <a:r>
              <a:rPr lang="en-US" sz="2400" dirty="0"/>
              <a:t> </a:t>
            </a:r>
            <a:r>
              <a:rPr lang="en-US" sz="2400" b="1" dirty="0">
                <a:solidFill>
                  <a:srgbClr val="002060"/>
                </a:solidFill>
              </a:rPr>
              <a:t>Solution- </a:t>
            </a:r>
          </a:p>
          <a:p>
            <a:r>
              <a:rPr lang="en-US" sz="2400" dirty="0">
                <a:solidFill>
                  <a:srgbClr val="002060"/>
                </a:solidFill>
              </a:rPr>
              <a:t> </a:t>
            </a:r>
          </a:p>
          <a:p>
            <a:r>
              <a:rPr lang="en-US" sz="2400" dirty="0">
                <a:solidFill>
                  <a:srgbClr val="002060"/>
                </a:solidFill>
              </a:rPr>
              <a:t>			</a:t>
            </a:r>
            <a:r>
              <a:rPr lang="en-US" sz="2800" dirty="0">
                <a:solidFill>
                  <a:srgbClr val="002060"/>
                </a:solidFill>
              </a:rPr>
              <a:t>x - 7 = 3</a:t>
            </a:r>
          </a:p>
          <a:p>
            <a:r>
              <a:rPr lang="en-US" sz="2800" dirty="0">
                <a:solidFill>
                  <a:srgbClr val="002060"/>
                </a:solidFill>
              </a:rPr>
              <a:t>			x  = 3 +7</a:t>
            </a:r>
          </a:p>
        </p:txBody>
      </p:sp>
      <p:sp>
        <p:nvSpPr>
          <p:cNvPr id="9" name="Arc 8"/>
          <p:cNvSpPr/>
          <p:nvPr/>
        </p:nvSpPr>
        <p:spPr>
          <a:xfrm>
            <a:off x="3797710" y="3886200"/>
            <a:ext cx="69809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66298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2000"/>
                                        <p:tgtEl>
                                          <p:spTgt spid="3">
                                            <p:txEl>
                                              <p:pRg st="6" end="6"/>
                                            </p:txEl>
                                          </p:spTgt>
                                        </p:tgtEl>
                                      </p:cBhvr>
                                    </p:animEffect>
                                  </p:childTnLst>
                                </p:cTn>
                              </p:par>
                            </p:childTnLst>
                          </p:cTn>
                        </p:par>
                        <p:par>
                          <p:cTn id="18" fill="hold">
                            <p:stCondLst>
                              <p:cond delay="4500"/>
                            </p:stCondLst>
                            <p:childTnLst>
                              <p:par>
                                <p:cTn id="19" presetID="18" presetClass="entr" presetSubtype="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Right)">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447800"/>
            <a:ext cx="8229600" cy="4525963"/>
          </a:xfrm>
        </p:spPr>
        <p:txBody>
          <a:bodyPr/>
          <a:lstStyle/>
          <a:p>
            <a:pPr marL="514350" indent="-514350">
              <a:buFont typeface="+mj-lt"/>
              <a:buAutoNum type="arabicPeriod" startAt="3"/>
            </a:pPr>
            <a:r>
              <a:rPr lang="en-US" b="1" dirty="0">
                <a:solidFill>
                  <a:srgbClr val="C00000"/>
                </a:solidFill>
              </a:rPr>
              <a:t> Multiplication ‘x’ becomes division ‘÷’</a:t>
            </a:r>
          </a:p>
          <a:p>
            <a:r>
              <a:rPr lang="en-US" sz="2400" dirty="0">
                <a:solidFill>
                  <a:srgbClr val="C00000"/>
                </a:solidFill>
              </a:rPr>
              <a:t>When a term is multiplied by on one side, upon transposing it will divide the term on the other side.</a:t>
            </a:r>
          </a:p>
          <a:p>
            <a:endParaRPr lang="en-US" sz="2400" dirty="0">
              <a:solidFill>
                <a:srgbClr val="002060"/>
              </a:solidFill>
            </a:endParaRPr>
          </a:p>
          <a:p>
            <a:r>
              <a:rPr lang="en-US" sz="2400" b="1" dirty="0">
                <a:solidFill>
                  <a:srgbClr val="002060"/>
                </a:solidFill>
              </a:rPr>
              <a:t> Solution- </a:t>
            </a:r>
          </a:p>
          <a:p>
            <a:r>
              <a:rPr lang="en-US" sz="2400" dirty="0">
                <a:solidFill>
                  <a:srgbClr val="002060"/>
                </a:solidFill>
              </a:rPr>
              <a:t> </a:t>
            </a:r>
          </a:p>
          <a:p>
            <a:r>
              <a:rPr lang="en-US" sz="2400" dirty="0">
                <a:solidFill>
                  <a:srgbClr val="002060"/>
                </a:solidFill>
              </a:rPr>
              <a:t>		</a:t>
            </a:r>
            <a:r>
              <a:rPr lang="en-US" sz="2800" dirty="0">
                <a:solidFill>
                  <a:srgbClr val="002060"/>
                </a:solidFill>
              </a:rPr>
              <a:t>7x   =   56</a:t>
            </a:r>
          </a:p>
          <a:p>
            <a:r>
              <a:rPr lang="en-US" sz="2800" dirty="0">
                <a:solidFill>
                  <a:srgbClr val="002060"/>
                </a:solidFill>
              </a:rPr>
              <a:t>                	x   =   56  ÷ 7</a:t>
            </a:r>
          </a:p>
          <a:p>
            <a:r>
              <a:rPr lang="en-US" sz="2800" dirty="0">
                <a:solidFill>
                  <a:srgbClr val="002060"/>
                </a:solidFill>
              </a:rPr>
              <a:t>               	x   =   (56/7)</a:t>
            </a:r>
          </a:p>
          <a:p>
            <a:endParaRPr lang="en-US" sz="2400" dirty="0">
              <a:solidFill>
                <a:srgbClr val="002060"/>
              </a:solidFill>
            </a:endParaRPr>
          </a:p>
        </p:txBody>
      </p:sp>
      <p:sp>
        <p:nvSpPr>
          <p:cNvPr id="6" name="Arc 5"/>
          <p:cNvSpPr/>
          <p:nvPr/>
        </p:nvSpPr>
        <p:spPr>
          <a:xfrm>
            <a:off x="2438400" y="3810000"/>
            <a:ext cx="1143000" cy="692943"/>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00224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2000"/>
                                        <p:tgtEl>
                                          <p:spTgt spid="3">
                                            <p:txEl>
                                              <p:pRg st="6" end="6"/>
                                            </p:txEl>
                                          </p:spTgt>
                                        </p:tgtEl>
                                      </p:cBhvr>
                                    </p:animEffect>
                                  </p:childTnLst>
                                </p:cTn>
                              </p:par>
                            </p:childTnLst>
                          </p:cTn>
                        </p:par>
                        <p:par>
                          <p:cTn id="18" fill="hold">
                            <p:stCondLst>
                              <p:cond delay="4500"/>
                            </p:stCondLst>
                            <p:childTnLst>
                              <p:par>
                                <p:cTn id="19" presetID="10" presetClass="entr" presetSubtype="0" fill="hold" nodeType="after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2000"/>
                                        <p:tgtEl>
                                          <p:spTgt spid="3">
                                            <p:txEl>
                                              <p:pRg st="7" end="7"/>
                                            </p:txEl>
                                          </p:spTgt>
                                        </p:tgtEl>
                                      </p:cBhvr>
                                    </p:animEffect>
                                  </p:childTnLst>
                                </p:cTn>
                              </p:par>
                            </p:childTnLst>
                          </p:cTn>
                        </p:par>
                        <p:par>
                          <p:cTn id="22" fill="hold">
                            <p:stCondLst>
                              <p:cond delay="6500"/>
                            </p:stCondLst>
                            <p:childTnLst>
                              <p:par>
                                <p:cTn id="23" presetID="18" presetClass="entr" presetSubtype="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trips(downRigh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447800"/>
            <a:ext cx="8229600" cy="4525963"/>
          </a:xfrm>
        </p:spPr>
        <p:txBody>
          <a:bodyPr/>
          <a:lstStyle/>
          <a:p>
            <a:pPr marL="514350" indent="-514350">
              <a:buFont typeface="+mj-lt"/>
              <a:buAutoNum type="arabicPeriod" startAt="4"/>
            </a:pPr>
            <a:r>
              <a:rPr lang="en-US" b="1" dirty="0">
                <a:solidFill>
                  <a:srgbClr val="C00000"/>
                </a:solidFill>
              </a:rPr>
              <a:t>Division ‘÷’ becomes multiplication ‘x’</a:t>
            </a:r>
          </a:p>
          <a:p>
            <a:r>
              <a:rPr lang="en-US" sz="2400" dirty="0">
                <a:solidFill>
                  <a:srgbClr val="C00000"/>
                </a:solidFill>
              </a:rPr>
              <a:t>When a term is divided on one side of the equation, upon transposing it will get  multiplied on the other side.</a:t>
            </a:r>
          </a:p>
          <a:p>
            <a:endParaRPr lang="en-US" sz="2400" dirty="0">
              <a:solidFill>
                <a:srgbClr val="C00000"/>
              </a:solidFill>
            </a:endParaRPr>
          </a:p>
          <a:p>
            <a:r>
              <a:rPr lang="en-US" sz="2400" b="1" dirty="0">
                <a:solidFill>
                  <a:srgbClr val="002060"/>
                </a:solidFill>
              </a:rPr>
              <a:t>Solution-</a:t>
            </a:r>
          </a:p>
          <a:p>
            <a:endParaRPr lang="en-US" sz="2400" dirty="0">
              <a:solidFill>
                <a:srgbClr val="002060"/>
              </a:solidFill>
            </a:endParaRPr>
          </a:p>
          <a:p>
            <a:r>
              <a:rPr lang="en-US" sz="2400" dirty="0">
                <a:solidFill>
                  <a:srgbClr val="002060"/>
                </a:solidFill>
              </a:rPr>
              <a:t> 		</a:t>
            </a:r>
            <a:r>
              <a:rPr lang="en-US" sz="2800" dirty="0">
                <a:solidFill>
                  <a:srgbClr val="002060"/>
                </a:solidFill>
              </a:rPr>
              <a:t>x ÷  9 = 7</a:t>
            </a:r>
          </a:p>
          <a:p>
            <a:r>
              <a:rPr lang="en-US" sz="2800" dirty="0">
                <a:solidFill>
                  <a:srgbClr val="002060"/>
                </a:solidFill>
              </a:rPr>
              <a:t> 		x   =  7x9</a:t>
            </a:r>
            <a:endParaRPr lang="en-US" sz="2400" dirty="0">
              <a:solidFill>
                <a:srgbClr val="002060"/>
              </a:solidFill>
            </a:endParaRPr>
          </a:p>
          <a:p>
            <a:r>
              <a:rPr lang="en-US" sz="2400" dirty="0">
                <a:solidFill>
                  <a:srgbClr val="002060"/>
                </a:solidFill>
              </a:rPr>
              <a:t> </a:t>
            </a:r>
            <a:r>
              <a:rPr lang="en-US" sz="2400" dirty="0">
                <a:solidFill>
                  <a:srgbClr val="FF0000"/>
                </a:solidFill>
              </a:rPr>
              <a:t>Note that a term containing a variable can also be transposed using the above rules. </a:t>
            </a:r>
          </a:p>
        </p:txBody>
      </p:sp>
      <p:sp>
        <p:nvSpPr>
          <p:cNvPr id="6" name="Arc 5"/>
          <p:cNvSpPr/>
          <p:nvPr/>
        </p:nvSpPr>
        <p:spPr>
          <a:xfrm>
            <a:off x="3035710" y="3810000"/>
            <a:ext cx="54569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27546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2000"/>
                                        <p:tgtEl>
                                          <p:spTgt spid="3">
                                            <p:txEl>
                                              <p:pRg st="5" end="5"/>
                                            </p:txEl>
                                          </p:spTgt>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2000"/>
                                        <p:tgtEl>
                                          <p:spTgt spid="3">
                                            <p:txEl>
                                              <p:pRg st="6" end="6"/>
                                            </p:txEl>
                                          </p:spTgt>
                                        </p:tgtEl>
                                      </p:cBhvr>
                                    </p:animEffect>
                                  </p:childTnLst>
                                </p:cTn>
                              </p:par>
                            </p:childTnLst>
                          </p:cTn>
                        </p:par>
                        <p:par>
                          <p:cTn id="18" fill="hold">
                            <p:stCondLst>
                              <p:cond delay="4500"/>
                            </p:stCondLst>
                            <p:childTnLst>
                              <p:par>
                                <p:cTn id="19" presetID="10" presetClass="entr" presetSubtype="0" fill="hold" nodeType="after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2000"/>
                                        <p:tgtEl>
                                          <p:spTgt spid="3">
                                            <p:txEl>
                                              <p:pRg st="7" end="7"/>
                                            </p:txEl>
                                          </p:spTgt>
                                        </p:tgtEl>
                                      </p:cBhvr>
                                    </p:animEffect>
                                  </p:childTnLst>
                                </p:cTn>
                              </p:par>
                            </p:childTnLst>
                          </p:cTn>
                        </p:par>
                        <p:par>
                          <p:cTn id="22" fill="hold">
                            <p:stCondLst>
                              <p:cond delay="6500"/>
                            </p:stCondLst>
                            <p:childTnLst>
                              <p:par>
                                <p:cTn id="23" presetID="18" presetClass="entr" presetSubtype="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trips(downRigh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524000"/>
            <a:ext cx="8229600" cy="4525963"/>
          </a:xfrm>
        </p:spPr>
        <p:txBody>
          <a:bodyPr/>
          <a:lstStyle/>
          <a:p>
            <a:r>
              <a:rPr lang="en-US" sz="2400" b="1" dirty="0">
                <a:solidFill>
                  <a:srgbClr val="002060"/>
                </a:solidFill>
              </a:rPr>
              <a:t>Example-</a:t>
            </a:r>
            <a:r>
              <a:rPr lang="en-US" sz="2400" dirty="0">
                <a:solidFill>
                  <a:srgbClr val="002060"/>
                </a:solidFill>
              </a:rPr>
              <a:t> </a:t>
            </a:r>
          </a:p>
          <a:p>
            <a:endParaRPr lang="en-US" sz="2400" dirty="0">
              <a:solidFill>
                <a:srgbClr val="002060"/>
              </a:solidFill>
            </a:endParaRPr>
          </a:p>
          <a:p>
            <a:r>
              <a:rPr lang="en-US" sz="2400" dirty="0">
                <a:solidFill>
                  <a:srgbClr val="002060"/>
                </a:solidFill>
              </a:rPr>
              <a:t>		3x + 6  =  5x+4</a:t>
            </a:r>
          </a:p>
          <a:p>
            <a:r>
              <a:rPr lang="en-US" sz="2400" dirty="0">
                <a:solidFill>
                  <a:srgbClr val="002060"/>
                </a:solidFill>
              </a:rPr>
              <a:t> </a:t>
            </a:r>
          </a:p>
          <a:p>
            <a:r>
              <a:rPr lang="en-US" sz="2400" u="sng" dirty="0">
                <a:solidFill>
                  <a:srgbClr val="002060"/>
                </a:solidFill>
              </a:rPr>
              <a:t> -5x + 3x</a:t>
            </a:r>
            <a:r>
              <a:rPr lang="en-US" sz="2400" dirty="0">
                <a:solidFill>
                  <a:srgbClr val="002060"/>
                </a:solidFill>
              </a:rPr>
              <a:t> + 6 = 4    ( transposing 5x to L.H.S., when there is no sign for a term at the beginning of an expression it is positive)</a:t>
            </a:r>
          </a:p>
          <a:p>
            <a:endParaRPr lang="en-US" sz="2400" dirty="0">
              <a:solidFill>
                <a:srgbClr val="002060"/>
              </a:solidFill>
            </a:endParaRPr>
          </a:p>
          <a:p>
            <a:endParaRPr lang="en-US" sz="2400" dirty="0">
              <a:solidFill>
                <a:srgbClr val="002060"/>
              </a:solidFill>
            </a:endParaRPr>
          </a:p>
          <a:p>
            <a:r>
              <a:rPr lang="en-US" sz="2400" dirty="0">
                <a:solidFill>
                  <a:srgbClr val="002060"/>
                </a:solidFill>
              </a:rPr>
              <a:t> 		-2x + 6 = 4</a:t>
            </a:r>
          </a:p>
          <a:p>
            <a:r>
              <a:rPr lang="en-US" sz="2400" dirty="0">
                <a:solidFill>
                  <a:srgbClr val="002060"/>
                </a:solidFill>
              </a:rPr>
              <a:t>             		-2x  =  4 - 6        ( transposing 6 to R.HS.)</a:t>
            </a:r>
          </a:p>
          <a:p>
            <a:endParaRPr lang="en-US" sz="2400" dirty="0">
              <a:solidFill>
                <a:srgbClr val="002060"/>
              </a:solidFill>
            </a:endParaRPr>
          </a:p>
        </p:txBody>
      </p:sp>
      <p:sp>
        <p:nvSpPr>
          <p:cNvPr id="6" name="Arc 5"/>
          <p:cNvSpPr/>
          <p:nvPr/>
        </p:nvSpPr>
        <p:spPr>
          <a:xfrm flipH="1">
            <a:off x="2514600" y="1981200"/>
            <a:ext cx="1066800" cy="742003"/>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
        <p:nvSpPr>
          <p:cNvPr id="7" name="Arc 6"/>
          <p:cNvSpPr/>
          <p:nvPr/>
        </p:nvSpPr>
        <p:spPr>
          <a:xfrm>
            <a:off x="3124200" y="4648200"/>
            <a:ext cx="457200" cy="6397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45413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53"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p:cTn id="25"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7" dur="500"/>
                                        <p:tgtEl>
                                          <p:spTgt spid="3">
                                            <p:txEl>
                                              <p:pRg st="7" end="7"/>
                                            </p:txEl>
                                          </p:spTgt>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p:cTn id="3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3" dur="500"/>
                                        <p:tgtEl>
                                          <p:spTgt spid="3">
                                            <p:txEl>
                                              <p:pRg st="8" end="8"/>
                                            </p:txEl>
                                          </p:spTgt>
                                        </p:tgtEl>
                                      </p:cBhvr>
                                    </p:animEffect>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par>
                          <p:cTn id="38" fill="hold">
                            <p:stCondLst>
                              <p:cond delay="3500"/>
                            </p:stCondLst>
                            <p:childTnLst>
                              <p:par>
                                <p:cTn id="39" presetID="18"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strips(downRigh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533400" y="1524000"/>
            <a:ext cx="8229600" cy="4525963"/>
          </a:xfrm>
        </p:spPr>
        <p:txBody>
          <a:bodyPr/>
          <a:lstStyle/>
          <a:p>
            <a:r>
              <a:rPr lang="en-US" sz="2400" dirty="0">
                <a:solidFill>
                  <a:srgbClr val="C00000"/>
                </a:solidFill>
              </a:rPr>
              <a:t>Let us now use the method of transposition to solve the following-</a:t>
            </a:r>
          </a:p>
          <a:p>
            <a:pPr marL="457200" lvl="0" indent="-457200">
              <a:buFont typeface="+mj-lt"/>
              <a:buAutoNum type="arabicPeriod"/>
            </a:pPr>
            <a:r>
              <a:rPr lang="en-US" sz="2400" b="1" dirty="0">
                <a:solidFill>
                  <a:srgbClr val="C00000"/>
                </a:solidFill>
              </a:rPr>
              <a:t> 4y +  12 =96</a:t>
            </a:r>
          </a:p>
          <a:p>
            <a:pPr marL="457200" indent="-457200"/>
            <a:endParaRPr lang="en-US" sz="2400" b="1" dirty="0">
              <a:solidFill>
                <a:srgbClr val="002060"/>
              </a:solidFill>
            </a:endParaRPr>
          </a:p>
          <a:p>
            <a:pPr marL="457200" indent="-457200"/>
            <a:r>
              <a:rPr lang="en-US" sz="2400" b="1" dirty="0">
                <a:solidFill>
                  <a:srgbClr val="002060"/>
                </a:solidFill>
              </a:rPr>
              <a:t>Solution-</a:t>
            </a:r>
            <a:endParaRPr lang="en-US" sz="2400" dirty="0">
              <a:solidFill>
                <a:srgbClr val="002060"/>
              </a:solidFill>
            </a:endParaRPr>
          </a:p>
          <a:p>
            <a:r>
              <a:rPr lang="en-US" sz="2400" dirty="0">
                <a:solidFill>
                  <a:srgbClr val="002060"/>
                </a:solidFill>
              </a:rPr>
              <a:t> 		4y+ 12 =96</a:t>
            </a:r>
          </a:p>
          <a:p>
            <a:r>
              <a:rPr lang="en-US" sz="2400" dirty="0">
                <a:solidFill>
                  <a:srgbClr val="002060"/>
                </a:solidFill>
              </a:rPr>
              <a:t>    		4y = 96 - 12           ( transposing 12 to R.H.S.)</a:t>
            </a:r>
          </a:p>
          <a:p>
            <a:endParaRPr lang="en-US" sz="2400" dirty="0">
              <a:solidFill>
                <a:srgbClr val="002060"/>
              </a:solidFill>
            </a:endParaRPr>
          </a:p>
          <a:p>
            <a:r>
              <a:rPr lang="en-US" sz="2400" dirty="0">
                <a:solidFill>
                  <a:srgbClr val="002060"/>
                </a:solidFill>
              </a:rPr>
              <a:t>		4y = 84</a:t>
            </a:r>
          </a:p>
          <a:p>
            <a:r>
              <a:rPr lang="en-US" sz="2400" dirty="0">
                <a:solidFill>
                  <a:srgbClr val="002060"/>
                </a:solidFill>
              </a:rPr>
              <a:t>   		y = ( 84/4 )             ( transposing 4 to R.H.S.)</a:t>
            </a:r>
          </a:p>
          <a:p>
            <a:r>
              <a:rPr lang="en-US" sz="2400" dirty="0">
                <a:solidFill>
                  <a:srgbClr val="002060"/>
                </a:solidFill>
              </a:rPr>
              <a:t>    		y= 21</a:t>
            </a:r>
          </a:p>
          <a:p>
            <a:endParaRPr lang="en-US" sz="2400" dirty="0">
              <a:solidFill>
                <a:srgbClr val="002060"/>
              </a:solidFill>
            </a:endParaRPr>
          </a:p>
          <a:p>
            <a:endParaRPr lang="en-US" sz="2400" dirty="0">
              <a:solidFill>
                <a:srgbClr val="002060"/>
              </a:solidFill>
            </a:endParaRPr>
          </a:p>
        </p:txBody>
      </p:sp>
      <p:sp>
        <p:nvSpPr>
          <p:cNvPr id="6" name="Arc 5"/>
          <p:cNvSpPr/>
          <p:nvPr/>
        </p:nvSpPr>
        <p:spPr>
          <a:xfrm>
            <a:off x="3048000" y="3246438"/>
            <a:ext cx="69809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
        <p:nvSpPr>
          <p:cNvPr id="7" name="Arc 6"/>
          <p:cNvSpPr/>
          <p:nvPr/>
        </p:nvSpPr>
        <p:spPr>
          <a:xfrm>
            <a:off x="2514600" y="4615016"/>
            <a:ext cx="69809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218047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2000"/>
                                        <p:tgtEl>
                                          <p:spTgt spid="3">
                                            <p:txEl>
                                              <p:pRg st="5" end="5"/>
                                            </p:txEl>
                                          </p:spTgt>
                                        </p:tgtEl>
                                      </p:cBhvr>
                                    </p:animEffect>
                                  </p:childTnLst>
                                </p:cTn>
                              </p:par>
                            </p:childTnLst>
                          </p:cTn>
                        </p:par>
                        <p:par>
                          <p:cTn id="18" fill="hold">
                            <p:stCondLst>
                              <p:cond delay="4500"/>
                            </p:stCondLst>
                            <p:childTnLst>
                              <p:par>
                                <p:cTn id="19" presetID="10" presetClass="entr" presetSubtype="0" fill="hold" nodeType="after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2000"/>
                                        <p:tgtEl>
                                          <p:spTgt spid="3">
                                            <p:txEl>
                                              <p:pRg st="7" end="7"/>
                                            </p:txEl>
                                          </p:spTgt>
                                        </p:tgtEl>
                                      </p:cBhvr>
                                    </p:animEffect>
                                  </p:childTnLst>
                                </p:cTn>
                              </p:par>
                            </p:childTnLst>
                          </p:cTn>
                        </p:par>
                        <p:par>
                          <p:cTn id="22" fill="hold">
                            <p:stCondLst>
                              <p:cond delay="6500"/>
                            </p:stCondLst>
                            <p:childTnLst>
                              <p:par>
                                <p:cTn id="23" presetID="10" presetClass="entr" presetSubtype="0" fill="hold" nodeType="after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2000"/>
                                        <p:tgtEl>
                                          <p:spTgt spid="3">
                                            <p:txEl>
                                              <p:pRg st="8" end="8"/>
                                            </p:txEl>
                                          </p:spTgt>
                                        </p:tgtEl>
                                      </p:cBhvr>
                                    </p:animEffect>
                                  </p:childTnLst>
                                </p:cTn>
                              </p:par>
                            </p:childTnLst>
                          </p:cTn>
                        </p:par>
                        <p:par>
                          <p:cTn id="26" fill="hold">
                            <p:stCondLst>
                              <p:cond delay="8500"/>
                            </p:stCondLst>
                            <p:childTnLst>
                              <p:par>
                                <p:cTn id="27" presetID="10" presetClass="entr" presetSubtype="0" fill="hold" nodeType="after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fade">
                                      <p:cBhvr>
                                        <p:cTn id="29" dur="2000"/>
                                        <p:tgtEl>
                                          <p:spTgt spid="3">
                                            <p:txEl>
                                              <p:pRg st="9" end="9"/>
                                            </p:txEl>
                                          </p:spTgt>
                                        </p:tgtEl>
                                      </p:cBhvr>
                                    </p:animEffect>
                                  </p:childTnLst>
                                </p:cTn>
                              </p:par>
                            </p:childTnLst>
                          </p:cTn>
                        </p:par>
                        <p:par>
                          <p:cTn id="30" fill="hold">
                            <p:stCondLst>
                              <p:cond delay="10500"/>
                            </p:stCondLst>
                            <p:childTnLst>
                              <p:par>
                                <p:cTn id="31" presetID="18" presetClass="entr" presetSubtype="6"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strips(downRight)">
                                      <p:cBhvr>
                                        <p:cTn id="33" dur="500"/>
                                        <p:tgtEl>
                                          <p:spTgt spid="6"/>
                                        </p:tgtEl>
                                      </p:cBhvr>
                                    </p:animEffect>
                                  </p:childTnLst>
                                </p:cTn>
                              </p:par>
                            </p:childTnLst>
                          </p:cTn>
                        </p:par>
                        <p:par>
                          <p:cTn id="34" fill="hold">
                            <p:stCondLst>
                              <p:cond delay="11000"/>
                            </p:stCondLst>
                            <p:childTnLst>
                              <p:par>
                                <p:cTn id="35" presetID="18" presetClass="entr" presetSubtype="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strips(downRigh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533400" y="2133600"/>
            <a:ext cx="8229600" cy="2743200"/>
          </a:xfrm>
        </p:spPr>
        <p:txBody>
          <a:bodyPr/>
          <a:lstStyle/>
          <a:p>
            <a:r>
              <a:rPr lang="en-US" sz="2400" dirty="0">
                <a:solidFill>
                  <a:srgbClr val="002060"/>
                </a:solidFill>
              </a:rPr>
              <a:t>Verify</a:t>
            </a:r>
          </a:p>
          <a:p>
            <a:r>
              <a:rPr lang="en-US" sz="2400" dirty="0">
                <a:solidFill>
                  <a:srgbClr val="002060"/>
                </a:solidFill>
              </a:rPr>
              <a:t>       		4y +12=96</a:t>
            </a:r>
          </a:p>
          <a:p>
            <a:r>
              <a:rPr lang="en-US" sz="2400" dirty="0">
                <a:solidFill>
                  <a:srgbClr val="002060"/>
                </a:solidFill>
              </a:rPr>
              <a:t>       		put y=21</a:t>
            </a:r>
          </a:p>
          <a:p>
            <a:r>
              <a:rPr lang="en-US" sz="2400" dirty="0">
                <a:solidFill>
                  <a:srgbClr val="002060"/>
                </a:solidFill>
              </a:rPr>
              <a:t>       		L.H.S.=  ( 4x21)+12 = 84 +12 =96 = R.H.S.</a:t>
            </a:r>
          </a:p>
          <a:p>
            <a:endParaRPr lang="en-US" sz="2400" dirty="0">
              <a:solidFill>
                <a:srgbClr val="002060"/>
              </a:solidFill>
            </a:endParaRPr>
          </a:p>
          <a:p>
            <a:pPr algn="ctr"/>
            <a:r>
              <a:rPr lang="en-US" sz="2400" dirty="0">
                <a:solidFill>
                  <a:srgbClr val="C00000"/>
                </a:solidFill>
                <a:effectLst>
                  <a:outerShdw blurRad="38100" dist="38100" dir="2700000" algn="tl">
                    <a:srgbClr val="000000">
                      <a:alpha val="43137"/>
                    </a:srgbClr>
                  </a:outerShdw>
                </a:effectLst>
              </a:rPr>
              <a:t>Hence verified</a:t>
            </a:r>
          </a:p>
          <a:p>
            <a:endParaRPr lang="en-US" sz="2400" dirty="0">
              <a:solidFill>
                <a:srgbClr val="002060"/>
              </a:solidFill>
            </a:endParaRPr>
          </a:p>
        </p:txBody>
      </p:sp>
    </p:spTree>
    <p:extLst>
      <p:ext uri="{BB962C8B-B14F-4D97-AF65-F5344CB8AC3E}">
        <p14:creationId xmlns:p14="http://schemas.microsoft.com/office/powerpoint/2010/main" val="377644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slide(fromBottom)">
                                      <p:cBhvr>
                                        <p:cTn id="11" dur="500"/>
                                        <p:tgtEl>
                                          <p:spTgt spid="3">
                                            <p:txEl>
                                              <p:pRg st="2" end="2"/>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slide(fromBottom)">
                                      <p:cBhvr>
                                        <p:cTn id="15" dur="500"/>
                                        <p:tgtEl>
                                          <p:spTgt spid="3">
                                            <p:txEl>
                                              <p:pRg st="3" end="3"/>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slide(fromBottom)">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381000" y="1524000"/>
            <a:ext cx="8229600" cy="4525963"/>
          </a:xfrm>
        </p:spPr>
        <p:txBody>
          <a:bodyPr/>
          <a:lstStyle/>
          <a:p>
            <a:r>
              <a:rPr lang="en-US" sz="2400" b="1" dirty="0">
                <a:solidFill>
                  <a:srgbClr val="C00000"/>
                </a:solidFill>
              </a:rPr>
              <a:t> 2 </a:t>
            </a:r>
            <a:r>
              <a:rPr lang="en-US" sz="2400" dirty="0">
                <a:solidFill>
                  <a:srgbClr val="C00000"/>
                </a:solidFill>
              </a:rPr>
              <a:t>.   </a:t>
            </a:r>
            <a:r>
              <a:rPr lang="en-US" sz="2400" b="1" dirty="0">
                <a:solidFill>
                  <a:srgbClr val="C00000"/>
                </a:solidFill>
              </a:rPr>
              <a:t>12 - 8z = 148</a:t>
            </a:r>
          </a:p>
          <a:p>
            <a:endParaRPr lang="en-US" sz="2400" dirty="0">
              <a:solidFill>
                <a:srgbClr val="002060"/>
              </a:solidFill>
            </a:endParaRPr>
          </a:p>
          <a:p>
            <a:r>
              <a:rPr lang="en-US" sz="2400" b="1" dirty="0">
                <a:solidFill>
                  <a:srgbClr val="002060"/>
                </a:solidFill>
              </a:rPr>
              <a:t>Solution-</a:t>
            </a:r>
            <a:endParaRPr lang="en-US" sz="2400" dirty="0">
              <a:solidFill>
                <a:srgbClr val="002060"/>
              </a:solidFill>
            </a:endParaRPr>
          </a:p>
          <a:p>
            <a:endParaRPr lang="en-US" sz="2400" dirty="0">
              <a:solidFill>
                <a:srgbClr val="002060"/>
              </a:solidFill>
            </a:endParaRPr>
          </a:p>
          <a:p>
            <a:r>
              <a:rPr lang="en-US" sz="2400" dirty="0">
                <a:solidFill>
                  <a:srgbClr val="002060"/>
                </a:solidFill>
              </a:rPr>
              <a:t>		12  - 8z = 148 (transposing 12 to the other side)</a:t>
            </a:r>
          </a:p>
          <a:p>
            <a:r>
              <a:rPr lang="en-US" sz="2400" dirty="0">
                <a:solidFill>
                  <a:srgbClr val="002060"/>
                </a:solidFill>
              </a:rPr>
              <a:t>              	-8z =  148  - 12</a:t>
            </a:r>
          </a:p>
          <a:p>
            <a:endParaRPr lang="en-US" sz="2400" dirty="0">
              <a:solidFill>
                <a:srgbClr val="002060"/>
              </a:solidFill>
            </a:endParaRPr>
          </a:p>
          <a:p>
            <a:endParaRPr lang="en-US" sz="2400" dirty="0">
              <a:solidFill>
                <a:srgbClr val="002060"/>
              </a:solidFill>
            </a:endParaRPr>
          </a:p>
          <a:p>
            <a:r>
              <a:rPr lang="en-US" sz="2400" dirty="0">
                <a:solidFill>
                  <a:srgbClr val="002060"/>
                </a:solidFill>
              </a:rPr>
              <a:t> 		- 8z =  136         (transposing -8 to R.H.S.)</a:t>
            </a:r>
          </a:p>
          <a:p>
            <a:r>
              <a:rPr lang="en-US" sz="2400" dirty="0">
                <a:solidFill>
                  <a:srgbClr val="002060"/>
                </a:solidFill>
              </a:rPr>
              <a:t>                 	z = 136 /(-8)  </a:t>
            </a:r>
          </a:p>
          <a:p>
            <a:r>
              <a:rPr lang="en-US" sz="2400" dirty="0">
                <a:solidFill>
                  <a:srgbClr val="002060"/>
                </a:solidFill>
              </a:rPr>
              <a:t>                 	z = -17</a:t>
            </a:r>
          </a:p>
        </p:txBody>
      </p:sp>
      <p:sp>
        <p:nvSpPr>
          <p:cNvPr id="7" name="Arc 6"/>
          <p:cNvSpPr/>
          <p:nvPr/>
        </p:nvSpPr>
        <p:spPr>
          <a:xfrm>
            <a:off x="2438400" y="2895600"/>
            <a:ext cx="129540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
        <p:nvSpPr>
          <p:cNvPr id="8" name="Arc 7"/>
          <p:cNvSpPr/>
          <p:nvPr/>
        </p:nvSpPr>
        <p:spPr>
          <a:xfrm>
            <a:off x="2514600" y="4724399"/>
            <a:ext cx="914400" cy="609601"/>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281769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1000"/>
                                        <p:tgtEl>
                                          <p:spTgt spid="3">
                                            <p:txEl>
                                              <p:pRg st="9" end="9"/>
                                            </p:txEl>
                                          </p:spTgt>
                                        </p:tgtEl>
                                      </p:cBhvr>
                                    </p:animEffect>
                                  </p:childTnLst>
                                </p:cTn>
                              </p:par>
                            </p:childTnLst>
                          </p:cTn>
                        </p:par>
                        <p:par>
                          <p:cTn id="26" fill="hold">
                            <p:stCondLst>
                              <p:cond delay="4500"/>
                            </p:stCondLst>
                            <p:childTnLst>
                              <p:par>
                                <p:cTn id="27" presetID="10" presetClass="entr" presetSubtype="0" fill="hold" nodeType="after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1000"/>
                                        <p:tgtEl>
                                          <p:spTgt spid="3">
                                            <p:txEl>
                                              <p:pRg st="10" end="10"/>
                                            </p:txEl>
                                          </p:spTgt>
                                        </p:tgtEl>
                                      </p:cBhvr>
                                    </p:animEffect>
                                  </p:childTnLst>
                                </p:cTn>
                              </p:par>
                            </p:childTnLst>
                          </p:cTn>
                        </p:par>
                        <p:par>
                          <p:cTn id="30" fill="hold">
                            <p:stCondLst>
                              <p:cond delay="5500"/>
                            </p:stCondLst>
                            <p:childTnLst>
                              <p:par>
                                <p:cTn id="31" presetID="18" presetClass="entr" presetSubtype="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Right)">
                                      <p:cBhvr>
                                        <p:cTn id="33" dur="500"/>
                                        <p:tgtEl>
                                          <p:spTgt spid="7"/>
                                        </p:tgtEl>
                                      </p:cBhvr>
                                    </p:animEffect>
                                  </p:childTnLst>
                                </p:cTn>
                              </p:par>
                            </p:childTnLst>
                          </p:cTn>
                        </p:par>
                        <p:par>
                          <p:cTn id="34" fill="hold">
                            <p:stCondLst>
                              <p:cond delay="6000"/>
                            </p:stCondLst>
                            <p:childTnLst>
                              <p:par>
                                <p:cTn id="35" presetID="18" presetClass="entr" presetSubtype="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trips(downRight)">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1828800"/>
            <a:ext cx="8229600" cy="4525963"/>
          </a:xfrm>
        </p:spPr>
        <p:txBody>
          <a:bodyPr/>
          <a:lstStyle/>
          <a:p>
            <a:r>
              <a:rPr lang="en-US" sz="2400" dirty="0">
                <a:solidFill>
                  <a:srgbClr val="002060"/>
                </a:solidFill>
              </a:rPr>
              <a:t>Verify</a:t>
            </a:r>
          </a:p>
          <a:p>
            <a:r>
              <a:rPr lang="en-US" sz="2400" dirty="0">
                <a:solidFill>
                  <a:srgbClr val="002060"/>
                </a:solidFill>
              </a:rPr>
              <a:t>          		12 - 8z = 148</a:t>
            </a:r>
          </a:p>
          <a:p>
            <a:r>
              <a:rPr lang="en-US" sz="2400" dirty="0">
                <a:solidFill>
                  <a:srgbClr val="002060"/>
                </a:solidFill>
              </a:rPr>
              <a:t>		put  z = -17 </a:t>
            </a:r>
          </a:p>
          <a:p>
            <a:r>
              <a:rPr lang="en-US" sz="2400" dirty="0">
                <a:solidFill>
                  <a:srgbClr val="002060"/>
                </a:solidFill>
              </a:rPr>
              <a:t>    		L.H.S = 12 - 8(-17)  </a:t>
            </a:r>
          </a:p>
          <a:p>
            <a:r>
              <a:rPr lang="en-US" sz="2400" dirty="0">
                <a:solidFill>
                  <a:srgbClr val="002060"/>
                </a:solidFill>
              </a:rPr>
              <a:t>		note :  (-8 x(-17)) = + (8x17)</a:t>
            </a:r>
          </a:p>
          <a:p>
            <a:r>
              <a:rPr lang="en-US" sz="2400" dirty="0">
                <a:solidFill>
                  <a:srgbClr val="002060"/>
                </a:solidFill>
              </a:rPr>
              <a:t>              	= 12 + 136 = 148 =R.H.S</a:t>
            </a:r>
          </a:p>
          <a:p>
            <a:endParaRPr lang="en-US" sz="2400" dirty="0">
              <a:solidFill>
                <a:srgbClr val="002060"/>
              </a:solidFill>
            </a:endParaRPr>
          </a:p>
          <a:p>
            <a:pPr algn="ctr"/>
            <a:r>
              <a:rPr lang="en-US" sz="2400" dirty="0">
                <a:solidFill>
                  <a:srgbClr val="C00000"/>
                </a:solidFill>
                <a:effectLst>
                  <a:outerShdw blurRad="38100" dist="38100" dir="2700000" algn="tl">
                    <a:srgbClr val="000000">
                      <a:alpha val="43137"/>
                    </a:srgbClr>
                  </a:outerShdw>
                </a:effectLst>
              </a:rPr>
              <a:t>Hence verified</a:t>
            </a:r>
          </a:p>
          <a:p>
            <a:endParaRPr lang="en-US" sz="2400" dirty="0">
              <a:solidFill>
                <a:srgbClr val="002060"/>
              </a:solidFill>
            </a:endParaRPr>
          </a:p>
        </p:txBody>
      </p:sp>
    </p:spTree>
    <p:extLst>
      <p:ext uri="{BB962C8B-B14F-4D97-AF65-F5344CB8AC3E}">
        <p14:creationId xmlns:p14="http://schemas.microsoft.com/office/powerpoint/2010/main" val="222563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
                                        <p:tgtEl>
                                          <p:spTgt spid="3">
                                            <p:txEl>
                                              <p:pRg st="4" end="4"/>
                                            </p:txEl>
                                          </p:spTgt>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lide(fromBottom)">
                                      <p:cBhvr>
                                        <p:cTn id="27" dur="500"/>
                                        <p:tgtEl>
                                          <p:spTgt spid="3">
                                            <p:txEl>
                                              <p:pRg st="5" end="5"/>
                                            </p:txEl>
                                          </p:spTgt>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slide(fromBottom)">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685800" y="1524000"/>
            <a:ext cx="8229600" cy="4525963"/>
          </a:xfrm>
        </p:spPr>
        <p:txBody>
          <a:bodyPr/>
          <a:lstStyle/>
          <a:p>
            <a:r>
              <a:rPr lang="en-US" sz="2400" b="1" dirty="0">
                <a:solidFill>
                  <a:srgbClr val="C00000"/>
                </a:solidFill>
              </a:rPr>
              <a:t>3. 3( k+ 1 ) =24 </a:t>
            </a:r>
          </a:p>
          <a:p>
            <a:endParaRPr lang="en-US" sz="2400" dirty="0">
              <a:solidFill>
                <a:srgbClr val="002060"/>
              </a:solidFill>
            </a:endParaRPr>
          </a:p>
          <a:p>
            <a:r>
              <a:rPr lang="en-US" sz="2400" b="1" dirty="0">
                <a:solidFill>
                  <a:srgbClr val="002060"/>
                </a:solidFill>
              </a:rPr>
              <a:t>Solution-</a:t>
            </a:r>
            <a:endParaRPr lang="en-US" sz="2400" dirty="0">
              <a:solidFill>
                <a:srgbClr val="002060"/>
              </a:solidFill>
            </a:endParaRPr>
          </a:p>
          <a:p>
            <a:r>
              <a:rPr lang="en-US" sz="2400" dirty="0">
                <a:solidFill>
                  <a:srgbClr val="002060"/>
                </a:solidFill>
              </a:rPr>
              <a:t>		3( k+ 1 ) =24           (transpose 3 to R.H.S.)</a:t>
            </a:r>
          </a:p>
          <a:p>
            <a:r>
              <a:rPr lang="en-US" sz="2400" dirty="0">
                <a:solidFill>
                  <a:srgbClr val="002060"/>
                </a:solidFill>
              </a:rPr>
              <a:t>                      	k+1 =   </a:t>
            </a:r>
            <a:r>
              <a:rPr lang="en-US" sz="2400" u="sng" dirty="0">
                <a:solidFill>
                  <a:srgbClr val="002060"/>
                </a:solidFill>
              </a:rPr>
              <a:t>24</a:t>
            </a:r>
            <a:endParaRPr lang="en-US" sz="2400" dirty="0">
              <a:solidFill>
                <a:srgbClr val="002060"/>
              </a:solidFill>
            </a:endParaRPr>
          </a:p>
          <a:p>
            <a:pPr>
              <a:spcBef>
                <a:spcPts val="0"/>
              </a:spcBef>
            </a:pPr>
            <a:r>
              <a:rPr lang="en-US" sz="2400" dirty="0">
                <a:solidFill>
                  <a:srgbClr val="002060"/>
                </a:solidFill>
              </a:rPr>
              <a:t>                                 	3</a:t>
            </a:r>
          </a:p>
          <a:p>
            <a:endParaRPr lang="en-US" sz="2400" dirty="0">
              <a:solidFill>
                <a:srgbClr val="002060"/>
              </a:solidFill>
            </a:endParaRPr>
          </a:p>
          <a:p>
            <a:r>
              <a:rPr lang="en-US" sz="2400" dirty="0">
                <a:solidFill>
                  <a:srgbClr val="002060"/>
                </a:solidFill>
              </a:rPr>
              <a:t> 		k + 1 = 8                  ( transpose 1 to R.H.S.)</a:t>
            </a:r>
          </a:p>
          <a:p>
            <a:r>
              <a:rPr lang="en-US" sz="2400" dirty="0">
                <a:solidFill>
                  <a:srgbClr val="002060"/>
                </a:solidFill>
              </a:rPr>
              <a:t>                    	k  = 8 - 1</a:t>
            </a:r>
          </a:p>
          <a:p>
            <a:r>
              <a:rPr lang="en-US" sz="2400" dirty="0">
                <a:solidFill>
                  <a:srgbClr val="002060"/>
                </a:solidFill>
              </a:rPr>
              <a:t>          	 	or   k = 7</a:t>
            </a:r>
          </a:p>
          <a:p>
            <a:endParaRPr lang="en-US" sz="2400" dirty="0">
              <a:solidFill>
                <a:srgbClr val="002060"/>
              </a:solidFill>
            </a:endParaRPr>
          </a:p>
        </p:txBody>
      </p:sp>
      <p:sp>
        <p:nvSpPr>
          <p:cNvPr id="6" name="Arc 5"/>
          <p:cNvSpPr/>
          <p:nvPr/>
        </p:nvSpPr>
        <p:spPr>
          <a:xfrm>
            <a:off x="2637502" y="2499519"/>
            <a:ext cx="1324897" cy="853281"/>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
        <p:nvSpPr>
          <p:cNvPr id="7" name="Arc 6"/>
          <p:cNvSpPr/>
          <p:nvPr/>
        </p:nvSpPr>
        <p:spPr>
          <a:xfrm>
            <a:off x="3124200" y="4191000"/>
            <a:ext cx="457200" cy="715962"/>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118500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1000"/>
                                        <p:tgtEl>
                                          <p:spTgt spid="3">
                                            <p:txEl>
                                              <p:pRg st="7" end="7"/>
                                            </p:txEl>
                                          </p:spTgt>
                                        </p:tgtEl>
                                      </p:cBhvr>
                                    </p:animEffect>
                                  </p:childTnLst>
                                </p:cTn>
                              </p:par>
                            </p:childTnLst>
                          </p:cTn>
                        </p:par>
                        <p:par>
                          <p:cTn id="26" fill="hold">
                            <p:stCondLst>
                              <p:cond delay="4500"/>
                            </p:stCondLst>
                            <p:childTnLst>
                              <p:par>
                                <p:cTn id="27" presetID="10" presetClass="entr" presetSubtype="0" fill="hold" nodeType="after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childTnLst>
                                </p:cTn>
                              </p:par>
                            </p:childTnLst>
                          </p:cTn>
                        </p:par>
                        <p:par>
                          <p:cTn id="30" fill="hold">
                            <p:stCondLst>
                              <p:cond delay="5500"/>
                            </p:stCondLst>
                            <p:childTnLst>
                              <p:par>
                                <p:cTn id="31" presetID="10" presetClass="entr" presetSubtype="0" fill="hold" nodeType="after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1000"/>
                                        <p:tgtEl>
                                          <p:spTgt spid="3">
                                            <p:txEl>
                                              <p:pRg st="9" end="9"/>
                                            </p:txEl>
                                          </p:spTgt>
                                        </p:tgtEl>
                                      </p:cBhvr>
                                    </p:animEffect>
                                  </p:childTnLst>
                                </p:cTn>
                              </p:par>
                            </p:childTnLst>
                          </p:cTn>
                        </p:par>
                        <p:par>
                          <p:cTn id="34" fill="hold">
                            <p:stCondLst>
                              <p:cond delay="6500"/>
                            </p:stCondLst>
                            <p:childTnLst>
                              <p:par>
                                <p:cTn id="35" presetID="18" presetClass="entr" presetSubtype="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par>
                          <p:cTn id="38" fill="hold">
                            <p:stCondLst>
                              <p:cond delay="7000"/>
                            </p:stCondLst>
                            <p:childTnLst>
                              <p:par>
                                <p:cTn id="39" presetID="18"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strips(downRigh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457200" y="2057400"/>
            <a:ext cx="8229600" cy="4525963"/>
          </a:xfrm>
        </p:spPr>
        <p:txBody>
          <a:bodyPr/>
          <a:lstStyle/>
          <a:p>
            <a:r>
              <a:rPr lang="en-US" sz="2400" dirty="0">
                <a:solidFill>
                  <a:srgbClr val="002060"/>
                </a:solidFill>
              </a:rPr>
              <a:t>Verify</a:t>
            </a:r>
          </a:p>
          <a:p>
            <a:r>
              <a:rPr lang="en-US" sz="2400" dirty="0">
                <a:solidFill>
                  <a:srgbClr val="002060"/>
                </a:solidFill>
              </a:rPr>
              <a:t>	put k = 7  in        3 (k + 1 ) = 24 </a:t>
            </a:r>
          </a:p>
          <a:p>
            <a:r>
              <a:rPr lang="en-US" sz="2400" dirty="0">
                <a:solidFill>
                  <a:srgbClr val="002060"/>
                </a:solidFill>
              </a:rPr>
              <a:t>                        	L.H.S. = 3 ( 7+1 ) = 3 x8  = 24 = R.H.S.</a:t>
            </a:r>
          </a:p>
          <a:p>
            <a:r>
              <a:rPr lang="en-US" sz="2400" dirty="0">
                <a:solidFill>
                  <a:srgbClr val="002060"/>
                </a:solidFill>
              </a:rPr>
              <a:t> </a:t>
            </a:r>
          </a:p>
          <a:p>
            <a:pPr algn="ctr"/>
            <a:r>
              <a:rPr lang="en-US" sz="2400" dirty="0">
                <a:solidFill>
                  <a:srgbClr val="C00000"/>
                </a:solidFill>
                <a:effectLst>
                  <a:outerShdw blurRad="38100" dist="38100" dir="2700000" algn="tl">
                    <a:srgbClr val="000000">
                      <a:alpha val="43137"/>
                    </a:srgbClr>
                  </a:outerShdw>
                </a:effectLst>
              </a:rPr>
              <a:t>Hence verified</a:t>
            </a:r>
          </a:p>
        </p:txBody>
      </p:sp>
    </p:spTree>
    <p:extLst>
      <p:ext uri="{BB962C8B-B14F-4D97-AF65-F5344CB8AC3E}">
        <p14:creationId xmlns:p14="http://schemas.microsoft.com/office/powerpoint/2010/main" val="248298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381000" y="990600"/>
            <a:ext cx="8229600" cy="4525963"/>
          </a:xfrm>
        </p:spPr>
        <p:txBody>
          <a:bodyPr/>
          <a:lstStyle/>
          <a:p>
            <a:r>
              <a:rPr lang="en-US" sz="2400" b="1" dirty="0">
                <a:solidFill>
                  <a:srgbClr val="C00000"/>
                </a:solidFill>
              </a:rPr>
              <a:t>4. 3m +5 = 2(m + 2) </a:t>
            </a:r>
            <a:r>
              <a:rPr lang="en-US" sz="2400" dirty="0">
                <a:solidFill>
                  <a:srgbClr val="002060"/>
                </a:solidFill>
              </a:rPr>
              <a:t>          		</a:t>
            </a:r>
          </a:p>
          <a:p>
            <a:r>
              <a:rPr lang="en-US" sz="2400" b="1" dirty="0">
                <a:solidFill>
                  <a:srgbClr val="002060"/>
                </a:solidFill>
              </a:rPr>
              <a:t>Solution-</a:t>
            </a:r>
            <a:r>
              <a:rPr lang="en-US" sz="2400" dirty="0">
                <a:solidFill>
                  <a:srgbClr val="002060"/>
                </a:solidFill>
              </a:rPr>
              <a:t>	3m + 5 = 2m + 4</a:t>
            </a:r>
          </a:p>
          <a:p>
            <a:r>
              <a:rPr lang="en-US" sz="2400" dirty="0">
                <a:solidFill>
                  <a:srgbClr val="002060"/>
                </a:solidFill>
              </a:rPr>
              <a:t> 		</a:t>
            </a:r>
          </a:p>
          <a:p>
            <a:r>
              <a:rPr lang="en-US" sz="2400" dirty="0">
                <a:solidFill>
                  <a:srgbClr val="002060"/>
                </a:solidFill>
              </a:rPr>
              <a:t>                           3m + 5 = 2m + 4            ( transpose 5 to R.H.S.)</a:t>
            </a:r>
          </a:p>
          <a:p>
            <a:r>
              <a:rPr lang="en-US" sz="2400" dirty="0">
                <a:solidFill>
                  <a:srgbClr val="002060"/>
                </a:solidFill>
              </a:rPr>
              <a:t>         		3m =2m + 4 -5</a:t>
            </a:r>
          </a:p>
          <a:p>
            <a:r>
              <a:rPr lang="en-US" sz="2400" dirty="0">
                <a:solidFill>
                  <a:srgbClr val="002060"/>
                </a:solidFill>
              </a:rPr>
              <a:t>         		3m = 2m -1</a:t>
            </a:r>
          </a:p>
          <a:p>
            <a:endParaRPr lang="en-US" sz="2400" dirty="0">
              <a:solidFill>
                <a:srgbClr val="002060"/>
              </a:solidFill>
            </a:endParaRPr>
          </a:p>
          <a:p>
            <a:r>
              <a:rPr lang="en-US" sz="2400" dirty="0">
                <a:solidFill>
                  <a:srgbClr val="002060"/>
                </a:solidFill>
              </a:rPr>
              <a:t>		3m = 2m -1                ( transpose 2m to L.H.S.)</a:t>
            </a:r>
          </a:p>
          <a:p>
            <a:r>
              <a:rPr lang="en-US" sz="2400" dirty="0">
                <a:solidFill>
                  <a:srgbClr val="002060"/>
                </a:solidFill>
              </a:rPr>
              <a:t>           		3m- 2m  = -1</a:t>
            </a:r>
          </a:p>
          <a:p>
            <a:r>
              <a:rPr lang="en-US" sz="2400" dirty="0">
                <a:solidFill>
                  <a:srgbClr val="002060"/>
                </a:solidFill>
              </a:rPr>
              <a:t>           		m = -1</a:t>
            </a:r>
          </a:p>
        </p:txBody>
      </p:sp>
      <p:sp>
        <p:nvSpPr>
          <p:cNvPr id="10" name="Arc 9"/>
          <p:cNvSpPr/>
          <p:nvPr/>
        </p:nvSpPr>
        <p:spPr>
          <a:xfrm flipH="1">
            <a:off x="2209800" y="3810000"/>
            <a:ext cx="1143000" cy="609600"/>
          </a:xfrm>
          <a:prstGeom prst="arc">
            <a:avLst>
              <a:gd name="adj1" fmla="val 10464464"/>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
        <p:nvSpPr>
          <p:cNvPr id="6" name="Arc 5"/>
          <p:cNvSpPr/>
          <p:nvPr/>
        </p:nvSpPr>
        <p:spPr>
          <a:xfrm>
            <a:off x="3048000" y="1905000"/>
            <a:ext cx="1111045" cy="761999"/>
          </a:xfrm>
          <a:prstGeom prst="arc">
            <a:avLst>
              <a:gd name="adj1" fmla="val 11235291"/>
              <a:gd name="adj2" fmla="val 21309120"/>
            </a:avLst>
          </a:prstGeom>
          <a:ln>
            <a:headEnd type="none" w="med" len="med"/>
            <a:tailEnd type="triangle" w="med" len="med"/>
          </a:ln>
        </p:spPr>
        <p:style>
          <a:lnRef idx="3">
            <a:schemeClr val="accent2"/>
          </a:lnRef>
          <a:fillRef idx="0">
            <a:schemeClr val="accent2"/>
          </a:fillRef>
          <a:effectRef idx="2">
            <a:schemeClr val="accent2"/>
          </a:effectRef>
          <a:fontRef idx="minor">
            <a:schemeClr val="tx1"/>
          </a:fontRef>
        </p:style>
        <p:txBody>
          <a:bodyPr spcFirstLastPara="1" wrap="square" lIns="91425" tIns="91425" rIns="91425" bIns="91425" anchor="ctr" anchorCtr="0"/>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86431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childTnLst>
                                </p:cTn>
                              </p:par>
                            </p:childTnLst>
                          </p:cTn>
                        </p:par>
                        <p:par>
                          <p:cTn id="26" fill="hold">
                            <p:stCondLst>
                              <p:cond delay="4500"/>
                            </p:stCondLst>
                            <p:childTnLst>
                              <p:par>
                                <p:cTn id="27" presetID="10" presetClass="entr" presetSubtype="0" fill="hold"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1000"/>
                                        <p:tgtEl>
                                          <p:spTgt spid="3">
                                            <p:txEl>
                                              <p:pRg st="7" end="7"/>
                                            </p:txEl>
                                          </p:spTgt>
                                        </p:tgtEl>
                                      </p:cBhvr>
                                    </p:animEffect>
                                  </p:childTnLst>
                                </p:cTn>
                              </p:par>
                            </p:childTnLst>
                          </p:cTn>
                        </p:par>
                        <p:par>
                          <p:cTn id="30" fill="hold">
                            <p:stCondLst>
                              <p:cond delay="5500"/>
                            </p:stCondLst>
                            <p:childTnLst>
                              <p:par>
                                <p:cTn id="31" presetID="10" presetClass="entr" presetSubtype="0" fill="hold" nodeType="after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childTnLst>
                                </p:cTn>
                              </p:par>
                            </p:childTnLst>
                          </p:cTn>
                        </p:par>
                        <p:par>
                          <p:cTn id="34" fill="hold">
                            <p:stCondLst>
                              <p:cond delay="6500"/>
                            </p:stCondLst>
                            <p:childTnLst>
                              <p:par>
                                <p:cTn id="35" presetID="10" presetClass="entr" presetSubtype="0" fill="hold" nodeType="after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1000"/>
                                        <p:tgtEl>
                                          <p:spTgt spid="3">
                                            <p:txEl>
                                              <p:pRg st="9" end="9"/>
                                            </p:txEl>
                                          </p:spTgt>
                                        </p:tgtEl>
                                      </p:cBhvr>
                                    </p:animEffect>
                                  </p:childTnLst>
                                </p:cTn>
                              </p:par>
                            </p:childTnLst>
                          </p:cTn>
                        </p:par>
                        <p:par>
                          <p:cTn id="38" fill="hold">
                            <p:stCondLst>
                              <p:cond delay="7500"/>
                            </p:stCondLst>
                            <p:childTnLst>
                              <p:par>
                                <p:cTn id="39" presetID="18" presetClass="entr" presetSubtype="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strips(downRight)">
                                      <p:cBhvr>
                                        <p:cTn id="41" dur="500"/>
                                        <p:tgtEl>
                                          <p:spTgt spid="10"/>
                                        </p:tgtEl>
                                      </p:cBhvr>
                                    </p:animEffect>
                                  </p:childTnLst>
                                </p:cTn>
                              </p:par>
                            </p:childTnLst>
                          </p:cTn>
                        </p:par>
                        <p:par>
                          <p:cTn id="42" fill="hold">
                            <p:stCondLst>
                              <p:cond delay="8000"/>
                            </p:stCondLst>
                            <p:childTnLst>
                              <p:par>
                                <p:cTn id="43" presetID="18" presetClass="entr" presetSubtype="6"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strips(downRight)">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RULES OF TRANSPOSING</a:t>
            </a:r>
            <a:endParaRPr lang="en-US" dirty="0"/>
          </a:p>
        </p:txBody>
      </p:sp>
      <p:sp>
        <p:nvSpPr>
          <p:cNvPr id="3" name="Content Placeholder 2"/>
          <p:cNvSpPr>
            <a:spLocks noGrp="1"/>
          </p:cNvSpPr>
          <p:nvPr>
            <p:ph idx="1"/>
          </p:nvPr>
        </p:nvSpPr>
        <p:spPr>
          <a:xfrm>
            <a:off x="381000" y="1524000"/>
            <a:ext cx="8229600" cy="4525963"/>
          </a:xfrm>
        </p:spPr>
        <p:txBody>
          <a:bodyPr/>
          <a:lstStyle/>
          <a:p>
            <a:r>
              <a:rPr lang="en-US" sz="2400" dirty="0">
                <a:solidFill>
                  <a:srgbClr val="002060"/>
                </a:solidFill>
              </a:rPr>
              <a:t>Verify</a:t>
            </a:r>
          </a:p>
          <a:p>
            <a:r>
              <a:rPr lang="en-US" sz="2400" dirty="0">
                <a:solidFill>
                  <a:srgbClr val="002060"/>
                </a:solidFill>
              </a:rPr>
              <a:t>	put m = -1 in     3m + 5 = 2m + 4</a:t>
            </a:r>
          </a:p>
          <a:p>
            <a:r>
              <a:rPr lang="en-US" sz="2400" dirty="0">
                <a:solidFill>
                  <a:srgbClr val="002060"/>
                </a:solidFill>
              </a:rPr>
              <a:t>   		L.H.S. = 3 (-1) + 5 = -3 + 5 =2</a:t>
            </a:r>
          </a:p>
          <a:p>
            <a:r>
              <a:rPr lang="en-US" sz="2400" dirty="0">
                <a:solidFill>
                  <a:srgbClr val="002060"/>
                </a:solidFill>
              </a:rPr>
              <a:t>    		R.H.S. = 2 (-1) + 4 = -2 +4 = 2</a:t>
            </a:r>
          </a:p>
          <a:p>
            <a:r>
              <a:rPr lang="en-US" sz="2400" dirty="0">
                <a:solidFill>
                  <a:srgbClr val="002060"/>
                </a:solidFill>
              </a:rPr>
              <a:t>		Since L.H.S.= R.H.S. = 2</a:t>
            </a:r>
          </a:p>
          <a:p>
            <a:endParaRPr lang="en-US" sz="2400" dirty="0">
              <a:solidFill>
                <a:srgbClr val="002060"/>
              </a:solidFill>
            </a:endParaRPr>
          </a:p>
          <a:p>
            <a:pPr algn="ctr"/>
            <a:r>
              <a:rPr lang="en-US" sz="2400" dirty="0">
                <a:solidFill>
                  <a:srgbClr val="C00000"/>
                </a:solidFill>
                <a:effectLst>
                  <a:outerShdw blurRad="38100" dist="38100" dir="2700000" algn="tl">
                    <a:srgbClr val="000000">
                      <a:alpha val="43137"/>
                    </a:srgbClr>
                  </a:outerShdw>
                </a:effectLst>
              </a:rPr>
              <a:t>Hence verified</a:t>
            </a:r>
          </a:p>
        </p:txBody>
      </p:sp>
    </p:spTree>
    <p:extLst>
      <p:ext uri="{BB962C8B-B14F-4D97-AF65-F5344CB8AC3E}">
        <p14:creationId xmlns:p14="http://schemas.microsoft.com/office/powerpoint/2010/main" val="213402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
                                        <p:tgtEl>
                                          <p:spTgt spid="3">
                                            <p:txEl>
                                              <p:pRg st="1" end="1"/>
                                            </p:txEl>
                                          </p:spTgt>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
                                        <p:tgtEl>
                                          <p:spTgt spid="3">
                                            <p:txEl>
                                              <p:pRg st="2" end="2"/>
                                            </p:txEl>
                                          </p:spTgt>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
                                        <p:tgtEl>
                                          <p:spTgt spid="3">
                                            <p:txEl>
                                              <p:pRg st="3" end="3"/>
                                            </p:txEl>
                                          </p:spTgt>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
                                        <p:tgtEl>
                                          <p:spTgt spid="3">
                                            <p:txEl>
                                              <p:pRg st="4" end="4"/>
                                            </p:txEl>
                                          </p:spTgt>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lide(fromBottom)">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2" name="Table 2">
            <a:extLst>
              <a:ext uri="{FF2B5EF4-FFF2-40B4-BE49-F238E27FC236}">
                <a16:creationId xmlns:a16="http://schemas.microsoft.com/office/drawing/2014/main" id="{1D7DB891-67D0-415A-A9AA-28F31A2F3165}"/>
              </a:ext>
            </a:extLst>
          </p:cNvPr>
          <p:cNvGraphicFramePr>
            <a:graphicFrameLocks noGrp="1"/>
          </p:cNvGraphicFramePr>
          <p:nvPr>
            <p:extLst>
              <p:ext uri="{D42A27DB-BD31-4B8C-83A1-F6EECF244321}">
                <p14:modId xmlns:p14="http://schemas.microsoft.com/office/powerpoint/2010/main" val="3517867816"/>
              </p:ext>
            </p:extLst>
          </p:nvPr>
        </p:nvGraphicFramePr>
        <p:xfrm>
          <a:off x="1524000" y="1397000"/>
          <a:ext cx="6096000" cy="111252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1405609174"/>
                    </a:ext>
                  </a:extLst>
                </a:gridCol>
                <a:gridCol w="1600200">
                  <a:extLst>
                    <a:ext uri="{9D8B030D-6E8A-4147-A177-3AD203B41FA5}">
                      <a16:colId xmlns:a16="http://schemas.microsoft.com/office/drawing/2014/main" val="1203948282"/>
                    </a:ext>
                  </a:extLst>
                </a:gridCol>
                <a:gridCol w="3505200">
                  <a:extLst>
                    <a:ext uri="{9D8B030D-6E8A-4147-A177-3AD203B41FA5}">
                      <a16:colId xmlns:a16="http://schemas.microsoft.com/office/drawing/2014/main" val="4218466464"/>
                    </a:ext>
                  </a:extLst>
                </a:gridCol>
              </a:tblGrid>
              <a:tr h="370840">
                <a:tc>
                  <a:txBody>
                    <a:bodyPr/>
                    <a:lstStyle/>
                    <a:p>
                      <a:r>
                        <a:rPr lang="en-GB" dirty="0"/>
                        <a:t>Slide #</a:t>
                      </a:r>
                    </a:p>
                  </a:txBody>
                  <a:tcPr/>
                </a:tc>
                <a:tc>
                  <a:txBody>
                    <a:bodyPr/>
                    <a:lstStyle/>
                    <a:p>
                      <a:r>
                        <a:rPr lang="en-GB" dirty="0"/>
                        <a:t>Thumb Nail</a:t>
                      </a:r>
                    </a:p>
                  </a:txBody>
                  <a:tcPr/>
                </a:tc>
                <a:tc>
                  <a:txBody>
                    <a:bodyPr/>
                    <a:lstStyle/>
                    <a:p>
                      <a:r>
                        <a:rPr lang="en-GB" dirty="0"/>
                        <a:t>Source and Attributions</a:t>
                      </a:r>
                    </a:p>
                  </a:txBody>
                  <a:tcPr/>
                </a:tc>
                <a:extLst>
                  <a:ext uri="{0D108BD9-81ED-4DB2-BD59-A6C34878D82A}">
                    <a16:rowId xmlns:a16="http://schemas.microsoft.com/office/drawing/2014/main" val="487631516"/>
                  </a:ext>
                </a:extLst>
              </a:tr>
              <a:tr h="370840">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383699318"/>
                  </a:ext>
                </a:extLst>
              </a:tr>
              <a:tr h="370840">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2810763"/>
                  </a:ext>
                </a:extLst>
              </a:tr>
            </a:tbl>
          </a:graphicData>
        </a:graphic>
      </p:graphicFrame>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1275</Words>
  <Application>Microsoft Office PowerPoint</Application>
  <PresentationFormat>On-screen Show (4:3)</PresentationFormat>
  <Paragraphs>181</Paragraphs>
  <Slides>17</Slides>
  <Notes>5</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TRANSPOSITION METHOD OF SOLUTION</vt:lpstr>
      <vt:lpstr>INTRODUCTION</vt:lpstr>
      <vt:lpstr>INTRODUCTION</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RULES OF TRANSPOSING</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Sneha Prabhu</cp:lastModifiedBy>
  <cp:revision>64</cp:revision>
  <dcterms:created xsi:type="dcterms:W3CDTF">2018-12-16T04:20:25Z</dcterms:created>
  <dcterms:modified xsi:type="dcterms:W3CDTF">2021-04-01T18:43:19Z</dcterms:modified>
</cp:coreProperties>
</file>