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5" r:id="rId3"/>
    <p:sldId id="267" r:id="rId4"/>
    <p:sldId id="259" r:id="rId5"/>
    <p:sldId id="260" r:id="rId6"/>
    <p:sldId id="258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D1F2"/>
    <a:srgbClr val="FBBFAF"/>
    <a:srgbClr val="F445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DE2701-1CAF-41BA-8816-2B8D3FD782D1}" v="71" dt="2021-03-07T18:16:38.1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837" autoAdjust="0"/>
  </p:normalViewPr>
  <p:slideViewPr>
    <p:cSldViewPr>
      <p:cViewPr varScale="1">
        <p:scale>
          <a:sx n="67" d="100"/>
          <a:sy n="67" d="100"/>
        </p:scale>
        <p:origin x="126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038C4-BF72-4988-81DB-5A7A33E682F0}" type="datetimeFigureOut">
              <a:rPr lang="en-US" smtClean="0"/>
              <a:pPr/>
              <a:t>3/15/2021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85EF6-E28C-49A7-8AAB-FE1184C01F95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r>
              <a:rPr lang="en-IN" dirty="0"/>
              <a:t>1. Image of a girl learning to cycle - https://www.freepik.com/free-vector/father-teaching-daughter-ride-bicycle_1311055.htm#page=1&amp;query=learning%20to%20cycle&amp;position=43#position=43&amp;page=1&amp;query=learning%20to%20cycle by </a:t>
            </a:r>
            <a:r>
              <a:rPr lang="en-IN" dirty="0" err="1"/>
              <a:t>iconicbestiary</a:t>
            </a:r>
            <a:r>
              <a:rPr lang="en-IN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1</a:t>
            </a:fld>
            <a:endParaRPr lang="en-I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92439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3923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r>
              <a:rPr lang="en-IN" dirty="0"/>
              <a:t>1. Image of boy learning to cycle - https://www.freepik.com/free-vector/father-teaching-son-ride-bicycle_1311054.htm#page=1&amp;query=learning%20to%20cycle&amp;position=23 by </a:t>
            </a:r>
            <a:r>
              <a:rPr lang="en-IN" dirty="0" err="1"/>
              <a:t>iconicbestiary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418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  <a:endParaRPr lang="en-IN" b="0" dirty="0"/>
          </a:p>
          <a:p>
            <a:pPr rtl="0"/>
            <a:br>
              <a:rPr lang="en-IN" b="0" dirty="0"/>
            </a:br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 Images/ Animations / Others – To make better representation of the content &gt;</a:t>
            </a:r>
            <a:b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IN" b="0" dirty="0"/>
          </a:p>
          <a:p>
            <a:pPr rtl="0"/>
            <a:r>
              <a:rPr lang="en-IN" sz="1200" b="1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 used in this slide - </a:t>
            </a:r>
            <a:r>
              <a:rPr lang="en-IN" sz="1200" b="0" i="0" u="none" strike="noStrike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&lt;Please</a:t>
            </a:r>
            <a:r>
              <a:rPr lang="en-I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provide source URL where we find the image and the license agreement&gt; </a:t>
            </a:r>
            <a:endParaRPr lang="en-IN" b="0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85EF6-E28C-49A7-8AAB-FE1184C01F95}" type="slidenum">
              <a:rPr lang="en-IN" smtClean="0"/>
              <a:pPr/>
              <a:t>6</a:t>
            </a:fld>
            <a:endParaRPr lang="en-I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isathyasaividyavahini.org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isathyasaividyavahini.org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risathyasaividyavahini.org/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1357298"/>
            <a:ext cx="7772400" cy="2243153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 (Size 54)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lang="en-US" smtClean="0"/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 (Size 32)</a:t>
            </a:r>
            <a:endParaRPr lang="en-IN" dirty="0"/>
          </a:p>
        </p:txBody>
      </p:sp>
      <p:pic>
        <p:nvPicPr>
          <p:cNvPr id="7" name="Google Shape;10;p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1;p4">
            <a:hlinkClick r:id="rId3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" name="Google Shape;14;p5"/>
          <p:cNvGrpSpPr/>
          <p:nvPr userDrawn="1"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0" name="Google Shape;15;p5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1" name="Google Shape;16;p5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2" name="Google Shape;17;p5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3" name="Google Shape;18;p5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4" name="Google Shape;19;p5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" name="Google Shape;20;p5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6" name="Google Shape;21;p5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22;p5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23;p5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3" name="Google Shape;24;p5"/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0142" y="71414"/>
            <a:ext cx="6972320" cy="65403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aseline="0"/>
            </a:lvl1pPr>
          </a:lstStyle>
          <a:p>
            <a:r>
              <a:rPr lang="en-US" dirty="0"/>
              <a:t>Click to edit slide title (Size 36)</a:t>
            </a:r>
            <a:endParaRPr lang="en-IN" dirty="0"/>
          </a:p>
        </p:txBody>
      </p:sp>
      <p:pic>
        <p:nvPicPr>
          <p:cNvPr id="8" name="Google Shape;10;p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11;p4">
            <a:hlinkClick r:id="rId3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642938" y="1214438"/>
            <a:ext cx="8001000" cy="4786312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 baseline="0"/>
            </a:lvl1pPr>
            <a:lvl2pPr>
              <a:defRPr/>
            </a:lvl2pPr>
            <a:lvl3pPr>
              <a:defRPr/>
            </a:lvl3pPr>
            <a:lvl4pPr>
              <a:defRPr sz="1800"/>
            </a:lvl4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24), Table / Graphic </a:t>
            </a:r>
            <a:r>
              <a:rPr lang="en-US" dirty="0" err="1"/>
              <a:t>Organiser</a:t>
            </a:r>
            <a:r>
              <a:rPr lang="en-US" dirty="0"/>
              <a:t> (Size &gt;=18)</a:t>
            </a:r>
          </a:p>
          <a:p>
            <a:pPr lvl="1"/>
            <a:r>
              <a:rPr lang="en-US" dirty="0"/>
              <a:t>Second level (28)</a:t>
            </a:r>
          </a:p>
          <a:p>
            <a:pPr lvl="2"/>
            <a:r>
              <a:rPr lang="en-US" dirty="0"/>
              <a:t>Third level (24)</a:t>
            </a:r>
          </a:p>
          <a:p>
            <a:pPr lvl="3"/>
            <a:r>
              <a:rPr lang="en-US" dirty="0"/>
              <a:t>Table / Graphic </a:t>
            </a:r>
            <a:r>
              <a:rPr lang="en-US" dirty="0" err="1"/>
              <a:t>Organiser</a:t>
            </a:r>
            <a:r>
              <a:rPr lang="en-US" dirty="0"/>
              <a:t> (&gt;=18)</a:t>
            </a:r>
            <a:endParaRPr lang="en-IN" dirty="0"/>
          </a:p>
        </p:txBody>
      </p:sp>
      <p:pic>
        <p:nvPicPr>
          <p:cNvPr id="15" name="Google Shape;24;p5"/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215984" y="592933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14348" y="-24"/>
            <a:ext cx="7772400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pic>
        <p:nvPicPr>
          <p:cNvPr id="9" name="Google Shape;10;p4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1;p4">
            <a:hlinkClick r:id="rId3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100" b="1" i="0" u="none" strike="noStrike" cap="none">
              <a:solidFill>
                <a:srgbClr val="0000CC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" name="Google Shape;24;p5"/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8215984" y="592933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father-teaching-daughter-ride-bicycle_1311055.htm#page=1&amp;query=learning%20to%20cycle&amp;position=43#position=43&amp;page=1&amp;query=learning%20to%20cycl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4744"/>
            <a:ext cx="7772400" cy="1351622"/>
          </a:xfrm>
          <a:solidFill>
            <a:srgbClr val="FBBFAF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IN" b="1" dirty="0"/>
              <a:t>Trial and error method</a:t>
            </a:r>
          </a:p>
        </p:txBody>
      </p:sp>
      <p:pic>
        <p:nvPicPr>
          <p:cNvPr id="5" name="Picture 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E5B541E-80E6-4412-A5C8-A38308EC91D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98"/>
          <a:stretch/>
        </p:blipFill>
        <p:spPr>
          <a:xfrm>
            <a:off x="2443200" y="2673988"/>
            <a:ext cx="4257600" cy="34913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655554" y="2204864"/>
            <a:ext cx="7384306" cy="3867894"/>
          </a:xfrm>
        </p:spPr>
        <p:txBody>
          <a:bodyPr/>
          <a:lstStyle/>
          <a:p>
            <a:pPr marL="0" indent="0">
              <a:buNone/>
            </a:pPr>
            <a:endParaRPr lang="en-IN" sz="2400" b="1" dirty="0"/>
          </a:p>
          <a:p>
            <a:pPr marL="0" indent="0">
              <a:buNone/>
            </a:pPr>
            <a:endParaRPr lang="en-IN" sz="2400" b="1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8CBFF12-4FCC-466B-B6A9-02E42C992385}"/>
              </a:ext>
            </a:extLst>
          </p:cNvPr>
          <p:cNvSpPr txBox="1">
            <a:spLocks/>
          </p:cNvSpPr>
          <p:nvPr/>
        </p:nvSpPr>
        <p:spPr>
          <a:xfrm>
            <a:off x="1389075" y="188640"/>
            <a:ext cx="6365850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/>
              <a:t>Trial and error method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7EB7DBA-F656-4B82-9119-0A45F3D94770}"/>
              </a:ext>
            </a:extLst>
          </p:cNvPr>
          <p:cNvSpPr/>
          <p:nvPr/>
        </p:nvSpPr>
        <p:spPr>
          <a:xfrm>
            <a:off x="655554" y="1844824"/>
            <a:ext cx="7863840" cy="809874"/>
          </a:xfrm>
          <a:custGeom>
            <a:avLst/>
            <a:gdLst>
              <a:gd name="connsiteX0" fmla="*/ 0 w 7384306"/>
              <a:gd name="connsiteY0" fmla="*/ 118830 h 712968"/>
              <a:gd name="connsiteX1" fmla="*/ 118830 w 7384306"/>
              <a:gd name="connsiteY1" fmla="*/ 0 h 712968"/>
              <a:gd name="connsiteX2" fmla="*/ 7265476 w 7384306"/>
              <a:gd name="connsiteY2" fmla="*/ 0 h 712968"/>
              <a:gd name="connsiteX3" fmla="*/ 7384306 w 7384306"/>
              <a:gd name="connsiteY3" fmla="*/ 118830 h 712968"/>
              <a:gd name="connsiteX4" fmla="*/ 7384306 w 7384306"/>
              <a:gd name="connsiteY4" fmla="*/ 594138 h 712968"/>
              <a:gd name="connsiteX5" fmla="*/ 7265476 w 7384306"/>
              <a:gd name="connsiteY5" fmla="*/ 712968 h 712968"/>
              <a:gd name="connsiteX6" fmla="*/ 118830 w 7384306"/>
              <a:gd name="connsiteY6" fmla="*/ 712968 h 712968"/>
              <a:gd name="connsiteX7" fmla="*/ 0 w 7384306"/>
              <a:gd name="connsiteY7" fmla="*/ 594138 h 712968"/>
              <a:gd name="connsiteX8" fmla="*/ 0 w 7384306"/>
              <a:gd name="connsiteY8" fmla="*/ 118830 h 71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84306" h="712968">
                <a:moveTo>
                  <a:pt x="0" y="118830"/>
                </a:moveTo>
                <a:cubicBezTo>
                  <a:pt x="0" y="53202"/>
                  <a:pt x="53202" y="0"/>
                  <a:pt x="118830" y="0"/>
                </a:cubicBezTo>
                <a:lnTo>
                  <a:pt x="7265476" y="0"/>
                </a:lnTo>
                <a:cubicBezTo>
                  <a:pt x="7331104" y="0"/>
                  <a:pt x="7384306" y="53202"/>
                  <a:pt x="7384306" y="118830"/>
                </a:cubicBezTo>
                <a:lnTo>
                  <a:pt x="7384306" y="594138"/>
                </a:lnTo>
                <a:cubicBezTo>
                  <a:pt x="7384306" y="659766"/>
                  <a:pt x="7331104" y="712968"/>
                  <a:pt x="7265476" y="712968"/>
                </a:cubicBezTo>
                <a:lnTo>
                  <a:pt x="118830" y="712968"/>
                </a:lnTo>
                <a:cubicBezTo>
                  <a:pt x="53202" y="712968"/>
                  <a:pt x="0" y="659766"/>
                  <a:pt x="0" y="594138"/>
                </a:cubicBezTo>
                <a:lnTo>
                  <a:pt x="0" y="11883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6244" tIns="126244" rIns="126244" bIns="126244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>
                <a:latin typeface="+mn-lt"/>
              </a:rPr>
              <a:t>Try </a:t>
            </a:r>
            <a:r>
              <a:rPr lang="en-US" sz="2400" dirty="0"/>
              <a:t>any one</a:t>
            </a:r>
            <a:r>
              <a:rPr lang="en-US" sz="2400" kern="1200" dirty="0">
                <a:latin typeface="+mn-lt"/>
              </a:rPr>
              <a:t> value of our </a:t>
            </a:r>
            <a:r>
              <a:rPr lang="en-US" sz="2400" dirty="0"/>
              <a:t>choice</a:t>
            </a:r>
            <a:r>
              <a:rPr lang="en-US" sz="2400" kern="1200" dirty="0">
                <a:latin typeface="+mn-lt"/>
              </a:rPr>
              <a:t> for the variable.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2635414-1767-46EF-8CA5-A2CF173F21CE}"/>
              </a:ext>
            </a:extLst>
          </p:cNvPr>
          <p:cNvSpPr/>
          <p:nvPr/>
        </p:nvSpPr>
        <p:spPr>
          <a:xfrm>
            <a:off x="655554" y="2671055"/>
            <a:ext cx="7863840" cy="809874"/>
          </a:xfrm>
          <a:custGeom>
            <a:avLst/>
            <a:gdLst>
              <a:gd name="connsiteX0" fmla="*/ 0 w 7384306"/>
              <a:gd name="connsiteY0" fmla="*/ 118830 h 712968"/>
              <a:gd name="connsiteX1" fmla="*/ 118830 w 7384306"/>
              <a:gd name="connsiteY1" fmla="*/ 0 h 712968"/>
              <a:gd name="connsiteX2" fmla="*/ 7265476 w 7384306"/>
              <a:gd name="connsiteY2" fmla="*/ 0 h 712968"/>
              <a:gd name="connsiteX3" fmla="*/ 7384306 w 7384306"/>
              <a:gd name="connsiteY3" fmla="*/ 118830 h 712968"/>
              <a:gd name="connsiteX4" fmla="*/ 7384306 w 7384306"/>
              <a:gd name="connsiteY4" fmla="*/ 594138 h 712968"/>
              <a:gd name="connsiteX5" fmla="*/ 7265476 w 7384306"/>
              <a:gd name="connsiteY5" fmla="*/ 712968 h 712968"/>
              <a:gd name="connsiteX6" fmla="*/ 118830 w 7384306"/>
              <a:gd name="connsiteY6" fmla="*/ 712968 h 712968"/>
              <a:gd name="connsiteX7" fmla="*/ 0 w 7384306"/>
              <a:gd name="connsiteY7" fmla="*/ 594138 h 712968"/>
              <a:gd name="connsiteX8" fmla="*/ 0 w 7384306"/>
              <a:gd name="connsiteY8" fmla="*/ 118830 h 71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84306" h="712968">
                <a:moveTo>
                  <a:pt x="0" y="118830"/>
                </a:moveTo>
                <a:cubicBezTo>
                  <a:pt x="0" y="53202"/>
                  <a:pt x="53202" y="0"/>
                  <a:pt x="118830" y="0"/>
                </a:cubicBezTo>
                <a:lnTo>
                  <a:pt x="7265476" y="0"/>
                </a:lnTo>
                <a:cubicBezTo>
                  <a:pt x="7331104" y="0"/>
                  <a:pt x="7384306" y="53202"/>
                  <a:pt x="7384306" y="118830"/>
                </a:cubicBezTo>
                <a:lnTo>
                  <a:pt x="7384306" y="594138"/>
                </a:lnTo>
                <a:cubicBezTo>
                  <a:pt x="7384306" y="659766"/>
                  <a:pt x="7331104" y="712968"/>
                  <a:pt x="7265476" y="712968"/>
                </a:cubicBezTo>
                <a:lnTo>
                  <a:pt x="118830" y="712968"/>
                </a:lnTo>
                <a:cubicBezTo>
                  <a:pt x="53202" y="712968"/>
                  <a:pt x="0" y="659766"/>
                  <a:pt x="0" y="594138"/>
                </a:cubicBezTo>
                <a:lnTo>
                  <a:pt x="0" y="11883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2812566"/>
              <a:satOff val="-4220"/>
              <a:lumOff val="-686"/>
              <a:alphaOff val="0"/>
            </a:schemeClr>
          </a:fillRef>
          <a:effectRef idx="1">
            <a:schemeClr val="accent3">
              <a:hueOff val="2812566"/>
              <a:satOff val="-4220"/>
              <a:lumOff val="-68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6244" tIns="126244" rIns="126244" bIns="126244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/>
              <a:t>Solve the side for the value.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21B8B8-2223-40BA-ADB9-AAB84B765954}"/>
              </a:ext>
            </a:extLst>
          </p:cNvPr>
          <p:cNvSpPr/>
          <p:nvPr/>
        </p:nvSpPr>
        <p:spPr>
          <a:xfrm>
            <a:off x="655554" y="3497287"/>
            <a:ext cx="7863840" cy="809874"/>
          </a:xfrm>
          <a:custGeom>
            <a:avLst/>
            <a:gdLst>
              <a:gd name="connsiteX0" fmla="*/ 0 w 7384306"/>
              <a:gd name="connsiteY0" fmla="*/ 118830 h 712968"/>
              <a:gd name="connsiteX1" fmla="*/ 118830 w 7384306"/>
              <a:gd name="connsiteY1" fmla="*/ 0 h 712968"/>
              <a:gd name="connsiteX2" fmla="*/ 7265476 w 7384306"/>
              <a:gd name="connsiteY2" fmla="*/ 0 h 712968"/>
              <a:gd name="connsiteX3" fmla="*/ 7384306 w 7384306"/>
              <a:gd name="connsiteY3" fmla="*/ 118830 h 712968"/>
              <a:gd name="connsiteX4" fmla="*/ 7384306 w 7384306"/>
              <a:gd name="connsiteY4" fmla="*/ 594138 h 712968"/>
              <a:gd name="connsiteX5" fmla="*/ 7265476 w 7384306"/>
              <a:gd name="connsiteY5" fmla="*/ 712968 h 712968"/>
              <a:gd name="connsiteX6" fmla="*/ 118830 w 7384306"/>
              <a:gd name="connsiteY6" fmla="*/ 712968 h 712968"/>
              <a:gd name="connsiteX7" fmla="*/ 0 w 7384306"/>
              <a:gd name="connsiteY7" fmla="*/ 594138 h 712968"/>
              <a:gd name="connsiteX8" fmla="*/ 0 w 7384306"/>
              <a:gd name="connsiteY8" fmla="*/ 118830 h 71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84306" h="712968">
                <a:moveTo>
                  <a:pt x="0" y="118830"/>
                </a:moveTo>
                <a:cubicBezTo>
                  <a:pt x="0" y="53202"/>
                  <a:pt x="53202" y="0"/>
                  <a:pt x="118830" y="0"/>
                </a:cubicBezTo>
                <a:lnTo>
                  <a:pt x="7265476" y="0"/>
                </a:lnTo>
                <a:cubicBezTo>
                  <a:pt x="7331104" y="0"/>
                  <a:pt x="7384306" y="53202"/>
                  <a:pt x="7384306" y="118830"/>
                </a:cubicBezTo>
                <a:lnTo>
                  <a:pt x="7384306" y="594138"/>
                </a:lnTo>
                <a:cubicBezTo>
                  <a:pt x="7384306" y="659766"/>
                  <a:pt x="7331104" y="712968"/>
                  <a:pt x="7265476" y="712968"/>
                </a:cubicBezTo>
                <a:lnTo>
                  <a:pt x="118830" y="712968"/>
                </a:lnTo>
                <a:cubicBezTo>
                  <a:pt x="53202" y="712968"/>
                  <a:pt x="0" y="659766"/>
                  <a:pt x="0" y="594138"/>
                </a:cubicBezTo>
                <a:lnTo>
                  <a:pt x="0" y="11883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5625132"/>
              <a:satOff val="-8440"/>
              <a:lumOff val="-1373"/>
              <a:alphaOff val="0"/>
            </a:schemeClr>
          </a:fillRef>
          <a:effectRef idx="1">
            <a:schemeClr val="accent3">
              <a:hueOff val="5625132"/>
              <a:satOff val="-8440"/>
              <a:lumOff val="-1373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6244" tIns="126244" rIns="126244" bIns="126244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Then, compare the L.H.S and R.H.S.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B0FE1E7-58F1-4B49-A4A6-C4ABDEB813EC}"/>
              </a:ext>
            </a:extLst>
          </p:cNvPr>
          <p:cNvSpPr/>
          <p:nvPr/>
        </p:nvSpPr>
        <p:spPr>
          <a:xfrm>
            <a:off x="655554" y="4323519"/>
            <a:ext cx="7863840" cy="809874"/>
          </a:xfrm>
          <a:custGeom>
            <a:avLst/>
            <a:gdLst>
              <a:gd name="connsiteX0" fmla="*/ 0 w 7384306"/>
              <a:gd name="connsiteY0" fmla="*/ 118830 h 712968"/>
              <a:gd name="connsiteX1" fmla="*/ 118830 w 7384306"/>
              <a:gd name="connsiteY1" fmla="*/ 0 h 712968"/>
              <a:gd name="connsiteX2" fmla="*/ 7265476 w 7384306"/>
              <a:gd name="connsiteY2" fmla="*/ 0 h 712968"/>
              <a:gd name="connsiteX3" fmla="*/ 7384306 w 7384306"/>
              <a:gd name="connsiteY3" fmla="*/ 118830 h 712968"/>
              <a:gd name="connsiteX4" fmla="*/ 7384306 w 7384306"/>
              <a:gd name="connsiteY4" fmla="*/ 594138 h 712968"/>
              <a:gd name="connsiteX5" fmla="*/ 7265476 w 7384306"/>
              <a:gd name="connsiteY5" fmla="*/ 712968 h 712968"/>
              <a:gd name="connsiteX6" fmla="*/ 118830 w 7384306"/>
              <a:gd name="connsiteY6" fmla="*/ 712968 h 712968"/>
              <a:gd name="connsiteX7" fmla="*/ 0 w 7384306"/>
              <a:gd name="connsiteY7" fmla="*/ 594138 h 712968"/>
              <a:gd name="connsiteX8" fmla="*/ 0 w 7384306"/>
              <a:gd name="connsiteY8" fmla="*/ 118830 h 71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84306" h="712968">
                <a:moveTo>
                  <a:pt x="0" y="118830"/>
                </a:moveTo>
                <a:cubicBezTo>
                  <a:pt x="0" y="53202"/>
                  <a:pt x="53202" y="0"/>
                  <a:pt x="118830" y="0"/>
                </a:cubicBezTo>
                <a:lnTo>
                  <a:pt x="7265476" y="0"/>
                </a:lnTo>
                <a:cubicBezTo>
                  <a:pt x="7331104" y="0"/>
                  <a:pt x="7384306" y="53202"/>
                  <a:pt x="7384306" y="118830"/>
                </a:cubicBezTo>
                <a:lnTo>
                  <a:pt x="7384306" y="594138"/>
                </a:lnTo>
                <a:cubicBezTo>
                  <a:pt x="7384306" y="659766"/>
                  <a:pt x="7331104" y="712968"/>
                  <a:pt x="7265476" y="712968"/>
                </a:cubicBezTo>
                <a:lnTo>
                  <a:pt x="118830" y="712968"/>
                </a:lnTo>
                <a:cubicBezTo>
                  <a:pt x="53202" y="712968"/>
                  <a:pt x="0" y="659766"/>
                  <a:pt x="0" y="594138"/>
                </a:cubicBezTo>
                <a:lnTo>
                  <a:pt x="0" y="11883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8437698"/>
              <a:satOff val="-12660"/>
              <a:lumOff val="-2059"/>
              <a:alphaOff val="0"/>
            </a:schemeClr>
          </a:fillRef>
          <a:effectRef idx="1">
            <a:schemeClr val="accent3">
              <a:hueOff val="8437698"/>
              <a:satOff val="-12660"/>
              <a:lumOff val="-2059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6244" tIns="126244" rIns="126244" bIns="126244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If we get L.H.S.= R.H.S., then the value is the solution for the equation.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ADC8A956-B05B-4C2C-B2C3-411D78E2F7D6}"/>
              </a:ext>
            </a:extLst>
          </p:cNvPr>
          <p:cNvSpPr/>
          <p:nvPr/>
        </p:nvSpPr>
        <p:spPr>
          <a:xfrm>
            <a:off x="655554" y="5149750"/>
            <a:ext cx="7863840" cy="809874"/>
          </a:xfrm>
          <a:custGeom>
            <a:avLst/>
            <a:gdLst>
              <a:gd name="connsiteX0" fmla="*/ 0 w 7384306"/>
              <a:gd name="connsiteY0" fmla="*/ 118830 h 712968"/>
              <a:gd name="connsiteX1" fmla="*/ 118830 w 7384306"/>
              <a:gd name="connsiteY1" fmla="*/ 0 h 712968"/>
              <a:gd name="connsiteX2" fmla="*/ 7265476 w 7384306"/>
              <a:gd name="connsiteY2" fmla="*/ 0 h 712968"/>
              <a:gd name="connsiteX3" fmla="*/ 7384306 w 7384306"/>
              <a:gd name="connsiteY3" fmla="*/ 118830 h 712968"/>
              <a:gd name="connsiteX4" fmla="*/ 7384306 w 7384306"/>
              <a:gd name="connsiteY4" fmla="*/ 594138 h 712968"/>
              <a:gd name="connsiteX5" fmla="*/ 7265476 w 7384306"/>
              <a:gd name="connsiteY5" fmla="*/ 712968 h 712968"/>
              <a:gd name="connsiteX6" fmla="*/ 118830 w 7384306"/>
              <a:gd name="connsiteY6" fmla="*/ 712968 h 712968"/>
              <a:gd name="connsiteX7" fmla="*/ 0 w 7384306"/>
              <a:gd name="connsiteY7" fmla="*/ 594138 h 712968"/>
              <a:gd name="connsiteX8" fmla="*/ 0 w 7384306"/>
              <a:gd name="connsiteY8" fmla="*/ 118830 h 712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84306" h="712968">
                <a:moveTo>
                  <a:pt x="0" y="118830"/>
                </a:moveTo>
                <a:cubicBezTo>
                  <a:pt x="0" y="53202"/>
                  <a:pt x="53202" y="0"/>
                  <a:pt x="118830" y="0"/>
                </a:cubicBezTo>
                <a:lnTo>
                  <a:pt x="7265476" y="0"/>
                </a:lnTo>
                <a:cubicBezTo>
                  <a:pt x="7331104" y="0"/>
                  <a:pt x="7384306" y="53202"/>
                  <a:pt x="7384306" y="118830"/>
                </a:cubicBezTo>
                <a:lnTo>
                  <a:pt x="7384306" y="594138"/>
                </a:lnTo>
                <a:cubicBezTo>
                  <a:pt x="7384306" y="659766"/>
                  <a:pt x="7331104" y="712968"/>
                  <a:pt x="7265476" y="712968"/>
                </a:cubicBezTo>
                <a:lnTo>
                  <a:pt x="118830" y="712968"/>
                </a:lnTo>
                <a:cubicBezTo>
                  <a:pt x="53202" y="712968"/>
                  <a:pt x="0" y="659766"/>
                  <a:pt x="0" y="594138"/>
                </a:cubicBezTo>
                <a:lnTo>
                  <a:pt x="0" y="118830"/>
                </a:ln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11250264"/>
              <a:satOff val="-16880"/>
              <a:lumOff val="-2745"/>
              <a:alphaOff val="0"/>
            </a:schemeClr>
          </a:fillRef>
          <a:effectRef idx="1">
            <a:schemeClr val="accent3">
              <a:hueOff val="11250264"/>
              <a:satOff val="-16880"/>
              <a:lumOff val="-2745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6244" tIns="126244" rIns="126244" bIns="126244" numCol="1" spcCol="1270" anchor="ctr" anchorCtr="0">
            <a:noAutofit/>
          </a:bodyPr>
          <a:lstStyle/>
          <a:p>
            <a:pPr marL="0" lvl="0" indent="0" algn="l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If we get L.H.S. ≠ R.H.S., then we have to try with a new value for the variable.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404CB7-4894-49AC-AB86-4CB9779AFD07}"/>
              </a:ext>
            </a:extLst>
          </p:cNvPr>
          <p:cNvSpPr txBox="1"/>
          <p:nvPr/>
        </p:nvSpPr>
        <p:spPr>
          <a:xfrm>
            <a:off x="631304" y="1143000"/>
            <a:ext cx="4876800" cy="523220"/>
          </a:xfrm>
          <a:prstGeom prst="rect">
            <a:avLst/>
          </a:prstGeom>
          <a:solidFill>
            <a:srgbClr val="C7D1F2"/>
          </a:solidFill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2">
                    <a:lumMod val="50000"/>
                  </a:schemeClr>
                </a:solidFill>
              </a:rPr>
              <a:t>In this method we have to,</a:t>
            </a:r>
          </a:p>
        </p:txBody>
      </p:sp>
    </p:spTree>
    <p:extLst>
      <p:ext uri="{BB962C8B-B14F-4D97-AF65-F5344CB8AC3E}">
        <p14:creationId xmlns:p14="http://schemas.microsoft.com/office/powerpoint/2010/main" val="3116113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8CBFF12-4FCC-466B-B6A9-02E42C992385}"/>
              </a:ext>
            </a:extLst>
          </p:cNvPr>
          <p:cNvSpPr txBox="1">
            <a:spLocks/>
          </p:cNvSpPr>
          <p:nvPr/>
        </p:nvSpPr>
        <p:spPr>
          <a:xfrm>
            <a:off x="1389075" y="188640"/>
            <a:ext cx="6365850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/>
              <a:t>Trial and error method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17960F-6DD2-4FDA-A674-CD97A1962757}"/>
              </a:ext>
            </a:extLst>
          </p:cNvPr>
          <p:cNvSpPr txBox="1"/>
          <p:nvPr/>
        </p:nvSpPr>
        <p:spPr>
          <a:xfrm>
            <a:off x="453832" y="1052736"/>
            <a:ext cx="15495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Example: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8A75A4C-AD63-4B15-9965-AFBD1AA06AF9}"/>
              </a:ext>
            </a:extLst>
          </p:cNvPr>
          <p:cNvSpPr txBox="1"/>
          <p:nvPr/>
        </p:nvSpPr>
        <p:spPr>
          <a:xfrm>
            <a:off x="453832" y="1812880"/>
            <a:ext cx="8028384" cy="35437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Let us take the equation x+5=8.</a:t>
            </a:r>
          </a:p>
          <a:p>
            <a:r>
              <a:rPr lang="en-US" sz="2400" dirty="0"/>
              <a:t>Since x is a variable, it can take any value. Let us find out the value of x such that L.H.S. = R.H.S.</a:t>
            </a:r>
          </a:p>
          <a:p>
            <a:endParaRPr lang="en-US" sz="2400" dirty="0"/>
          </a:p>
          <a:p>
            <a:r>
              <a:rPr lang="en-US" sz="2400" b="1" dirty="0"/>
              <a:t>Trial 1:</a:t>
            </a:r>
          </a:p>
          <a:p>
            <a:r>
              <a:rPr lang="en-US" sz="2400" dirty="0"/>
              <a:t>Put x=1</a:t>
            </a:r>
          </a:p>
          <a:p>
            <a:r>
              <a:rPr lang="en-US" sz="2400" dirty="0"/>
              <a:t>L.H.S. is x+5=1+5=6</a:t>
            </a:r>
          </a:p>
          <a:p>
            <a:r>
              <a:rPr lang="en-US" sz="2400" dirty="0"/>
              <a:t>R.H.S. is 8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L.H.S. is not equal to R.H.S.</a:t>
            </a:r>
          </a:p>
        </p:txBody>
      </p:sp>
    </p:spTree>
    <p:extLst>
      <p:ext uri="{BB962C8B-B14F-4D97-AF65-F5344CB8AC3E}">
        <p14:creationId xmlns:p14="http://schemas.microsoft.com/office/powerpoint/2010/main" val="3970426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39552" y="1723231"/>
            <a:ext cx="3888432" cy="3078658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IN" sz="2400" b="1" dirty="0"/>
              <a:t>Trial 2: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/>
              <a:t>Put x=2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/>
              <a:t>L.H.S. is x+5=2+5=7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/>
              <a:t>R.H.S. is 8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IN" sz="2400" dirty="0"/>
              <a:t>L.H.S. is not equal to R.H.S.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CB4FE4A-B80C-4B5B-A0B1-94926DB68C27}"/>
              </a:ext>
            </a:extLst>
          </p:cNvPr>
          <p:cNvSpPr txBox="1">
            <a:spLocks/>
          </p:cNvSpPr>
          <p:nvPr/>
        </p:nvSpPr>
        <p:spPr>
          <a:xfrm>
            <a:off x="1389075" y="188640"/>
            <a:ext cx="6365850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/>
              <a:t>Trial and error method</a:t>
            </a:r>
          </a:p>
        </p:txBody>
      </p:sp>
      <p:pic>
        <p:nvPicPr>
          <p:cNvPr id="6" name="Picture 5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3A4C3A35-8D2D-44A2-AF6B-07A910B5BE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1" t="8001" r="16400" b="20600"/>
          <a:stretch/>
        </p:blipFill>
        <p:spPr>
          <a:xfrm>
            <a:off x="5364088" y="1570372"/>
            <a:ext cx="3085755" cy="33843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072A158-49D2-4D2F-932A-52484E4643AB}"/>
              </a:ext>
            </a:extLst>
          </p:cNvPr>
          <p:cNvSpPr txBox="1">
            <a:spLocks/>
          </p:cNvSpPr>
          <p:nvPr/>
        </p:nvSpPr>
        <p:spPr>
          <a:xfrm>
            <a:off x="1389075" y="188640"/>
            <a:ext cx="6365850" cy="57606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b="1" dirty="0"/>
              <a:t>Trial and error method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BFDDAFA-884F-43A8-A346-B9F4EE018A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23528" y="1219174"/>
            <a:ext cx="8496944" cy="4298058"/>
          </a:xfrm>
        </p:spPr>
        <p:txBody>
          <a:bodyPr/>
          <a:lstStyle/>
          <a:p>
            <a:pPr marL="0" indent="0">
              <a:buNone/>
            </a:pPr>
            <a:r>
              <a:rPr lang="en-IN" sz="2400" b="1" dirty="0"/>
              <a:t>Trial 3:</a:t>
            </a:r>
          </a:p>
          <a:p>
            <a:pPr marL="0" indent="0">
              <a:buNone/>
            </a:pPr>
            <a:r>
              <a:rPr lang="en-IN" sz="2400" dirty="0"/>
              <a:t>Put x=3</a:t>
            </a:r>
          </a:p>
          <a:p>
            <a:pPr marL="0" indent="0">
              <a:buNone/>
            </a:pPr>
            <a:r>
              <a:rPr lang="en-IN" sz="2400" dirty="0"/>
              <a:t>L.H.S. is x+5=3+5=8</a:t>
            </a:r>
          </a:p>
          <a:p>
            <a:pPr marL="0" indent="0">
              <a:buNone/>
            </a:pPr>
            <a:r>
              <a:rPr lang="en-IN" sz="2400" dirty="0"/>
              <a:t>R.H.S. is 8</a:t>
            </a:r>
          </a:p>
          <a:p>
            <a:pPr marL="0" indent="0">
              <a:buNone/>
            </a:pPr>
            <a:r>
              <a:rPr lang="en-IN" sz="2400" dirty="0"/>
              <a:t>In this case L.H.S. is equal to R.H.S.</a:t>
            </a:r>
          </a:p>
          <a:p>
            <a:pPr marL="0" indent="0">
              <a:buNone/>
            </a:pPr>
            <a:r>
              <a:rPr lang="en-IN" sz="2400" dirty="0"/>
              <a:t>When x=3, L.H.S. of the equation is equal to R.H.S. </a:t>
            </a:r>
          </a:p>
          <a:p>
            <a:pPr marL="0" indent="0">
              <a:buNone/>
            </a:pPr>
            <a:r>
              <a:rPr lang="en-IN" sz="2400" dirty="0"/>
              <a:t>x=3 is the solution of the equation x+5=8.</a:t>
            </a:r>
          </a:p>
          <a:p>
            <a:pPr marL="0" indent="0">
              <a:buNone/>
            </a:pPr>
            <a:r>
              <a:rPr lang="en-IN" sz="2400" dirty="0"/>
              <a:t>The value of the variable for which the L.H.S. of an equation is equal to the R.H.S. is called </a:t>
            </a:r>
            <a:r>
              <a:rPr lang="en-IN" sz="2400" dirty="0">
                <a:highlight>
                  <a:srgbClr val="FFFF00"/>
                </a:highlight>
              </a:rPr>
              <a:t>the solution </a:t>
            </a:r>
            <a:r>
              <a:rPr lang="en-IN" sz="2400" dirty="0"/>
              <a:t>of the equation.</a:t>
            </a:r>
          </a:p>
        </p:txBody>
      </p:sp>
    </p:spTree>
    <p:extLst>
      <p:ext uri="{BB962C8B-B14F-4D97-AF65-F5344CB8AC3E}">
        <p14:creationId xmlns:p14="http://schemas.microsoft.com/office/powerpoint/2010/main" val="2115245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dirty="0"/>
              <a:t>MM INDEX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8799950"/>
              </p:ext>
            </p:extLst>
          </p:nvPr>
        </p:nvGraphicFramePr>
        <p:xfrm>
          <a:off x="500034" y="642918"/>
          <a:ext cx="7643865" cy="6065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86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Slide</a:t>
                      </a:r>
                      <a:r>
                        <a:rPr lang="en-IN" sz="1400" baseline="0" dirty="0"/>
                        <a:t> #</a:t>
                      </a:r>
                      <a:endParaRPr lang="en-IN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400" dirty="0"/>
                        <a:t>Source link and Attribution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9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https://www.freepik.com/free-vector/father-teaching-daughter-ride-bicycle_1311055.htm#page=1&amp;query=learning%20to%20cycle&amp;position=43#position=43&amp;page=1&amp;query=learning%20to%20cycle</a:t>
                      </a:r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 by </a:t>
                      </a:r>
                      <a:r>
                        <a:rPr lang="en-IN" sz="900" dirty="0" err="1">
                          <a:solidFill>
                            <a:schemeClr val="tx1"/>
                          </a:solidFill>
                        </a:rPr>
                        <a:t>iconicbestiary</a:t>
                      </a:r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9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900" dirty="0"/>
                        <a:t>https://www.freepik.com/free-vector/father-teaching-son-ride-bicycle_1311054.htm#page=1&amp;query=learning%20to%20cycle&amp;position=23 by </a:t>
                      </a:r>
                      <a:r>
                        <a:rPr lang="en-IN" sz="900" dirty="0" err="1"/>
                        <a:t>iconicbestiary</a:t>
                      </a:r>
                      <a:r>
                        <a:rPr lang="en-IN" sz="900" dirty="0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9490BE98-8177-4CEE-B121-96E0B09069D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998"/>
          <a:stretch/>
        </p:blipFill>
        <p:spPr>
          <a:xfrm>
            <a:off x="1547663" y="1052736"/>
            <a:ext cx="439063" cy="360040"/>
          </a:xfrm>
          <a:prstGeom prst="rect">
            <a:avLst/>
          </a:prstGeom>
        </p:spPr>
      </p:pic>
      <p:pic>
        <p:nvPicPr>
          <p:cNvPr id="5" name="Picture 4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68A314E2-864F-4FBA-978D-44E0DB33255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1" t="8001" r="16400" b="20600"/>
          <a:stretch/>
        </p:blipFill>
        <p:spPr>
          <a:xfrm>
            <a:off x="1670468" y="1519055"/>
            <a:ext cx="316258" cy="34686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DD</Template>
  <TotalTime>119</TotalTime>
  <Words>893</Words>
  <Application>Microsoft Office PowerPoint</Application>
  <PresentationFormat>On-screen Show (4:3)</PresentationFormat>
  <Paragraphs>67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DD</vt:lpstr>
      <vt:lpstr>Trial and error method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sssvv</dc:creator>
  <cp:lastModifiedBy>Prashanth Chillara A-023-2014-15</cp:lastModifiedBy>
  <cp:revision>9</cp:revision>
  <dcterms:created xsi:type="dcterms:W3CDTF">2020-08-28T09:38:22Z</dcterms:created>
  <dcterms:modified xsi:type="dcterms:W3CDTF">2021-03-15T12:13:55Z</dcterms:modified>
</cp:coreProperties>
</file>