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65" r:id="rId3"/>
    <p:sldId id="266" r:id="rId4"/>
    <p:sldId id="267" r:id="rId5"/>
    <p:sldId id="268" r:id="rId6"/>
    <p:sldId id="270" r:id="rId7"/>
    <p:sldId id="271" r:id="rId8"/>
    <p:sldId id="269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99"/>
    <a:srgbClr val="003300"/>
    <a:srgbClr val="8A2100"/>
    <a:srgbClr val="A20042"/>
    <a:srgbClr val="FF0066"/>
    <a:srgbClr val="FF99CC"/>
    <a:srgbClr val="D3EDD4"/>
    <a:srgbClr val="FFCCFF"/>
    <a:srgbClr val="FFFF99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04" autoAdjust="0"/>
    <p:restoredTop sz="74359" autoAdjust="0"/>
  </p:normalViewPr>
  <p:slideViewPr>
    <p:cSldViewPr>
      <p:cViewPr varScale="1">
        <p:scale>
          <a:sx n="49" d="100"/>
          <a:sy n="49" d="100"/>
        </p:scale>
        <p:origin x="904" y="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2868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D398F4-68C7-45DD-917F-850F0F97DF8C}" type="datetimeFigureOut">
              <a:rPr lang="en-IN" smtClean="0"/>
              <a:pPr/>
              <a:t>16-02-2021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4D701E-2B11-4C64-8620-9E97557E8B0E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23723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&lt;Short Description&gt; - &lt;SOURCE URL&gt;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723244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Family- https://pixabay.com/illustrations/family-generations-grandparents-4246410/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220457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</a:t>
            </a:r>
          </a:p>
          <a:p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Carpet- https://pixabay.com/vectors/cinema-movie-premiere-premiere-1293881/</a:t>
            </a:r>
          </a:p>
          <a:p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Man - https://pixabay.com/vectors/darkness-smart-suit-business-3399600/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56999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</a:t>
            </a:r>
          </a:p>
          <a:p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Abraham - https://pixabay.com/vectors/person-man-abraham-lincoln-5432770/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813863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462458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Lincoln Narrative –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Divine Discourse by Sathya Sai Baba, 'My Dear Students', Vol 2, Ch 9, Feb 24, 2005.-- Courtesy – Sister Rama Ganapathy’s blog http://evaluetion.blogspot.com/search/label/Dignity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Image- https://pixabay.com/vectors/abraham-lincoln-president-united-36438/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168891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</a:t>
            </a:r>
          </a:p>
          <a:p>
            <a:r>
              <a:rPr lang="en-US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(for the first question , let children come out with their thoughts. The teacher can add: </a:t>
            </a:r>
          </a:p>
          <a:p>
            <a:r>
              <a:rPr lang="en-US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One more constant in our life is God). </a:t>
            </a:r>
          </a:p>
          <a:p>
            <a:endParaRPr lang="en-US" sz="1800" b="0" i="0" u="none" strike="noStrike" kern="1200" baseline="0" dirty="0">
              <a:solidFill>
                <a:srgbClr val="000000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r>
              <a:rPr lang="en-US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How can we achieve this constant? </a:t>
            </a:r>
          </a:p>
          <a:p>
            <a:r>
              <a:rPr lang="en-US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(By allowing in the 5 values, which are also constants, i.e. they never change). </a:t>
            </a: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Images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Pray - https://pixabay.com/vectors/boy-divine-god-male-man-prayer-1299588/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Values-  http://media.radiosai.org/journals/Vol_01/07Dec01/04_COVER_STORY_2/Related_story2.htm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572513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Image- https://pixabay.com/illustrations/volunteer-charity-cloud-community-1326758/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724463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 sz="5400"/>
            </a:lvl1pPr>
          </a:lstStyle>
          <a:p>
            <a:r>
              <a:rPr lang="en-US" dirty="0"/>
              <a:t>Asset Title (Size 54)</a:t>
            </a:r>
            <a:endParaRPr lang="en-IN" dirty="0"/>
          </a:p>
        </p:txBody>
      </p:sp>
      <p:grpSp>
        <p:nvGrpSpPr>
          <p:cNvPr id="7" name="Group 14"/>
          <p:cNvGrpSpPr>
            <a:grpSpLocks/>
          </p:cNvGrpSpPr>
          <p:nvPr userDrawn="1"/>
        </p:nvGrpSpPr>
        <p:grpSpPr bwMode="auto">
          <a:xfrm>
            <a:off x="0" y="0"/>
            <a:ext cx="873125" cy="852488"/>
            <a:chOff x="0" y="0"/>
            <a:chExt cx="872351" cy="852108"/>
          </a:xfrm>
        </p:grpSpPr>
        <p:sp>
          <p:nvSpPr>
            <p:cNvPr id="8" name="Round Diagonal Corner Rectangle 7"/>
            <p:cNvSpPr/>
            <p:nvPr/>
          </p:nvSpPr>
          <p:spPr>
            <a:xfrm>
              <a:off x="71855" y="79223"/>
              <a:ext cx="228600" cy="228600"/>
            </a:xfrm>
            <a:prstGeom prst="round2DiagRect">
              <a:avLst/>
            </a:prstGeom>
            <a:solidFill>
              <a:srgbClr val="00B0F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9" name="Round Diagonal Corner Rectangle 8"/>
            <p:cNvSpPr/>
            <p:nvPr/>
          </p:nvSpPr>
          <p:spPr>
            <a:xfrm>
              <a:off x="376655" y="79223"/>
              <a:ext cx="228600" cy="228600"/>
            </a:xfrm>
            <a:prstGeom prst="round2DiagRect">
              <a:avLst/>
            </a:prstGeom>
            <a:solidFill>
              <a:srgbClr val="FB3B69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10" name="Round Diagonal Corner Rectangle 9"/>
            <p:cNvSpPr/>
            <p:nvPr/>
          </p:nvSpPr>
          <p:spPr>
            <a:xfrm>
              <a:off x="65362" y="392172"/>
              <a:ext cx="228600" cy="228600"/>
            </a:xfrm>
            <a:prstGeom prst="round2DiagRect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E</a:t>
              </a:r>
            </a:p>
          </p:txBody>
        </p:sp>
        <p:sp>
          <p:nvSpPr>
            <p:cNvPr id="11" name="Round Diagonal Corner Rectangle 10"/>
            <p:cNvSpPr/>
            <p:nvPr/>
          </p:nvSpPr>
          <p:spPr>
            <a:xfrm>
              <a:off x="370162" y="392172"/>
              <a:ext cx="228600" cy="228600"/>
            </a:xfrm>
            <a:prstGeom prst="round2DiagRect">
              <a:avLst/>
            </a:prstGeom>
            <a:solidFill>
              <a:srgbClr val="0080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P</a:t>
              </a:r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682020" y="0"/>
              <a:ext cx="0" cy="814025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0" y="651981"/>
              <a:ext cx="828291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748636" y="218977"/>
              <a:ext cx="0" cy="633131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196227" y="712914"/>
              <a:ext cx="676124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Rectangle 16"/>
          <p:cNvSpPr/>
          <p:nvPr userDrawn="1"/>
        </p:nvSpPr>
        <p:spPr>
          <a:xfrm>
            <a:off x="5726764" y="6509319"/>
            <a:ext cx="3350443" cy="4126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rgbClr val="08482B"/>
                </a:solidFill>
              </a:rPr>
              <a:t>Integral Education</a:t>
            </a:r>
            <a:r>
              <a:rPr lang="en-US" sz="1400" dirty="0">
                <a:solidFill>
                  <a:srgbClr val="08482B"/>
                </a:solidFill>
              </a:rPr>
              <a:t> </a:t>
            </a:r>
            <a:r>
              <a:rPr lang="en-US" sz="1400" b="1" dirty="0">
                <a:solidFill>
                  <a:srgbClr val="002060"/>
                </a:solidFill>
              </a:rPr>
              <a:t>FOR  </a:t>
            </a:r>
            <a:r>
              <a:rPr lang="en-US" sz="1400" b="1" dirty="0">
                <a:solidFill>
                  <a:srgbClr val="C00000"/>
                </a:solidFill>
              </a:rPr>
              <a:t>ALL, </a:t>
            </a:r>
            <a:r>
              <a:rPr lang="en-US" sz="1400" b="1" dirty="0">
                <a:solidFill>
                  <a:srgbClr val="002060"/>
                </a:solidFill>
              </a:rPr>
              <a:t>BY</a:t>
            </a:r>
            <a:r>
              <a:rPr lang="en-US" sz="1400" b="1" dirty="0">
                <a:solidFill>
                  <a:srgbClr val="C00000"/>
                </a:solidFill>
              </a:rPr>
              <a:t> ALL</a:t>
            </a:r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2807" y="554349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2628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Slide Title (Size 36)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lvl1pPr>
            <a:lvl2pPr>
              <a:defRPr/>
            </a:lvl2pPr>
            <a:lvl3pPr>
              <a:defRPr/>
            </a:lvl3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dirty="0"/>
              <a:t>Sub Title (Size 32) Second level (Size 28) Third level (Size 24)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dirty="0"/>
          </a:p>
          <a:p>
            <a:pPr lvl="0"/>
            <a:endParaRPr lang="en-US" dirty="0"/>
          </a:p>
          <a:p>
            <a:pPr lvl="1"/>
            <a:r>
              <a:rPr lang="en-US" dirty="0"/>
              <a:t>Second level (Size 28)</a:t>
            </a:r>
          </a:p>
          <a:p>
            <a:pPr lvl="2"/>
            <a:r>
              <a:rPr lang="en-US" dirty="0"/>
              <a:t>Third level (Size 24)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59436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3143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srisathyasaividyavahini.org/" TargetMode="Externa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1090" y="52321"/>
            <a:ext cx="967390" cy="938279"/>
          </a:xfrm>
          <a:prstGeom prst="rect">
            <a:avLst/>
          </a:prstGeom>
        </p:spPr>
      </p:pic>
      <p:sp>
        <p:nvSpPr>
          <p:cNvPr id="3" name="Rectangle 2">
            <a:hlinkClick r:id="rId5"/>
          </p:cNvPr>
          <p:cNvSpPr/>
          <p:nvPr userDrawn="1"/>
        </p:nvSpPr>
        <p:spPr>
          <a:xfrm>
            <a:off x="-304800" y="6488113"/>
            <a:ext cx="2762250" cy="377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rgbClr val="0000CC"/>
                </a:solidFill>
                <a:latin typeface="Calibri" pitchFamily="34" charset="0"/>
                <a:cs typeface="Calibri" pitchFamily="34" charset="0"/>
              </a:rPr>
              <a:t>©www.srisathyasaividyavahini.org</a:t>
            </a:r>
          </a:p>
        </p:txBody>
      </p:sp>
    </p:spTree>
    <p:extLst>
      <p:ext uri="{BB962C8B-B14F-4D97-AF65-F5344CB8AC3E}">
        <p14:creationId xmlns:p14="http://schemas.microsoft.com/office/powerpoint/2010/main" val="3351979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jpeg"/><Relationship Id="rId7" Type="http://schemas.openxmlformats.org/officeDocument/2006/relationships/image" Target="../media/image17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openxmlformats.org/officeDocument/2006/relationships/image" Target="../media/image20.jpe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95450" y="1790700"/>
            <a:ext cx="5753100" cy="3276600"/>
          </a:xfrm>
          <a:prstGeom prst="frame">
            <a:avLst>
              <a:gd name="adj1" fmla="val 8664"/>
            </a:avLst>
          </a:prstGeom>
          <a:solidFill>
            <a:srgbClr val="990099"/>
          </a:solidFill>
          <a:ln>
            <a:solidFill>
              <a:schemeClr val="bg1"/>
            </a:solidFill>
          </a:ln>
          <a:effectLst>
            <a:outerShdw blurRad="50800" dist="38100" dir="5400000" sx="102000" sy="102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freezing" dir="t"/>
          </a:scene3d>
          <a:sp3d prstMaterial="flat"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 anchorCtr="0">
            <a:noAutofit/>
          </a:bodyPr>
          <a:lstStyle/>
          <a:p>
            <a:r>
              <a:rPr lang="en-IN" b="1" dirty="0">
                <a:ln w="6350">
                  <a:noFill/>
                </a:ln>
                <a:solidFill>
                  <a:srgbClr val="003300"/>
                </a:solidFill>
                <a:effectLst>
                  <a:outerShdw blurRad="88900" dist="38100" dir="5400000" sx="103000" sy="103000" algn="t" rotWithShape="0">
                    <a:prstClr val="black">
                      <a:alpha val="40000"/>
                    </a:prstClr>
                  </a:outerShdw>
                </a:effectLst>
              </a:rPr>
              <a:t>Value The Expression</a:t>
            </a:r>
          </a:p>
        </p:txBody>
      </p:sp>
    </p:spTree>
    <p:extLst>
      <p:ext uri="{BB962C8B-B14F-4D97-AF65-F5344CB8AC3E}">
        <p14:creationId xmlns:p14="http://schemas.microsoft.com/office/powerpoint/2010/main" val="22507313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99D5AEC-657B-491C-A4E9-14A0813BDC6D}"/>
              </a:ext>
            </a:extLst>
          </p:cNvPr>
          <p:cNvSpPr/>
          <p:nvPr/>
        </p:nvSpPr>
        <p:spPr>
          <a:xfrm>
            <a:off x="1333500" y="1099860"/>
            <a:ext cx="7086600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IN" sz="2400" dirty="0">
                <a:solidFill>
                  <a:srgbClr val="003300"/>
                </a:solidFill>
              </a:rPr>
              <a:t>While solving an equation and using a formula, the </a:t>
            </a:r>
            <a:r>
              <a:rPr lang="en-IN" sz="2400" b="1" dirty="0">
                <a:solidFill>
                  <a:srgbClr val="003300"/>
                </a:solidFill>
              </a:rPr>
              <a:t>value of an expression </a:t>
            </a:r>
            <a:r>
              <a:rPr lang="en-IN" sz="2400" dirty="0">
                <a:solidFill>
                  <a:srgbClr val="003300"/>
                </a:solidFill>
              </a:rPr>
              <a:t>depends on</a:t>
            </a:r>
          </a:p>
          <a:p>
            <a:pPr algn="ctr">
              <a:spcAft>
                <a:spcPts val="1200"/>
              </a:spcAft>
            </a:pPr>
            <a:r>
              <a:rPr lang="en-IN" sz="2400" b="1" dirty="0">
                <a:solidFill>
                  <a:srgbClr val="003300"/>
                </a:solidFill>
              </a:rPr>
              <a:t>A. Constants  </a:t>
            </a:r>
            <a:r>
              <a:rPr lang="en-IN" sz="2400" dirty="0">
                <a:solidFill>
                  <a:srgbClr val="003300"/>
                </a:solidFill>
              </a:rPr>
              <a:t>and</a:t>
            </a:r>
            <a:r>
              <a:rPr lang="en-IN" sz="2400" b="1" dirty="0">
                <a:solidFill>
                  <a:srgbClr val="003300"/>
                </a:solidFill>
              </a:rPr>
              <a:t>  B. Variables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77B5D28-9E27-4338-BF8E-0C8DA09F5726}"/>
              </a:ext>
            </a:extLst>
          </p:cNvPr>
          <p:cNvSpPr txBox="1"/>
          <p:nvPr/>
        </p:nvSpPr>
        <p:spPr>
          <a:xfrm>
            <a:off x="647700" y="4622407"/>
            <a:ext cx="7772400" cy="1575585"/>
          </a:xfrm>
          <a:prstGeom prst="roundRect">
            <a:avLst/>
          </a:prstGeom>
          <a:noFill/>
          <a:ln w="28575">
            <a:solidFill>
              <a:srgbClr val="990099"/>
            </a:solidFill>
          </a:ln>
        </p:spPr>
        <p:txBody>
          <a:bodyPr wrap="square" rtlCol="0">
            <a:noAutofit/>
          </a:bodyPr>
          <a:lstStyle/>
          <a:p>
            <a:pPr algn="ctr"/>
            <a:r>
              <a:rPr lang="en-US" sz="2400" dirty="0">
                <a:solidFill>
                  <a:srgbClr val="003300"/>
                </a:solidFill>
              </a:rPr>
              <a:t>In our lives too we have </a:t>
            </a:r>
            <a:r>
              <a:rPr lang="en-US" sz="2400" b="1" dirty="0">
                <a:solidFill>
                  <a:srgbClr val="003300"/>
                </a:solidFill>
              </a:rPr>
              <a:t>a constant </a:t>
            </a:r>
            <a:r>
              <a:rPr lang="en-US" sz="2400" dirty="0">
                <a:solidFill>
                  <a:srgbClr val="003300"/>
                </a:solidFill>
              </a:rPr>
              <a:t>and </a:t>
            </a:r>
            <a:r>
              <a:rPr lang="en-US" sz="2400" b="1" dirty="0">
                <a:solidFill>
                  <a:srgbClr val="003300"/>
                </a:solidFill>
              </a:rPr>
              <a:t>many variable values</a:t>
            </a:r>
            <a:r>
              <a:rPr lang="en-US" sz="2400" dirty="0">
                <a:solidFill>
                  <a:srgbClr val="003300"/>
                </a:solidFill>
              </a:rPr>
              <a:t>. </a:t>
            </a:r>
            <a:r>
              <a:rPr lang="en-US" sz="2400" b="1" dirty="0">
                <a:solidFill>
                  <a:srgbClr val="003300"/>
                </a:solidFill>
              </a:rPr>
              <a:t>Constant</a:t>
            </a:r>
            <a:r>
              <a:rPr lang="en-US" sz="2400" dirty="0">
                <a:solidFill>
                  <a:srgbClr val="003300"/>
                </a:solidFill>
              </a:rPr>
              <a:t> can be said to be </a:t>
            </a:r>
            <a:r>
              <a:rPr lang="en-US" sz="2400" b="1" dirty="0">
                <a:solidFill>
                  <a:srgbClr val="003300"/>
                </a:solidFill>
              </a:rPr>
              <a:t>our family background </a:t>
            </a:r>
            <a:r>
              <a:rPr lang="en-US" sz="2400" dirty="0">
                <a:solidFill>
                  <a:srgbClr val="003300"/>
                </a:solidFill>
              </a:rPr>
              <a:t>at the time of our birth in which have no control. </a:t>
            </a:r>
            <a:endParaRPr lang="en-IN" sz="2400" dirty="0">
              <a:solidFill>
                <a:srgbClr val="003300"/>
              </a:solidFill>
            </a:endParaRPr>
          </a:p>
          <a:p>
            <a:pPr algn="ctr"/>
            <a:endParaRPr lang="en-IN" sz="2400" dirty="0">
              <a:solidFill>
                <a:srgbClr val="003300"/>
              </a:solidFill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5D0171D3-6B6F-4791-8CCF-A7D2B5E6A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/>
          <a:lstStyle/>
          <a:p>
            <a:r>
              <a:rPr lang="en-IN" dirty="0">
                <a:solidFill>
                  <a:srgbClr val="990099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Algebraic Expressions</a:t>
            </a:r>
          </a:p>
        </p:txBody>
      </p:sp>
      <p:pic>
        <p:nvPicPr>
          <p:cNvPr id="6146" name="Picture 2" descr="Family, Generations, Grandparents, Mother, Grandmother">
            <a:extLst>
              <a:ext uri="{FF2B5EF4-FFF2-40B4-BE49-F238E27FC236}">
                <a16:creationId xmlns:a16="http://schemas.microsoft.com/office/drawing/2014/main" id="{FB801FB0-C63A-4712-A1D4-8B07AE952B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2563337"/>
            <a:ext cx="2247900" cy="1964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0700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1F0F981-F65D-4BAF-B265-9357BC221823}"/>
              </a:ext>
            </a:extLst>
          </p:cNvPr>
          <p:cNvSpPr txBox="1"/>
          <p:nvPr/>
        </p:nvSpPr>
        <p:spPr>
          <a:xfrm flipH="1">
            <a:off x="720634" y="1569539"/>
            <a:ext cx="8077200" cy="307866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2400" dirty="0">
                <a:solidFill>
                  <a:srgbClr val="003300"/>
                </a:solidFill>
              </a:rPr>
              <a:t>But as we grow, we can add variables in the form of cultivation of </a:t>
            </a:r>
            <a:r>
              <a:rPr lang="en-US" sz="2400" b="1" dirty="0">
                <a:solidFill>
                  <a:srgbClr val="003300"/>
                </a:solidFill>
              </a:rPr>
              <a:t>human values </a:t>
            </a:r>
            <a:r>
              <a:rPr lang="en-US" sz="2400" dirty="0">
                <a:solidFill>
                  <a:srgbClr val="003300"/>
                </a:solidFill>
              </a:rPr>
              <a:t>that change our </a:t>
            </a:r>
          </a:p>
          <a:p>
            <a:r>
              <a:rPr lang="en-US" sz="2400" b="1" dirty="0">
                <a:solidFill>
                  <a:srgbClr val="003300"/>
                </a:solidFill>
              </a:rPr>
              <a:t>Name, </a:t>
            </a:r>
          </a:p>
          <a:p>
            <a:r>
              <a:rPr lang="en-US" sz="2400" b="1" dirty="0">
                <a:solidFill>
                  <a:srgbClr val="003300"/>
                </a:solidFill>
              </a:rPr>
              <a:t>Fame, </a:t>
            </a:r>
          </a:p>
          <a:p>
            <a:r>
              <a:rPr lang="en-US" sz="2400" b="1" dirty="0">
                <a:solidFill>
                  <a:srgbClr val="003300"/>
                </a:solidFill>
              </a:rPr>
              <a:t>Reputation, </a:t>
            </a:r>
          </a:p>
          <a:p>
            <a:r>
              <a:rPr lang="en-US" sz="2400" b="1" dirty="0">
                <a:solidFill>
                  <a:srgbClr val="003300"/>
                </a:solidFill>
              </a:rPr>
              <a:t>etc</a:t>
            </a:r>
            <a:r>
              <a:rPr lang="en-US" sz="2400" dirty="0">
                <a:solidFill>
                  <a:srgbClr val="003300"/>
                </a:solidFill>
              </a:rPr>
              <a:t>. </a:t>
            </a:r>
          </a:p>
          <a:p>
            <a:endParaRPr lang="en-US" sz="2400" dirty="0">
              <a:solidFill>
                <a:srgbClr val="003300"/>
              </a:solidFill>
            </a:endParaRPr>
          </a:p>
          <a:p>
            <a:endParaRPr lang="en-US" sz="2400" dirty="0">
              <a:solidFill>
                <a:srgbClr val="003300"/>
              </a:solidFill>
            </a:endParaRPr>
          </a:p>
          <a:p>
            <a:endParaRPr lang="en-US" sz="2400" dirty="0">
              <a:solidFill>
                <a:srgbClr val="003300"/>
              </a:solidFill>
            </a:endParaRPr>
          </a:p>
          <a:p>
            <a:endParaRPr lang="en-US" sz="2400" dirty="0">
              <a:solidFill>
                <a:srgbClr val="003300"/>
              </a:solidFill>
            </a:endParaRPr>
          </a:p>
          <a:p>
            <a:r>
              <a:rPr lang="en-US" sz="2400" dirty="0">
                <a:solidFill>
                  <a:srgbClr val="003300"/>
                </a:solidFill>
              </a:rPr>
              <a:t>The </a:t>
            </a:r>
            <a:r>
              <a:rPr lang="en-US" sz="2400" b="1" dirty="0">
                <a:solidFill>
                  <a:srgbClr val="003300"/>
                </a:solidFill>
              </a:rPr>
              <a:t>expression we create </a:t>
            </a:r>
            <a:r>
              <a:rPr lang="en-US" sz="2400" dirty="0">
                <a:solidFill>
                  <a:srgbClr val="003300"/>
                </a:solidFill>
              </a:rPr>
              <a:t>in the society and </a:t>
            </a:r>
            <a:r>
              <a:rPr lang="en-US" sz="2400" b="1" dirty="0">
                <a:solidFill>
                  <a:srgbClr val="003300"/>
                </a:solidFill>
              </a:rPr>
              <a:t>success in life</a:t>
            </a:r>
            <a:r>
              <a:rPr lang="en-US" sz="2400" dirty="0">
                <a:solidFill>
                  <a:srgbClr val="003300"/>
                </a:solidFill>
              </a:rPr>
              <a:t> depends on these variables that we keep adding. </a:t>
            </a:r>
            <a:endParaRPr lang="en-IN" sz="2400" dirty="0">
              <a:solidFill>
                <a:srgbClr val="003300"/>
              </a:solidFill>
            </a:endParaRPr>
          </a:p>
          <a:p>
            <a:endParaRPr lang="en-IN" sz="2400" dirty="0">
              <a:solidFill>
                <a:srgbClr val="003300"/>
              </a:solidFill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72D18CAE-5517-449A-A691-28362BEDCD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/>
          <a:lstStyle/>
          <a:p>
            <a:r>
              <a:rPr lang="en-IN" dirty="0">
                <a:solidFill>
                  <a:srgbClr val="990099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Constants &amp; Variables in Life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2E1293C-C49F-4D9E-9801-F3400BD476B1}"/>
              </a:ext>
            </a:extLst>
          </p:cNvPr>
          <p:cNvGrpSpPr/>
          <p:nvPr/>
        </p:nvGrpSpPr>
        <p:grpSpPr>
          <a:xfrm>
            <a:off x="4876800" y="2209800"/>
            <a:ext cx="3581400" cy="2781300"/>
            <a:chOff x="4876800" y="2209800"/>
            <a:chExt cx="3581400" cy="2781300"/>
          </a:xfrm>
        </p:grpSpPr>
        <p:pic>
          <p:nvPicPr>
            <p:cNvPr id="5122" name="Picture 2" descr="Cinema, Movie Premiere, Premiere, Red Carpet, Show">
              <a:extLst>
                <a:ext uri="{FF2B5EF4-FFF2-40B4-BE49-F238E27FC236}">
                  <a16:creationId xmlns:a16="http://schemas.microsoft.com/office/drawing/2014/main" id="{BA86C18E-FED9-4F86-86CC-1B35F911846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800" y="3200400"/>
              <a:ext cx="3581400" cy="17907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24" name="Picture 4" descr="Darkness, Smart, Suit, Business, Businessman, Caucasian">
              <a:extLst>
                <a:ext uri="{FF2B5EF4-FFF2-40B4-BE49-F238E27FC236}">
                  <a16:creationId xmlns:a16="http://schemas.microsoft.com/office/drawing/2014/main" id="{D4C995AD-659D-4592-9F51-6F2DF244679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57900" y="2209800"/>
              <a:ext cx="1219200" cy="2438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277261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1F0F981-F65D-4BAF-B265-9357BC221823}"/>
              </a:ext>
            </a:extLst>
          </p:cNvPr>
          <p:cNvSpPr txBox="1"/>
          <p:nvPr/>
        </p:nvSpPr>
        <p:spPr>
          <a:xfrm flipH="1">
            <a:off x="3276600" y="1066800"/>
            <a:ext cx="4724400" cy="990600"/>
          </a:xfrm>
          <a:prstGeom prst="roundRect">
            <a:avLst/>
          </a:prstGeom>
          <a:noFill/>
          <a:ln>
            <a:solidFill>
              <a:srgbClr val="990099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 anchor="ctr" anchorCtr="0">
            <a:noAutofit/>
          </a:bodyPr>
          <a:lstStyle/>
          <a:p>
            <a:r>
              <a:rPr lang="en-IN" sz="2400" dirty="0">
                <a:solidFill>
                  <a:srgbClr val="003300"/>
                </a:solidFill>
              </a:rPr>
              <a:t>Abraham Lincoln, coming from a </a:t>
            </a:r>
            <a:r>
              <a:rPr lang="en-IN" sz="2400" b="1" dirty="0">
                <a:solidFill>
                  <a:srgbClr val="003300"/>
                </a:solidFill>
              </a:rPr>
              <a:t>poor background.</a:t>
            </a:r>
            <a:endParaRPr lang="en-IN" sz="2400" dirty="0">
              <a:solidFill>
                <a:srgbClr val="003300"/>
              </a:solidFill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72D18CAE-5517-449A-A691-28362BEDCD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94098"/>
            <a:ext cx="8229600" cy="715962"/>
          </a:xfrm>
        </p:spPr>
        <p:txBody>
          <a:bodyPr/>
          <a:lstStyle/>
          <a:p>
            <a:r>
              <a:rPr lang="en-IN" dirty="0">
                <a:solidFill>
                  <a:srgbClr val="990099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Life Lesson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4A1409EC-B2A3-436C-A3C0-4E4FF4FA240B}"/>
              </a:ext>
            </a:extLst>
          </p:cNvPr>
          <p:cNvSpPr/>
          <p:nvPr/>
        </p:nvSpPr>
        <p:spPr>
          <a:xfrm>
            <a:off x="3276600" y="2472253"/>
            <a:ext cx="4724400" cy="1736646"/>
          </a:xfrm>
          <a:prstGeom prst="roundRect">
            <a:avLst/>
          </a:prstGeom>
          <a:ln>
            <a:solidFill>
              <a:srgbClr val="990099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anchor="ctr" anchorCtr="0">
            <a:spAutoFit/>
          </a:bodyPr>
          <a:lstStyle/>
          <a:p>
            <a:r>
              <a:rPr lang="en-IN" sz="2400" dirty="0"/>
              <a:t>He learnt from his mother, </a:t>
            </a:r>
            <a:r>
              <a:rPr lang="en-IN" sz="2400" b="1" dirty="0"/>
              <a:t>to be unafraid of his financial position, to speak truth &amp; conduct himself with dignity &amp; self-respect.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80A0DCA-3416-4496-939A-396F095CB38C}"/>
              </a:ext>
            </a:extLst>
          </p:cNvPr>
          <p:cNvSpPr txBox="1"/>
          <p:nvPr/>
        </p:nvSpPr>
        <p:spPr>
          <a:xfrm>
            <a:off x="990600" y="5181600"/>
            <a:ext cx="1447800" cy="510778"/>
          </a:xfrm>
          <a:prstGeom prst="roundRect">
            <a:avLst/>
          </a:prstGeom>
          <a:solidFill>
            <a:srgbClr val="99009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 anchor="ctr" anchorCtr="1">
            <a:noAutofit/>
          </a:bodyPr>
          <a:lstStyle/>
          <a:p>
            <a:r>
              <a:rPr lang="en-IN" sz="2400" b="1" dirty="0">
                <a:solidFill>
                  <a:schemeClr val="bg1"/>
                </a:solidFill>
              </a:rPr>
              <a:t>Constant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91A8923-36DD-4FFC-B881-1239EA99D8C5}"/>
              </a:ext>
            </a:extLst>
          </p:cNvPr>
          <p:cNvSpPr txBox="1"/>
          <p:nvPr/>
        </p:nvSpPr>
        <p:spPr>
          <a:xfrm>
            <a:off x="6781800" y="5181600"/>
            <a:ext cx="1447800" cy="510778"/>
          </a:xfrm>
          <a:prstGeom prst="roundRect">
            <a:avLst/>
          </a:prstGeom>
          <a:solidFill>
            <a:srgbClr val="99009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 anchor="ctr" anchorCtr="1">
            <a:noAutofit/>
          </a:bodyPr>
          <a:lstStyle/>
          <a:p>
            <a:r>
              <a:rPr lang="en-IN" sz="2400" b="1" dirty="0">
                <a:solidFill>
                  <a:schemeClr val="bg1"/>
                </a:solidFill>
              </a:rPr>
              <a:t>Variable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15416DD-4403-48B1-924E-88D0CBEA7ABE}"/>
              </a:ext>
            </a:extLst>
          </p:cNvPr>
          <p:cNvCxnSpPr>
            <a:stCxn id="7" idx="0"/>
          </p:cNvCxnSpPr>
          <p:nvPr/>
        </p:nvCxnSpPr>
        <p:spPr>
          <a:xfrm flipV="1">
            <a:off x="1714500" y="2133600"/>
            <a:ext cx="1790700" cy="3048000"/>
          </a:xfrm>
          <a:prstGeom prst="straightConnector1">
            <a:avLst/>
          </a:prstGeom>
          <a:ln w="22225">
            <a:solidFill>
              <a:srgbClr val="990099"/>
            </a:solidFill>
            <a:tailEnd type="stealth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99171E85-FEDF-407C-88F6-5ABD3597C04C}"/>
              </a:ext>
            </a:extLst>
          </p:cNvPr>
          <p:cNvCxnSpPr>
            <a:cxnSpLocks/>
          </p:cNvCxnSpPr>
          <p:nvPr/>
        </p:nvCxnSpPr>
        <p:spPr>
          <a:xfrm flipH="1" flipV="1">
            <a:off x="6553200" y="4114800"/>
            <a:ext cx="457200" cy="1066801"/>
          </a:xfrm>
          <a:prstGeom prst="straightConnector1">
            <a:avLst/>
          </a:prstGeom>
          <a:ln w="22225">
            <a:solidFill>
              <a:srgbClr val="990099"/>
            </a:solidFill>
            <a:tailEnd type="stealth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Person, Man, Abraham Lincoln, President">
            <a:extLst>
              <a:ext uri="{FF2B5EF4-FFF2-40B4-BE49-F238E27FC236}">
                <a16:creationId xmlns:a16="http://schemas.microsoft.com/office/drawing/2014/main" id="{86EC222A-ADAC-437C-88C1-6EE2EE09757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60" r="20413" b="30000"/>
          <a:stretch/>
        </p:blipFill>
        <p:spPr bwMode="auto">
          <a:xfrm>
            <a:off x="323849" y="1165622"/>
            <a:ext cx="2590801" cy="25696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979376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 animBg="1"/>
      <p:bldP spid="4" grpId="0" animBg="1"/>
      <p:bldP spid="7" grpId="0" uiExpand="1" build="allAtOnce" animBg="1"/>
      <p:bldP spid="8" grpId="0" uiExpand="1" build="allAtOnce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1F0F981-F65D-4BAF-B265-9357BC221823}"/>
              </a:ext>
            </a:extLst>
          </p:cNvPr>
          <p:cNvSpPr txBox="1"/>
          <p:nvPr/>
        </p:nvSpPr>
        <p:spPr>
          <a:xfrm flipH="1">
            <a:off x="476250" y="4185920"/>
            <a:ext cx="8077200" cy="1681480"/>
          </a:xfrm>
          <a:prstGeom prst="roundRect">
            <a:avLst/>
          </a:prstGeom>
          <a:noFill/>
          <a:ln>
            <a:solidFill>
              <a:srgbClr val="990099"/>
            </a:solidFill>
          </a:ln>
        </p:spPr>
        <p:txBody>
          <a:bodyPr wrap="square" rtlCol="0">
            <a:noAutofit/>
          </a:bodyPr>
          <a:lstStyle/>
          <a:p>
            <a:pPr algn="just"/>
            <a:r>
              <a:rPr lang="en-IN" sz="2400" dirty="0">
                <a:solidFill>
                  <a:srgbClr val="003300"/>
                </a:solidFill>
              </a:rPr>
              <a:t>When little Abraham was disrespected by his friends for wearing old &amp; shabby clothes, his mother consoled him that poverty, though viewed in poor light by others, will eventually help him gain respect.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72D18CAE-5517-449A-A691-28362BEDCD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/>
          <a:lstStyle/>
          <a:p>
            <a:r>
              <a:rPr lang="en-IN" dirty="0">
                <a:solidFill>
                  <a:srgbClr val="990099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Life Lesson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2F50675-6754-4134-995B-092D35D26B3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32"/>
          <a:stretch/>
        </p:blipFill>
        <p:spPr>
          <a:xfrm>
            <a:off x="2476500" y="990600"/>
            <a:ext cx="4038600" cy="281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67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1F0F981-F65D-4BAF-B265-9357BC221823}"/>
              </a:ext>
            </a:extLst>
          </p:cNvPr>
          <p:cNvSpPr txBox="1"/>
          <p:nvPr/>
        </p:nvSpPr>
        <p:spPr>
          <a:xfrm flipH="1">
            <a:off x="457200" y="1447800"/>
            <a:ext cx="8229600" cy="22860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IN" sz="2400" dirty="0">
                <a:solidFill>
                  <a:srgbClr val="003300"/>
                </a:solidFill>
              </a:rPr>
              <a:t>Lincoln later in his life declared, </a:t>
            </a:r>
            <a:r>
              <a:rPr lang="en-IN" sz="2400" b="1" dirty="0">
                <a:solidFill>
                  <a:srgbClr val="003300"/>
                </a:solidFill>
              </a:rPr>
              <a:t>“You may disrespect me, but truth cannot be disrespected. It will emerge triumphant”</a:t>
            </a:r>
          </a:p>
          <a:p>
            <a:endParaRPr lang="en-IN" sz="2400" dirty="0">
              <a:solidFill>
                <a:srgbClr val="003300"/>
              </a:solidFill>
            </a:endParaRPr>
          </a:p>
          <a:p>
            <a:pPr algn="ctr"/>
            <a:r>
              <a:rPr lang="en-IN" sz="2400" dirty="0">
                <a:solidFill>
                  <a:srgbClr val="003300"/>
                </a:solidFill>
              </a:rPr>
              <a:t>He proceeded on the path of </a:t>
            </a:r>
            <a:r>
              <a:rPr lang="en-IN" sz="2400" b="1" dirty="0">
                <a:solidFill>
                  <a:srgbClr val="003300"/>
                </a:solidFill>
              </a:rPr>
              <a:t>Truth and Self confidence </a:t>
            </a:r>
            <a:r>
              <a:rPr lang="en-IN" sz="2400" dirty="0">
                <a:solidFill>
                  <a:srgbClr val="003300"/>
                </a:solidFill>
              </a:rPr>
              <a:t>and became the</a:t>
            </a:r>
            <a:r>
              <a:rPr lang="en-IN" sz="2400" b="1" dirty="0">
                <a:solidFill>
                  <a:srgbClr val="003300"/>
                </a:solidFill>
              </a:rPr>
              <a:t> President of the United states of America.</a:t>
            </a:r>
          </a:p>
          <a:p>
            <a:endParaRPr lang="en-IN" sz="2400" dirty="0">
              <a:solidFill>
                <a:srgbClr val="003300"/>
              </a:solidFill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72D18CAE-5517-449A-A691-28362BEDCD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/>
          <a:lstStyle/>
          <a:p>
            <a:r>
              <a:rPr lang="en-IN" dirty="0">
                <a:solidFill>
                  <a:srgbClr val="990099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Life Lesson</a:t>
            </a:r>
          </a:p>
        </p:txBody>
      </p:sp>
      <p:pic>
        <p:nvPicPr>
          <p:cNvPr id="2050" name="Picture 2" descr="Abraham, Lincoln, President, United, States, America">
            <a:extLst>
              <a:ext uri="{FF2B5EF4-FFF2-40B4-BE49-F238E27FC236}">
                <a16:creationId xmlns:a16="http://schemas.microsoft.com/office/drawing/2014/main" id="{9A2AFFA0-0A8B-467A-8C12-840C62A1C8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6900" y="3452949"/>
            <a:ext cx="5410200" cy="2705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8192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1F0F981-F65D-4BAF-B265-9357BC221823}"/>
              </a:ext>
            </a:extLst>
          </p:cNvPr>
          <p:cNvSpPr txBox="1"/>
          <p:nvPr/>
        </p:nvSpPr>
        <p:spPr>
          <a:xfrm flipH="1">
            <a:off x="457200" y="1447800"/>
            <a:ext cx="8229600" cy="5334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noAutofit/>
          </a:bodyPr>
          <a:lstStyle/>
          <a:p>
            <a:r>
              <a:rPr lang="en-US" sz="2800" dirty="0"/>
              <a:t>1. Children, can you think of any other constant in life? </a:t>
            </a:r>
          </a:p>
          <a:p>
            <a:pPr algn="ctr"/>
            <a:endParaRPr lang="en-US" sz="2400" dirty="0">
              <a:solidFill>
                <a:srgbClr val="003300"/>
              </a:solidFill>
            </a:endParaRPr>
          </a:p>
          <a:p>
            <a:pPr algn="ctr"/>
            <a:endParaRPr lang="en-US" sz="2400" dirty="0">
              <a:solidFill>
                <a:srgbClr val="003300"/>
              </a:solidFill>
            </a:endParaRPr>
          </a:p>
          <a:p>
            <a:endParaRPr lang="en-IN" sz="2400" dirty="0">
              <a:solidFill>
                <a:srgbClr val="003300"/>
              </a:solidFill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72D18CAE-5517-449A-A691-28362BEDCD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/>
          <a:lstStyle/>
          <a:p>
            <a:r>
              <a:rPr lang="en-IN" dirty="0">
                <a:solidFill>
                  <a:srgbClr val="990099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Discussion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D1DCA87-B16F-4A1E-8101-F383B558F62D}"/>
              </a:ext>
            </a:extLst>
          </p:cNvPr>
          <p:cNvSpPr txBox="1"/>
          <p:nvPr/>
        </p:nvSpPr>
        <p:spPr>
          <a:xfrm flipH="1">
            <a:off x="457200" y="3280438"/>
            <a:ext cx="5832566" cy="5334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noAutofit/>
          </a:bodyPr>
          <a:lstStyle/>
          <a:p>
            <a:r>
              <a:rPr lang="en-US" sz="2800" dirty="0"/>
              <a:t>2. How can we achieve this constant? </a:t>
            </a:r>
          </a:p>
          <a:p>
            <a:endParaRPr lang="en-IN" sz="2400" dirty="0">
              <a:solidFill>
                <a:srgbClr val="00330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E1BFDA5-7B12-44E0-A757-961E9911EDCD}"/>
              </a:ext>
            </a:extLst>
          </p:cNvPr>
          <p:cNvSpPr txBox="1"/>
          <p:nvPr/>
        </p:nvSpPr>
        <p:spPr>
          <a:xfrm>
            <a:off x="474617" y="2354581"/>
            <a:ext cx="4953000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One more constant in our life is God</a:t>
            </a:r>
            <a:endParaRPr lang="en-IN" sz="24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685AC2E-D68F-4CD0-8F9E-C45EAEA1B567}"/>
              </a:ext>
            </a:extLst>
          </p:cNvPr>
          <p:cNvSpPr txBox="1"/>
          <p:nvPr/>
        </p:nvSpPr>
        <p:spPr>
          <a:xfrm>
            <a:off x="474617" y="4040573"/>
            <a:ext cx="6871064" cy="47491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dirty="0"/>
              <a:t>By allowing in the 5 values, which are also constants</a:t>
            </a:r>
            <a:endParaRPr lang="en-IN" sz="2400" dirty="0"/>
          </a:p>
        </p:txBody>
      </p:sp>
      <p:pic>
        <p:nvPicPr>
          <p:cNvPr id="1026" name="Picture 2" descr="Boy, Divine, God, Male, Man, Prayer">
            <a:extLst>
              <a:ext uri="{FF2B5EF4-FFF2-40B4-BE49-F238E27FC236}">
                <a16:creationId xmlns:a16="http://schemas.microsoft.com/office/drawing/2014/main" id="{FC58A34C-5F0E-4A94-B489-D411C293EA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2181468"/>
            <a:ext cx="895350" cy="963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462F7C63-FFB2-4F70-9C41-8D9D3E00560E}"/>
              </a:ext>
            </a:extLst>
          </p:cNvPr>
          <p:cNvGrpSpPr/>
          <p:nvPr/>
        </p:nvGrpSpPr>
        <p:grpSpPr>
          <a:xfrm>
            <a:off x="3124200" y="4612353"/>
            <a:ext cx="3732769" cy="2015696"/>
            <a:chOff x="3124200" y="4612353"/>
            <a:chExt cx="3732769" cy="2015696"/>
          </a:xfrm>
        </p:grpSpPr>
        <p:pic>
          <p:nvPicPr>
            <p:cNvPr id="1028" name="Picture 4" descr="Babas five Human Values">
              <a:extLst>
                <a:ext uri="{FF2B5EF4-FFF2-40B4-BE49-F238E27FC236}">
                  <a16:creationId xmlns:a16="http://schemas.microsoft.com/office/drawing/2014/main" id="{B8587EF0-1A61-40FF-A664-E38733D6484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24200" y="4612353"/>
              <a:ext cx="3732769" cy="20156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47B196A3-8F08-4704-810B-7ED0E0CE3E59}"/>
                </a:ext>
              </a:extLst>
            </p:cNvPr>
            <p:cNvSpPr/>
            <p:nvPr/>
          </p:nvSpPr>
          <p:spPr>
            <a:xfrm>
              <a:off x="3910149" y="5257800"/>
              <a:ext cx="2262051" cy="76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IN" sz="2400" dirty="0">
                  <a:solidFill>
                    <a:schemeClr val="tx1"/>
                  </a:solidFill>
                </a:rPr>
                <a:t>Human Values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70789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7" grpId="0" animBg="1"/>
      <p:bldP spid="2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2D18CAE-5517-449A-A691-28362BEDCD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/>
          <a:lstStyle/>
          <a:p>
            <a:r>
              <a:rPr lang="en-IN" dirty="0">
                <a:solidFill>
                  <a:srgbClr val="990099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Life Lesson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F04AD77-46C2-421A-AE94-AC82DA82BEAA}"/>
              </a:ext>
            </a:extLst>
          </p:cNvPr>
          <p:cNvSpPr/>
          <p:nvPr/>
        </p:nvSpPr>
        <p:spPr>
          <a:xfrm>
            <a:off x="478971" y="1524000"/>
            <a:ext cx="8229600" cy="1668512"/>
          </a:xfrm>
          <a:prstGeom prst="roundRect">
            <a:avLst>
              <a:gd name="adj" fmla="val 28876"/>
            </a:avLst>
          </a:prstGeom>
          <a:solidFill>
            <a:schemeClr val="bg1"/>
          </a:solidFill>
          <a:ln w="76200">
            <a:solidFill>
              <a:srgbClr val="990099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anchor="ctr" anchorCtr="1">
            <a:noAutofit/>
          </a:bodyPr>
          <a:lstStyle/>
          <a:p>
            <a:pPr algn="just"/>
            <a:r>
              <a:rPr lang="en-IN" sz="2400" dirty="0">
                <a:solidFill>
                  <a:srgbClr val="003300"/>
                </a:solidFill>
              </a:rPr>
              <a:t>Your place in the society is because of your </a:t>
            </a:r>
            <a:r>
              <a:rPr lang="en-IN" sz="2400" b="1" dirty="0">
                <a:solidFill>
                  <a:srgbClr val="003300"/>
                </a:solidFill>
              </a:rPr>
              <a:t>good human values </a:t>
            </a:r>
            <a:r>
              <a:rPr lang="en-IN" sz="2400" dirty="0">
                <a:solidFill>
                  <a:srgbClr val="003300"/>
                </a:solidFill>
              </a:rPr>
              <a:t>you develop and your </a:t>
            </a:r>
            <a:r>
              <a:rPr lang="en-IN" sz="2400" b="1" dirty="0">
                <a:solidFill>
                  <a:srgbClr val="003300"/>
                </a:solidFill>
              </a:rPr>
              <a:t>positive attitude</a:t>
            </a:r>
            <a:r>
              <a:rPr lang="en-IN" sz="2400" dirty="0">
                <a:solidFill>
                  <a:srgbClr val="003300"/>
                </a:solidFill>
              </a:rPr>
              <a:t> towards people around you and not necessarily family background. </a:t>
            </a:r>
          </a:p>
        </p:txBody>
      </p:sp>
      <p:pic>
        <p:nvPicPr>
          <p:cNvPr id="3074" name="Picture 2" descr="Volunteer, Charity, Cloud, Community, Fundraise">
            <a:extLst>
              <a:ext uri="{FF2B5EF4-FFF2-40B4-BE49-F238E27FC236}">
                <a16:creationId xmlns:a16="http://schemas.microsoft.com/office/drawing/2014/main" id="{BD0C7B9A-0602-44DD-A405-4FE1652C8A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6946" y="4222301"/>
            <a:ext cx="2533650" cy="1991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1374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52400" y="57320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MM Index</a:t>
            </a:r>
            <a:endParaRPr lang="en-IN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6724986"/>
              </p:ext>
            </p:extLst>
          </p:nvPr>
        </p:nvGraphicFramePr>
        <p:xfrm>
          <a:off x="917712" y="1085260"/>
          <a:ext cx="7311888" cy="50086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11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372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435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24338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Slide#</a:t>
                      </a:r>
                      <a:endParaRPr lang="en-IN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Thumbnail</a:t>
                      </a:r>
                      <a:endParaRPr lang="en-IN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Source and Attribution</a:t>
                      </a:r>
                      <a:endParaRPr lang="en-IN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4338">
                <a:tc>
                  <a:txBody>
                    <a:bodyPr/>
                    <a:lstStyle/>
                    <a:p>
                      <a:r>
                        <a:rPr lang="en-IN" sz="1800" b="1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https://pixabay.com/vectors/person-man-abraham-lincoln-5432770/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4338">
                <a:tc>
                  <a:txBody>
                    <a:bodyPr/>
                    <a:lstStyle/>
                    <a:p>
                      <a:r>
                        <a:rPr lang="en-IN" sz="1800" b="1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200" b="0" dirty="0">
                          <a:solidFill>
                            <a:schemeClr val="tx1"/>
                          </a:solidFill>
                        </a:rPr>
                        <a:t>https://pixabay.com/photos/cry-harm-accident-pain-suffering-2764843/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8596504"/>
                  </a:ext>
                </a:extLst>
              </a:tr>
              <a:tr h="524338">
                <a:tc>
                  <a:txBody>
                    <a:bodyPr/>
                    <a:lstStyle/>
                    <a:p>
                      <a:r>
                        <a:rPr lang="en-IN" sz="1800" b="1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200" b="0" u="non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https://pixabay.com/vectors/abraham-lincoln-president-united-36438/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54001186"/>
                  </a:ext>
                </a:extLst>
              </a:tr>
              <a:tr h="524338">
                <a:tc>
                  <a:txBody>
                    <a:bodyPr/>
                    <a:lstStyle/>
                    <a:p>
                      <a:r>
                        <a:rPr lang="en-IN" sz="1800" b="1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200" b="0" dirty="0">
                          <a:solidFill>
                            <a:schemeClr val="tx1"/>
                          </a:solidFill>
                        </a:rPr>
                        <a:t>https://pixabay.com/illustrations/volunteer-charity-cloud-community-1326758/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6696740"/>
                  </a:ext>
                </a:extLst>
              </a:tr>
              <a:tr h="813973">
                <a:tc>
                  <a:txBody>
                    <a:bodyPr/>
                    <a:lstStyle/>
                    <a:p>
                      <a:r>
                        <a:rPr lang="en-IN" sz="1800" b="1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Carpet- https://pixabay.com/vectors/cinema-movie-premiere-premiere-1293881/</a:t>
                      </a:r>
                    </a:p>
                    <a:p>
                      <a:r>
                        <a:rPr 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Man - https://pixabay.com/vectors/darkness-smart-suit-business-3399600/</a:t>
                      </a:r>
                      <a:endParaRPr lang="en-IN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26940635"/>
                  </a:ext>
                </a:extLst>
              </a:tr>
              <a:tr h="524338">
                <a:tc>
                  <a:txBody>
                    <a:bodyPr/>
                    <a:lstStyle/>
                    <a:p>
                      <a:r>
                        <a:rPr lang="en-IN" sz="1800" b="1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200" b="0" dirty="0">
                          <a:solidFill>
                            <a:schemeClr val="tx1"/>
                          </a:solidFill>
                        </a:rPr>
                        <a:t>https://pixabay.com/illustrations/family-generations-grandparents-4246410/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79901574"/>
                  </a:ext>
                </a:extLst>
              </a:tr>
              <a:tr h="524338">
                <a:tc>
                  <a:txBody>
                    <a:bodyPr/>
                    <a:lstStyle/>
                    <a:p>
                      <a:r>
                        <a:rPr lang="en-IN" sz="1800" b="1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200" b="0" dirty="0">
                          <a:solidFill>
                            <a:schemeClr val="tx1"/>
                          </a:solidFill>
                        </a:rPr>
                        <a:t>https://pixabay.com/vectors/boy-divine-god-male-man-prayer-1299588/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73939361"/>
                  </a:ext>
                </a:extLst>
              </a:tr>
              <a:tr h="524338">
                <a:tc>
                  <a:txBody>
                    <a:bodyPr/>
                    <a:lstStyle/>
                    <a:p>
                      <a:r>
                        <a:rPr lang="en-IN" sz="1800" b="1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http://media.radiosai.org/journals/Vol_01/07Dec01/04_COVER_STORY_2/Related_story2.htm</a:t>
                      </a:r>
                      <a:endParaRPr lang="en-IN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15391355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5FAC6915-7852-45AC-AFD3-EA67C214A3E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7487" y="1689641"/>
            <a:ext cx="246361" cy="32464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4E7AF10-616E-460B-B298-26619FD522F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32"/>
          <a:stretch/>
        </p:blipFill>
        <p:spPr>
          <a:xfrm>
            <a:off x="2203053" y="2338725"/>
            <a:ext cx="328331" cy="228799"/>
          </a:xfrm>
          <a:prstGeom prst="rect">
            <a:avLst/>
          </a:prstGeom>
        </p:spPr>
      </p:pic>
      <p:pic>
        <p:nvPicPr>
          <p:cNvPr id="8" name="Picture 2" descr="Abraham, Lincoln, President, United, States, America">
            <a:extLst>
              <a:ext uri="{FF2B5EF4-FFF2-40B4-BE49-F238E27FC236}">
                <a16:creationId xmlns:a16="http://schemas.microsoft.com/office/drawing/2014/main" id="{3E32E83F-ABC6-4EA3-98C0-188494B68B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452" y="2760985"/>
            <a:ext cx="667793" cy="333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Volunteer, Charity, Cloud, Community, Fundraise">
            <a:extLst>
              <a:ext uri="{FF2B5EF4-FFF2-40B4-BE49-F238E27FC236}">
                <a16:creationId xmlns:a16="http://schemas.microsoft.com/office/drawing/2014/main" id="{AB7A1772-E163-4C70-8B7E-2DEF9B1332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6076" y="3203172"/>
            <a:ext cx="445249" cy="349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2E586FAC-ABE8-457D-BF7A-829AD34DC422}"/>
              </a:ext>
            </a:extLst>
          </p:cNvPr>
          <p:cNvGrpSpPr/>
          <p:nvPr/>
        </p:nvGrpSpPr>
        <p:grpSpPr>
          <a:xfrm>
            <a:off x="2174706" y="3824246"/>
            <a:ext cx="556539" cy="319635"/>
            <a:chOff x="4876800" y="2209800"/>
            <a:chExt cx="3581400" cy="2781300"/>
          </a:xfrm>
        </p:grpSpPr>
        <p:pic>
          <p:nvPicPr>
            <p:cNvPr id="11" name="Picture 2" descr="Cinema, Movie Premiere, Premiere, Red Carpet, Show">
              <a:extLst>
                <a:ext uri="{FF2B5EF4-FFF2-40B4-BE49-F238E27FC236}">
                  <a16:creationId xmlns:a16="http://schemas.microsoft.com/office/drawing/2014/main" id="{9B34B00C-97D1-4AD9-8069-2A5DDC1573D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800" y="3200400"/>
              <a:ext cx="3581400" cy="17907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4" descr="Darkness, Smart, Suit, Business, Businessman, Caucasian">
              <a:extLst>
                <a:ext uri="{FF2B5EF4-FFF2-40B4-BE49-F238E27FC236}">
                  <a16:creationId xmlns:a16="http://schemas.microsoft.com/office/drawing/2014/main" id="{B7EF3746-9721-4974-81D6-F48FB6B54B1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57900" y="2209800"/>
              <a:ext cx="1219200" cy="2438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3" name="Picture 2" descr="Family, Generations, Grandparents, Mother, Grandmother">
            <a:extLst>
              <a:ext uri="{FF2B5EF4-FFF2-40B4-BE49-F238E27FC236}">
                <a16:creationId xmlns:a16="http://schemas.microsoft.com/office/drawing/2014/main" id="{1D61F923-EB73-406A-ACA0-3C2EC51DCA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0667" y="4581089"/>
            <a:ext cx="324648" cy="283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Boy, Divine, God, Male, Man, Prayer">
            <a:extLst>
              <a:ext uri="{FF2B5EF4-FFF2-40B4-BE49-F238E27FC236}">
                <a16:creationId xmlns:a16="http://schemas.microsoft.com/office/drawing/2014/main" id="{77C83B7E-3E57-4B43-9536-7298768DA2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5044" y="5174143"/>
            <a:ext cx="237607" cy="255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Babas five Human Values">
            <a:extLst>
              <a:ext uri="{FF2B5EF4-FFF2-40B4-BE49-F238E27FC236}">
                <a16:creationId xmlns:a16="http://schemas.microsoft.com/office/drawing/2014/main" id="{95D27550-754D-4571-A20C-AF08A9D00D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3159" y="5677669"/>
            <a:ext cx="419631" cy="303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05777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2912</TotalTime>
  <Words>742</Words>
  <Application>Microsoft Office PowerPoint</Application>
  <PresentationFormat>On-screen Show (4:3)</PresentationFormat>
  <Paragraphs>99</Paragraphs>
  <Slides>9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Value The Expression</vt:lpstr>
      <vt:lpstr>Algebraic Expressions</vt:lpstr>
      <vt:lpstr>Constants &amp; Variables in Life</vt:lpstr>
      <vt:lpstr>Life Lesson</vt:lpstr>
      <vt:lpstr>Life Lesson</vt:lpstr>
      <vt:lpstr>Life Lesson</vt:lpstr>
      <vt:lpstr>Discussion</vt:lpstr>
      <vt:lpstr>Life Lesson</vt:lpstr>
      <vt:lpstr>MM Index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keshaba</dc:creator>
  <cp:lastModifiedBy>GIRIDHAR BALACHANDRAN 170905056</cp:lastModifiedBy>
  <cp:revision>430</cp:revision>
  <dcterms:created xsi:type="dcterms:W3CDTF">2018-12-16T04:20:25Z</dcterms:created>
  <dcterms:modified xsi:type="dcterms:W3CDTF">2021-02-16T06:47:49Z</dcterms:modified>
</cp:coreProperties>
</file>