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0"/>
  </p:notesMasterIdLst>
  <p:sldIdLst>
    <p:sldId id="271" r:id="rId2"/>
    <p:sldId id="263" r:id="rId3"/>
    <p:sldId id="264" r:id="rId4"/>
    <p:sldId id="265" r:id="rId5"/>
    <p:sldId id="269" r:id="rId6"/>
    <p:sldId id="270" r:id="rId7"/>
    <p:sldId id="266" r:id="rId8"/>
    <p:sldId id="27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F0C8"/>
    <a:srgbClr val="FFD5D6"/>
    <a:srgbClr val="FFBDBF"/>
    <a:srgbClr val="C7E6A4"/>
    <a:srgbClr val="2E3917"/>
    <a:srgbClr val="E5F3F7"/>
    <a:srgbClr val="FFEFEF"/>
    <a:srgbClr val="FFE1E2"/>
    <a:srgbClr val="E4EDD3"/>
    <a:srgbClr val="DCF0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 showGuides="1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689F08-E78F-4595-A169-12A788CD3E2D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3BD34-5157-4B76-BE35-6013E15F61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877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Asset Type: Main Script</a:t>
            </a: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 &lt;SOURCE TYPE&gt;  &lt;SOURCE URL&gt;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e.g. 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Gandhiji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 FREE  CREATIVE COMMONS SEARCH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http://en.wikipedia.org/wiki/File:Portrait_Gandhi.jpg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Types - 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SSSVV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GALLERY - </a:t>
            </a:r>
            <a:r>
              <a:rPr lang="en-US" sz="1200" b="1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SG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ORIGINAL CREATION /MM APP REQUEST - 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CREATIVE COMMONS SEARCH - 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CC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SSSVV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AUTHORIZED LINKS  / Google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Customised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Search - 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2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82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Vertices : A , B, C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Sides  :  AB , BC,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Angles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: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∠CAB  , ∠ABC , ∠BCA </a:t>
            </a:r>
          </a:p>
          <a:p>
            <a:r>
              <a:rPr lang="en-IN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Animation</a:t>
            </a:r>
            <a:r>
              <a:rPr lang="en-IN" sz="11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itself explaining the parts of triangle no need to give definition here , teacher will  give the definition orally</a:t>
            </a:r>
            <a:endParaRPr lang="en-US" sz="1100" b="1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3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317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As author</a:t>
            </a:r>
            <a:r>
              <a:rPr lang="en-IN" baseline="0" dirty="0"/>
              <a:t> </a:t>
            </a:r>
            <a:r>
              <a:rPr lang="en-IN" dirty="0"/>
              <a:t> want all</a:t>
            </a:r>
            <a:r>
              <a:rPr lang="en-IN" baseline="0" dirty="0"/>
              <a:t> three </a:t>
            </a:r>
            <a:r>
              <a:rPr lang="en-IN" baseline="0" dirty="0" err="1"/>
              <a:t>traingles</a:t>
            </a:r>
            <a:r>
              <a:rPr lang="en-IN" baseline="0" dirty="0"/>
              <a:t> in a single slide when on slide show it comes one after other it will be visible.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6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268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 userDrawn="1"/>
        </p:nvGrpSpPr>
        <p:grpSpPr bwMode="auto">
          <a:xfrm>
            <a:off x="0" y="0"/>
            <a:ext cx="873126" cy="852489"/>
            <a:chOff x="0" y="0"/>
            <a:chExt cx="872351" cy="852108"/>
          </a:xfrm>
        </p:grpSpPr>
        <p:sp>
          <p:nvSpPr>
            <p:cNvPr id="4" name="Round Diagonal Corner Rectangle 3"/>
            <p:cNvSpPr/>
            <p:nvPr userDrawn="1"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5" name="Round Diagonal Corner Rectangle 4"/>
            <p:cNvSpPr/>
            <p:nvPr userDrawn="1"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6" name="Round Diagonal Corner Rectangle 5"/>
            <p:cNvSpPr/>
            <p:nvPr userDrawn="1"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7" name="Round Diagonal Corner Rectangle 6"/>
            <p:cNvSpPr/>
            <p:nvPr userDrawn="1"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8" name="Straight Connector 7"/>
            <p:cNvCxnSpPr/>
            <p:nvPr userDrawn="1"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 userDrawn="1"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 userDrawn="1"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/>
          <p:cNvSpPr/>
          <p:nvPr userDrawn="1"/>
        </p:nvSpPr>
        <p:spPr>
          <a:xfrm>
            <a:off x="5793557" y="6445398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562600"/>
            <a:ext cx="914400" cy="914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66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5" name="Rectangle 4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r>
              <a:rPr lang="en-US" sz="1100" b="1" dirty="0">
                <a:solidFill>
                  <a:srgbClr val="0000CC"/>
                </a:solidFill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83132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erge 1"/>
          <p:cNvSpPr/>
          <p:nvPr/>
        </p:nvSpPr>
        <p:spPr>
          <a:xfrm rot="1778334">
            <a:off x="-1353533" y="2097324"/>
            <a:ext cx="4628458" cy="4071167"/>
          </a:xfrm>
          <a:prstGeom prst="flowChartMerg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-59808" y="2733755"/>
            <a:ext cx="9203808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4800" b="1" dirty="0">
                <a:solidFill>
                  <a:srgbClr val="002060"/>
                </a:solidFill>
              </a:rPr>
              <a:t>INTRODUCTION TO </a:t>
            </a:r>
          </a:p>
          <a:p>
            <a:pPr algn="ctr"/>
            <a:r>
              <a:rPr lang="en-IN" sz="4800" b="1" dirty="0">
                <a:solidFill>
                  <a:srgbClr val="002060"/>
                </a:solidFill>
              </a:rPr>
              <a:t>TRIANGLES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ntagon 2"/>
          <p:cNvSpPr/>
          <p:nvPr/>
        </p:nvSpPr>
        <p:spPr>
          <a:xfrm>
            <a:off x="0" y="2133600"/>
            <a:ext cx="4343400" cy="1676400"/>
          </a:xfrm>
          <a:prstGeom prst="homePlate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</a:rPr>
              <a:t>What is a triangle </a:t>
            </a:r>
            <a:r>
              <a:rPr lang="en-US" sz="3200" dirty="0">
                <a:solidFill>
                  <a:srgbClr val="FF0000"/>
                </a:solidFill>
              </a:rPr>
              <a:t>?????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3600" y="228600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2E3917"/>
                </a:solidFill>
                <a:latin typeface="+mj-lt"/>
              </a:rPr>
              <a:t>Introduction To Triangles</a:t>
            </a: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4081484" y="1066800"/>
            <a:ext cx="2026264" cy="348805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107749" y="1066800"/>
            <a:ext cx="2107315" cy="348805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068580" y="4554852"/>
            <a:ext cx="415137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819400" y="4760893"/>
            <a:ext cx="632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11B4E"/>
                </a:solidFill>
              </a:rPr>
              <a:t>It is a simple closed curve made of three</a:t>
            </a:r>
          </a:p>
          <a:p>
            <a:pPr algn="ctr"/>
            <a:r>
              <a:rPr lang="en-US" sz="2800" b="1" dirty="0">
                <a:solidFill>
                  <a:srgbClr val="F11B4E"/>
                </a:solidFill>
              </a:rPr>
              <a:t> line segments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67544" y="5791200"/>
            <a:ext cx="8450263" cy="646113"/>
            <a:chOff x="467544" y="5791200"/>
            <a:chExt cx="8450263" cy="646113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5791200"/>
              <a:ext cx="8450263" cy="646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4860" y="5830887"/>
              <a:ext cx="476250" cy="566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2021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1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95736" y="228600"/>
            <a:ext cx="4746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2E3917"/>
                </a:solidFill>
              </a:rPr>
              <a:t> Parts of triangle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64760" y="4824119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124200" y="4824119"/>
            <a:ext cx="586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44480" y="1143000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44" name="Right Arrow 43"/>
          <p:cNvSpPr/>
          <p:nvPr/>
        </p:nvSpPr>
        <p:spPr>
          <a:xfrm>
            <a:off x="395536" y="1972421"/>
            <a:ext cx="2448272" cy="872807"/>
          </a:xfrm>
          <a:prstGeom prst="rightArrow">
            <a:avLst/>
          </a:prstGeom>
          <a:solidFill>
            <a:srgbClr val="FDE7E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3 Vertices</a:t>
            </a:r>
          </a:p>
        </p:txBody>
      </p:sp>
      <p:sp>
        <p:nvSpPr>
          <p:cNvPr id="45" name="Right Arrow 44"/>
          <p:cNvSpPr/>
          <p:nvPr/>
        </p:nvSpPr>
        <p:spPr>
          <a:xfrm>
            <a:off x="395536" y="3027693"/>
            <a:ext cx="2448272" cy="872807"/>
          </a:xfrm>
          <a:prstGeom prst="rightArrow">
            <a:avLst/>
          </a:prstGeom>
          <a:solidFill>
            <a:srgbClr val="FFFFC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3 Sides</a:t>
            </a:r>
          </a:p>
        </p:txBody>
      </p:sp>
      <p:sp>
        <p:nvSpPr>
          <p:cNvPr id="46" name="Right Arrow 45"/>
          <p:cNvSpPr/>
          <p:nvPr/>
        </p:nvSpPr>
        <p:spPr>
          <a:xfrm>
            <a:off x="395536" y="4080193"/>
            <a:ext cx="2448272" cy="872807"/>
          </a:xfrm>
          <a:prstGeom prst="rightArrow">
            <a:avLst/>
          </a:prstGeom>
          <a:solidFill>
            <a:srgbClr val="E7F5D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3 Angles</a:t>
            </a:r>
          </a:p>
        </p:txBody>
      </p:sp>
      <p:sp>
        <p:nvSpPr>
          <p:cNvPr id="2" name="Arc 1"/>
          <p:cNvSpPr/>
          <p:nvPr/>
        </p:nvSpPr>
        <p:spPr>
          <a:xfrm rot="9238466">
            <a:off x="5568379" y="1559328"/>
            <a:ext cx="872281" cy="551963"/>
          </a:xfrm>
          <a:prstGeom prst="arc">
            <a:avLst>
              <a:gd name="adj1" fmla="val 16200000"/>
              <a:gd name="adj2" fmla="val 21480056"/>
            </a:avLst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Arc 15"/>
          <p:cNvSpPr/>
          <p:nvPr/>
        </p:nvSpPr>
        <p:spPr>
          <a:xfrm rot="16528042">
            <a:off x="7356233" y="4975335"/>
            <a:ext cx="872281" cy="551963"/>
          </a:xfrm>
          <a:prstGeom prst="arc">
            <a:avLst>
              <a:gd name="adj1" fmla="val 15834284"/>
              <a:gd name="adj2" fmla="val 21207797"/>
            </a:avLst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3565913" y="1660839"/>
            <a:ext cx="2285638" cy="358822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/>
          <p:cNvSpPr/>
          <p:nvPr/>
        </p:nvSpPr>
        <p:spPr>
          <a:xfrm rot="1559822">
            <a:off x="3274523" y="4821016"/>
            <a:ext cx="872281" cy="551963"/>
          </a:xfrm>
          <a:prstGeom prst="arc">
            <a:avLst>
              <a:gd name="adj1" fmla="val 16051274"/>
              <a:gd name="adj2" fmla="val 21207797"/>
            </a:avLst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flipH="1" flipV="1">
            <a:off x="5851551" y="1660839"/>
            <a:ext cx="2285638" cy="358822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565913" y="5249062"/>
            <a:ext cx="457127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Isosceles Triangle 16"/>
          <p:cNvSpPr/>
          <p:nvPr/>
        </p:nvSpPr>
        <p:spPr>
          <a:xfrm>
            <a:off x="3565913" y="1660839"/>
            <a:ext cx="4571276" cy="358822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64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4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53" presetClass="entr" presetSubtype="16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4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1"/>
      <p:bldP spid="34" grpId="2"/>
      <p:bldP spid="34" grpId="3"/>
      <p:bldP spid="35" grpId="1"/>
      <p:bldP spid="35" grpId="2"/>
      <p:bldP spid="35" grpId="3"/>
      <p:bldP spid="36" grpId="1"/>
      <p:bldP spid="36" grpId="2"/>
      <p:bldP spid="36" grpId="3"/>
      <p:bldP spid="44" grpId="1" animBg="1"/>
      <p:bldP spid="45" grpId="1" animBg="1"/>
      <p:bldP spid="46" grpId="1" animBg="1"/>
      <p:bldP spid="2" grpId="1" animBg="1"/>
      <p:bldP spid="16" grpId="1" animBg="1"/>
      <p:bldP spid="23" grpId="1" animBg="1"/>
      <p:bldP spid="17" grpId="0" animBg="1"/>
      <p:bldP spid="1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228600"/>
            <a:ext cx="51313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3200" b="1" dirty="0">
                <a:solidFill>
                  <a:srgbClr val="2E3917"/>
                </a:solidFill>
              </a:rPr>
              <a:t>Identifying parts of a triangle</a:t>
            </a:r>
            <a:endParaRPr lang="en-US" sz="3200" b="1" dirty="0">
              <a:solidFill>
                <a:srgbClr val="2E3917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04448" y="4797152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61996" y="4797152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8224" y="1988840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P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4932040" y="2545740"/>
            <a:ext cx="1836204" cy="268781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4932040" y="5233555"/>
            <a:ext cx="3600402" cy="1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6732241" y="2545741"/>
            <a:ext cx="1800200" cy="2687814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50036" y="1371600"/>
            <a:ext cx="57621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solidFill>
                  <a:srgbClr val="1D36EF"/>
                </a:solidFill>
              </a:rPr>
              <a:t>The sides of  ∆PQR are PQ, QR, RP</a:t>
            </a:r>
          </a:p>
          <a:p>
            <a:r>
              <a:rPr lang="en-IN" sz="2400" dirty="0">
                <a:solidFill>
                  <a:srgbClr val="1D36EF"/>
                </a:solidFill>
              </a:rPr>
              <a:t>The angles of ∆PQR are ∠RPQ, ∠PQR, ∠QRP</a:t>
            </a:r>
          </a:p>
          <a:p>
            <a:r>
              <a:rPr lang="en-IN" sz="2400" dirty="0">
                <a:solidFill>
                  <a:srgbClr val="1D36EF"/>
                </a:solidFill>
              </a:rPr>
              <a:t>The vertices of  ∆PQR are P, Q, R</a:t>
            </a:r>
          </a:p>
        </p:txBody>
      </p:sp>
      <p:sp>
        <p:nvSpPr>
          <p:cNvPr id="4" name="Rectangle 3"/>
          <p:cNvSpPr/>
          <p:nvPr/>
        </p:nvSpPr>
        <p:spPr>
          <a:xfrm>
            <a:off x="259587" y="2590800"/>
            <a:ext cx="4118143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1440">
              <a:lnSpc>
                <a:spcPct val="115000"/>
              </a:lnSpc>
            </a:pPr>
            <a:r>
              <a:rPr lang="en-US" sz="2400" dirty="0">
                <a:solidFill>
                  <a:srgbClr val="F11B4E"/>
                </a:solidFill>
                <a:ea typeface="Times New Roman"/>
                <a:cs typeface="Times New Roman"/>
              </a:rPr>
              <a:t>Side opposite to vertex P is QR</a:t>
            </a:r>
          </a:p>
          <a:p>
            <a:pPr marR="91440">
              <a:lnSpc>
                <a:spcPct val="115000"/>
              </a:lnSpc>
            </a:pPr>
            <a:r>
              <a:rPr lang="en-US" sz="2400" dirty="0">
                <a:solidFill>
                  <a:srgbClr val="F11B4E"/>
                </a:solidFill>
                <a:ea typeface="Times New Roman"/>
                <a:cs typeface="Times New Roman"/>
              </a:rPr>
              <a:t>Side opposite to vertex Q is RP</a:t>
            </a:r>
          </a:p>
          <a:p>
            <a:pPr marR="91440">
              <a:lnSpc>
                <a:spcPct val="115000"/>
              </a:lnSpc>
            </a:pPr>
            <a:r>
              <a:rPr lang="en-US" sz="2400" dirty="0">
                <a:solidFill>
                  <a:srgbClr val="F11B4E"/>
                </a:solidFill>
                <a:ea typeface="Times New Roman"/>
                <a:cs typeface="Times New Roman"/>
              </a:rPr>
              <a:t>Side opposite to vertex R is PQ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0036" y="405747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002E15"/>
                </a:solidFill>
              </a:rPr>
              <a:t>Angle opposite to side PQ is  ∠R</a:t>
            </a:r>
          </a:p>
          <a:p>
            <a:r>
              <a:rPr lang="en-US" sz="2400" dirty="0">
                <a:solidFill>
                  <a:srgbClr val="002E15"/>
                </a:solidFill>
              </a:rPr>
              <a:t>Angle opposite to  side QR is ∠P              </a:t>
            </a:r>
          </a:p>
          <a:p>
            <a:r>
              <a:rPr lang="en-US" sz="2400" dirty="0">
                <a:solidFill>
                  <a:srgbClr val="002E15"/>
                </a:solidFill>
              </a:rPr>
              <a:t>Angle opposite to side RP is ∠Q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9587" y="53340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Vertex opposite to side PQ is R</a:t>
            </a:r>
          </a:p>
          <a:p>
            <a:r>
              <a:rPr lang="en-US" sz="2400" dirty="0">
                <a:solidFill>
                  <a:srgbClr val="C00000"/>
                </a:solidFill>
              </a:rPr>
              <a:t>Vertex opposite to side QR is P</a:t>
            </a:r>
          </a:p>
          <a:p>
            <a:r>
              <a:rPr lang="en-US" sz="2400" dirty="0">
                <a:solidFill>
                  <a:srgbClr val="C00000"/>
                </a:solidFill>
              </a:rPr>
              <a:t>Vertex opposite to side RP is Q</a:t>
            </a:r>
          </a:p>
        </p:txBody>
      </p:sp>
    </p:spTree>
    <p:extLst>
      <p:ext uri="{BB962C8B-B14F-4D97-AF65-F5344CB8AC3E}">
        <p14:creationId xmlns:p14="http://schemas.microsoft.com/office/powerpoint/2010/main" val="238113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40" y="228600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2E3917"/>
                </a:solidFill>
              </a:rPr>
              <a:t>Based on angles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190019" y="714914"/>
            <a:ext cx="4309790" cy="3947931"/>
            <a:chOff x="190019" y="463212"/>
            <a:chExt cx="4309790" cy="3947931"/>
          </a:xfrm>
        </p:grpSpPr>
        <p:sp>
          <p:nvSpPr>
            <p:cNvPr id="9" name="TextBox 8"/>
            <p:cNvSpPr txBox="1"/>
            <p:nvPr/>
          </p:nvSpPr>
          <p:spPr>
            <a:xfrm>
              <a:off x="2455437" y="463212"/>
              <a:ext cx="311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prstClr val="black"/>
                  </a:solidFill>
                </a:rPr>
                <a:t>A</a:t>
              </a:r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190019" y="760891"/>
              <a:ext cx="4309790" cy="3650252"/>
              <a:chOff x="190019" y="760891"/>
              <a:chExt cx="4309790" cy="3650252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539552" y="760891"/>
                <a:ext cx="3960257" cy="3082104"/>
                <a:chOff x="539552" y="760891"/>
                <a:chExt cx="3960257" cy="3082104"/>
              </a:xfrm>
            </p:grpSpPr>
            <p:sp>
              <p:nvSpPr>
                <p:cNvPr id="7" name="TextBox 6"/>
                <p:cNvSpPr txBox="1"/>
                <p:nvPr/>
              </p:nvSpPr>
              <p:spPr>
                <a:xfrm>
                  <a:off x="4073014" y="3222268"/>
                  <a:ext cx="42679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prstClr val="black"/>
                      </a:solidFill>
                    </a:rPr>
                    <a:t>C</a:t>
                  </a:r>
                </a:p>
              </p:txBody>
            </p:sp>
            <p:grpSp>
              <p:nvGrpSpPr>
                <p:cNvPr id="10" name="Group 9"/>
                <p:cNvGrpSpPr/>
                <p:nvPr/>
              </p:nvGrpSpPr>
              <p:grpSpPr>
                <a:xfrm>
                  <a:off x="539552" y="760891"/>
                  <a:ext cx="3703158" cy="3082104"/>
                  <a:chOff x="539552" y="760891"/>
                  <a:chExt cx="3703158" cy="3082104"/>
                </a:xfrm>
              </p:grpSpPr>
              <p:sp>
                <p:nvSpPr>
                  <p:cNvPr id="3" name="Isosceles Triangle 2"/>
                  <p:cNvSpPr/>
                  <p:nvPr/>
                </p:nvSpPr>
                <p:spPr>
                  <a:xfrm>
                    <a:off x="899592" y="844620"/>
                    <a:ext cx="3132348" cy="2584380"/>
                  </a:xfrm>
                  <a:prstGeom prst="triangle">
                    <a:avLst/>
                  </a:prstGeom>
                  <a:solidFill>
                    <a:srgbClr val="FFFFC9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" name="Arc 3"/>
                  <p:cNvSpPr/>
                  <p:nvPr/>
                </p:nvSpPr>
                <p:spPr>
                  <a:xfrm rot="8462457">
                    <a:off x="2150730" y="760891"/>
                    <a:ext cx="630070" cy="497075"/>
                  </a:xfrm>
                  <a:prstGeom prst="arc">
                    <a:avLst>
                      <a:gd name="adj1" fmla="val 15521816"/>
                      <a:gd name="adj2" fmla="val 0"/>
                    </a:avLst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" name="Arc 4"/>
                  <p:cNvSpPr/>
                  <p:nvPr/>
                </p:nvSpPr>
                <p:spPr>
                  <a:xfrm rot="548554">
                    <a:off x="669457" y="3032955"/>
                    <a:ext cx="792088" cy="792088"/>
                  </a:xfrm>
                  <a:prstGeom prst="arc">
                    <a:avLst>
                      <a:gd name="adj1" fmla="val 16200000"/>
                      <a:gd name="adj2" fmla="val 20966674"/>
                    </a:avLst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" name="Arc 5"/>
                  <p:cNvSpPr/>
                  <p:nvPr/>
                </p:nvSpPr>
                <p:spPr>
                  <a:xfrm rot="16478496">
                    <a:off x="3450622" y="3050907"/>
                    <a:ext cx="792088" cy="792088"/>
                  </a:xfrm>
                  <a:prstGeom prst="arc">
                    <a:avLst>
                      <a:gd name="adj1" fmla="val 16200000"/>
                      <a:gd name="adj2" fmla="val 20966674"/>
                    </a:avLst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539552" y="3262285"/>
                    <a:ext cx="36004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1" dirty="0">
                        <a:solidFill>
                          <a:prstClr val="black"/>
                        </a:solidFill>
                      </a:rPr>
                      <a:t>B</a:t>
                    </a:r>
                  </a:p>
                </p:txBody>
              </p:sp>
            </p:grpSp>
            <p:sp>
              <p:nvSpPr>
                <p:cNvPr id="11" name="TextBox 10"/>
                <p:cNvSpPr txBox="1"/>
                <p:nvPr/>
              </p:nvSpPr>
              <p:spPr>
                <a:xfrm>
                  <a:off x="3062435" y="3037602"/>
                  <a:ext cx="5673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prstClr val="black"/>
                      </a:solidFill>
                    </a:rPr>
                    <a:t>50°</a:t>
                  </a: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2276430" y="1259468"/>
                  <a:ext cx="5673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prstClr val="black"/>
                      </a:solidFill>
                    </a:rPr>
                    <a:t>70°</a:t>
                  </a: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1480968" y="2956669"/>
                  <a:ext cx="5673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prstClr val="black"/>
                      </a:solidFill>
                    </a:rPr>
                    <a:t>60°</a:t>
                  </a:r>
                </a:p>
              </p:txBody>
            </p:sp>
          </p:grpSp>
          <p:sp>
            <p:nvSpPr>
              <p:cNvPr id="15" name="TextBox 14"/>
              <p:cNvSpPr txBox="1"/>
              <p:nvPr/>
            </p:nvSpPr>
            <p:spPr>
              <a:xfrm>
                <a:off x="190019" y="3580146"/>
                <a:ext cx="402194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prstClr val="black"/>
                    </a:solidFill>
                  </a:rPr>
                  <a:t>Acute angled triangle </a:t>
                </a:r>
                <a:r>
                  <a:rPr lang="en-US" sz="2400" dirty="0">
                    <a:solidFill>
                      <a:prstClr val="black"/>
                    </a:solidFill>
                  </a:rPr>
                  <a:t>. All angles are less than 90 °</a:t>
                </a:r>
              </a:p>
            </p:txBody>
          </p:sp>
        </p:grpSp>
      </p:grpSp>
      <p:grpSp>
        <p:nvGrpSpPr>
          <p:cNvPr id="71" name="Group 70"/>
          <p:cNvGrpSpPr/>
          <p:nvPr/>
        </p:nvGrpSpPr>
        <p:grpSpPr>
          <a:xfrm>
            <a:off x="480816" y="4491276"/>
            <a:ext cx="7860981" cy="2442924"/>
            <a:chOff x="-369820" y="4338008"/>
            <a:chExt cx="7860981" cy="2442924"/>
          </a:xfrm>
        </p:grpSpPr>
        <p:sp>
          <p:nvSpPr>
            <p:cNvPr id="51" name="Arc 50"/>
            <p:cNvSpPr/>
            <p:nvPr/>
          </p:nvSpPr>
          <p:spPr>
            <a:xfrm rot="15623854">
              <a:off x="6360708" y="5988844"/>
              <a:ext cx="792088" cy="792088"/>
            </a:xfrm>
            <a:prstGeom prst="arc">
              <a:avLst>
                <a:gd name="adj1" fmla="val 17350495"/>
                <a:gd name="adj2" fmla="val 20342116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-369820" y="4338008"/>
              <a:ext cx="7860981" cy="2347280"/>
              <a:chOff x="-369820" y="4338008"/>
              <a:chExt cx="7860981" cy="2347280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-369820" y="4799732"/>
                <a:ext cx="340538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rgbClr val="C00000"/>
                    </a:solidFill>
                  </a:rPr>
                  <a:t>Obtuse angled triangle</a:t>
                </a:r>
                <a:r>
                  <a:rPr lang="en-US" sz="2400" dirty="0">
                    <a:solidFill>
                      <a:srgbClr val="C00000"/>
                    </a:solidFill>
                  </a:rPr>
                  <a:t> One angle is Obtuse </a:t>
                </a:r>
                <a:r>
                  <a:rPr lang="en-US" sz="2400" dirty="0" err="1">
                    <a:solidFill>
                      <a:srgbClr val="C00000"/>
                    </a:solidFill>
                  </a:rPr>
                  <a:t>ie</a:t>
                </a:r>
                <a:r>
                  <a:rPr lang="en-US" sz="2400" dirty="0">
                    <a:solidFill>
                      <a:srgbClr val="C00000"/>
                    </a:solidFill>
                  </a:rPr>
                  <a:t>.,greater than 90°  less than 180°</a:t>
                </a:r>
              </a:p>
            </p:txBody>
          </p:sp>
          <p:grpSp>
            <p:nvGrpSpPr>
              <p:cNvPr id="69" name="Group 68"/>
              <p:cNvGrpSpPr/>
              <p:nvPr/>
            </p:nvGrpSpPr>
            <p:grpSpPr>
              <a:xfrm>
                <a:off x="2380099" y="4338008"/>
                <a:ext cx="5111062" cy="2347280"/>
                <a:chOff x="2380099" y="4338008"/>
                <a:chExt cx="5111062" cy="2347280"/>
              </a:xfrm>
            </p:grpSpPr>
            <p:sp>
              <p:nvSpPr>
                <p:cNvPr id="50" name="Arc 49"/>
                <p:cNvSpPr/>
                <p:nvPr/>
              </p:nvSpPr>
              <p:spPr>
                <a:xfrm rot="19399273">
                  <a:off x="4069354" y="5891210"/>
                  <a:ext cx="792088" cy="792088"/>
                </a:xfrm>
                <a:prstGeom prst="arc">
                  <a:avLst>
                    <a:gd name="adj1" fmla="val 16200000"/>
                    <a:gd name="adj2" fmla="val 2482965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" name="Arc 51"/>
                <p:cNvSpPr/>
                <p:nvPr/>
              </p:nvSpPr>
              <p:spPr>
                <a:xfrm rot="5400000">
                  <a:off x="2447764" y="4338008"/>
                  <a:ext cx="792088" cy="792088"/>
                </a:xfrm>
                <a:prstGeom prst="arc">
                  <a:avLst>
                    <a:gd name="adj1" fmla="val 16685951"/>
                    <a:gd name="adj2" fmla="val 18642376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grpSp>
              <p:nvGrpSpPr>
                <p:cNvPr id="60" name="Group 59"/>
                <p:cNvGrpSpPr/>
                <p:nvPr/>
              </p:nvGrpSpPr>
              <p:grpSpPr>
                <a:xfrm>
                  <a:off x="2380099" y="4452379"/>
                  <a:ext cx="5111062" cy="2232909"/>
                  <a:chOff x="2380099" y="4452379"/>
                  <a:chExt cx="5111062" cy="2232909"/>
                </a:xfrm>
              </p:grpSpPr>
              <p:cxnSp>
                <p:nvCxnSpPr>
                  <p:cNvPr id="31" name="Straight Connector 30"/>
                  <p:cNvCxnSpPr/>
                  <p:nvPr/>
                </p:nvCxnSpPr>
                <p:spPr>
                  <a:xfrm>
                    <a:off x="2766668" y="4637045"/>
                    <a:ext cx="4389974" cy="1650209"/>
                  </a:xfrm>
                  <a:prstGeom prst="line">
                    <a:avLst/>
                  </a:prstGeom>
                  <a:ln w="285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4572000" y="6299287"/>
                    <a:ext cx="2584642" cy="0"/>
                  </a:xfrm>
                  <a:prstGeom prst="line">
                    <a:avLst/>
                  </a:prstGeom>
                  <a:ln w="285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/>
                  <p:cNvCxnSpPr/>
                  <p:nvPr/>
                </p:nvCxnSpPr>
                <p:spPr>
                  <a:xfrm flipH="1" flipV="1">
                    <a:off x="2766668" y="4637045"/>
                    <a:ext cx="1805333" cy="1662242"/>
                  </a:xfrm>
                  <a:prstGeom prst="line">
                    <a:avLst/>
                  </a:prstGeom>
                  <a:ln w="285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3" name="TextBox 52"/>
                  <p:cNvSpPr txBox="1"/>
                  <p:nvPr/>
                </p:nvSpPr>
                <p:spPr>
                  <a:xfrm>
                    <a:off x="2380099" y="4452379"/>
                    <a:ext cx="36004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1" dirty="0">
                        <a:solidFill>
                          <a:prstClr val="black"/>
                        </a:solidFill>
                      </a:rPr>
                      <a:t>P</a:t>
                    </a:r>
                  </a:p>
                </p:txBody>
              </p:sp>
              <p:sp>
                <p:nvSpPr>
                  <p:cNvPr id="54" name="TextBox 53"/>
                  <p:cNvSpPr txBox="1"/>
                  <p:nvPr/>
                </p:nvSpPr>
                <p:spPr>
                  <a:xfrm>
                    <a:off x="4319789" y="6315956"/>
                    <a:ext cx="36004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1" dirty="0">
                        <a:solidFill>
                          <a:prstClr val="black"/>
                        </a:solidFill>
                      </a:rPr>
                      <a:t>Q</a:t>
                    </a:r>
                  </a:p>
                </p:txBody>
              </p:sp>
              <p:sp>
                <p:nvSpPr>
                  <p:cNvPr id="55" name="TextBox 54"/>
                  <p:cNvSpPr txBox="1"/>
                  <p:nvPr/>
                </p:nvSpPr>
                <p:spPr>
                  <a:xfrm>
                    <a:off x="7131121" y="6090380"/>
                    <a:ext cx="36004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1" dirty="0">
                        <a:solidFill>
                          <a:prstClr val="black"/>
                        </a:solidFill>
                      </a:rPr>
                      <a:t>R</a:t>
                    </a:r>
                  </a:p>
                </p:txBody>
              </p:sp>
              <p:sp>
                <p:nvSpPr>
                  <p:cNvPr id="56" name="TextBox 55"/>
                  <p:cNvSpPr txBox="1"/>
                  <p:nvPr/>
                </p:nvSpPr>
                <p:spPr>
                  <a:xfrm>
                    <a:off x="3239852" y="4861872"/>
                    <a:ext cx="60681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1" dirty="0">
                        <a:solidFill>
                          <a:prstClr val="black"/>
                        </a:solidFill>
                      </a:rPr>
                      <a:t>50°</a:t>
                    </a:r>
                  </a:p>
                </p:txBody>
              </p:sp>
              <p:sp>
                <p:nvSpPr>
                  <p:cNvPr id="57" name="TextBox 56"/>
                  <p:cNvSpPr txBox="1"/>
                  <p:nvPr/>
                </p:nvSpPr>
                <p:spPr>
                  <a:xfrm>
                    <a:off x="4753898" y="5806312"/>
                    <a:ext cx="684259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1" dirty="0">
                        <a:solidFill>
                          <a:prstClr val="black"/>
                        </a:solidFill>
                      </a:rPr>
                      <a:t>100°</a:t>
                    </a:r>
                  </a:p>
                </p:txBody>
              </p:sp>
              <p:sp>
                <p:nvSpPr>
                  <p:cNvPr id="58" name="TextBox 57"/>
                  <p:cNvSpPr txBox="1"/>
                  <p:nvPr/>
                </p:nvSpPr>
                <p:spPr>
                  <a:xfrm>
                    <a:off x="5971318" y="5946624"/>
                    <a:ext cx="684259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1" dirty="0">
                        <a:solidFill>
                          <a:prstClr val="black"/>
                        </a:solidFill>
                      </a:rPr>
                      <a:t>30°</a:t>
                    </a:r>
                  </a:p>
                </p:txBody>
              </p:sp>
            </p:grpSp>
          </p:grpSp>
        </p:grpSp>
      </p:grpSp>
      <p:grpSp>
        <p:nvGrpSpPr>
          <p:cNvPr id="73" name="Group 72"/>
          <p:cNvGrpSpPr/>
          <p:nvPr/>
        </p:nvGrpSpPr>
        <p:grpSpPr>
          <a:xfrm>
            <a:off x="5292080" y="726990"/>
            <a:ext cx="3496902" cy="3997410"/>
            <a:chOff x="5292080" y="475288"/>
            <a:chExt cx="3496902" cy="3997410"/>
          </a:xfrm>
        </p:grpSpPr>
        <p:sp>
          <p:nvSpPr>
            <p:cNvPr id="43" name="TextBox 42"/>
            <p:cNvSpPr txBox="1"/>
            <p:nvPr/>
          </p:nvSpPr>
          <p:spPr>
            <a:xfrm>
              <a:off x="8363804" y="3196544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prstClr val="black"/>
                  </a:solidFill>
                </a:rPr>
                <a:t>C</a:t>
              </a:r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5292080" y="475288"/>
              <a:ext cx="3496902" cy="3997410"/>
              <a:chOff x="5292080" y="475288"/>
              <a:chExt cx="3496902" cy="3997410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5292080" y="475288"/>
                <a:ext cx="3496902" cy="3997410"/>
                <a:chOff x="5292080" y="475288"/>
                <a:chExt cx="3496902" cy="3997410"/>
              </a:xfrm>
            </p:grpSpPr>
            <p:sp>
              <p:nvSpPr>
                <p:cNvPr id="34" name="Right Triangle 33"/>
                <p:cNvSpPr/>
                <p:nvPr/>
              </p:nvSpPr>
              <p:spPr>
                <a:xfrm>
                  <a:off x="5568476" y="805527"/>
                  <a:ext cx="2772308" cy="2623472"/>
                </a:xfrm>
                <a:prstGeom prst="rtTriangle">
                  <a:avLst/>
                </a:prstGeom>
                <a:solidFill>
                  <a:srgbClr val="DCF0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62" name="Group 61"/>
                <p:cNvGrpSpPr/>
                <p:nvPr/>
              </p:nvGrpSpPr>
              <p:grpSpPr>
                <a:xfrm>
                  <a:off x="5292080" y="475288"/>
                  <a:ext cx="3496902" cy="3997410"/>
                  <a:chOff x="5292080" y="475288"/>
                  <a:chExt cx="3496902" cy="3997410"/>
                </a:xfrm>
              </p:grpSpPr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5620964" y="475288"/>
                    <a:ext cx="31123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1" dirty="0">
                        <a:solidFill>
                          <a:prstClr val="black"/>
                        </a:solidFill>
                      </a:rPr>
                      <a:t>A</a:t>
                    </a:r>
                  </a:p>
                </p:txBody>
              </p:sp>
              <p:grpSp>
                <p:nvGrpSpPr>
                  <p:cNvPr id="61" name="Group 60"/>
                  <p:cNvGrpSpPr/>
                  <p:nvPr/>
                </p:nvGrpSpPr>
                <p:grpSpPr>
                  <a:xfrm>
                    <a:off x="5292080" y="1403552"/>
                    <a:ext cx="3496902" cy="3069146"/>
                    <a:chOff x="5292080" y="1403552"/>
                    <a:chExt cx="3496902" cy="3069146"/>
                  </a:xfrm>
                </p:grpSpPr>
                <p:sp>
                  <p:nvSpPr>
                    <p:cNvPr id="35" name="TextBox 34"/>
                    <p:cNvSpPr txBox="1"/>
                    <p:nvPr/>
                  </p:nvSpPr>
                  <p:spPr>
                    <a:xfrm>
                      <a:off x="7452320" y="3020156"/>
                      <a:ext cx="56737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b="1" dirty="0">
                          <a:solidFill>
                            <a:prstClr val="black"/>
                          </a:solidFill>
                        </a:rPr>
                        <a:t>30°</a:t>
                      </a:r>
                    </a:p>
                  </p:txBody>
                </p:sp>
                <p:sp>
                  <p:nvSpPr>
                    <p:cNvPr id="36" name="TextBox 35"/>
                    <p:cNvSpPr txBox="1"/>
                    <p:nvPr/>
                  </p:nvSpPr>
                  <p:spPr>
                    <a:xfrm>
                      <a:off x="6240640" y="3037602"/>
                      <a:ext cx="56737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b="1" dirty="0">
                          <a:solidFill>
                            <a:prstClr val="black"/>
                          </a:solidFill>
                        </a:rPr>
                        <a:t>90°</a:t>
                      </a:r>
                    </a:p>
                  </p:txBody>
                </p:sp>
                <p:sp>
                  <p:nvSpPr>
                    <p:cNvPr id="37" name="TextBox 36"/>
                    <p:cNvSpPr txBox="1"/>
                    <p:nvPr/>
                  </p:nvSpPr>
                  <p:spPr>
                    <a:xfrm>
                      <a:off x="5673241" y="1403552"/>
                      <a:ext cx="56737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b="1" dirty="0">
                          <a:solidFill>
                            <a:prstClr val="black"/>
                          </a:solidFill>
                        </a:rPr>
                        <a:t>60°</a:t>
                      </a:r>
                    </a:p>
                  </p:txBody>
                </p:sp>
                <p:sp>
                  <p:nvSpPr>
                    <p:cNvPr id="39" name="Arc 38"/>
                    <p:cNvSpPr/>
                    <p:nvPr/>
                  </p:nvSpPr>
                  <p:spPr>
                    <a:xfrm rot="17730124">
                      <a:off x="7780932" y="3077463"/>
                      <a:ext cx="630070" cy="497075"/>
                    </a:xfrm>
                    <a:prstGeom prst="arc">
                      <a:avLst>
                        <a:gd name="adj1" fmla="val 13228901"/>
                        <a:gd name="adj2" fmla="val 18498683"/>
                      </a:avLst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40" name="Rectangle 39"/>
                    <p:cNvSpPr/>
                    <p:nvPr/>
                  </p:nvSpPr>
                  <p:spPr>
                    <a:xfrm>
                      <a:off x="5584965" y="3175916"/>
                      <a:ext cx="324036" cy="248153"/>
                    </a:xfrm>
                    <a:prstGeom prst="rect">
                      <a:avLst/>
                    </a:prstGeom>
                    <a:solidFill>
                      <a:srgbClr val="DCF0C6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42" name="TextBox 41"/>
                    <p:cNvSpPr txBox="1"/>
                    <p:nvPr/>
                  </p:nvSpPr>
                  <p:spPr>
                    <a:xfrm>
                      <a:off x="5292080" y="3204822"/>
                      <a:ext cx="36004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b="1" dirty="0">
                          <a:solidFill>
                            <a:prstClr val="black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59" name="TextBox 58"/>
                    <p:cNvSpPr txBox="1"/>
                    <p:nvPr/>
                  </p:nvSpPr>
                  <p:spPr>
                    <a:xfrm>
                      <a:off x="5480499" y="3641701"/>
                      <a:ext cx="3308483" cy="8309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Right angled triangle  </a:t>
                      </a:r>
                      <a:r>
                        <a:rPr lang="en-US" sz="2400" dirty="0">
                          <a:solidFill>
                            <a:prstClr val="black"/>
                          </a:solidFill>
                        </a:rPr>
                        <a:t>whose one angle in 90 °</a:t>
                      </a:r>
                    </a:p>
                  </p:txBody>
                </p:sp>
              </p:grpSp>
            </p:grpSp>
          </p:grpSp>
          <p:sp>
            <p:nvSpPr>
              <p:cNvPr id="66" name="Arc 65"/>
              <p:cNvSpPr/>
              <p:nvPr/>
            </p:nvSpPr>
            <p:spPr>
              <a:xfrm rot="8462457">
                <a:off x="5406811" y="948335"/>
                <a:ext cx="630070" cy="497075"/>
              </a:xfrm>
              <a:prstGeom prst="arc">
                <a:avLst>
                  <a:gd name="adj1" fmla="val 13228901"/>
                  <a:gd name="adj2" fmla="val 20169910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4963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23465" y="188640"/>
            <a:ext cx="3613839" cy="3044084"/>
            <a:chOff x="886153" y="323364"/>
            <a:chExt cx="3613839" cy="3044084"/>
          </a:xfrm>
        </p:grpSpPr>
        <p:sp>
          <p:nvSpPr>
            <p:cNvPr id="3" name="TextBox 2"/>
            <p:cNvSpPr txBox="1"/>
            <p:nvPr/>
          </p:nvSpPr>
          <p:spPr>
            <a:xfrm>
              <a:off x="886153" y="2773015"/>
              <a:ext cx="3960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B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1187624" y="323364"/>
              <a:ext cx="3312368" cy="3044084"/>
              <a:chOff x="1187624" y="323364"/>
              <a:chExt cx="3312368" cy="3044084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1187624" y="323364"/>
                <a:ext cx="3312368" cy="2818983"/>
                <a:chOff x="1187624" y="323364"/>
                <a:chExt cx="3312368" cy="2818983"/>
              </a:xfrm>
            </p:grpSpPr>
            <p:sp>
              <p:nvSpPr>
                <p:cNvPr id="10" name="Isosceles Triangle 9"/>
                <p:cNvSpPr/>
                <p:nvPr/>
              </p:nvSpPr>
              <p:spPr>
                <a:xfrm>
                  <a:off x="1187624" y="618083"/>
                  <a:ext cx="2952328" cy="2339598"/>
                </a:xfrm>
                <a:prstGeom prst="triangle">
                  <a:avLst/>
                </a:prstGeom>
                <a:solidFill>
                  <a:srgbClr val="E4EDD3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11" name="Straight Connector 10"/>
                <p:cNvCxnSpPr>
                  <a:stCxn id="10" idx="5"/>
                  <a:endCxn id="10" idx="5"/>
                </p:cNvCxnSpPr>
                <p:nvPr/>
              </p:nvCxnSpPr>
              <p:spPr>
                <a:xfrm>
                  <a:off x="3401870" y="1787882"/>
                  <a:ext cx="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 flipH="1">
                  <a:off x="3333754" y="1672337"/>
                  <a:ext cx="240815" cy="23109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>
                  <a:off x="1907704" y="1552160"/>
                  <a:ext cx="216025" cy="23109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/>
                <p:cNvCxnSpPr/>
                <p:nvPr/>
              </p:nvCxnSpPr>
              <p:spPr>
                <a:xfrm>
                  <a:off x="2699792" y="2773015"/>
                  <a:ext cx="0" cy="36933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TextBox 14"/>
                <p:cNvSpPr txBox="1"/>
                <p:nvPr/>
              </p:nvSpPr>
              <p:spPr>
                <a:xfrm>
                  <a:off x="2519772" y="323364"/>
                  <a:ext cx="39604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C00000"/>
                      </a:solidFill>
                    </a:rPr>
                    <a:t>A</a:t>
                  </a: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4103948" y="2771636"/>
                  <a:ext cx="39604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C00000"/>
                      </a:solidFill>
                    </a:rPr>
                    <a:t>C</a:t>
                  </a:r>
                </a:p>
              </p:txBody>
            </p:sp>
          </p:grpSp>
          <p:sp>
            <p:nvSpPr>
              <p:cNvPr id="6" name="TextBox 5"/>
              <p:cNvSpPr txBox="1"/>
              <p:nvPr/>
            </p:nvSpPr>
            <p:spPr>
              <a:xfrm>
                <a:off x="3586882" y="1433886"/>
                <a:ext cx="7150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4cm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300628" y="1233831"/>
                <a:ext cx="7150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4cm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2022928" y="2967338"/>
                <a:ext cx="7150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4cm</a:t>
                </a:r>
              </a:p>
            </p:txBody>
          </p:sp>
        </p:grpSp>
      </p:grpSp>
      <p:sp>
        <p:nvSpPr>
          <p:cNvPr id="17" name="TextBox 16"/>
          <p:cNvSpPr txBox="1"/>
          <p:nvPr/>
        </p:nvSpPr>
        <p:spPr>
          <a:xfrm>
            <a:off x="3067472" y="228600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2E3917"/>
                </a:solidFill>
              </a:rPr>
              <a:t>Based on sides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90079" y="1916832"/>
            <a:ext cx="1788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Equilateral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4800" y="3197041"/>
            <a:ext cx="39630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A Triangle whose all sides are equal to one another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4791758" y="260648"/>
            <a:ext cx="3600400" cy="3003062"/>
            <a:chOff x="4788024" y="343332"/>
            <a:chExt cx="3600400" cy="3003062"/>
          </a:xfrm>
        </p:grpSpPr>
        <p:grpSp>
          <p:nvGrpSpPr>
            <p:cNvPr id="21" name="Group 20"/>
            <p:cNvGrpSpPr/>
            <p:nvPr/>
          </p:nvGrpSpPr>
          <p:grpSpPr>
            <a:xfrm>
              <a:off x="5076056" y="343332"/>
              <a:ext cx="3312368" cy="2818983"/>
              <a:chOff x="1187624" y="323364"/>
              <a:chExt cx="3312368" cy="2818983"/>
            </a:xfrm>
          </p:grpSpPr>
          <p:sp>
            <p:nvSpPr>
              <p:cNvPr id="29" name="Isosceles Triangle 28"/>
              <p:cNvSpPr/>
              <p:nvPr/>
            </p:nvSpPr>
            <p:spPr>
              <a:xfrm>
                <a:off x="1187624" y="618083"/>
                <a:ext cx="2952328" cy="2339598"/>
              </a:xfrm>
              <a:prstGeom prst="triangle">
                <a:avLst/>
              </a:prstGeom>
              <a:solidFill>
                <a:srgbClr val="FFEFE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0" name="Straight Connector 29"/>
              <p:cNvCxnSpPr>
                <a:stCxn id="29" idx="5"/>
                <a:endCxn id="29" idx="5"/>
              </p:cNvCxnSpPr>
              <p:nvPr/>
            </p:nvCxnSpPr>
            <p:spPr>
              <a:xfrm>
                <a:off x="3401870" y="1787882"/>
                <a:ext cx="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H="1">
                <a:off x="3333754" y="1672337"/>
                <a:ext cx="240815" cy="23109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907704" y="1552160"/>
                <a:ext cx="216025" cy="23109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2699792" y="2773015"/>
                <a:ext cx="0" cy="36933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2519772" y="323364"/>
                <a:ext cx="396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P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4103948" y="2771636"/>
                <a:ext cx="396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R</a:t>
                </a: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4788024" y="1295755"/>
              <a:ext cx="3476183" cy="2050639"/>
              <a:chOff x="4788024" y="1295755"/>
              <a:chExt cx="3476183" cy="2050639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>
                <a:off x="5724128" y="1628800"/>
                <a:ext cx="216025" cy="23109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H="1">
                <a:off x="7308304" y="1757750"/>
                <a:ext cx="240815" cy="23109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5081048" y="1295755"/>
                <a:ext cx="7150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5cm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549119" y="1459780"/>
                <a:ext cx="7150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5cm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018770" y="2946284"/>
                <a:ext cx="7150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4cm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788024" y="2771636"/>
                <a:ext cx="396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Q</a:t>
                </a:r>
              </a:p>
            </p:txBody>
          </p:sp>
        </p:grpSp>
      </p:grpSp>
      <p:sp>
        <p:nvSpPr>
          <p:cNvPr id="36" name="TextBox 35"/>
          <p:cNvSpPr txBox="1"/>
          <p:nvPr/>
        </p:nvSpPr>
        <p:spPr>
          <a:xfrm>
            <a:off x="5878488" y="2060848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Isosceles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10944" y="3233090"/>
            <a:ext cx="4104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A triangle with any two sides equal to each other 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2642466" y="3694755"/>
            <a:ext cx="3600400" cy="3197746"/>
            <a:chOff x="2771800" y="3275560"/>
            <a:chExt cx="3600400" cy="3197746"/>
          </a:xfrm>
        </p:grpSpPr>
        <p:grpSp>
          <p:nvGrpSpPr>
            <p:cNvPr id="40" name="Group 39"/>
            <p:cNvGrpSpPr/>
            <p:nvPr/>
          </p:nvGrpSpPr>
          <p:grpSpPr>
            <a:xfrm>
              <a:off x="2771800" y="3275560"/>
              <a:ext cx="3600400" cy="3197746"/>
              <a:chOff x="4788024" y="343332"/>
              <a:chExt cx="3600400" cy="3197746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5076056" y="343332"/>
                <a:ext cx="3312368" cy="2818983"/>
                <a:chOff x="1187624" y="323364"/>
                <a:chExt cx="3312368" cy="2818983"/>
              </a:xfrm>
            </p:grpSpPr>
            <p:sp>
              <p:nvSpPr>
                <p:cNvPr id="50" name="Isosceles Triangle 49"/>
                <p:cNvSpPr/>
                <p:nvPr/>
              </p:nvSpPr>
              <p:spPr>
                <a:xfrm>
                  <a:off x="1187624" y="618083"/>
                  <a:ext cx="2952328" cy="2339598"/>
                </a:xfrm>
                <a:prstGeom prst="triangle">
                  <a:avLst/>
                </a:prstGeom>
                <a:solidFill>
                  <a:srgbClr val="E5F3F7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51" name="Straight Connector 50"/>
                <p:cNvCxnSpPr>
                  <a:stCxn id="50" idx="5"/>
                  <a:endCxn id="50" idx="5"/>
                </p:cNvCxnSpPr>
                <p:nvPr/>
              </p:nvCxnSpPr>
              <p:spPr>
                <a:xfrm>
                  <a:off x="3401870" y="1787882"/>
                  <a:ext cx="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 flipH="1">
                  <a:off x="3333754" y="1672337"/>
                  <a:ext cx="240815" cy="23109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1907704" y="1552160"/>
                  <a:ext cx="216025" cy="23109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2555776" y="2773015"/>
                  <a:ext cx="0" cy="36933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TextBox 54"/>
                <p:cNvSpPr txBox="1"/>
                <p:nvPr/>
              </p:nvSpPr>
              <p:spPr>
                <a:xfrm>
                  <a:off x="2519772" y="323364"/>
                  <a:ext cx="39604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C00000"/>
                      </a:solidFill>
                    </a:rPr>
                    <a:t>M</a:t>
                  </a: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4103948" y="2771636"/>
                  <a:ext cx="39604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C00000"/>
                      </a:solidFill>
                    </a:rPr>
                    <a:t>Q</a:t>
                  </a: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>
                <a:off x="4788024" y="1295755"/>
                <a:ext cx="3476183" cy="2245323"/>
                <a:chOff x="4788024" y="1295755"/>
                <a:chExt cx="3476183" cy="2245323"/>
              </a:xfrm>
            </p:grpSpPr>
            <p:cxnSp>
              <p:nvCxnSpPr>
                <p:cNvPr id="45" name="Straight Connector 44"/>
                <p:cNvCxnSpPr/>
                <p:nvPr/>
              </p:nvCxnSpPr>
              <p:spPr>
                <a:xfrm flipH="1">
                  <a:off x="7308304" y="1757750"/>
                  <a:ext cx="240815" cy="23109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TextBox 45"/>
                <p:cNvSpPr txBox="1"/>
                <p:nvPr/>
              </p:nvSpPr>
              <p:spPr>
                <a:xfrm>
                  <a:off x="5081048" y="1295755"/>
                  <a:ext cx="71508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>
                      <a:solidFill>
                        <a:srgbClr val="C00000"/>
                      </a:solidFill>
                    </a:rPr>
                    <a:t>6cm</a:t>
                  </a: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7549119" y="1459780"/>
                  <a:ext cx="71508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>
                      <a:solidFill>
                        <a:srgbClr val="C00000"/>
                      </a:solidFill>
                    </a:rPr>
                    <a:t>7cm</a:t>
                  </a: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6194676" y="3140968"/>
                  <a:ext cx="71508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>
                      <a:solidFill>
                        <a:srgbClr val="C00000"/>
                      </a:solidFill>
                    </a:rPr>
                    <a:t>5cm</a:t>
                  </a: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4788024" y="2771636"/>
                  <a:ext cx="39604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C00000"/>
                      </a:solidFill>
                    </a:rPr>
                    <a:t>N</a:t>
                  </a:r>
                </a:p>
              </p:txBody>
            </p:sp>
          </p:grpSp>
        </p:grpSp>
        <p:cxnSp>
          <p:nvCxnSpPr>
            <p:cNvPr id="41" name="Straight Connector 40"/>
            <p:cNvCxnSpPr/>
            <p:nvPr/>
          </p:nvCxnSpPr>
          <p:spPr>
            <a:xfrm>
              <a:off x="4572000" y="5733256"/>
              <a:ext cx="0" cy="3693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4716016" y="5733256"/>
              <a:ext cx="0" cy="3693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/>
          <p:cNvSpPr txBox="1"/>
          <p:nvPr/>
        </p:nvSpPr>
        <p:spPr>
          <a:xfrm>
            <a:off x="6012160" y="4960203"/>
            <a:ext cx="27075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A triangle in which all sides are unequal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635896" y="5373216"/>
            <a:ext cx="1531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Scalene</a:t>
            </a:r>
          </a:p>
        </p:txBody>
      </p:sp>
    </p:spTree>
    <p:extLst>
      <p:ext uri="{BB962C8B-B14F-4D97-AF65-F5344CB8AC3E}">
        <p14:creationId xmlns:p14="http://schemas.microsoft.com/office/powerpoint/2010/main" val="21168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36" grpId="0"/>
      <p:bldP spid="37" grpId="0"/>
      <p:bldP spid="57" grpId="0"/>
      <p:bldP spid="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228600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2E3917"/>
                </a:solidFill>
              </a:rPr>
              <a:t>Classification of Triangles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86472" y="2208302"/>
            <a:ext cx="1309954" cy="523220"/>
          </a:xfrm>
          <a:prstGeom prst="rect">
            <a:avLst/>
          </a:prstGeom>
          <a:solidFill>
            <a:srgbClr val="FFD5D6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Angles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4842" y="2208302"/>
            <a:ext cx="1152128" cy="523220"/>
          </a:xfrm>
          <a:prstGeom prst="rect">
            <a:avLst/>
          </a:prstGeom>
          <a:solidFill>
            <a:srgbClr val="DDF0C8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Sides </a:t>
            </a:r>
          </a:p>
        </p:txBody>
      </p:sp>
      <p:cxnSp>
        <p:nvCxnSpPr>
          <p:cNvPr id="6" name="Straight Arrow Connector 5"/>
          <p:cNvCxnSpPr>
            <a:endCxn id="3" idx="0"/>
          </p:cNvCxnSpPr>
          <p:nvPr/>
        </p:nvCxnSpPr>
        <p:spPr>
          <a:xfrm flipH="1">
            <a:off x="3141449" y="1473913"/>
            <a:ext cx="1430551" cy="734389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endCxn id="4" idx="0"/>
          </p:cNvCxnSpPr>
          <p:nvPr/>
        </p:nvCxnSpPr>
        <p:spPr>
          <a:xfrm>
            <a:off x="4572000" y="1477978"/>
            <a:ext cx="1408906" cy="730324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48680" y="3034621"/>
            <a:ext cx="2088232" cy="603456"/>
          </a:xfrm>
          <a:prstGeom prst="rect">
            <a:avLst/>
          </a:prstGeom>
          <a:solidFill>
            <a:srgbClr val="FFD5D6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prstClr val="black"/>
                </a:solidFill>
              </a:rPr>
              <a:t>Acute angled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8680" y="4144446"/>
            <a:ext cx="2088232" cy="528025"/>
          </a:xfrm>
          <a:prstGeom prst="rect">
            <a:avLst/>
          </a:prstGeom>
          <a:solidFill>
            <a:srgbClr val="FFD5D6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prstClr val="black"/>
                </a:solidFill>
              </a:rPr>
              <a:t>Obtuse Angled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8679" y="5339375"/>
            <a:ext cx="2088233" cy="528025"/>
          </a:xfrm>
          <a:prstGeom prst="rect">
            <a:avLst/>
          </a:prstGeom>
          <a:solidFill>
            <a:srgbClr val="FFD5D6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prstClr val="black"/>
                </a:solidFill>
              </a:rPr>
              <a:t>Right Angled</a:t>
            </a:r>
            <a:endParaRPr lang="en-US" sz="2400" dirty="0">
              <a:solidFill>
                <a:prstClr val="black"/>
              </a:solidFill>
            </a:endParaRPr>
          </a:p>
        </p:txBody>
      </p:sp>
      <p:cxnSp>
        <p:nvCxnSpPr>
          <p:cNvPr id="21" name="Elbow Connector 20"/>
          <p:cNvCxnSpPr>
            <a:stCxn id="3" idx="2"/>
            <a:endCxn id="16" idx="3"/>
          </p:cNvCxnSpPr>
          <p:nvPr/>
        </p:nvCxnSpPr>
        <p:spPr>
          <a:xfrm rot="5400000">
            <a:off x="2536768" y="2731667"/>
            <a:ext cx="604827" cy="604537"/>
          </a:xfrm>
          <a:prstGeom prst="bentConnector2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>
            <a:endCxn id="17" idx="3"/>
          </p:cNvCxnSpPr>
          <p:nvPr/>
        </p:nvCxnSpPr>
        <p:spPr>
          <a:xfrm rot="5400000">
            <a:off x="2302954" y="3569963"/>
            <a:ext cx="1072454" cy="604538"/>
          </a:xfrm>
          <a:prstGeom prst="bentConnector2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endCxn id="18" idx="3"/>
          </p:cNvCxnSpPr>
          <p:nvPr/>
        </p:nvCxnSpPr>
        <p:spPr>
          <a:xfrm rot="5400000">
            <a:off x="2244892" y="4706831"/>
            <a:ext cx="1188578" cy="604537"/>
          </a:xfrm>
          <a:prstGeom prst="bentConnector2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6556970" y="3033935"/>
            <a:ext cx="2280912" cy="604141"/>
          </a:xfrm>
          <a:prstGeom prst="rect">
            <a:avLst/>
          </a:prstGeom>
          <a:solidFill>
            <a:srgbClr val="DDF0C8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Equilateral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556970" y="4143987"/>
            <a:ext cx="2280912" cy="528025"/>
          </a:xfrm>
          <a:prstGeom prst="rect">
            <a:avLst/>
          </a:prstGeom>
          <a:solidFill>
            <a:srgbClr val="DDF0C8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 Isosceles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556970" y="5339375"/>
            <a:ext cx="2280912" cy="528024"/>
          </a:xfrm>
          <a:prstGeom prst="rect">
            <a:avLst/>
          </a:prstGeom>
          <a:solidFill>
            <a:srgbClr val="DDF0C8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Scalene</a:t>
            </a:r>
            <a:endParaRPr lang="en-US" sz="2400" dirty="0">
              <a:solidFill>
                <a:prstClr val="black"/>
              </a:solidFill>
            </a:endParaRPr>
          </a:p>
        </p:txBody>
      </p:sp>
      <p:cxnSp>
        <p:nvCxnSpPr>
          <p:cNvPr id="62" name="Elbow Connector 61"/>
          <p:cNvCxnSpPr>
            <a:endCxn id="56" idx="1"/>
          </p:cNvCxnSpPr>
          <p:nvPr/>
        </p:nvCxnSpPr>
        <p:spPr>
          <a:xfrm rot="16200000" flipH="1">
            <a:off x="5966697" y="2745733"/>
            <a:ext cx="604482" cy="576064"/>
          </a:xfrm>
          <a:prstGeom prst="bentConnector2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Elbow Connector 75"/>
          <p:cNvCxnSpPr>
            <a:endCxn id="57" idx="1"/>
          </p:cNvCxnSpPr>
          <p:nvPr/>
        </p:nvCxnSpPr>
        <p:spPr>
          <a:xfrm rot="16200000" flipH="1">
            <a:off x="5581905" y="3432934"/>
            <a:ext cx="1374065" cy="576066"/>
          </a:xfrm>
          <a:prstGeom prst="bentConnector2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Elbow Connector 81"/>
          <p:cNvCxnSpPr>
            <a:endCxn id="58" idx="1"/>
          </p:cNvCxnSpPr>
          <p:nvPr/>
        </p:nvCxnSpPr>
        <p:spPr>
          <a:xfrm rot="16200000" flipH="1">
            <a:off x="5674650" y="4721067"/>
            <a:ext cx="1188578" cy="576061"/>
          </a:xfrm>
          <a:prstGeom prst="bentConnector2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350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6" grpId="0" animBg="1"/>
      <p:bldP spid="17" grpId="0" animBg="1"/>
      <p:bldP spid="18" grpId="1" animBg="1"/>
      <p:bldP spid="56" grpId="0" animBg="1"/>
      <p:bldP spid="57" grpId="0" animBg="1"/>
      <p:bldP spid="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7634F8-7DBB-4053-A66E-AA4560104D94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MM Index</a:t>
            </a: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E9A3A92-02A6-4E7A-BEC1-4CDF7B4344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607359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487</Words>
  <Application>Microsoft Office PowerPoint</Application>
  <PresentationFormat>On-screen Show (4:3)</PresentationFormat>
  <Paragraphs>114</Paragraphs>
  <Slides>8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GIRIDHAR BALACHANDRAN 170905056</cp:lastModifiedBy>
  <cp:revision>42</cp:revision>
  <dcterms:created xsi:type="dcterms:W3CDTF">2019-01-19T13:53:17Z</dcterms:created>
  <dcterms:modified xsi:type="dcterms:W3CDTF">2021-03-12T05:54:49Z</dcterms:modified>
</cp:coreProperties>
</file>