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2" r:id="rId2"/>
    <p:sldId id="258" r:id="rId3"/>
    <p:sldId id="259" r:id="rId4"/>
    <p:sldId id="260" r:id="rId5"/>
    <p:sldId id="261"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917"/>
    <a:srgbClr val="A7E8FF"/>
    <a:srgbClr val="FAFA8A"/>
    <a:srgbClr val="FABD8A"/>
    <a:srgbClr val="004F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27" autoAdjust="0"/>
  </p:normalViewPr>
  <p:slideViewPr>
    <p:cSldViewPr showGuides="1">
      <p:cViewPr varScale="1">
        <p:scale>
          <a:sx n="60" d="100"/>
          <a:sy n="60" d="100"/>
        </p:scale>
        <p:origin x="146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4A6939-8A3E-4B9B-91F3-AB9DE8608E4A}" type="datetimeFigureOut">
              <a:rPr lang="en-US" smtClean="0"/>
              <a:pPr/>
              <a:t>3/12/2021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4E5891-E4A8-4FC0-9826-CEFD2A159F41}" type="slidenum">
              <a:rPr lang="en-US" smtClean="0"/>
              <a:pPr/>
              <a:t>‹#›</a:t>
            </a:fld>
            <a:endParaRPr lang="en-US"/>
          </a:p>
        </p:txBody>
      </p:sp>
    </p:spTree>
    <p:extLst>
      <p:ext uri="{BB962C8B-B14F-4D97-AF65-F5344CB8AC3E}">
        <p14:creationId xmlns:p14="http://schemas.microsoft.com/office/powerpoint/2010/main" val="1555810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2</a:t>
            </a:fld>
            <a:endParaRPr lang="en-IN">
              <a:solidFill>
                <a:prstClr val="black"/>
              </a:solidFill>
            </a:endParaRPr>
          </a:p>
        </p:txBody>
      </p:sp>
    </p:spTree>
    <p:extLst>
      <p:ext uri="{BB962C8B-B14F-4D97-AF65-F5344CB8AC3E}">
        <p14:creationId xmlns:p14="http://schemas.microsoft.com/office/powerpoint/2010/main" val="715108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Already we have shown</a:t>
            </a:r>
            <a:r>
              <a:rPr lang="en-US" baseline="0" dirty="0"/>
              <a:t> in the previous slide about altitudes here we included two more. BE and CF .</a:t>
            </a:r>
            <a:endParaRPr lang="en-US" dirty="0"/>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3</a:t>
            </a:fld>
            <a:endParaRPr lang="en-IN">
              <a:solidFill>
                <a:prstClr val="black"/>
              </a:solidFill>
            </a:endParaRPr>
          </a:p>
        </p:txBody>
      </p:sp>
    </p:spTree>
    <p:extLst>
      <p:ext uri="{BB962C8B-B14F-4D97-AF65-F5344CB8AC3E}">
        <p14:creationId xmlns:p14="http://schemas.microsoft.com/office/powerpoint/2010/main" val="2197969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Any altitude of the triangle is a measure of its height.</a:t>
            </a:r>
            <a:endParaRPr lang="en-US" sz="1200" kern="1200" dirty="0">
              <a:solidFill>
                <a:schemeClr val="tx1"/>
              </a:solidFill>
              <a:latin typeface="+mn-lt"/>
              <a:ea typeface="+mn-ea"/>
              <a:cs typeface="+mn-cs"/>
            </a:endParaRPr>
          </a:p>
          <a:p>
            <a:r>
              <a:rPr lang="en-US" dirty="0"/>
              <a:t>In the above ∆ABC, the altitude AD is perpendicular to the base BC of the triangle. Hence it is the shortest distance between the vertex A and the base. Hence the altitude AD can be considered as a measure of the height of the triangle. </a:t>
            </a:r>
          </a:p>
        </p:txBody>
      </p:sp>
      <p:sp>
        <p:nvSpPr>
          <p:cNvPr id="4" name="Slide Number Placeholder 3"/>
          <p:cNvSpPr>
            <a:spLocks noGrp="1"/>
          </p:cNvSpPr>
          <p:nvPr>
            <p:ph type="sldNum" sz="quarter" idx="10"/>
          </p:nvPr>
        </p:nvSpPr>
        <p:spPr/>
        <p:txBody>
          <a:bodyPr/>
          <a:lstStyle/>
          <a:p>
            <a:fld id="{9C4E5891-E4A8-4FC0-9826-CEFD2A159F41}"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position of the altitude is not the same in all triangles. Observe the following triangle</a:t>
            </a:r>
            <a:br>
              <a:rPr lang="en-US" sz="1200" kern="1200" dirty="0">
                <a:solidFill>
                  <a:schemeClr val="tx1"/>
                </a:solidFill>
                <a:latin typeface="+mn-lt"/>
                <a:ea typeface="+mn-ea"/>
                <a:cs typeface="+mn-cs"/>
              </a:rPr>
            </a:br>
            <a:endParaRPr lang="en-US" dirty="0"/>
          </a:p>
          <a:p>
            <a:r>
              <a:rPr lang="en-US" sz="1200" kern="1200" dirty="0">
                <a:solidFill>
                  <a:schemeClr val="tx1"/>
                </a:solidFill>
                <a:latin typeface="+mn-lt"/>
                <a:ea typeface="+mn-ea"/>
                <a:cs typeface="+mn-cs"/>
              </a:rPr>
              <a:t>For an Acute angled triangle, the </a:t>
            </a:r>
            <a:r>
              <a:rPr lang="en-US" sz="1200" b="1" kern="1200" dirty="0">
                <a:solidFill>
                  <a:schemeClr val="tx1"/>
                </a:solidFill>
                <a:latin typeface="+mn-lt"/>
                <a:ea typeface="+mn-ea"/>
                <a:cs typeface="+mn-cs"/>
              </a:rPr>
              <a:t>altitude AD lies inside the triangle</a:t>
            </a:r>
            <a:r>
              <a:rPr lang="en-US" sz="1200" kern="1200" dirty="0">
                <a:solidFill>
                  <a:schemeClr val="tx1"/>
                </a:solidFill>
                <a:latin typeface="+mn-lt"/>
                <a:ea typeface="+mn-ea"/>
                <a:cs typeface="+mn-cs"/>
              </a:rPr>
              <a:t>.</a:t>
            </a:r>
          </a:p>
          <a:p>
            <a:r>
              <a:rPr lang="en-US" sz="1200" kern="1200" dirty="0">
                <a:solidFill>
                  <a:schemeClr val="tx1"/>
                </a:solidFill>
                <a:latin typeface="+mn-lt"/>
                <a:ea typeface="+mn-ea"/>
                <a:cs typeface="+mn-cs"/>
              </a:rPr>
              <a:t>For an Obtuse angled triangle, the  base NP is extended  to meet the altitude at O. The</a:t>
            </a:r>
            <a:r>
              <a:rPr lang="en-US" sz="1200" b="1" kern="1200" dirty="0">
                <a:solidFill>
                  <a:schemeClr val="tx1"/>
                </a:solidFill>
                <a:latin typeface="+mn-lt"/>
                <a:ea typeface="+mn-ea"/>
                <a:cs typeface="+mn-cs"/>
              </a:rPr>
              <a:t> altitude  MO lies outside the triangle.</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For a Right angled triangle, the side PQ itself acts as an altitude as it is perpendicular to the base QR from vertex P. Similarly the side QR is also another altitude of the triangle. Thus the </a:t>
            </a:r>
            <a:r>
              <a:rPr lang="en-US" sz="1200" b="1" kern="1200" dirty="0">
                <a:solidFill>
                  <a:schemeClr val="tx1"/>
                </a:solidFill>
                <a:latin typeface="+mn-lt"/>
                <a:ea typeface="+mn-ea"/>
                <a:cs typeface="+mn-cs"/>
              </a:rPr>
              <a:t>altitudes PQ and QR lie on the triangle.</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For this slide changes inside is not possible as it is the  tabular form which converted </a:t>
            </a:r>
            <a:r>
              <a:rPr lang="en-US" dirty="0" err="1"/>
              <a:t>int</a:t>
            </a:r>
            <a:r>
              <a:rPr lang="en-US" dirty="0"/>
              <a:t> </a:t>
            </a:r>
            <a:r>
              <a:rPr lang="en-US" dirty="0" err="1"/>
              <a:t>oJPEG</a:t>
            </a:r>
            <a:r>
              <a:rPr lang="en-US" dirty="0"/>
              <a:t> and inserted in the slide. </a:t>
            </a:r>
          </a:p>
          <a:p>
            <a:endParaRPr lang="en-US" dirty="0"/>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5</a:t>
            </a:fld>
            <a:endParaRPr lang="en-IN">
              <a:solidFill>
                <a:prstClr val="black"/>
              </a:solidFill>
            </a:endParaRPr>
          </a:p>
        </p:txBody>
      </p:sp>
    </p:spTree>
    <p:extLst>
      <p:ext uri="{BB962C8B-B14F-4D97-AF65-F5344CB8AC3E}">
        <p14:creationId xmlns:p14="http://schemas.microsoft.com/office/powerpoint/2010/main" val="1617109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p:cNvGrpSpPr>
            <a:grpSpLocks/>
          </p:cNvGrpSpPr>
          <p:nvPr userDrawn="1"/>
        </p:nvGrpSpPr>
        <p:grpSpPr bwMode="auto">
          <a:xfrm>
            <a:off x="0" y="0"/>
            <a:ext cx="873126" cy="852489"/>
            <a:chOff x="0" y="0"/>
            <a:chExt cx="872351" cy="852108"/>
          </a:xfrm>
        </p:grpSpPr>
        <p:sp>
          <p:nvSpPr>
            <p:cNvPr id="4" name="Round Diagonal Corner Rectangle 3"/>
            <p:cNvSpPr/>
            <p:nvPr userDrawn="1"/>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I</a:t>
              </a:r>
            </a:p>
          </p:txBody>
        </p:sp>
        <p:sp>
          <p:nvSpPr>
            <p:cNvPr id="5" name="Round Diagonal Corner Rectangle 4"/>
            <p:cNvSpPr/>
            <p:nvPr userDrawn="1"/>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I</a:t>
              </a:r>
            </a:p>
          </p:txBody>
        </p:sp>
        <p:sp>
          <p:nvSpPr>
            <p:cNvPr id="6" name="Round Diagonal Corner Rectangle 5"/>
            <p:cNvSpPr/>
            <p:nvPr userDrawn="1"/>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E</a:t>
              </a:r>
            </a:p>
          </p:txBody>
        </p:sp>
        <p:sp>
          <p:nvSpPr>
            <p:cNvPr id="7" name="Round Diagonal Corner Rectangle 6"/>
            <p:cNvSpPr/>
            <p:nvPr userDrawn="1"/>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b="1" dirty="0">
                  <a:solidFill>
                    <a:schemeClr val="bg1"/>
                  </a:solidFill>
                  <a:cs typeface="Calibri"/>
                </a:rPr>
                <a:t>P</a:t>
              </a:r>
            </a:p>
          </p:txBody>
        </p:sp>
        <p:cxnSp>
          <p:nvCxnSpPr>
            <p:cNvPr id="8" name="Straight Connector 7"/>
            <p:cNvCxnSpPr/>
            <p:nvPr userDrawn="1"/>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2" name="Rectangle 11"/>
          <p:cNvSpPr/>
          <p:nvPr userDrawn="1"/>
        </p:nvSpPr>
        <p:spPr>
          <a:xfrm>
            <a:off x="5793557" y="6445398"/>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562600"/>
            <a:ext cx="914400" cy="9144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1077364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5" name="Rectangle 4">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defRPr/>
            </a:pPr>
            <a:r>
              <a:rPr lang="en-US" sz="1100" b="1" dirty="0">
                <a:solidFill>
                  <a:srgbClr val="0000CC"/>
                </a:solidFill>
                <a:cs typeface="Calibri" pitchFamily="34" charset="0"/>
              </a:rPr>
              <a:t>©www.srisathyasaividyavahini.org</a:t>
            </a:r>
          </a:p>
        </p:txBody>
      </p:sp>
    </p:spTree>
    <p:extLst>
      <p:ext uri="{BB962C8B-B14F-4D97-AF65-F5344CB8AC3E}">
        <p14:creationId xmlns:p14="http://schemas.microsoft.com/office/powerpoint/2010/main" val="1718533134"/>
      </p:ext>
    </p:extLst>
  </p:cSld>
  <p:clrMap bg1="lt1" tx1="dk1" bg2="lt2" tx2="dk2" accent1="accent1" accent2="accent2" accent3="accent3" accent4="accent4" accent5="accent5" accent6="accent6" hlink="hlink" folHlink="folHlink"/>
  <p:sldLayoutIdLst>
    <p:sldLayoutId id="2147483663" r:id="rId1"/>
    <p:sldLayoutId id="214748366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erge 1"/>
          <p:cNvSpPr/>
          <p:nvPr/>
        </p:nvSpPr>
        <p:spPr>
          <a:xfrm rot="1778334">
            <a:off x="-1353533" y="2097324"/>
            <a:ext cx="4628458" cy="4071167"/>
          </a:xfrm>
          <a:prstGeom prst="flowChartMerg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 name="TextBox 8"/>
          <p:cNvSpPr txBox="1"/>
          <p:nvPr/>
        </p:nvSpPr>
        <p:spPr>
          <a:xfrm>
            <a:off x="-59808" y="2733755"/>
            <a:ext cx="9203808" cy="1754326"/>
          </a:xfrm>
          <a:prstGeom prst="rect">
            <a:avLst/>
          </a:prstGeom>
          <a:solidFill>
            <a:schemeClr val="bg1">
              <a:lumMod val="9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IN" sz="5400" b="1" dirty="0">
                <a:solidFill>
                  <a:srgbClr val="002060"/>
                </a:solidFill>
              </a:rPr>
              <a:t>ALTITUDE OF A </a:t>
            </a:r>
          </a:p>
          <a:p>
            <a:pPr algn="ctr"/>
            <a:r>
              <a:rPr lang="en-IN" sz="5400" b="1" dirty="0">
                <a:solidFill>
                  <a:srgbClr val="002060"/>
                </a:solidFill>
              </a:rPr>
              <a:t>TRIANGLE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228600"/>
            <a:ext cx="4319196" cy="646331"/>
          </a:xfrm>
          <a:prstGeom prst="rect">
            <a:avLst/>
          </a:prstGeom>
        </p:spPr>
        <p:txBody>
          <a:bodyPr wrap="none">
            <a:spAutoFit/>
          </a:bodyPr>
          <a:lstStyle/>
          <a:p>
            <a:r>
              <a:rPr lang="en-US" sz="3600" b="1" dirty="0">
                <a:solidFill>
                  <a:srgbClr val="2E3917"/>
                </a:solidFill>
              </a:rPr>
              <a:t>Altitude Of A Triangle</a:t>
            </a:r>
          </a:p>
        </p:txBody>
      </p:sp>
      <p:sp>
        <p:nvSpPr>
          <p:cNvPr id="3" name="Rectangle 2"/>
          <p:cNvSpPr/>
          <p:nvPr/>
        </p:nvSpPr>
        <p:spPr>
          <a:xfrm>
            <a:off x="666996" y="4939605"/>
            <a:ext cx="8019804" cy="1384995"/>
          </a:xfrm>
          <a:prstGeom prst="rect">
            <a:avLst/>
          </a:prstGeom>
          <a:noFill/>
          <a:ln>
            <a:noFill/>
          </a:ln>
        </p:spPr>
        <p:txBody>
          <a:bodyPr wrap="square">
            <a:spAutoFit/>
          </a:bodyPr>
          <a:lstStyle/>
          <a:p>
            <a:r>
              <a:rPr lang="en-US" sz="2800" b="1" dirty="0">
                <a:solidFill>
                  <a:srgbClr val="C00000"/>
                </a:solidFill>
              </a:rPr>
              <a:t>Definition:</a:t>
            </a:r>
            <a:r>
              <a:rPr lang="en-US" sz="2800" dirty="0">
                <a:solidFill>
                  <a:srgbClr val="C00000"/>
                </a:solidFill>
              </a:rPr>
              <a:t> </a:t>
            </a:r>
            <a:r>
              <a:rPr lang="en-US" sz="2800" dirty="0">
                <a:solidFill>
                  <a:srgbClr val="002060"/>
                </a:solidFill>
              </a:rPr>
              <a:t>The altitude of a triangle is a line segment drawn from any vertex  of the triangle to the opposite side (base) of the triangle perpendicularly.</a:t>
            </a:r>
          </a:p>
        </p:txBody>
      </p:sp>
      <p:sp>
        <p:nvSpPr>
          <p:cNvPr id="4" name="Rectangle 3"/>
          <p:cNvSpPr/>
          <p:nvPr/>
        </p:nvSpPr>
        <p:spPr>
          <a:xfrm>
            <a:off x="366785" y="2209800"/>
            <a:ext cx="4349231"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IN" sz="2400" dirty="0">
                <a:solidFill>
                  <a:srgbClr val="002060"/>
                </a:solidFill>
              </a:rPr>
              <a:t>The line segment AD is drawn  from vertex A to the base BC perpendicularly.</a:t>
            </a:r>
            <a:endParaRPr lang="en-US" sz="2400" dirty="0">
              <a:solidFill>
                <a:srgbClr val="002060"/>
              </a:solidFill>
            </a:endParaRPr>
          </a:p>
        </p:txBody>
      </p:sp>
      <p:sp>
        <p:nvSpPr>
          <p:cNvPr id="5" name="Rectangle 4"/>
          <p:cNvSpPr/>
          <p:nvPr/>
        </p:nvSpPr>
        <p:spPr>
          <a:xfrm>
            <a:off x="366784" y="3531871"/>
            <a:ext cx="4357615" cy="4616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solidFill>
                  <a:srgbClr val="002060"/>
                </a:solidFill>
              </a:rPr>
              <a:t>AD is an altitude of the ∆ ABC</a:t>
            </a:r>
          </a:p>
        </p:txBody>
      </p:sp>
      <p:sp>
        <p:nvSpPr>
          <p:cNvPr id="6" name="TextBox 5"/>
          <p:cNvSpPr txBox="1"/>
          <p:nvPr/>
        </p:nvSpPr>
        <p:spPr>
          <a:xfrm>
            <a:off x="467544" y="1153180"/>
            <a:ext cx="3168352" cy="523220"/>
          </a:xfrm>
          <a:prstGeom prst="rect">
            <a:avLst/>
          </a:prstGeom>
          <a:noFill/>
        </p:spPr>
        <p:txBody>
          <a:bodyPr wrap="square" rtlCol="0">
            <a:spAutoFit/>
          </a:bodyPr>
          <a:lstStyle/>
          <a:p>
            <a:r>
              <a:rPr lang="en-US" sz="2800" dirty="0">
                <a:solidFill>
                  <a:srgbClr val="004F8A"/>
                </a:solidFill>
              </a:rPr>
              <a:t>Consider ∆ ABC</a:t>
            </a:r>
          </a:p>
        </p:txBody>
      </p:sp>
      <p:sp>
        <p:nvSpPr>
          <p:cNvPr id="7" name="Isosceles Triangle 6"/>
          <p:cNvSpPr/>
          <p:nvPr/>
        </p:nvSpPr>
        <p:spPr>
          <a:xfrm>
            <a:off x="5098348" y="1606919"/>
            <a:ext cx="3312368" cy="2789543"/>
          </a:xfrm>
          <a:prstGeom prst="triangle">
            <a:avLst/>
          </a:prstGeom>
          <a:solidFill>
            <a:srgbClr val="FAFA8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a:off x="6637940" y="1290826"/>
            <a:ext cx="243448" cy="400110"/>
          </a:xfrm>
          <a:prstGeom prst="rect">
            <a:avLst/>
          </a:prstGeom>
          <a:noFill/>
        </p:spPr>
        <p:txBody>
          <a:bodyPr wrap="square" rtlCol="0">
            <a:spAutoFit/>
          </a:bodyPr>
          <a:lstStyle/>
          <a:p>
            <a:r>
              <a:rPr lang="en-US" sz="2000" b="1" dirty="0">
                <a:solidFill>
                  <a:prstClr val="black"/>
                </a:solidFill>
              </a:rPr>
              <a:t>A</a:t>
            </a:r>
          </a:p>
        </p:txBody>
      </p:sp>
      <p:sp>
        <p:nvSpPr>
          <p:cNvPr id="10" name="TextBox 9"/>
          <p:cNvSpPr txBox="1"/>
          <p:nvPr/>
        </p:nvSpPr>
        <p:spPr>
          <a:xfrm>
            <a:off x="8366132" y="4180438"/>
            <a:ext cx="243448" cy="400110"/>
          </a:xfrm>
          <a:prstGeom prst="rect">
            <a:avLst/>
          </a:prstGeom>
          <a:noFill/>
        </p:spPr>
        <p:txBody>
          <a:bodyPr wrap="square" rtlCol="0">
            <a:spAutoFit/>
          </a:bodyPr>
          <a:lstStyle/>
          <a:p>
            <a:r>
              <a:rPr lang="en-US" sz="2000" b="1" dirty="0">
                <a:solidFill>
                  <a:prstClr val="black"/>
                </a:solidFill>
              </a:rPr>
              <a:t>C</a:t>
            </a:r>
          </a:p>
        </p:txBody>
      </p:sp>
      <p:sp>
        <p:nvSpPr>
          <p:cNvPr id="11" name="TextBox 10"/>
          <p:cNvSpPr txBox="1"/>
          <p:nvPr/>
        </p:nvSpPr>
        <p:spPr>
          <a:xfrm>
            <a:off x="4716016" y="4211796"/>
            <a:ext cx="243448" cy="400110"/>
          </a:xfrm>
          <a:prstGeom prst="rect">
            <a:avLst/>
          </a:prstGeom>
          <a:noFill/>
        </p:spPr>
        <p:txBody>
          <a:bodyPr wrap="square" rtlCol="0">
            <a:spAutoFit/>
          </a:bodyPr>
          <a:lstStyle/>
          <a:p>
            <a:r>
              <a:rPr lang="en-US" sz="2000" b="1" dirty="0">
                <a:solidFill>
                  <a:prstClr val="black"/>
                </a:solidFill>
              </a:rPr>
              <a:t>B</a:t>
            </a:r>
          </a:p>
        </p:txBody>
      </p:sp>
      <p:cxnSp>
        <p:nvCxnSpPr>
          <p:cNvPr id="13" name="Straight Connector 12"/>
          <p:cNvCxnSpPr/>
          <p:nvPr/>
        </p:nvCxnSpPr>
        <p:spPr>
          <a:xfrm>
            <a:off x="6759664" y="1599823"/>
            <a:ext cx="0" cy="280858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759664" y="4211796"/>
            <a:ext cx="238316" cy="184666"/>
          </a:xfrm>
          <a:prstGeom prst="rect">
            <a:avLst/>
          </a:prstGeom>
          <a:solidFill>
            <a:srgbClr val="F3700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a:off x="6632808" y="4314855"/>
            <a:ext cx="243448" cy="400110"/>
          </a:xfrm>
          <a:prstGeom prst="rect">
            <a:avLst/>
          </a:prstGeom>
          <a:noFill/>
        </p:spPr>
        <p:txBody>
          <a:bodyPr wrap="square" rtlCol="0">
            <a:spAutoFit/>
          </a:bodyPr>
          <a:lstStyle/>
          <a:p>
            <a:r>
              <a:rPr lang="en-US" sz="2000" b="1" dirty="0">
                <a:solidFill>
                  <a:prstClr val="black"/>
                </a:solidFill>
              </a:rPr>
              <a:t>D</a:t>
            </a:r>
          </a:p>
        </p:txBody>
      </p:sp>
    </p:spTree>
    <p:extLst>
      <p:ext uri="{BB962C8B-B14F-4D97-AF65-F5344CB8AC3E}">
        <p14:creationId xmlns:p14="http://schemas.microsoft.com/office/powerpoint/2010/main" val="357713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6" presetClass="entr" presetSubtype="16" fill="hold" grpId="1"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par>
                                <p:cTn id="14" presetID="6" presetClass="entr" presetSubtype="16" fill="hold" grpId="1"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6" presetClass="entr" presetSubtype="16"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par>
                                <p:cTn id="20" presetID="6" presetClass="entr" presetSubtype="16" fill="hold" grpId="1"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1"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2"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ircle(in)">
                                      <p:cBhvr>
                                        <p:cTn id="33" dur="2000"/>
                                        <p:tgtEl>
                                          <p:spTgt spid="8"/>
                                        </p:tgtEl>
                                      </p:cBhvr>
                                    </p:animEffect>
                                  </p:childTnLst>
                                </p:cTn>
                              </p:par>
                              <p:par>
                                <p:cTn id="34" presetID="6" presetClass="entr" presetSubtype="16"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ircle(in)">
                                      <p:cBhvr>
                                        <p:cTn id="36" dur="2000"/>
                                        <p:tgtEl>
                                          <p:spTgt spid="13"/>
                                        </p:tgtEl>
                                      </p:cBhvr>
                                    </p:animEffect>
                                  </p:childTnLst>
                                </p:cTn>
                              </p:par>
                              <p:par>
                                <p:cTn id="37" presetID="6" presetClass="entr" presetSubtype="16" fill="hold" grpId="3"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circle(in)">
                                      <p:cBhvr>
                                        <p:cTn id="39" dur="2000"/>
                                        <p:tgtEl>
                                          <p:spTgt spid="15"/>
                                        </p:tgtEl>
                                      </p:cBhvr>
                                    </p:animEffect>
                                  </p:childTnLst>
                                </p:cTn>
                              </p:par>
                              <p:par>
                                <p:cTn id="40" presetID="6" presetClass="entr" presetSubtype="16" fill="hold" grpId="2"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circle(in)">
                                      <p:cBhvr>
                                        <p:cTn id="42" dur="20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1"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1"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1000"/>
                                        <p:tgtEl>
                                          <p:spTgt spid="3"/>
                                        </p:tgtEl>
                                      </p:cBhvr>
                                    </p:animEffect>
                                    <p:anim calcmode="lin" valueType="num">
                                      <p:cBhvr>
                                        <p:cTn id="54" dur="1000" fill="hold"/>
                                        <p:tgtEl>
                                          <p:spTgt spid="3"/>
                                        </p:tgtEl>
                                        <p:attrNameLst>
                                          <p:attrName>ppt_x</p:attrName>
                                        </p:attrNameLst>
                                      </p:cBhvr>
                                      <p:tavLst>
                                        <p:tav tm="0">
                                          <p:val>
                                            <p:strVal val="#ppt_x"/>
                                          </p:val>
                                        </p:tav>
                                        <p:tav tm="100000">
                                          <p:val>
                                            <p:strVal val="#ppt_x"/>
                                          </p:val>
                                        </p:tav>
                                      </p:tavLst>
                                    </p:anim>
                                    <p:anim calcmode="lin" valueType="num">
                                      <p:cBhvr>
                                        <p:cTn id="55" dur="900" decel="100000" fill="hold"/>
                                        <p:tgtEl>
                                          <p:spTgt spid="3"/>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4" grpId="1" animBg="1"/>
      <p:bldP spid="5" grpId="1" animBg="1"/>
      <p:bldP spid="6" grpId="1"/>
      <p:bldP spid="7" grpId="1" animBg="1"/>
      <p:bldP spid="8" grpId="1"/>
      <p:bldP spid="8" grpId="2"/>
      <p:bldP spid="10" grpId="1"/>
      <p:bldP spid="11" grpId="1"/>
      <p:bldP spid="15" grpId="3" animBg="1"/>
      <p:bldP spid="17"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7094" y="1052736"/>
            <a:ext cx="8033337" cy="954107"/>
          </a:xfrm>
          <a:prstGeom prst="rect">
            <a:avLst/>
          </a:prstGeom>
          <a:noFill/>
          <a:ln>
            <a:noFill/>
          </a:ln>
        </p:spPr>
        <p:txBody>
          <a:bodyPr wrap="square">
            <a:spAutoFit/>
          </a:bodyPr>
          <a:lstStyle/>
          <a:p>
            <a:r>
              <a:rPr lang="en-IN" sz="2800" dirty="0">
                <a:solidFill>
                  <a:srgbClr val="002060"/>
                </a:solidFill>
              </a:rPr>
              <a:t>Any triangle has three vertices and hence any triangle can have maximum of three altitudes</a:t>
            </a:r>
          </a:p>
        </p:txBody>
      </p:sp>
      <p:pic>
        <p:nvPicPr>
          <p:cNvPr id="4" name="Picture 3" descr="altitude of tri2.jpg"/>
          <p:cNvPicPr/>
          <p:nvPr/>
        </p:nvPicPr>
        <p:blipFill>
          <a:blip r:embed="rId3"/>
          <a:stretch>
            <a:fillRect/>
          </a:stretch>
        </p:blipFill>
        <p:spPr>
          <a:xfrm>
            <a:off x="2591780" y="1903155"/>
            <a:ext cx="3960440" cy="3600400"/>
          </a:xfrm>
          <a:prstGeom prst="rect">
            <a:avLst/>
          </a:prstGeom>
        </p:spPr>
      </p:pic>
      <p:sp>
        <p:nvSpPr>
          <p:cNvPr id="5" name="Rectangle 4"/>
          <p:cNvSpPr/>
          <p:nvPr/>
        </p:nvSpPr>
        <p:spPr>
          <a:xfrm>
            <a:off x="427093" y="5475982"/>
            <a:ext cx="8033337" cy="1077218"/>
          </a:xfrm>
          <a:prstGeom prst="rect">
            <a:avLst/>
          </a:prstGeom>
          <a:noFill/>
          <a:ln>
            <a:noFill/>
          </a:ln>
        </p:spPr>
        <p:txBody>
          <a:bodyPr wrap="square">
            <a:spAutoFit/>
          </a:bodyPr>
          <a:lstStyle/>
          <a:p>
            <a:r>
              <a:rPr lang="en-US" sz="3200" dirty="0">
                <a:solidFill>
                  <a:srgbClr val="C00000"/>
                </a:solidFill>
              </a:rPr>
              <a:t>Observe in the above ∆ABC, the three altitudes of the triangle are AD, BE, and CF.</a:t>
            </a:r>
          </a:p>
        </p:txBody>
      </p:sp>
      <p:sp>
        <p:nvSpPr>
          <p:cNvPr id="6" name="Rectangle 5"/>
          <p:cNvSpPr/>
          <p:nvPr/>
        </p:nvSpPr>
        <p:spPr>
          <a:xfrm>
            <a:off x="2667000" y="228600"/>
            <a:ext cx="4319196" cy="646331"/>
          </a:xfrm>
          <a:prstGeom prst="rect">
            <a:avLst/>
          </a:prstGeom>
        </p:spPr>
        <p:txBody>
          <a:bodyPr wrap="none">
            <a:spAutoFit/>
          </a:bodyPr>
          <a:lstStyle/>
          <a:p>
            <a:r>
              <a:rPr lang="en-US" sz="3600" b="1" dirty="0">
                <a:solidFill>
                  <a:srgbClr val="2E3917"/>
                </a:solidFill>
              </a:rPr>
              <a:t>Altitude Of A Triangle</a:t>
            </a:r>
          </a:p>
        </p:txBody>
      </p:sp>
    </p:spTree>
    <p:extLst>
      <p:ext uri="{BB962C8B-B14F-4D97-AF65-F5344CB8AC3E}">
        <p14:creationId xmlns:p14="http://schemas.microsoft.com/office/powerpoint/2010/main" val="34205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5507665"/>
            <a:ext cx="8991600" cy="584775"/>
          </a:xfrm>
          <a:prstGeom prst="rect">
            <a:avLst/>
          </a:prstGeom>
          <a:noFill/>
          <a:ln>
            <a:noFill/>
          </a:ln>
        </p:spPr>
        <p:txBody>
          <a:bodyPr wrap="square">
            <a:spAutoFit/>
          </a:bodyPr>
          <a:lstStyle/>
          <a:p>
            <a:r>
              <a:rPr lang="en-IN" sz="3200" dirty="0">
                <a:solidFill>
                  <a:srgbClr val="C00000"/>
                </a:solidFill>
              </a:rPr>
              <a:t>Any altitude of the triangle is a measure of its height.</a:t>
            </a:r>
            <a:endParaRPr lang="en-US" sz="3200" dirty="0">
              <a:solidFill>
                <a:srgbClr val="C00000"/>
              </a:solidFill>
            </a:endParaRPr>
          </a:p>
        </p:txBody>
      </p:sp>
      <p:sp>
        <p:nvSpPr>
          <p:cNvPr id="5" name="TextBox 4"/>
          <p:cNvSpPr txBox="1"/>
          <p:nvPr/>
        </p:nvSpPr>
        <p:spPr>
          <a:xfrm>
            <a:off x="402376" y="2023879"/>
            <a:ext cx="4550624" cy="2246769"/>
          </a:xfrm>
          <a:prstGeom prst="rect">
            <a:avLst/>
          </a:prstGeom>
          <a:noFill/>
        </p:spPr>
        <p:txBody>
          <a:bodyPr wrap="square" rtlCol="0">
            <a:spAutoFit/>
          </a:bodyPr>
          <a:lstStyle/>
          <a:p>
            <a:r>
              <a:rPr lang="en-US" sz="2800" dirty="0">
                <a:solidFill>
                  <a:srgbClr val="002060"/>
                </a:solidFill>
              </a:rPr>
              <a:t>The perpendicular  distance between the vertex and base is the shortest distance and hence it is the measure of the height of the triangle. </a:t>
            </a:r>
          </a:p>
        </p:txBody>
      </p:sp>
      <p:sp>
        <p:nvSpPr>
          <p:cNvPr id="6" name="Isosceles Triangle 5"/>
          <p:cNvSpPr/>
          <p:nvPr/>
        </p:nvSpPr>
        <p:spPr>
          <a:xfrm>
            <a:off x="4522284" y="1915167"/>
            <a:ext cx="3312368" cy="2789543"/>
          </a:xfrm>
          <a:prstGeom prst="triangle">
            <a:avLst/>
          </a:prstGeom>
          <a:solidFill>
            <a:srgbClr val="A7E8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6061876" y="1599074"/>
            <a:ext cx="243448" cy="400110"/>
          </a:xfrm>
          <a:prstGeom prst="rect">
            <a:avLst/>
          </a:prstGeom>
          <a:noFill/>
        </p:spPr>
        <p:txBody>
          <a:bodyPr wrap="square" rtlCol="0">
            <a:spAutoFit/>
          </a:bodyPr>
          <a:lstStyle/>
          <a:p>
            <a:r>
              <a:rPr lang="en-US" sz="2000" b="1" dirty="0">
                <a:solidFill>
                  <a:prstClr val="black"/>
                </a:solidFill>
              </a:rPr>
              <a:t>A</a:t>
            </a:r>
          </a:p>
        </p:txBody>
      </p:sp>
      <p:sp>
        <p:nvSpPr>
          <p:cNvPr id="8" name="TextBox 7"/>
          <p:cNvSpPr txBox="1"/>
          <p:nvPr/>
        </p:nvSpPr>
        <p:spPr>
          <a:xfrm>
            <a:off x="7740352" y="4705290"/>
            <a:ext cx="243448" cy="400110"/>
          </a:xfrm>
          <a:prstGeom prst="rect">
            <a:avLst/>
          </a:prstGeom>
          <a:noFill/>
        </p:spPr>
        <p:txBody>
          <a:bodyPr wrap="square" rtlCol="0">
            <a:spAutoFit/>
          </a:bodyPr>
          <a:lstStyle/>
          <a:p>
            <a:r>
              <a:rPr lang="en-US" sz="2000" b="1" dirty="0">
                <a:solidFill>
                  <a:prstClr val="black"/>
                </a:solidFill>
              </a:rPr>
              <a:t>C</a:t>
            </a:r>
          </a:p>
        </p:txBody>
      </p:sp>
      <p:sp>
        <p:nvSpPr>
          <p:cNvPr id="9" name="TextBox 8"/>
          <p:cNvSpPr txBox="1"/>
          <p:nvPr/>
        </p:nvSpPr>
        <p:spPr>
          <a:xfrm>
            <a:off x="4139952" y="4520044"/>
            <a:ext cx="243448" cy="400110"/>
          </a:xfrm>
          <a:prstGeom prst="rect">
            <a:avLst/>
          </a:prstGeom>
          <a:noFill/>
        </p:spPr>
        <p:txBody>
          <a:bodyPr wrap="square" rtlCol="0">
            <a:spAutoFit/>
          </a:bodyPr>
          <a:lstStyle/>
          <a:p>
            <a:r>
              <a:rPr lang="en-US" sz="2000" b="1" dirty="0">
                <a:solidFill>
                  <a:prstClr val="black"/>
                </a:solidFill>
              </a:rPr>
              <a:t>B</a:t>
            </a:r>
          </a:p>
        </p:txBody>
      </p:sp>
      <p:cxnSp>
        <p:nvCxnSpPr>
          <p:cNvPr id="10" name="Straight Connector 9"/>
          <p:cNvCxnSpPr>
            <a:stCxn id="7" idx="2"/>
            <a:endCxn id="6" idx="3"/>
          </p:cNvCxnSpPr>
          <p:nvPr/>
        </p:nvCxnSpPr>
        <p:spPr>
          <a:xfrm flipH="1">
            <a:off x="6178468" y="1999184"/>
            <a:ext cx="5132" cy="27055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183600" y="4520044"/>
            <a:ext cx="238316" cy="184666"/>
          </a:xfrm>
          <a:prstGeom prst="rect">
            <a:avLst/>
          </a:prstGeom>
          <a:solidFill>
            <a:srgbClr val="F3700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6056744" y="4623103"/>
            <a:ext cx="243448" cy="400110"/>
          </a:xfrm>
          <a:prstGeom prst="rect">
            <a:avLst/>
          </a:prstGeom>
          <a:noFill/>
        </p:spPr>
        <p:txBody>
          <a:bodyPr wrap="square" rtlCol="0">
            <a:spAutoFit/>
          </a:bodyPr>
          <a:lstStyle/>
          <a:p>
            <a:r>
              <a:rPr lang="en-US" sz="2000" b="1" dirty="0">
                <a:solidFill>
                  <a:prstClr val="black"/>
                </a:solidFill>
              </a:rPr>
              <a:t>D</a:t>
            </a:r>
          </a:p>
        </p:txBody>
      </p:sp>
      <p:cxnSp>
        <p:nvCxnSpPr>
          <p:cNvPr id="14" name="Straight Arrow Connector 13"/>
          <p:cNvCxnSpPr/>
          <p:nvPr/>
        </p:nvCxnSpPr>
        <p:spPr>
          <a:xfrm>
            <a:off x="8244408" y="1915167"/>
            <a:ext cx="0" cy="277357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392910" y="1873158"/>
            <a:ext cx="21105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740352" y="4712791"/>
            <a:ext cx="7133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802683" y="2116765"/>
            <a:ext cx="461665" cy="2370377"/>
          </a:xfrm>
          <a:prstGeom prst="rect">
            <a:avLst/>
          </a:prstGeom>
          <a:noFill/>
          <a:ln>
            <a:noFill/>
          </a:ln>
        </p:spPr>
        <p:txBody>
          <a:bodyPr vert="vert270" wrap="square" rtlCol="0">
            <a:spAutoFit/>
          </a:bodyPr>
          <a:lstStyle/>
          <a:p>
            <a:r>
              <a:rPr lang="en-US" b="1" dirty="0">
                <a:solidFill>
                  <a:prstClr val="black"/>
                </a:solidFill>
              </a:rPr>
              <a:t>Height  of  the  triangle</a:t>
            </a:r>
          </a:p>
        </p:txBody>
      </p:sp>
      <p:sp>
        <p:nvSpPr>
          <p:cNvPr id="16" name="Rectangle 15"/>
          <p:cNvSpPr/>
          <p:nvPr/>
        </p:nvSpPr>
        <p:spPr>
          <a:xfrm>
            <a:off x="1387185" y="122810"/>
            <a:ext cx="6417270" cy="646331"/>
          </a:xfrm>
          <a:prstGeom prst="rect">
            <a:avLst/>
          </a:prstGeom>
        </p:spPr>
        <p:txBody>
          <a:bodyPr wrap="none">
            <a:spAutoFit/>
          </a:bodyPr>
          <a:lstStyle/>
          <a:p>
            <a:r>
              <a:rPr lang="en-US" sz="3600" b="1" dirty="0">
                <a:solidFill>
                  <a:srgbClr val="2E3917"/>
                </a:solidFill>
              </a:rPr>
              <a:t>Altitude As A Measure Of Height</a:t>
            </a:r>
          </a:p>
        </p:txBody>
      </p:sp>
    </p:spTree>
    <p:extLst>
      <p:ext uri="{BB962C8B-B14F-4D97-AF65-F5344CB8AC3E}">
        <p14:creationId xmlns:p14="http://schemas.microsoft.com/office/powerpoint/2010/main" val="175077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1"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1"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1"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1"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circle(in)">
                                      <p:cBhvr>
                                        <p:cTn id="57" dur="2000"/>
                                        <p:tgtEl>
                                          <p:spTgt spid="28"/>
                                        </p:tgtEl>
                                      </p:cBhvr>
                                    </p:animEffect>
                                  </p:childTnLst>
                                </p:cTn>
                              </p:par>
                              <p:par>
                                <p:cTn id="58" presetID="6" presetClass="entr" presetSubtype="16"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circle(in)">
                                      <p:cBhvr>
                                        <p:cTn id="60" dur="2000"/>
                                        <p:tgtEl>
                                          <p:spTgt spid="22"/>
                                        </p:tgtEl>
                                      </p:cBhvr>
                                    </p:animEffect>
                                  </p:childTnLst>
                                </p:cTn>
                              </p:par>
                              <p:par>
                                <p:cTn id="61" presetID="6" presetClass="entr" presetSubtype="16"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circle(in)">
                                      <p:cBhvr>
                                        <p:cTn id="63" dur="2000"/>
                                        <p:tgtEl>
                                          <p:spTgt spid="19"/>
                                        </p:tgtEl>
                                      </p:cBhvr>
                                    </p:animEffect>
                                  </p:childTnLst>
                                </p:cTn>
                              </p:par>
                              <p:par>
                                <p:cTn id="64" presetID="6" presetClass="entr" presetSubtype="16"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circle(in)">
                                      <p:cBhvr>
                                        <p:cTn id="66" dur="20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0" fill="hold" grpId="0"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7" grpId="1"/>
      <p:bldP spid="8" grpId="0"/>
      <p:bldP spid="9" grpId="0"/>
      <p:bldP spid="11" grpId="1" animBg="1"/>
      <p:bldP spid="12" grpId="1"/>
      <p:bldP spid="2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57869"/>
            <a:ext cx="7860422" cy="646331"/>
          </a:xfrm>
          <a:prstGeom prst="rect">
            <a:avLst/>
          </a:prstGeom>
        </p:spPr>
        <p:txBody>
          <a:bodyPr wrap="none">
            <a:spAutoFit/>
          </a:bodyPr>
          <a:lstStyle/>
          <a:p>
            <a:r>
              <a:rPr lang="en-US" sz="3600" b="1" dirty="0">
                <a:solidFill>
                  <a:srgbClr val="2E3917"/>
                </a:solidFill>
              </a:rPr>
              <a:t>Position of altitude in different triangles</a:t>
            </a:r>
          </a:p>
        </p:txBody>
      </p:sp>
      <p:graphicFrame>
        <p:nvGraphicFramePr>
          <p:cNvPr id="5" name="Table 4"/>
          <p:cNvGraphicFramePr>
            <a:graphicFrameLocks noGrp="1"/>
          </p:cNvGraphicFramePr>
          <p:nvPr/>
        </p:nvGraphicFramePr>
        <p:xfrm>
          <a:off x="762000" y="1016000"/>
          <a:ext cx="7620000" cy="5461001"/>
        </p:xfrm>
        <a:graphic>
          <a:graphicData uri="http://schemas.openxmlformats.org/drawingml/2006/table">
            <a:tbl>
              <a:tblPr firstRow="1" bandRow="1">
                <a:tableStyleId>{5940675A-B579-460E-94D1-54222C63F5DA}</a:tableStyleId>
              </a:tblPr>
              <a:tblGrid>
                <a:gridCol w="1325217">
                  <a:extLst>
                    <a:ext uri="{9D8B030D-6E8A-4147-A177-3AD203B41FA5}">
                      <a16:colId xmlns:a16="http://schemas.microsoft.com/office/drawing/2014/main" val="20000"/>
                    </a:ext>
                  </a:extLst>
                </a:gridCol>
                <a:gridCol w="3217475">
                  <a:extLst>
                    <a:ext uri="{9D8B030D-6E8A-4147-A177-3AD203B41FA5}">
                      <a16:colId xmlns:a16="http://schemas.microsoft.com/office/drawing/2014/main" val="20001"/>
                    </a:ext>
                  </a:extLst>
                </a:gridCol>
                <a:gridCol w="3077308">
                  <a:extLst>
                    <a:ext uri="{9D8B030D-6E8A-4147-A177-3AD203B41FA5}">
                      <a16:colId xmlns:a16="http://schemas.microsoft.com/office/drawing/2014/main" val="20002"/>
                    </a:ext>
                  </a:extLst>
                </a:gridCol>
              </a:tblGrid>
              <a:tr h="583562">
                <a:tc>
                  <a:txBody>
                    <a:bodyPr/>
                    <a:lstStyle/>
                    <a:p>
                      <a:pPr algn="ctr"/>
                      <a:r>
                        <a:rPr lang="en-US" sz="2400" dirty="0" err="1"/>
                        <a:t>Sl</a:t>
                      </a:r>
                      <a:r>
                        <a:rPr lang="en-US" sz="2400" baseline="0" dirty="0"/>
                        <a:t> No</a:t>
                      </a:r>
                      <a:endParaRPr lang="en-US" sz="2400" dirty="0"/>
                    </a:p>
                  </a:txBody>
                  <a:tcPr anchor="ctr"/>
                </a:tc>
                <a:tc>
                  <a:txBody>
                    <a:bodyPr/>
                    <a:lstStyle/>
                    <a:p>
                      <a:pPr algn="ctr"/>
                      <a:r>
                        <a:rPr lang="en-US" sz="2400" dirty="0"/>
                        <a:t>Type of Triangle</a:t>
                      </a:r>
                    </a:p>
                  </a:txBody>
                  <a:tcPr anchor="ctr"/>
                </a:tc>
                <a:tc>
                  <a:txBody>
                    <a:bodyPr/>
                    <a:lstStyle/>
                    <a:p>
                      <a:pPr algn="ctr"/>
                      <a:r>
                        <a:rPr lang="en-US" sz="2400" dirty="0"/>
                        <a:t>Position</a:t>
                      </a:r>
                      <a:r>
                        <a:rPr lang="en-US" sz="2400" baseline="0" dirty="0"/>
                        <a:t> of Altitude</a:t>
                      </a:r>
                      <a:endParaRPr lang="en-US" sz="2400" dirty="0"/>
                    </a:p>
                  </a:txBody>
                  <a:tcPr anchor="ctr"/>
                </a:tc>
                <a:extLst>
                  <a:ext uri="{0D108BD9-81ED-4DB2-BD59-A6C34878D82A}">
                    <a16:rowId xmlns:a16="http://schemas.microsoft.com/office/drawing/2014/main" val="10000"/>
                  </a:ext>
                </a:extLst>
              </a:tr>
              <a:tr h="1625813">
                <a:tc>
                  <a:txBody>
                    <a:bodyPr/>
                    <a:lstStyle/>
                    <a:p>
                      <a:pPr algn="ctr"/>
                      <a:r>
                        <a:rPr lang="en-US" sz="2400" dirty="0"/>
                        <a:t>1</a:t>
                      </a:r>
                    </a:p>
                  </a:txBody>
                  <a:tcPr anchor="ctr"/>
                </a:tc>
                <a:tc>
                  <a:txBody>
                    <a:bodyPr/>
                    <a:lstStyle/>
                    <a:p>
                      <a:pPr algn="ctr"/>
                      <a:r>
                        <a:rPr lang="en-US" sz="2400" dirty="0"/>
                        <a:t>Acute angled triangle</a:t>
                      </a:r>
                    </a:p>
                  </a:txBody>
                  <a:tcPr anchor="ctr"/>
                </a:tc>
                <a:tc>
                  <a:txBody>
                    <a:bodyPr/>
                    <a:lstStyle/>
                    <a:p>
                      <a:pPr algn="ctr"/>
                      <a:r>
                        <a:rPr lang="en-US" sz="2000" dirty="0"/>
                        <a:t>AD lies inside the triangle</a:t>
                      </a:r>
                    </a:p>
                  </a:txBody>
                  <a:tcPr anchor="b"/>
                </a:tc>
                <a:extLst>
                  <a:ext uri="{0D108BD9-81ED-4DB2-BD59-A6C34878D82A}">
                    <a16:rowId xmlns:a16="http://schemas.microsoft.com/office/drawing/2014/main" val="10001"/>
                  </a:ext>
                </a:extLst>
              </a:tr>
              <a:tr h="1625813">
                <a:tc>
                  <a:txBody>
                    <a:bodyPr/>
                    <a:lstStyle/>
                    <a:p>
                      <a:pPr algn="ctr"/>
                      <a:r>
                        <a:rPr lang="en-US" sz="2400" dirty="0"/>
                        <a:t>2</a:t>
                      </a:r>
                    </a:p>
                  </a:txBody>
                  <a:tcPr anchor="ctr"/>
                </a:tc>
                <a:tc>
                  <a:txBody>
                    <a:bodyPr/>
                    <a:lstStyle/>
                    <a:p>
                      <a:pPr algn="ctr"/>
                      <a:r>
                        <a:rPr lang="en-US" sz="2400" dirty="0"/>
                        <a:t>Obtuse angled</a:t>
                      </a:r>
                      <a:r>
                        <a:rPr lang="en-US" sz="2400" baseline="0" dirty="0"/>
                        <a:t> triangle</a:t>
                      </a:r>
                      <a:endParaRPr lang="en-US"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MO lies outside the triangle</a:t>
                      </a:r>
                    </a:p>
                  </a:txBody>
                  <a:tcPr anchor="b"/>
                </a:tc>
                <a:extLst>
                  <a:ext uri="{0D108BD9-81ED-4DB2-BD59-A6C34878D82A}">
                    <a16:rowId xmlns:a16="http://schemas.microsoft.com/office/drawing/2014/main" val="10002"/>
                  </a:ext>
                </a:extLst>
              </a:tr>
              <a:tr h="1625813">
                <a:tc>
                  <a:txBody>
                    <a:bodyPr/>
                    <a:lstStyle/>
                    <a:p>
                      <a:pPr algn="ctr"/>
                      <a:r>
                        <a:rPr lang="en-US" sz="2400" dirty="0"/>
                        <a:t>3</a:t>
                      </a:r>
                    </a:p>
                  </a:txBody>
                  <a:tcPr anchor="ctr"/>
                </a:tc>
                <a:tc>
                  <a:txBody>
                    <a:bodyPr/>
                    <a:lstStyle/>
                    <a:p>
                      <a:pPr algn="ctr"/>
                      <a:r>
                        <a:rPr lang="en-US" sz="2400" dirty="0"/>
                        <a:t>Right angled</a:t>
                      </a:r>
                      <a:r>
                        <a:rPr lang="en-US" sz="2400" baseline="0" dirty="0"/>
                        <a:t> triangle</a:t>
                      </a:r>
                      <a:endParaRPr lang="en-US"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PQ lies on the triangle</a:t>
                      </a:r>
                    </a:p>
                  </a:txBody>
                  <a:tcPr anchor="b"/>
                </a:tc>
                <a:extLst>
                  <a:ext uri="{0D108BD9-81ED-4DB2-BD59-A6C34878D82A}">
                    <a16:rowId xmlns:a16="http://schemas.microsoft.com/office/drawing/2014/main" val="10003"/>
                  </a:ext>
                </a:extLst>
              </a:tr>
            </a:tbl>
          </a:graphicData>
        </a:graphic>
      </p:graphicFrame>
      <p:pic>
        <p:nvPicPr>
          <p:cNvPr id="1026" name="Picture 2"/>
          <p:cNvPicPr>
            <a:picLocks noChangeAspect="1" noChangeArrowheads="1"/>
          </p:cNvPicPr>
          <p:nvPr/>
        </p:nvPicPr>
        <p:blipFill>
          <a:blip r:embed="rId3"/>
          <a:srcRect/>
          <a:stretch>
            <a:fillRect/>
          </a:stretch>
        </p:blipFill>
        <p:spPr bwMode="auto">
          <a:xfrm>
            <a:off x="6324600" y="4911970"/>
            <a:ext cx="1066800" cy="1253231"/>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6096000" y="3276600"/>
            <a:ext cx="1573750" cy="12954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6096000" y="1638300"/>
            <a:ext cx="1307998" cy="1257300"/>
          </a:xfrm>
          <a:prstGeom prst="rect">
            <a:avLst/>
          </a:prstGeom>
          <a:noFill/>
          <a:ln w="9525">
            <a:noFill/>
            <a:miter lim="800000"/>
            <a:headEnd/>
            <a:tailEnd/>
          </a:ln>
          <a:effectLst/>
        </p:spPr>
      </p:pic>
    </p:spTree>
    <p:extLst>
      <p:ext uri="{BB962C8B-B14F-4D97-AF65-F5344CB8AC3E}">
        <p14:creationId xmlns:p14="http://schemas.microsoft.com/office/powerpoint/2010/main" val="3167731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782780-03D9-48A3-AD64-9291B76BD729}"/>
              </a:ext>
            </a:extLst>
          </p:cNvPr>
          <p:cNvSpPr txBox="1">
            <a:spLocks/>
          </p:cNvSpPr>
          <p:nvPr/>
        </p:nvSpPr>
        <p:spPr>
          <a:xfrm>
            <a:off x="457200" y="274638"/>
            <a:ext cx="8229600" cy="1143000"/>
          </a:xfrm>
          <a:prstGeom prst="rect">
            <a:avLst/>
          </a:prstGeom>
        </p:spPr>
        <p:txBody>
          <a:bodyPr/>
          <a:lstStyle>
            <a:lvl1pPr>
              <a:defRPr sz="3600" baseline="0"/>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MM Index</a:t>
            </a:r>
            <a:endParaRPr kumimoji="0" lang="en-IN" sz="36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7" name="Table 6">
            <a:extLst>
              <a:ext uri="{FF2B5EF4-FFF2-40B4-BE49-F238E27FC236}">
                <a16:creationId xmlns:a16="http://schemas.microsoft.com/office/drawing/2014/main" id="{180A0D71-EDFE-4BD1-9B88-94AC182247C6}"/>
              </a:ext>
            </a:extLst>
          </p:cNvPr>
          <p:cNvGraphicFramePr>
            <a:graphicFrameLocks noGrp="1"/>
          </p:cNvGraphicFramePr>
          <p:nvPr>
            <p:extLst>
              <p:ext uri="{D42A27DB-BD31-4B8C-83A1-F6EECF244321}">
                <p14:modId xmlns:p14="http://schemas.microsoft.com/office/powerpoint/2010/main" val="3837845192"/>
              </p:ext>
            </p:extLst>
          </p:nvPr>
        </p:nvGraphicFramePr>
        <p:xfrm>
          <a:off x="457200" y="1397001"/>
          <a:ext cx="8229600" cy="4470403"/>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TotalTime>
  <Words>425</Words>
  <Application>Microsoft Office PowerPoint</Application>
  <PresentationFormat>On-screen Show (4:3)</PresentationFormat>
  <Paragraphs>54</Paragraphs>
  <Slides>6</Slides>
  <Notes>4</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GIRIDHAR BALACHANDRAN 170905056</cp:lastModifiedBy>
  <cp:revision>27</cp:revision>
  <dcterms:created xsi:type="dcterms:W3CDTF">2019-01-19T14:17:26Z</dcterms:created>
  <dcterms:modified xsi:type="dcterms:W3CDTF">2021-03-12T12:08:13Z</dcterms:modified>
</cp:coreProperties>
</file>