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58"/>
    <a:srgbClr val="4E0A4E"/>
    <a:srgbClr val="5151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27" autoAdjust="0"/>
  </p:normalViewPr>
  <p:slideViewPr>
    <p:cSldViewPr>
      <p:cViewPr varScale="1">
        <p:scale>
          <a:sx n="60" d="100"/>
          <a:sy n="60" d="100"/>
        </p:scale>
        <p:origin x="14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12-03-2021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erge 3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-59808" y="2733755"/>
            <a:ext cx="9203808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5400" b="1" dirty="0">
                <a:solidFill>
                  <a:srgbClr val="002060"/>
                </a:solidFill>
              </a:rPr>
              <a:t>EXTERIOR </a:t>
            </a:r>
          </a:p>
          <a:p>
            <a:pPr algn="ctr"/>
            <a:r>
              <a:rPr lang="en-IN" sz="5400" b="1" dirty="0">
                <a:solidFill>
                  <a:srgbClr val="002060"/>
                </a:solidFill>
              </a:rPr>
              <a:t>ANGLE PROPERTY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79838" y="253425"/>
            <a:ext cx="4674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515107"/>
                </a:solidFill>
                <a:latin typeface="+mj-lt"/>
              </a:rPr>
              <a:t>Exterior Angle Property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295400"/>
            <a:ext cx="6820906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C00000"/>
                </a:solidFill>
              </a:rPr>
              <a:t>Interior and Exterior angles of a triangle</a:t>
            </a:r>
          </a:p>
        </p:txBody>
      </p:sp>
      <p:pic>
        <p:nvPicPr>
          <p:cNvPr id="6" name="Picture 5" descr="interior angles 2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155078" y="2362200"/>
            <a:ext cx="3883521" cy="3252215"/>
          </a:xfrm>
          <a:prstGeom prst="rect">
            <a:avLst/>
          </a:prstGeom>
        </p:spPr>
      </p:pic>
      <p:pic>
        <p:nvPicPr>
          <p:cNvPr id="7" name="Picture 6" descr="rxterior angle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3812678" y="2286000"/>
            <a:ext cx="5026522" cy="336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9152" y="914400"/>
            <a:ext cx="4857227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C00000"/>
                </a:solidFill>
              </a:rPr>
              <a:t>Exterior angles of a triangle</a:t>
            </a:r>
          </a:p>
        </p:txBody>
      </p:sp>
      <p:sp>
        <p:nvSpPr>
          <p:cNvPr id="4" name="Rectangle 3"/>
          <p:cNvSpPr/>
          <p:nvPr/>
        </p:nvSpPr>
        <p:spPr>
          <a:xfrm>
            <a:off x="38672" y="1469648"/>
            <a:ext cx="9066656" cy="8925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b="1" dirty="0">
                <a:solidFill>
                  <a:prstClr val="black"/>
                </a:solidFill>
              </a:rPr>
              <a:t>Definition: </a:t>
            </a:r>
            <a:r>
              <a:rPr lang="en-IN" sz="2400" dirty="0">
                <a:solidFill>
                  <a:prstClr val="black"/>
                </a:solidFill>
              </a:rPr>
              <a:t>The angle formed by any side of the triangle and the  extension of its adjacent side is called the exterior angle of the triangle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6019800"/>
            <a:ext cx="799295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C00000"/>
                </a:solidFill>
              </a:rPr>
              <a:t>Exterior angle + Adjacent interior angle = 180°</a:t>
            </a:r>
          </a:p>
        </p:txBody>
      </p:sp>
      <p:sp>
        <p:nvSpPr>
          <p:cNvPr id="6" name="TextBox 7"/>
          <p:cNvSpPr txBox="1"/>
          <p:nvPr/>
        </p:nvSpPr>
        <p:spPr>
          <a:xfrm>
            <a:off x="3348709" y="2635882"/>
            <a:ext cx="290444" cy="316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4687075" y="5218729"/>
            <a:ext cx="398290" cy="316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prstClr val="black"/>
                </a:solidFill>
              </a:rPr>
              <a:t>C</a:t>
            </a:r>
          </a:p>
        </p:txBody>
      </p:sp>
      <p:sp>
        <p:nvSpPr>
          <p:cNvPr id="8" name="Isosceles Triangle 7"/>
          <p:cNvSpPr/>
          <p:nvPr/>
        </p:nvSpPr>
        <p:spPr>
          <a:xfrm>
            <a:off x="1995872" y="3003420"/>
            <a:ext cx="2923140" cy="221530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Arc 8"/>
          <p:cNvSpPr/>
          <p:nvPr/>
        </p:nvSpPr>
        <p:spPr>
          <a:xfrm rot="8462457">
            <a:off x="3163447" y="2931648"/>
            <a:ext cx="587988" cy="426089"/>
          </a:xfrm>
          <a:prstGeom prst="arc">
            <a:avLst>
              <a:gd name="adj1" fmla="val 15521816"/>
              <a:gd name="adj2" fmla="val 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Arc 9"/>
          <p:cNvSpPr/>
          <p:nvPr/>
        </p:nvSpPr>
        <p:spPr>
          <a:xfrm rot="548554">
            <a:off x="1796597" y="4860328"/>
            <a:ext cx="739185" cy="678971"/>
          </a:xfrm>
          <a:prstGeom prst="arc">
            <a:avLst>
              <a:gd name="adj1" fmla="val 16200000"/>
              <a:gd name="adj2" fmla="val 2124307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Arc 10"/>
          <p:cNvSpPr/>
          <p:nvPr/>
        </p:nvSpPr>
        <p:spPr>
          <a:xfrm rot="16478496">
            <a:off x="4415927" y="4881915"/>
            <a:ext cx="678971" cy="739185"/>
          </a:xfrm>
          <a:prstGeom prst="arc">
            <a:avLst>
              <a:gd name="adj1" fmla="val 16200000"/>
              <a:gd name="adj2" fmla="val 2096667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1659879" y="5075822"/>
            <a:ext cx="335993" cy="316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prstClr val="black"/>
                </a:solidFill>
              </a:rPr>
              <a:t>B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886220" y="5218729"/>
            <a:ext cx="88949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30"/>
          <p:cNvSpPr txBox="1"/>
          <p:nvPr/>
        </p:nvSpPr>
        <p:spPr>
          <a:xfrm>
            <a:off x="5654171" y="5218729"/>
            <a:ext cx="39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prstClr val="black"/>
                </a:solidFill>
              </a:rPr>
              <a:t>D</a:t>
            </a:r>
          </a:p>
        </p:txBody>
      </p:sp>
      <p:sp>
        <p:nvSpPr>
          <p:cNvPr id="15" name="TextBox 29"/>
          <p:cNvSpPr txBox="1"/>
          <p:nvPr/>
        </p:nvSpPr>
        <p:spPr>
          <a:xfrm>
            <a:off x="2934364" y="4111073"/>
            <a:ext cx="1119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</a:rPr>
              <a:t>Interior angles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094877" y="2425360"/>
            <a:ext cx="437726" cy="69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 rot="17458563">
            <a:off x="3163447" y="2739426"/>
            <a:ext cx="587988" cy="426089"/>
          </a:xfrm>
          <a:prstGeom prst="arc">
            <a:avLst>
              <a:gd name="adj1" fmla="val 11287832"/>
              <a:gd name="adj2" fmla="val 1787455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Arc 17"/>
          <p:cNvSpPr/>
          <p:nvPr/>
        </p:nvSpPr>
        <p:spPr>
          <a:xfrm>
            <a:off x="3313740" y="2797922"/>
            <a:ext cx="587988" cy="426089"/>
          </a:xfrm>
          <a:prstGeom prst="arc">
            <a:avLst>
              <a:gd name="adj1" fmla="val 9230641"/>
              <a:gd name="adj2" fmla="val 1273268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 rot="7325598">
            <a:off x="4537327" y="5116655"/>
            <a:ext cx="587988" cy="426089"/>
          </a:xfrm>
          <a:prstGeom prst="arc">
            <a:avLst>
              <a:gd name="adj1" fmla="val 8736586"/>
              <a:gd name="adj2" fmla="val 1273268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Arc 19"/>
          <p:cNvSpPr/>
          <p:nvPr/>
        </p:nvSpPr>
        <p:spPr>
          <a:xfrm rot="2427718">
            <a:off x="4679056" y="4992959"/>
            <a:ext cx="587988" cy="413706"/>
          </a:xfrm>
          <a:prstGeom prst="arc">
            <a:avLst>
              <a:gd name="adj1" fmla="val 11287832"/>
              <a:gd name="adj2" fmla="val 1941470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1616902" y="5084342"/>
            <a:ext cx="477006" cy="6161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/>
        </p:nvSpPr>
        <p:spPr>
          <a:xfrm rot="7894966">
            <a:off x="1672758" y="5110369"/>
            <a:ext cx="587988" cy="413706"/>
          </a:xfrm>
          <a:prstGeom prst="arc">
            <a:avLst>
              <a:gd name="adj1" fmla="val 12504936"/>
              <a:gd name="adj2" fmla="val 106386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Arc 22"/>
          <p:cNvSpPr/>
          <p:nvPr/>
        </p:nvSpPr>
        <p:spPr>
          <a:xfrm rot="13458528">
            <a:off x="1513001" y="4977122"/>
            <a:ext cx="587988" cy="426089"/>
          </a:xfrm>
          <a:prstGeom prst="arc">
            <a:avLst>
              <a:gd name="adj1" fmla="val 8736586"/>
              <a:gd name="adj2" fmla="val 13006266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493931" y="3437194"/>
            <a:ext cx="0" cy="68579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901728" y="4580664"/>
            <a:ext cx="384291" cy="38677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2503552" y="4580664"/>
            <a:ext cx="533179" cy="3793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3"/>
          <p:cNvSpPr txBox="1"/>
          <p:nvPr/>
        </p:nvSpPr>
        <p:spPr>
          <a:xfrm>
            <a:off x="1855405" y="2601694"/>
            <a:ext cx="1102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3258"/>
                </a:solidFill>
              </a:rPr>
              <a:t>Exterior angles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2761585" y="2952470"/>
            <a:ext cx="391686" cy="5849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49"/>
          <p:cNvSpPr txBox="1"/>
          <p:nvPr/>
        </p:nvSpPr>
        <p:spPr>
          <a:xfrm>
            <a:off x="2141155" y="5449669"/>
            <a:ext cx="1102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3258"/>
                </a:solidFill>
              </a:rPr>
              <a:t>Exterior angles</a:t>
            </a:r>
          </a:p>
        </p:txBody>
      </p:sp>
      <p:cxnSp>
        <p:nvCxnSpPr>
          <p:cNvPr id="30" name="Straight Arrow Connector 29"/>
          <p:cNvCxnSpPr>
            <a:stCxn id="29" idx="1"/>
          </p:cNvCxnSpPr>
          <p:nvPr/>
        </p:nvCxnSpPr>
        <p:spPr>
          <a:xfrm flipV="1">
            <a:off x="2141155" y="5535318"/>
            <a:ext cx="25035" cy="23751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54"/>
          <p:cNvSpPr txBox="1"/>
          <p:nvPr/>
        </p:nvSpPr>
        <p:spPr>
          <a:xfrm>
            <a:off x="5087786" y="4392262"/>
            <a:ext cx="1102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3258"/>
                </a:solidFill>
              </a:rPr>
              <a:t>Exterior angles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5058490" y="4684030"/>
            <a:ext cx="272477" cy="26161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3"/>
          <p:cNvSpPr txBox="1"/>
          <p:nvPr/>
        </p:nvSpPr>
        <p:spPr>
          <a:xfrm>
            <a:off x="5518742" y="2806005"/>
            <a:ext cx="29394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800" dirty="0">
                <a:solidFill>
                  <a:srgbClr val="4E0A4E"/>
                </a:solidFill>
              </a:rPr>
              <a:t>In the given figure </a:t>
            </a:r>
            <a:r>
              <a:rPr lang="en-US" sz="2800" dirty="0">
                <a:solidFill>
                  <a:srgbClr val="4E0A4E"/>
                </a:solidFill>
              </a:rPr>
              <a:t>∠ACD + ∠ ACB </a:t>
            </a:r>
          </a:p>
          <a:p>
            <a:pPr algn="ctr"/>
            <a:r>
              <a:rPr lang="en-US" sz="2800" dirty="0">
                <a:solidFill>
                  <a:srgbClr val="4E0A4E"/>
                </a:solidFill>
              </a:rPr>
              <a:t>= 180°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79838" y="253425"/>
            <a:ext cx="4674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515107"/>
                </a:solidFill>
                <a:latin typeface="+mj-lt"/>
              </a:rPr>
              <a:t>Exterior Angle Property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5" grpId="0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7" grpId="0"/>
      <p:bldP spid="29" grpId="0"/>
      <p:bldP spid="31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11295" y="5648980"/>
            <a:ext cx="2127505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C00000"/>
                </a:solidFill>
              </a:rPr>
              <a:t>∠d = ∠a + ∠b</a:t>
            </a:r>
          </a:p>
        </p:txBody>
      </p:sp>
      <p:sp>
        <p:nvSpPr>
          <p:cNvPr id="5" name="Rectangle 4"/>
          <p:cNvSpPr/>
          <p:nvPr/>
        </p:nvSpPr>
        <p:spPr>
          <a:xfrm>
            <a:off x="69152" y="914400"/>
            <a:ext cx="6436186" cy="10772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C00000"/>
                </a:solidFill>
              </a:rPr>
              <a:t>Exterior angle property of a triangle </a:t>
            </a:r>
          </a:p>
          <a:p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79838" y="253425"/>
            <a:ext cx="4674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515107"/>
                </a:solidFill>
                <a:latin typeface="+mj-lt"/>
              </a:rPr>
              <a:t>Exterior Angle Property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371600" y="2057400"/>
            <a:ext cx="6363201" cy="3276600"/>
            <a:chOff x="1371600" y="2057400"/>
            <a:chExt cx="6363201" cy="327660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2057400"/>
              <a:ext cx="6363201" cy="3276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Arc 6"/>
            <p:cNvSpPr/>
            <p:nvPr/>
          </p:nvSpPr>
          <p:spPr>
            <a:xfrm rot="8630509">
              <a:off x="3613048" y="2248249"/>
              <a:ext cx="546300" cy="414774"/>
            </a:xfrm>
            <a:prstGeom prst="arc">
              <a:avLst>
                <a:gd name="adj1" fmla="val 13036258"/>
                <a:gd name="adj2" fmla="val 2998955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SG"/>
            </a:p>
          </p:txBody>
        </p:sp>
        <p:sp>
          <p:nvSpPr>
            <p:cNvPr id="2" name="Rectangle 1"/>
            <p:cNvSpPr/>
            <p:nvPr/>
          </p:nvSpPr>
          <p:spPr>
            <a:xfrm>
              <a:off x="3352800" y="2992320"/>
              <a:ext cx="876299" cy="127488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657600" y="2543454"/>
              <a:ext cx="762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a</a:t>
              </a:r>
              <a:endParaRPr lang="en-SG" sz="3200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895600" y="3629760"/>
            <a:ext cx="533400" cy="8660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Elbow Connector 15"/>
          <p:cNvCxnSpPr/>
          <p:nvPr/>
        </p:nvCxnSpPr>
        <p:spPr>
          <a:xfrm rot="5400000" flipH="1" flipV="1">
            <a:off x="2667000" y="3352800"/>
            <a:ext cx="1447800" cy="990600"/>
          </a:xfrm>
          <a:prstGeom prst="bentConnector3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15" y="1981200"/>
            <a:ext cx="5747585" cy="3065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3"/>
          <p:cNvSpPr txBox="1"/>
          <p:nvPr/>
        </p:nvSpPr>
        <p:spPr>
          <a:xfrm>
            <a:off x="1382631" y="1007983"/>
            <a:ext cx="631356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In ∆ </a:t>
            </a:r>
            <a:r>
              <a:rPr lang="en-US" sz="3200" dirty="0" err="1"/>
              <a:t>ABC,extend</a:t>
            </a:r>
            <a:r>
              <a:rPr lang="en-US" sz="3200" dirty="0"/>
              <a:t> the base BC to D. </a:t>
            </a:r>
          </a:p>
          <a:p>
            <a:r>
              <a:rPr lang="en-US" sz="3200" dirty="0"/>
              <a:t>From C, draw a line CE parallel to AB.</a:t>
            </a:r>
          </a:p>
          <a:p>
            <a:endParaRPr lang="en-US" dirty="0"/>
          </a:p>
        </p:txBody>
      </p:sp>
      <p:sp>
        <p:nvSpPr>
          <p:cNvPr id="4" name="TextBox 5"/>
          <p:cNvSpPr txBox="1"/>
          <p:nvPr/>
        </p:nvSpPr>
        <p:spPr>
          <a:xfrm>
            <a:off x="920501" y="5257800"/>
            <a:ext cx="73090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3200" dirty="0">
                <a:solidFill>
                  <a:prstClr val="black"/>
                </a:solidFill>
              </a:rPr>
              <a:t>Given: In ∆ABC , ∠ACD is an exterior angle.</a:t>
            </a:r>
          </a:p>
          <a:p>
            <a:r>
              <a:rPr lang="en-IN" sz="3200" dirty="0">
                <a:solidFill>
                  <a:prstClr val="black"/>
                </a:solidFill>
              </a:rPr>
              <a:t>To show: ∠ACD = ∠a + ∠b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79838" y="253425"/>
            <a:ext cx="4674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515107"/>
                </a:solidFill>
                <a:latin typeface="+mj-lt"/>
              </a:rPr>
              <a:t>Exterior Angle Property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381000" y="937419"/>
            <a:ext cx="8229600" cy="73898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3200" dirty="0">
                <a:solidFill>
                  <a:srgbClr val="C00000"/>
                </a:solidFill>
                <a:latin typeface="+mn-lt"/>
              </a:rPr>
              <a:t>Proof Of Exterior Angle Property</a:t>
            </a:r>
            <a:endParaRPr lang="en-US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" name="Content Placeholder 3"/>
          <p:cNvPicPr>
            <a:picLocks noGrp="1"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72" y="1600200"/>
            <a:ext cx="8885828" cy="4953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79838" y="253425"/>
            <a:ext cx="4674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515107"/>
                </a:solidFill>
                <a:latin typeface="+mj-lt"/>
              </a:rPr>
              <a:t>Exterior Angle Property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724400" y="1524000"/>
            <a:ext cx="4343400" cy="4495800"/>
            <a:chOff x="2100072" y="1440180"/>
            <a:chExt cx="3039960" cy="2796540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2194560" y="1440180"/>
              <a:ext cx="1905000" cy="25146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2194560" y="3962400"/>
              <a:ext cx="283464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 flipV="1">
              <a:off x="3733800" y="1905000"/>
              <a:ext cx="1295400" cy="20574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Arc 7"/>
            <p:cNvSpPr/>
            <p:nvPr/>
          </p:nvSpPr>
          <p:spPr>
            <a:xfrm rot="6408817">
              <a:off x="3468206" y="1613083"/>
              <a:ext cx="457200" cy="565694"/>
            </a:xfrm>
            <a:prstGeom prst="arc">
              <a:avLst>
                <a:gd name="adj1" fmla="val 12694794"/>
                <a:gd name="adj2" fmla="val 748666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/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3581400" y="2057400"/>
              <a:ext cx="304800" cy="34961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2400" dirty="0"/>
                <a:t>b</a:t>
              </a:r>
              <a:endParaRPr lang="en-US" sz="2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950087" y="1780833"/>
              <a:ext cx="479610" cy="349614"/>
            </a:xfrm>
            <a:prstGeom prst="rect">
              <a:avLst/>
            </a:prstGeom>
            <a:ln w="2857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prstClr val="black"/>
                  </a:solidFill>
                </a:rPr>
                <a:t>80°</a:t>
              </a:r>
            </a:p>
          </p:txBody>
        </p:sp>
        <p:sp>
          <p:nvSpPr>
            <p:cNvPr id="11" name="Arc 10"/>
            <p:cNvSpPr/>
            <p:nvPr/>
          </p:nvSpPr>
          <p:spPr>
            <a:xfrm rot="559626">
              <a:off x="2100072" y="3672840"/>
              <a:ext cx="457200" cy="563880"/>
            </a:xfrm>
            <a:prstGeom prst="arc">
              <a:avLst>
                <a:gd name="adj1" fmla="val 16645486"/>
                <a:gd name="adj2" fmla="val 21344396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533650" y="3585448"/>
              <a:ext cx="533400" cy="349614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prstClr val="black"/>
                  </a:solidFill>
                </a:rPr>
                <a:t>40°</a:t>
              </a:r>
            </a:p>
          </p:txBody>
        </p:sp>
        <p:sp>
          <p:nvSpPr>
            <p:cNvPr id="13" name="TextBox 20"/>
            <p:cNvSpPr txBox="1"/>
            <p:nvPr/>
          </p:nvSpPr>
          <p:spPr>
            <a:xfrm>
              <a:off x="4572000" y="3593068"/>
              <a:ext cx="304800" cy="34961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2400" dirty="0"/>
                <a:t>a</a:t>
              </a:r>
              <a:endParaRPr lang="en-US" sz="2400" dirty="0"/>
            </a:p>
          </p:txBody>
        </p:sp>
        <p:sp>
          <p:nvSpPr>
            <p:cNvPr id="14" name="Arc 13"/>
            <p:cNvSpPr/>
            <p:nvPr/>
          </p:nvSpPr>
          <p:spPr>
            <a:xfrm rot="15461493">
              <a:off x="4629492" y="3549824"/>
              <a:ext cx="457200" cy="563880"/>
            </a:xfrm>
            <a:prstGeom prst="arc">
              <a:avLst>
                <a:gd name="adj1" fmla="val 15362091"/>
                <a:gd name="adj2" fmla="val 21344396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/>
            </a:p>
          </p:txBody>
        </p:sp>
      </p:grpSp>
      <p:sp>
        <p:nvSpPr>
          <p:cNvPr id="3" name="TextBox 23"/>
          <p:cNvSpPr txBox="1"/>
          <p:nvPr/>
        </p:nvSpPr>
        <p:spPr>
          <a:xfrm>
            <a:off x="914400" y="1076980"/>
            <a:ext cx="230886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800" dirty="0">
                <a:solidFill>
                  <a:srgbClr val="C00000"/>
                </a:solidFill>
              </a:rPr>
              <a:t>ILLUSTRATION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914400" y="2667000"/>
            <a:ext cx="38247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3200" dirty="0">
                <a:solidFill>
                  <a:srgbClr val="4E0A4E"/>
                </a:solidFill>
              </a:rPr>
              <a:t>To find the unknown angles ‘a‘  and  ‘b‘  by applying  exterior angle property.</a:t>
            </a:r>
            <a:endParaRPr lang="en-US" sz="3200" dirty="0">
              <a:solidFill>
                <a:srgbClr val="4E0A4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79838" y="253425"/>
            <a:ext cx="4674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515107"/>
                </a:solidFill>
                <a:latin typeface="+mj-lt"/>
              </a:rPr>
              <a:t>Exterior Angle Property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/>
          <p:cNvSpPr txBox="1"/>
          <p:nvPr/>
        </p:nvSpPr>
        <p:spPr>
          <a:xfrm>
            <a:off x="914400" y="914400"/>
            <a:ext cx="230886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dirty="0">
                <a:solidFill>
                  <a:srgbClr val="C00000"/>
                </a:solidFill>
              </a:rPr>
              <a:t>SOLUTION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79838" y="253425"/>
            <a:ext cx="4674613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515107"/>
                </a:solidFill>
                <a:latin typeface="+mj-lt"/>
              </a:rPr>
              <a:t>Exterior Angle Property</a:t>
            </a:r>
          </a:p>
        </p:txBody>
      </p:sp>
      <p:sp>
        <p:nvSpPr>
          <p:cNvPr id="10" name="Content Placeholder 2"/>
          <p:cNvSpPr>
            <a:spLocks noGrp="1"/>
          </p:cNvSpPr>
          <p:nvPr/>
        </p:nvSpPr>
        <p:spPr>
          <a:xfrm>
            <a:off x="914400" y="1513820"/>
            <a:ext cx="64008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u="sng" dirty="0">
                <a:solidFill>
                  <a:srgbClr val="003258"/>
                </a:solidFill>
              </a:rPr>
              <a:t>To find the unknown angles ‘a’ and ‘b’</a:t>
            </a:r>
            <a:endParaRPr lang="en-US" sz="2800" dirty="0">
              <a:solidFill>
                <a:srgbClr val="003258"/>
              </a:solidFill>
            </a:endParaRPr>
          </a:p>
          <a:p>
            <a:pPr marL="0" indent="0">
              <a:buNone/>
            </a:pPr>
            <a:r>
              <a:rPr lang="en-US" sz="2800" dirty="0"/>
              <a:t>Applying exterior angle property we get,</a:t>
            </a:r>
          </a:p>
          <a:p>
            <a:pPr marL="0" indent="0">
              <a:buNone/>
            </a:pPr>
            <a:r>
              <a:rPr lang="en-US" sz="2800" dirty="0"/>
              <a:t>80° = 40° + a </a:t>
            </a:r>
          </a:p>
          <a:p>
            <a:pPr marL="0" indent="0">
              <a:buNone/>
            </a:pPr>
            <a:r>
              <a:rPr lang="en-US" sz="2800" dirty="0"/>
              <a:t>a    = 80° - 40°</a:t>
            </a:r>
          </a:p>
          <a:p>
            <a:pPr marL="0" indent="0">
              <a:buNone/>
            </a:pPr>
            <a:r>
              <a:rPr lang="en-US" sz="2800" b="1" dirty="0"/>
              <a:t>a    = 40°</a:t>
            </a:r>
          </a:p>
          <a:p>
            <a:pPr marL="0" indent="0">
              <a:buNone/>
            </a:pPr>
            <a:r>
              <a:rPr lang="en-US" sz="2800" dirty="0"/>
              <a:t>We know that,</a:t>
            </a:r>
          </a:p>
          <a:p>
            <a:pPr marL="0" indent="0">
              <a:buNone/>
            </a:pPr>
            <a:r>
              <a:rPr lang="en-US" sz="2800" dirty="0"/>
              <a:t> 80° + b = 180°(linear</a:t>
            </a:r>
          </a:p>
          <a:p>
            <a:pPr marL="0" indent="0">
              <a:buNone/>
            </a:pPr>
            <a:r>
              <a:rPr lang="en-US" sz="2800" dirty="0"/>
              <a:t>Pair )</a:t>
            </a:r>
          </a:p>
          <a:p>
            <a:pPr marL="0" indent="0">
              <a:buNone/>
            </a:pPr>
            <a:r>
              <a:rPr lang="en-US" sz="2800" dirty="0"/>
              <a:t>b=  180° - 80°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b= 100°</a:t>
            </a:r>
          </a:p>
          <a:p>
            <a:endParaRPr lang="en-US" sz="28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4724400" y="1524000"/>
            <a:ext cx="4343400" cy="4495800"/>
            <a:chOff x="2100072" y="1440180"/>
            <a:chExt cx="3039960" cy="2796540"/>
          </a:xfrm>
        </p:grpSpPr>
        <p:cxnSp>
          <p:nvCxnSpPr>
            <p:cNvPr id="23" name="Straight Connector 22"/>
            <p:cNvCxnSpPr/>
            <p:nvPr/>
          </p:nvCxnSpPr>
          <p:spPr>
            <a:xfrm flipH="1">
              <a:off x="2194560" y="1440180"/>
              <a:ext cx="1905000" cy="25146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2194560" y="3962400"/>
              <a:ext cx="283464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3733800" y="1905000"/>
              <a:ext cx="1295400" cy="20574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Arc 25"/>
            <p:cNvSpPr/>
            <p:nvPr/>
          </p:nvSpPr>
          <p:spPr>
            <a:xfrm rot="6408817">
              <a:off x="3468206" y="1613083"/>
              <a:ext cx="457200" cy="565694"/>
            </a:xfrm>
            <a:prstGeom prst="arc">
              <a:avLst>
                <a:gd name="adj1" fmla="val 12694794"/>
                <a:gd name="adj2" fmla="val 748666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/>
            </a:p>
          </p:txBody>
        </p:sp>
        <p:sp>
          <p:nvSpPr>
            <p:cNvPr id="27" name="TextBox 14"/>
            <p:cNvSpPr txBox="1"/>
            <p:nvPr/>
          </p:nvSpPr>
          <p:spPr>
            <a:xfrm>
              <a:off x="3581400" y="2057400"/>
              <a:ext cx="304800" cy="34961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2400" dirty="0"/>
                <a:t>b</a:t>
              </a:r>
              <a:endParaRPr lang="en-US" sz="2400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950087" y="1780833"/>
              <a:ext cx="479610" cy="349614"/>
            </a:xfrm>
            <a:prstGeom prst="rect">
              <a:avLst/>
            </a:prstGeom>
            <a:ln w="28575">
              <a:noFill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prstClr val="black"/>
                  </a:solidFill>
                </a:rPr>
                <a:t>80°</a:t>
              </a:r>
            </a:p>
          </p:txBody>
        </p:sp>
        <p:sp>
          <p:nvSpPr>
            <p:cNvPr id="29" name="Arc 28"/>
            <p:cNvSpPr/>
            <p:nvPr/>
          </p:nvSpPr>
          <p:spPr>
            <a:xfrm rot="559626">
              <a:off x="2100072" y="3672840"/>
              <a:ext cx="457200" cy="563880"/>
            </a:xfrm>
            <a:prstGeom prst="arc">
              <a:avLst>
                <a:gd name="adj1" fmla="val 16645486"/>
                <a:gd name="adj2" fmla="val 21344396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533650" y="3585448"/>
              <a:ext cx="533400" cy="349614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prstClr val="black"/>
                  </a:solidFill>
                </a:rPr>
                <a:t>40°</a:t>
              </a:r>
            </a:p>
          </p:txBody>
        </p:sp>
        <p:sp>
          <p:nvSpPr>
            <p:cNvPr id="31" name="TextBox 20"/>
            <p:cNvSpPr txBox="1"/>
            <p:nvPr/>
          </p:nvSpPr>
          <p:spPr>
            <a:xfrm>
              <a:off x="4572000" y="3593068"/>
              <a:ext cx="304800" cy="34961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2400" dirty="0"/>
                <a:t>a</a:t>
              </a:r>
              <a:endParaRPr lang="en-US" sz="2400" dirty="0"/>
            </a:p>
          </p:txBody>
        </p:sp>
        <p:sp>
          <p:nvSpPr>
            <p:cNvPr id="32" name="Arc 31"/>
            <p:cNvSpPr/>
            <p:nvPr/>
          </p:nvSpPr>
          <p:spPr>
            <a:xfrm rot="15461493">
              <a:off x="4629492" y="3549824"/>
              <a:ext cx="457200" cy="563880"/>
            </a:xfrm>
            <a:prstGeom prst="arc">
              <a:avLst>
                <a:gd name="adj1" fmla="val 15362091"/>
                <a:gd name="adj2" fmla="val 21344396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6DD7426-9197-4D08-8F24-2DCE7B37B951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AB3B233-B0FC-4A22-98AB-EACE8C20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552615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763</Words>
  <Application>Microsoft Office PowerPoint</Application>
  <PresentationFormat>On-screen Show (4:3)</PresentationFormat>
  <Paragraphs>107</Paragraphs>
  <Slides>9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47</cp:revision>
  <dcterms:created xsi:type="dcterms:W3CDTF">2018-12-16T04:20:25Z</dcterms:created>
  <dcterms:modified xsi:type="dcterms:W3CDTF">2021-03-12T06:30:54Z</dcterms:modified>
</cp:coreProperties>
</file>