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62" r:id="rId2"/>
    <p:sldId id="258" r:id="rId3"/>
    <p:sldId id="259" r:id="rId4"/>
    <p:sldId id="260" r:id="rId5"/>
    <p:sldId id="261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34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BAB10F-47F0-4AFB-BD3C-A41ED88F2DB1}" type="datetimeFigureOut">
              <a:rPr lang="en-US" smtClean="0"/>
              <a:pPr/>
              <a:t>3/12/2021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F14AE5-4271-4D27-A9F0-14A88329E0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47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Pencil protractor  : https://www.pexels.com/photo/758503/</a:t>
            </a:r>
            <a:br>
              <a:rPr lang="en-IN" dirty="0"/>
            </a:br>
            <a:r>
              <a:rPr lang="en-IN" dirty="0"/>
              <a:t>(</a:t>
            </a:r>
            <a:r>
              <a:rPr lang="en-IN" dirty="0" err="1"/>
              <a:t>labeled</a:t>
            </a:r>
            <a:r>
              <a:rPr lang="en-IN" dirty="0"/>
              <a:t> for reuse with</a:t>
            </a:r>
            <a:r>
              <a:rPr lang="en-IN" baseline="0" dirty="0"/>
              <a:t> modification)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2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204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5793557" y="6445398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479569"/>
            <a:ext cx="914400" cy="9144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184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5" name="Rectangle 4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defRPr/>
            </a:pPr>
            <a:r>
              <a:rPr lang="en-US" sz="1100" b="1" dirty="0">
                <a:solidFill>
                  <a:srgbClr val="0000CC"/>
                </a:solidFill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1448903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Merge 2"/>
          <p:cNvSpPr/>
          <p:nvPr/>
        </p:nvSpPr>
        <p:spPr>
          <a:xfrm rot="1778334">
            <a:off x="-1353533" y="2097324"/>
            <a:ext cx="4628458" cy="4071167"/>
          </a:xfrm>
          <a:prstGeom prst="flowChartMerg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TextBox 8"/>
          <p:cNvSpPr txBox="1"/>
          <p:nvPr/>
        </p:nvSpPr>
        <p:spPr>
          <a:xfrm>
            <a:off x="-59808" y="2209800"/>
            <a:ext cx="9203808" cy="2585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>
                <a:solidFill>
                  <a:srgbClr val="002060"/>
                </a:solidFill>
              </a:rPr>
              <a:t>ACTIVITY TO VERIFY PROPERTIES OF ISOSCELES TRIANGLE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7200" y="990600"/>
            <a:ext cx="76962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C00000"/>
                </a:solidFill>
              </a:rPr>
              <a:t>Aim</a:t>
            </a:r>
            <a:r>
              <a:rPr lang="en-IN" sz="2800" dirty="0">
                <a:solidFill>
                  <a:srgbClr val="C00000"/>
                </a:solidFill>
              </a:rPr>
              <a:t>: </a:t>
            </a:r>
          </a:p>
          <a:p>
            <a:r>
              <a:rPr lang="en-IN" sz="2800" dirty="0">
                <a:solidFill>
                  <a:prstClr val="black"/>
                </a:solidFill>
              </a:rPr>
              <a:t>To verify the </a:t>
            </a:r>
          </a:p>
          <a:p>
            <a:r>
              <a:rPr lang="en-IN" sz="2800" dirty="0">
                <a:solidFill>
                  <a:prstClr val="black"/>
                </a:solidFill>
              </a:rPr>
              <a:t>properties of an </a:t>
            </a:r>
          </a:p>
          <a:p>
            <a:r>
              <a:rPr lang="en-IN" sz="2800" dirty="0">
                <a:solidFill>
                  <a:prstClr val="black"/>
                </a:solidFill>
              </a:rPr>
              <a:t>Isosceles triangle.</a:t>
            </a:r>
          </a:p>
          <a:p>
            <a:endParaRPr lang="en-IN" sz="2800" b="1" dirty="0">
              <a:solidFill>
                <a:srgbClr val="C00000"/>
              </a:solidFill>
            </a:endParaRPr>
          </a:p>
          <a:p>
            <a:r>
              <a:rPr lang="en-IN" sz="2800" b="1" dirty="0">
                <a:solidFill>
                  <a:srgbClr val="C00000"/>
                </a:solidFill>
              </a:rPr>
              <a:t>Materials required: </a:t>
            </a:r>
          </a:p>
          <a:p>
            <a:r>
              <a:rPr lang="en-IN" sz="2800" dirty="0">
                <a:solidFill>
                  <a:prstClr val="black"/>
                </a:solidFill>
              </a:rPr>
              <a:t>Scale </a:t>
            </a:r>
          </a:p>
          <a:p>
            <a:r>
              <a:rPr lang="en-IN" sz="2800" dirty="0">
                <a:solidFill>
                  <a:prstClr val="black"/>
                </a:solidFill>
              </a:rPr>
              <a:t>Pencil </a:t>
            </a:r>
          </a:p>
          <a:p>
            <a:r>
              <a:rPr lang="en-IN" sz="2800" dirty="0">
                <a:solidFill>
                  <a:prstClr val="black"/>
                </a:solidFill>
              </a:rPr>
              <a:t>Protractor </a:t>
            </a:r>
          </a:p>
          <a:p>
            <a:r>
              <a:rPr lang="en-IN" sz="2800" dirty="0">
                <a:solidFill>
                  <a:prstClr val="black"/>
                </a:solidFill>
              </a:rPr>
              <a:t>2 Sticks of same size and one stick of different size (which can be pasted on a paper)</a:t>
            </a:r>
          </a:p>
          <a:p>
            <a:r>
              <a:rPr lang="en-IN" sz="2800" dirty="0">
                <a:solidFill>
                  <a:prstClr val="black"/>
                </a:solidFill>
              </a:rPr>
              <a:t>Gum</a:t>
            </a:r>
          </a:p>
          <a:p>
            <a:r>
              <a:rPr lang="en-IN" sz="2800" dirty="0">
                <a:solidFill>
                  <a:prstClr val="black"/>
                </a:solidFill>
              </a:rPr>
              <a:t>Chart paper or a white sheet of paper.</a:t>
            </a:r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1981200"/>
            <a:ext cx="5144484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1219200" y="152400"/>
            <a:ext cx="66856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Activity To Verify Properties Of Isosceles Triangle</a:t>
            </a:r>
          </a:p>
        </p:txBody>
      </p:sp>
    </p:spTree>
    <p:extLst>
      <p:ext uri="{BB962C8B-B14F-4D97-AF65-F5344CB8AC3E}">
        <p14:creationId xmlns:p14="http://schemas.microsoft.com/office/powerpoint/2010/main" val="99242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1728" y="1484784"/>
            <a:ext cx="784887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Questions to recall:</a:t>
            </a:r>
          </a:p>
          <a:p>
            <a:endParaRPr lang="en-US" sz="2800" b="1" dirty="0">
              <a:solidFill>
                <a:prstClr val="black"/>
              </a:solidFill>
            </a:endParaRPr>
          </a:p>
          <a:p>
            <a:r>
              <a:rPr lang="en-IN" sz="2800" dirty="0">
                <a:solidFill>
                  <a:srgbClr val="C00000"/>
                </a:solidFill>
              </a:rPr>
              <a:t>1. What is an </a:t>
            </a:r>
            <a:r>
              <a:rPr lang="en-IN" sz="2800" dirty="0" err="1">
                <a:solidFill>
                  <a:srgbClr val="C00000"/>
                </a:solidFill>
              </a:rPr>
              <a:t>Isoceles</a:t>
            </a:r>
            <a:r>
              <a:rPr lang="en-IN" sz="2800" dirty="0">
                <a:solidFill>
                  <a:srgbClr val="C00000"/>
                </a:solidFill>
              </a:rPr>
              <a:t> triangle?</a:t>
            </a:r>
          </a:p>
          <a:p>
            <a:r>
              <a:rPr lang="en-IN" sz="2800" b="1" dirty="0">
                <a:solidFill>
                  <a:srgbClr val="0E3414"/>
                </a:solidFill>
              </a:rPr>
              <a:t>Expected answer: </a:t>
            </a:r>
            <a:r>
              <a:rPr lang="en-IN" sz="2800" dirty="0">
                <a:solidFill>
                  <a:srgbClr val="0E3414"/>
                </a:solidFill>
              </a:rPr>
              <a:t>A triangle in which any two sides are equal is called an Isosceles triangle.</a:t>
            </a:r>
          </a:p>
          <a:p>
            <a:endParaRPr lang="en-IN" sz="2800" dirty="0">
              <a:solidFill>
                <a:prstClr val="black"/>
              </a:solidFill>
            </a:endParaRPr>
          </a:p>
          <a:p>
            <a:r>
              <a:rPr lang="en-IN" sz="2800" dirty="0">
                <a:solidFill>
                  <a:srgbClr val="C00000"/>
                </a:solidFill>
              </a:rPr>
              <a:t>2. What are the properties of an Isosceles triangle?</a:t>
            </a:r>
          </a:p>
          <a:p>
            <a:r>
              <a:rPr lang="en-US" sz="2800" b="1" dirty="0">
                <a:solidFill>
                  <a:srgbClr val="0E3414"/>
                </a:solidFill>
              </a:rPr>
              <a:t>Expected answer:</a:t>
            </a:r>
          </a:p>
          <a:p>
            <a:r>
              <a:rPr lang="en-IN" sz="2800" dirty="0">
                <a:solidFill>
                  <a:srgbClr val="0E3414"/>
                </a:solidFill>
              </a:rPr>
              <a:t>1. Two sides are equal.</a:t>
            </a:r>
          </a:p>
          <a:p>
            <a:r>
              <a:rPr lang="en-IN" sz="2800" dirty="0">
                <a:solidFill>
                  <a:srgbClr val="0E3414"/>
                </a:solidFill>
              </a:rPr>
              <a:t>2. Two base angles opposite to the two equal sides are equal.</a:t>
            </a:r>
            <a:endParaRPr lang="en-US" sz="2800" dirty="0">
              <a:solidFill>
                <a:srgbClr val="0E3414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19200" y="152400"/>
            <a:ext cx="66856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Activity To Verify Properties Of Isosceles Triangle</a:t>
            </a:r>
          </a:p>
        </p:txBody>
      </p:sp>
    </p:spTree>
    <p:extLst>
      <p:ext uri="{BB962C8B-B14F-4D97-AF65-F5344CB8AC3E}">
        <p14:creationId xmlns:p14="http://schemas.microsoft.com/office/powerpoint/2010/main" val="256510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1447800"/>
            <a:ext cx="1578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Procedure: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5536" y="2157948"/>
            <a:ext cx="56166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rgbClr val="000066"/>
                </a:solidFill>
              </a:rPr>
              <a:t>Step 1:</a:t>
            </a:r>
            <a:r>
              <a:rPr lang="en-IN" sz="2400" dirty="0">
                <a:solidFill>
                  <a:srgbClr val="000066"/>
                </a:solidFill>
              </a:rPr>
              <a:t> </a:t>
            </a:r>
            <a:r>
              <a:rPr lang="en-IN" sz="2400" dirty="0">
                <a:solidFill>
                  <a:prstClr val="black"/>
                </a:solidFill>
              </a:rPr>
              <a:t>Paste the sticks on the chart paper so as to form a triangle. Name it as ABC.</a:t>
            </a:r>
          </a:p>
          <a:p>
            <a:endParaRPr lang="en-IN" sz="2400" dirty="0">
              <a:solidFill>
                <a:prstClr val="black"/>
              </a:solidFill>
            </a:endParaRPr>
          </a:p>
          <a:p>
            <a:r>
              <a:rPr lang="en-IN" sz="2400" b="1" dirty="0">
                <a:solidFill>
                  <a:srgbClr val="000066"/>
                </a:solidFill>
              </a:rPr>
              <a:t>Step 2:</a:t>
            </a:r>
            <a:r>
              <a:rPr lang="en-IN" sz="2400" dirty="0">
                <a:solidFill>
                  <a:srgbClr val="000066"/>
                </a:solidFill>
              </a:rPr>
              <a:t> </a:t>
            </a:r>
            <a:r>
              <a:rPr lang="en-IN" sz="2400" dirty="0">
                <a:solidFill>
                  <a:prstClr val="black"/>
                </a:solidFill>
              </a:rPr>
              <a:t>Measure the length of the sides. Write the measurements along the sides as shown. Enter the measurements in the  </a:t>
            </a:r>
            <a:r>
              <a:rPr lang="en-US" sz="2400" dirty="0">
                <a:solidFill>
                  <a:prstClr val="black"/>
                </a:solidFill>
              </a:rPr>
              <a:t>observation.</a:t>
            </a:r>
          </a:p>
          <a:p>
            <a:endParaRPr lang="en-US" sz="2400" dirty="0">
              <a:solidFill>
                <a:prstClr val="black"/>
              </a:solidFill>
            </a:endParaRPr>
          </a:p>
          <a:p>
            <a:r>
              <a:rPr lang="en-IN" sz="2400" b="1" dirty="0">
                <a:solidFill>
                  <a:srgbClr val="000066"/>
                </a:solidFill>
              </a:rPr>
              <a:t>Step 3: </a:t>
            </a:r>
            <a:r>
              <a:rPr lang="en-IN" sz="2400" dirty="0">
                <a:solidFill>
                  <a:prstClr val="black"/>
                </a:solidFill>
              </a:rPr>
              <a:t>Measure all the angles using a protractor and note it in the observation.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5" name="Isosceles Triangle 4"/>
          <p:cNvSpPr/>
          <p:nvPr/>
        </p:nvSpPr>
        <p:spPr>
          <a:xfrm>
            <a:off x="6444208" y="2155513"/>
            <a:ext cx="2448272" cy="3024336"/>
          </a:xfrm>
          <a:prstGeom prst="triangle">
            <a:avLst/>
          </a:prstGeom>
          <a:solidFill>
            <a:srgbClr val="F11B4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33068" y="2996952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</a:rPr>
              <a:t>6cm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00392" y="3038227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</a:rPr>
              <a:t>6cm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51571" y="5179849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</a:rPr>
              <a:t>4cm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51571" y="1764268"/>
            <a:ext cx="57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  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3068" y="518160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48465" y="5181600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219200" y="152400"/>
            <a:ext cx="66856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Activity To Verify Properties Of Isosceles Triangle</a:t>
            </a:r>
          </a:p>
        </p:txBody>
      </p:sp>
    </p:spTree>
    <p:extLst>
      <p:ext uri="{BB962C8B-B14F-4D97-AF65-F5344CB8AC3E}">
        <p14:creationId xmlns:p14="http://schemas.microsoft.com/office/powerpoint/2010/main" val="1795833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3568" y="1206182"/>
            <a:ext cx="18328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Observation</a:t>
            </a:r>
            <a:r>
              <a:rPr lang="en-US" sz="2400" dirty="0">
                <a:solidFill>
                  <a:srgbClr val="C00000"/>
                </a:solidFill>
              </a:rPr>
              <a:t>:</a:t>
            </a:r>
          </a:p>
        </p:txBody>
      </p:sp>
      <p:sp>
        <p:nvSpPr>
          <p:cNvPr id="4" name="Rectangle 3"/>
          <p:cNvSpPr/>
          <p:nvPr/>
        </p:nvSpPr>
        <p:spPr>
          <a:xfrm>
            <a:off x="1545128" y="1772816"/>
            <a:ext cx="6123216" cy="3416320"/>
          </a:xfrm>
          <a:prstGeom prst="rect">
            <a:avLst/>
          </a:prstGeom>
          <a:ln>
            <a:solidFill>
              <a:srgbClr val="F3700D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Length of side </a:t>
            </a:r>
            <a:r>
              <a:rPr lang="en-US" sz="2400" b="1" dirty="0">
                <a:solidFill>
                  <a:prstClr val="black"/>
                </a:solidFill>
              </a:rPr>
              <a:t>AB</a:t>
            </a:r>
            <a:r>
              <a:rPr lang="en-US" sz="2400" dirty="0">
                <a:solidFill>
                  <a:prstClr val="black"/>
                </a:solidFill>
              </a:rPr>
              <a:t>=......</a:t>
            </a:r>
          </a:p>
          <a:p>
            <a:r>
              <a:rPr lang="en-US" sz="2400" dirty="0">
                <a:solidFill>
                  <a:prstClr val="black"/>
                </a:solidFill>
              </a:rPr>
              <a:t>Length of side </a:t>
            </a:r>
            <a:r>
              <a:rPr lang="en-US" sz="2400" b="1" dirty="0">
                <a:solidFill>
                  <a:prstClr val="black"/>
                </a:solidFill>
              </a:rPr>
              <a:t>BC</a:t>
            </a:r>
            <a:r>
              <a:rPr lang="en-US" sz="2400" dirty="0">
                <a:solidFill>
                  <a:prstClr val="black"/>
                </a:solidFill>
              </a:rPr>
              <a:t>=......</a:t>
            </a:r>
          </a:p>
          <a:p>
            <a:r>
              <a:rPr lang="en-US" sz="2400" dirty="0">
                <a:solidFill>
                  <a:prstClr val="black"/>
                </a:solidFill>
              </a:rPr>
              <a:t>Length of side </a:t>
            </a:r>
            <a:r>
              <a:rPr lang="en-US" sz="2400" b="1" dirty="0">
                <a:solidFill>
                  <a:prstClr val="black"/>
                </a:solidFill>
              </a:rPr>
              <a:t>CA</a:t>
            </a:r>
            <a:r>
              <a:rPr lang="en-US" sz="2400" dirty="0">
                <a:solidFill>
                  <a:prstClr val="black"/>
                </a:solidFill>
              </a:rPr>
              <a:t>=......</a:t>
            </a:r>
          </a:p>
          <a:p>
            <a:r>
              <a:rPr lang="en-US" sz="2400" dirty="0">
                <a:solidFill>
                  <a:prstClr val="black"/>
                </a:solidFill>
              </a:rPr>
              <a:t>Measure of angle </a:t>
            </a:r>
            <a:r>
              <a:rPr lang="en-US" sz="2400" b="1" dirty="0">
                <a:solidFill>
                  <a:prstClr val="black"/>
                </a:solidFill>
              </a:rPr>
              <a:t>A</a:t>
            </a:r>
            <a:r>
              <a:rPr lang="en-US" sz="2400" dirty="0">
                <a:solidFill>
                  <a:prstClr val="black"/>
                </a:solidFill>
              </a:rPr>
              <a:t>=......</a:t>
            </a:r>
          </a:p>
          <a:p>
            <a:r>
              <a:rPr lang="en-US" sz="2400" dirty="0">
                <a:solidFill>
                  <a:prstClr val="black"/>
                </a:solidFill>
              </a:rPr>
              <a:t>Measure of angle </a:t>
            </a:r>
            <a:r>
              <a:rPr lang="en-US" sz="2400" b="1" dirty="0">
                <a:solidFill>
                  <a:prstClr val="black"/>
                </a:solidFill>
              </a:rPr>
              <a:t>B</a:t>
            </a:r>
            <a:r>
              <a:rPr lang="en-US" sz="2400" dirty="0">
                <a:solidFill>
                  <a:prstClr val="black"/>
                </a:solidFill>
              </a:rPr>
              <a:t>=......</a:t>
            </a:r>
          </a:p>
          <a:p>
            <a:r>
              <a:rPr lang="en-US" sz="2400" dirty="0">
                <a:solidFill>
                  <a:prstClr val="black"/>
                </a:solidFill>
              </a:rPr>
              <a:t>Measure of angle </a:t>
            </a:r>
            <a:r>
              <a:rPr lang="en-US" sz="2400" b="1" dirty="0">
                <a:solidFill>
                  <a:prstClr val="black"/>
                </a:solidFill>
              </a:rPr>
              <a:t>C</a:t>
            </a:r>
            <a:r>
              <a:rPr lang="en-US" sz="2400" dirty="0">
                <a:solidFill>
                  <a:prstClr val="black"/>
                </a:solidFill>
              </a:rPr>
              <a:t>=......</a:t>
            </a:r>
          </a:p>
          <a:p>
            <a:r>
              <a:rPr lang="en-IN" sz="2400" dirty="0">
                <a:solidFill>
                  <a:prstClr val="black"/>
                </a:solidFill>
              </a:rPr>
              <a:t>Two sides of the triangle are equal. The base angles opposite to the equal sides are also equal.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84" y="5589240"/>
            <a:ext cx="74888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rgbClr val="C00000"/>
                </a:solidFill>
              </a:rPr>
              <a:t>Conclusion: </a:t>
            </a:r>
            <a:r>
              <a:rPr lang="en-IN" sz="2400" dirty="0">
                <a:solidFill>
                  <a:prstClr val="black"/>
                </a:solidFill>
              </a:rPr>
              <a:t>Properties of an isosceles triangle are verified.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19200" y="152400"/>
            <a:ext cx="66856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Activity To Verify Properties Of Isosceles Triangle</a:t>
            </a:r>
          </a:p>
        </p:txBody>
      </p:sp>
    </p:spTree>
    <p:extLst>
      <p:ext uri="{BB962C8B-B14F-4D97-AF65-F5344CB8AC3E}">
        <p14:creationId xmlns:p14="http://schemas.microsoft.com/office/powerpoint/2010/main" val="3693845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MM Index</a:t>
            </a: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898495"/>
              </p:ext>
            </p:extLst>
          </p:nvPr>
        </p:nvGraphicFramePr>
        <p:xfrm>
          <a:off x="457200" y="1397001"/>
          <a:ext cx="8229600" cy="1277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800" dirty="0"/>
                        <a:t>https://www.pexels.com/photo/758503/</a:t>
                      </a:r>
                      <a:endParaRPr lang="en-US" sz="800" b="0" i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2852" y="2089943"/>
            <a:ext cx="1066800" cy="553049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328</Words>
  <Application>Microsoft Office PowerPoint</Application>
  <PresentationFormat>On-screen Show (4:3)</PresentationFormat>
  <Paragraphs>55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GIRIDHAR BALACHANDRAN 170905056</cp:lastModifiedBy>
  <cp:revision>20</cp:revision>
  <dcterms:created xsi:type="dcterms:W3CDTF">2019-01-20T06:59:52Z</dcterms:created>
  <dcterms:modified xsi:type="dcterms:W3CDTF">2021-03-12T11:57:02Z</dcterms:modified>
</cp:coreProperties>
</file>