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24" autoAdjust="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12-03-2021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erge 3"/>
          <p:cNvSpPr/>
          <p:nvPr/>
        </p:nvSpPr>
        <p:spPr>
          <a:xfrm rot="1778334">
            <a:off x="-1353533" y="2097324"/>
            <a:ext cx="4628458" cy="4071167"/>
          </a:xfrm>
          <a:prstGeom prst="flowChartMerg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-59808" y="3131403"/>
            <a:ext cx="9203808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5400" b="1" dirty="0">
                <a:solidFill>
                  <a:srgbClr val="002060"/>
                </a:solidFill>
              </a:rPr>
              <a:t>ANGLE SUM PROPERTY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549412" y="253425"/>
            <a:ext cx="4003788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Angle Sum Property</a:t>
            </a:r>
          </a:p>
        </p:txBody>
      </p:sp>
      <p:sp>
        <p:nvSpPr>
          <p:cNvPr id="17" name="TextBox 9"/>
          <p:cNvSpPr txBox="1"/>
          <p:nvPr/>
        </p:nvSpPr>
        <p:spPr>
          <a:xfrm>
            <a:off x="1986608" y="533072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18" name="TextBox 10"/>
          <p:cNvSpPr txBox="1"/>
          <p:nvPr/>
        </p:nvSpPr>
        <p:spPr>
          <a:xfrm>
            <a:off x="6739136" y="533072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C</a:t>
            </a:r>
          </a:p>
        </p:txBody>
      </p:sp>
      <p:sp>
        <p:nvSpPr>
          <p:cNvPr id="19" name="Isosceles Triangle 18"/>
          <p:cNvSpPr/>
          <p:nvPr/>
        </p:nvSpPr>
        <p:spPr>
          <a:xfrm>
            <a:off x="2342878" y="2525074"/>
            <a:ext cx="4434001" cy="3163192"/>
          </a:xfrm>
          <a:prstGeom prst="triangl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4277230" y="2162376"/>
            <a:ext cx="466737" cy="362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A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4550816" y="3259386"/>
            <a:ext cx="9062" cy="847284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990576" y="4767471"/>
            <a:ext cx="944806" cy="614765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3285414" y="4767471"/>
            <a:ext cx="742398" cy="614765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4"/>
          <p:cNvSpPr txBox="1"/>
          <p:nvPr/>
        </p:nvSpPr>
        <p:spPr>
          <a:xfrm>
            <a:off x="3894120" y="4114800"/>
            <a:ext cx="1313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002060"/>
                </a:solidFill>
              </a:rPr>
              <a:t>Interior angles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143000" y="6027003"/>
            <a:ext cx="7230934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C00000"/>
                </a:solidFill>
              </a:rPr>
              <a:t>The angles inside the triangle formed by the sides are called interior angles.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1748135"/>
            <a:ext cx="62605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prstClr val="black"/>
                </a:solidFill>
              </a:rPr>
              <a:t>Construct  a ∆ABC consisting of    ∠A + ∠B +∠C</a:t>
            </a:r>
          </a:p>
        </p:txBody>
      </p:sp>
      <p:sp>
        <p:nvSpPr>
          <p:cNvPr id="27" name="Arc 26"/>
          <p:cNvSpPr/>
          <p:nvPr/>
        </p:nvSpPr>
        <p:spPr>
          <a:xfrm rot="7857678">
            <a:off x="4180452" y="2152431"/>
            <a:ext cx="1008112" cy="864096"/>
          </a:xfrm>
          <a:prstGeom prst="arc">
            <a:avLst>
              <a:gd name="adj1" fmla="val 17458327"/>
              <a:gd name="adj2" fmla="val 465772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8" name="Arc 27"/>
          <p:cNvSpPr/>
          <p:nvPr/>
        </p:nvSpPr>
        <p:spPr>
          <a:xfrm rot="16400113">
            <a:off x="6068696" y="5288014"/>
            <a:ext cx="1008112" cy="864096"/>
          </a:xfrm>
          <a:prstGeom prst="arc">
            <a:avLst>
              <a:gd name="adj1" fmla="val 16200000"/>
              <a:gd name="adj2" fmla="val 20854501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Arc 28"/>
          <p:cNvSpPr/>
          <p:nvPr/>
        </p:nvSpPr>
        <p:spPr>
          <a:xfrm rot="698963">
            <a:off x="1889957" y="5025385"/>
            <a:ext cx="1008112" cy="864096"/>
          </a:xfrm>
          <a:prstGeom prst="arc">
            <a:avLst>
              <a:gd name="adj1" fmla="val 18372463"/>
              <a:gd name="adj2" fmla="val 887997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33722" y="990600"/>
            <a:ext cx="2309478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rgbClr val="C00000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0" grpId="0"/>
      <p:bldP spid="24" grpId="0"/>
      <p:bldP spid="25" grpId="0"/>
      <p:bldP spid="27" grpId="0" animBg="1"/>
      <p:bldP spid="28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8725" y="1610380"/>
            <a:ext cx="7577075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prstClr val="black"/>
                </a:solidFill>
              </a:rPr>
              <a:t>The sum of three interior angles  is  </a:t>
            </a:r>
            <a:r>
              <a:rPr lang="en-US" sz="2800" b="1" dirty="0">
                <a:solidFill>
                  <a:prstClr val="black"/>
                </a:solidFill>
              </a:rPr>
              <a:t>∠A + ∠B +∠C = 180°</a:t>
            </a:r>
          </a:p>
        </p:txBody>
      </p:sp>
      <p:sp>
        <p:nvSpPr>
          <p:cNvPr id="4" name="TextBox 12"/>
          <p:cNvSpPr txBox="1"/>
          <p:nvPr/>
        </p:nvSpPr>
        <p:spPr>
          <a:xfrm>
            <a:off x="1990800" y="534369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5" name="TextBox 13"/>
          <p:cNvSpPr txBox="1"/>
          <p:nvPr/>
        </p:nvSpPr>
        <p:spPr>
          <a:xfrm>
            <a:off x="6815336" y="5415700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C</a:t>
            </a:r>
          </a:p>
        </p:txBody>
      </p:sp>
      <p:sp>
        <p:nvSpPr>
          <p:cNvPr id="6" name="Isosceles Triangle 5"/>
          <p:cNvSpPr/>
          <p:nvPr/>
        </p:nvSpPr>
        <p:spPr>
          <a:xfrm>
            <a:off x="2347070" y="2538038"/>
            <a:ext cx="4434001" cy="3163192"/>
          </a:xfrm>
          <a:prstGeom prst="triangl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555008" y="3272350"/>
            <a:ext cx="9062" cy="847284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994768" y="4780435"/>
            <a:ext cx="944806" cy="614765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289606" y="4780435"/>
            <a:ext cx="742398" cy="614765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8"/>
          <p:cNvSpPr txBox="1"/>
          <p:nvPr/>
        </p:nvSpPr>
        <p:spPr>
          <a:xfrm>
            <a:off x="3898312" y="4215287"/>
            <a:ext cx="1313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prstClr val="black"/>
                </a:solidFill>
              </a:rPr>
              <a:t>Interior angles</a:t>
            </a:r>
          </a:p>
        </p:txBody>
      </p:sp>
      <p:sp>
        <p:nvSpPr>
          <p:cNvPr id="11" name="Arc 10"/>
          <p:cNvSpPr/>
          <p:nvPr/>
        </p:nvSpPr>
        <p:spPr>
          <a:xfrm rot="698963">
            <a:off x="1843014" y="5123239"/>
            <a:ext cx="1008112" cy="864096"/>
          </a:xfrm>
          <a:prstGeom prst="arc">
            <a:avLst>
              <a:gd name="adj1" fmla="val 18087749"/>
              <a:gd name="adj2" fmla="val 302016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Arc 11"/>
          <p:cNvSpPr/>
          <p:nvPr/>
        </p:nvSpPr>
        <p:spPr>
          <a:xfrm rot="13853352">
            <a:off x="6233967" y="5214483"/>
            <a:ext cx="1008112" cy="864096"/>
          </a:xfrm>
          <a:prstGeom prst="arc">
            <a:avLst>
              <a:gd name="adj1" fmla="val 18087749"/>
              <a:gd name="adj2" fmla="val 302016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Arc 12"/>
          <p:cNvSpPr/>
          <p:nvPr/>
        </p:nvSpPr>
        <p:spPr>
          <a:xfrm rot="6784063">
            <a:off x="3989257" y="2105990"/>
            <a:ext cx="1008112" cy="864096"/>
          </a:xfrm>
          <a:prstGeom prst="arc">
            <a:avLst>
              <a:gd name="adj1" fmla="val 17730762"/>
              <a:gd name="adj2" fmla="val 302016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71800" y="6069047"/>
            <a:ext cx="3111749" cy="523220"/>
          </a:xfrm>
          <a:prstGeom prst="rect">
            <a:avLst/>
          </a:prstGeom>
          <a:ln w="19050">
            <a:solidFill>
              <a:srgbClr val="000066"/>
            </a:solidFill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prstClr val="black"/>
                </a:solidFill>
              </a:rPr>
              <a:t>∠A + ∠B +∠C = 180°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49412" y="253425"/>
            <a:ext cx="4003788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Angle Sum Property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3722" y="990600"/>
            <a:ext cx="1958613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rgbClr val="C00000"/>
                </a:solidFill>
              </a:rPr>
              <a:t>Statement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4277230" y="2162376"/>
            <a:ext cx="466737" cy="362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0" grpId="0"/>
      <p:bldP spid="11" grpId="0" animBg="1"/>
      <p:bldP spid="12" grpId="0" animBg="1"/>
      <p:bldP spid="13" grpId="0" animBg="1"/>
      <p:bldP spid="14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/>
        </p:nvSpPr>
        <p:spPr>
          <a:xfrm>
            <a:off x="3684522" y="5713720"/>
            <a:ext cx="557113" cy="462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4" name="Isosceles Triangle 3"/>
          <p:cNvSpPr/>
          <p:nvPr/>
        </p:nvSpPr>
        <p:spPr>
          <a:xfrm>
            <a:off x="4102961" y="2491764"/>
            <a:ext cx="4385435" cy="3478743"/>
          </a:xfrm>
          <a:prstGeom prst="triangl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Arc 4"/>
          <p:cNvSpPr/>
          <p:nvPr/>
        </p:nvSpPr>
        <p:spPr>
          <a:xfrm rot="7857678">
            <a:off x="5860835" y="2312863"/>
            <a:ext cx="869686" cy="692437"/>
          </a:xfrm>
          <a:prstGeom prst="arc">
            <a:avLst>
              <a:gd name="adj1" fmla="val 12104155"/>
              <a:gd name="adj2" fmla="val 4452381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Arc 5"/>
          <p:cNvSpPr/>
          <p:nvPr/>
        </p:nvSpPr>
        <p:spPr>
          <a:xfrm rot="698963">
            <a:off x="3976771" y="5410385"/>
            <a:ext cx="807843" cy="745445"/>
          </a:xfrm>
          <a:prstGeom prst="arc">
            <a:avLst>
              <a:gd name="adj1" fmla="val 16200000"/>
              <a:gd name="adj2" fmla="val 887997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rc 6"/>
          <p:cNvSpPr/>
          <p:nvPr/>
        </p:nvSpPr>
        <p:spPr>
          <a:xfrm rot="16400113">
            <a:off x="7697223" y="5630516"/>
            <a:ext cx="869686" cy="692437"/>
          </a:xfrm>
          <a:prstGeom prst="arc">
            <a:avLst>
              <a:gd name="adj1" fmla="val 16200000"/>
              <a:gd name="adj2" fmla="val 465772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6189236" y="2099997"/>
            <a:ext cx="461625" cy="39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29975" y="5771371"/>
            <a:ext cx="461625" cy="39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C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145993" y="2491763"/>
            <a:ext cx="4383981" cy="0"/>
          </a:xfrm>
          <a:prstGeom prst="straightConnector1">
            <a:avLst/>
          </a:prstGeom>
          <a:ln w="254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0"/>
          <p:cNvSpPr txBox="1"/>
          <p:nvPr/>
        </p:nvSpPr>
        <p:spPr>
          <a:xfrm>
            <a:off x="6189236" y="3032656"/>
            <a:ext cx="461625" cy="39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12" name="TextBox 21"/>
          <p:cNvSpPr txBox="1"/>
          <p:nvPr/>
        </p:nvSpPr>
        <p:spPr>
          <a:xfrm>
            <a:off x="6650861" y="2695651"/>
            <a:ext cx="461625" cy="39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13" name="TextBox 22"/>
          <p:cNvSpPr txBox="1"/>
          <p:nvPr/>
        </p:nvSpPr>
        <p:spPr>
          <a:xfrm>
            <a:off x="5562600" y="2627988"/>
            <a:ext cx="461625" cy="39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4746658" y="5351895"/>
            <a:ext cx="461625" cy="39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7532121" y="5392379"/>
            <a:ext cx="461625" cy="39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5170" y="3048000"/>
            <a:ext cx="453579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prstClr val="black"/>
                </a:solidFill>
              </a:rPr>
              <a:t>Draw a line ‘l’ through A  parallel to base BC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0736" y="4191000"/>
            <a:ext cx="4201264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Given :</a:t>
            </a:r>
            <a:r>
              <a:rPr lang="en-US" sz="2400" dirty="0">
                <a:solidFill>
                  <a:prstClr val="black"/>
                </a:solidFill>
              </a:rPr>
              <a:t> ∆ABC with line l parallel to BC</a:t>
            </a:r>
          </a:p>
          <a:p>
            <a:endParaRPr lang="en-US" sz="2400" b="1" dirty="0">
              <a:solidFill>
                <a:prstClr val="black"/>
              </a:solidFill>
            </a:endParaRPr>
          </a:p>
          <a:p>
            <a:r>
              <a:rPr lang="en-US" sz="2400" b="1" dirty="0">
                <a:solidFill>
                  <a:prstClr val="black"/>
                </a:solidFill>
              </a:rPr>
              <a:t>To prove:</a:t>
            </a:r>
            <a:r>
              <a:rPr lang="en-US" sz="2400" dirty="0">
                <a:solidFill>
                  <a:prstClr val="black"/>
                </a:solidFill>
              </a:rPr>
              <a:t> ∠1 + ∠2 + ∠3 = 180°</a:t>
            </a:r>
          </a:p>
        </p:txBody>
      </p:sp>
      <p:sp>
        <p:nvSpPr>
          <p:cNvPr id="18" name="TextBox 29"/>
          <p:cNvSpPr txBox="1"/>
          <p:nvPr/>
        </p:nvSpPr>
        <p:spPr>
          <a:xfrm>
            <a:off x="8454780" y="2197416"/>
            <a:ext cx="461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17526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prstClr val="black"/>
                </a:solidFill>
              </a:rPr>
              <a:t>Construct a ∆ABC with angles ∠1  , ∠2  , ∠3</a:t>
            </a:r>
          </a:p>
        </p:txBody>
      </p:sp>
      <p:sp>
        <p:nvSpPr>
          <p:cNvPr id="20" name="Arc 19"/>
          <p:cNvSpPr/>
          <p:nvPr/>
        </p:nvSpPr>
        <p:spPr>
          <a:xfrm rot="7314986">
            <a:off x="5798702" y="2176650"/>
            <a:ext cx="860425" cy="854527"/>
          </a:xfrm>
          <a:prstGeom prst="arc">
            <a:avLst>
              <a:gd name="adj1" fmla="val 16207788"/>
              <a:gd name="adj2" fmla="val 21470749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49412" y="202054"/>
            <a:ext cx="4003788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Angle Sum Property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3722" y="990600"/>
            <a:ext cx="1115818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rgbClr val="C00000"/>
                </a:solidFill>
              </a:rPr>
              <a:t>Proof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6393748" y="3418009"/>
            <a:ext cx="452008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dirty="0">
                <a:solidFill>
                  <a:srgbClr val="C00000"/>
                </a:solidFill>
              </a:rPr>
              <a:t>Proof of Angle Sum Property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345295"/>
              </p:ext>
            </p:extLst>
          </p:nvPr>
        </p:nvGraphicFramePr>
        <p:xfrm>
          <a:off x="152400" y="899756"/>
          <a:ext cx="8001000" cy="56692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037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3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592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Steps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Reason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9615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Both"/>
                        <a:tabLst/>
                        <a:defRPr/>
                      </a:pP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 ∠2 =</a:t>
                      </a:r>
                      <a:r>
                        <a:rPr lang="en-US" sz="2400" b="1" baseline="0" dirty="0">
                          <a:solidFill>
                            <a:prstClr val="black"/>
                          </a:solidFill>
                        </a:rPr>
                        <a:t> </a:t>
                      </a: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∠4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      ∠3 =</a:t>
                      </a:r>
                      <a:r>
                        <a:rPr lang="en-US" sz="2400" b="1" baseline="0" dirty="0">
                          <a:solidFill>
                            <a:prstClr val="black"/>
                          </a:solidFill>
                        </a:rPr>
                        <a:t> </a:t>
                      </a: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∠5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(1) </a:t>
                      </a: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I II BC</a:t>
                      </a:r>
                      <a:r>
                        <a:rPr lang="en-US" sz="2400" b="0" baseline="0" dirty="0">
                          <a:solidFill>
                            <a:prstClr val="black"/>
                          </a:solidFill>
                        </a:rPr>
                        <a:t> , A B is transversal alternate angles are equal so</a:t>
                      </a: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 ∠2 =</a:t>
                      </a:r>
                      <a:r>
                        <a:rPr lang="en-US" sz="2400" b="0" baseline="0" dirty="0">
                          <a:solidFill>
                            <a:prstClr val="black"/>
                          </a:solidFill>
                        </a:rPr>
                        <a:t> </a:t>
                      </a: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∠4</a:t>
                      </a:r>
                    </a:p>
                    <a:p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Also,</a:t>
                      </a:r>
                      <a:r>
                        <a:rPr lang="en-US" sz="2400" b="0" baseline="0" dirty="0">
                          <a:solidFill>
                            <a:prstClr val="black"/>
                          </a:solidFill>
                        </a:rPr>
                        <a:t> </a:t>
                      </a: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I II BC</a:t>
                      </a:r>
                      <a:r>
                        <a:rPr lang="en-US" sz="2400" b="0" baseline="0" dirty="0">
                          <a:solidFill>
                            <a:prstClr val="black"/>
                          </a:solidFill>
                        </a:rPr>
                        <a:t> , A C is transversal alternate angles are equal so</a:t>
                      </a: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 ∠3 =</a:t>
                      </a:r>
                      <a:r>
                        <a:rPr lang="en-US" sz="2400" b="0" baseline="0" dirty="0">
                          <a:solidFill>
                            <a:prstClr val="black"/>
                          </a:solidFill>
                        </a:rPr>
                        <a:t> </a:t>
                      </a: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∠5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06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(2) ∠2 + ∠3 </a:t>
                      </a:r>
                      <a:r>
                        <a:rPr lang="en-US" sz="2400" b="1" baseline="0" dirty="0">
                          <a:solidFill>
                            <a:prstClr val="black"/>
                          </a:solidFill>
                        </a:rPr>
                        <a:t> =  </a:t>
                      </a: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∠4  + ∠5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(2) </a:t>
                      </a: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Adding</a:t>
                      </a:r>
                      <a:r>
                        <a:rPr lang="en-US" sz="2400" b="0" baseline="0" dirty="0">
                          <a:solidFill>
                            <a:prstClr val="black"/>
                          </a:solidFill>
                        </a:rPr>
                        <a:t> the two equations in step </a:t>
                      </a:r>
                      <a:r>
                        <a:rPr lang="en-US" sz="2400" b="1" baseline="0" dirty="0">
                          <a:solidFill>
                            <a:prstClr val="black"/>
                          </a:solidFill>
                        </a:rPr>
                        <a:t>(1)</a:t>
                      </a: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06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(3) ∠1 + ∠2 + ∠3 </a:t>
                      </a:r>
                      <a:r>
                        <a:rPr lang="en-US" sz="2400" b="1" baseline="0" dirty="0">
                          <a:solidFill>
                            <a:prstClr val="black"/>
                          </a:solidFill>
                        </a:rPr>
                        <a:t> = </a:t>
                      </a: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∠1 + ∠4 +∠5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(3) </a:t>
                      </a: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Adding</a:t>
                      </a:r>
                      <a:r>
                        <a:rPr lang="en-US" sz="2400" b="0" baseline="0" dirty="0">
                          <a:solidFill>
                            <a:prstClr val="black"/>
                          </a:solidFill>
                        </a:rPr>
                        <a:t> </a:t>
                      </a: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∠1 to both sides of equation in step</a:t>
                      </a: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 (2)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9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(4) ∠4 + ∠1 +∠5 = 180°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Linear</a:t>
                      </a:r>
                      <a:r>
                        <a:rPr lang="en-US" sz="2400" baseline="0" dirty="0"/>
                        <a:t> angle theorem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06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(3) ∠1 + ∠2 +∠3 = 180°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Putting equation from step</a:t>
                      </a: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 (4) </a:t>
                      </a:r>
                      <a:r>
                        <a:rPr lang="en-US" sz="2400" b="0" dirty="0">
                          <a:solidFill>
                            <a:prstClr val="black"/>
                          </a:solidFill>
                        </a:rPr>
                        <a:t>Into step</a:t>
                      </a:r>
                      <a:r>
                        <a:rPr lang="en-US" sz="2400" b="1" dirty="0">
                          <a:solidFill>
                            <a:prstClr val="black"/>
                          </a:solidFill>
                        </a:rPr>
                        <a:t> (3)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549412" y="253425"/>
            <a:ext cx="4003788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Angle Sum Property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95800" y="2819400"/>
            <a:ext cx="4343400" cy="267765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prstClr val="black"/>
                </a:solidFill>
              </a:rPr>
              <a:t>The unknown angle ‘x’ can be obtained using angle  sum property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x +90° + 35° = 180°</a:t>
            </a:r>
          </a:p>
          <a:p>
            <a:r>
              <a:rPr lang="en-US" sz="2400" dirty="0">
                <a:solidFill>
                  <a:prstClr val="black"/>
                </a:solidFill>
              </a:rPr>
              <a:t>x = 180°-90°-35°</a:t>
            </a:r>
          </a:p>
          <a:p>
            <a:r>
              <a:rPr lang="en-US" sz="2400" dirty="0">
                <a:solidFill>
                  <a:prstClr val="black"/>
                </a:solidFill>
              </a:rPr>
              <a:t>x=55°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900535"/>
            <a:ext cx="5472717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Illustrations . 1 </a:t>
            </a:r>
            <a:r>
              <a:rPr lang="en-US" sz="2400" dirty="0">
                <a:solidFill>
                  <a:prstClr val="black"/>
                </a:solidFill>
              </a:rPr>
              <a:t>Consider the  triangle ABC</a:t>
            </a:r>
            <a:r>
              <a:rPr lang="en-US" sz="24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7" name="Right Triangle 6"/>
          <p:cNvSpPr/>
          <p:nvPr/>
        </p:nvSpPr>
        <p:spPr>
          <a:xfrm>
            <a:off x="1295399" y="3251594"/>
            <a:ext cx="2514600" cy="2057400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95399" y="5004194"/>
            <a:ext cx="304800" cy="3048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7"/>
          <p:cNvSpPr txBox="1"/>
          <p:nvPr/>
        </p:nvSpPr>
        <p:spPr>
          <a:xfrm>
            <a:off x="914400" y="5080394"/>
            <a:ext cx="381000" cy="462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10" name="Arc 9"/>
          <p:cNvSpPr/>
          <p:nvPr/>
        </p:nvSpPr>
        <p:spPr>
          <a:xfrm rot="7857678">
            <a:off x="1246487" y="3326052"/>
            <a:ext cx="307307" cy="414256"/>
          </a:xfrm>
          <a:prstGeom prst="arc">
            <a:avLst>
              <a:gd name="adj1" fmla="val 12104155"/>
              <a:gd name="adj2" fmla="val 656323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Arc 11"/>
          <p:cNvSpPr/>
          <p:nvPr/>
        </p:nvSpPr>
        <p:spPr>
          <a:xfrm rot="16400113">
            <a:off x="3263687" y="5094080"/>
            <a:ext cx="483024" cy="429827"/>
          </a:xfrm>
          <a:prstGeom prst="arc">
            <a:avLst>
              <a:gd name="adj1" fmla="val 16321482"/>
              <a:gd name="adj2" fmla="val 21391960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990599" y="2794394"/>
            <a:ext cx="461625" cy="39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9999" y="5080394"/>
            <a:ext cx="461625" cy="39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52955" y="4847329"/>
            <a:ext cx="599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35°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1371599" y="3632594"/>
            <a:ext cx="3177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x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2549412" y="253425"/>
            <a:ext cx="4003788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Angle Sum Property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3722" y="990600"/>
            <a:ext cx="1115818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rgbClr val="C00000"/>
                </a:solidFill>
              </a:rPr>
              <a:t>Proof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/>
      <p:bldP spid="10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67200" y="2438400"/>
            <a:ext cx="4495800" cy="415498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prstClr val="black"/>
                </a:solidFill>
              </a:rPr>
              <a:t>The unknown angle ‘x’ can be obtained using angle sum property.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In the above triangle , Two base angles are equal to x° .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∴ 50° +x°+x° = 180°</a:t>
            </a:r>
          </a:p>
          <a:p>
            <a:r>
              <a:rPr lang="en-US" sz="2400" dirty="0">
                <a:solidFill>
                  <a:prstClr val="black"/>
                </a:solidFill>
              </a:rPr>
              <a:t>   50° +2x°=180°</a:t>
            </a:r>
          </a:p>
          <a:p>
            <a:r>
              <a:rPr lang="en-US" sz="2400" dirty="0">
                <a:solidFill>
                  <a:prstClr val="black"/>
                </a:solidFill>
              </a:rPr>
              <a:t>   2x°= 180°- 50° </a:t>
            </a:r>
          </a:p>
          <a:p>
            <a:r>
              <a:rPr lang="en-US" sz="2400" dirty="0">
                <a:solidFill>
                  <a:prstClr val="black"/>
                </a:solidFill>
              </a:rPr>
              <a:t>    </a:t>
            </a:r>
            <a:r>
              <a:rPr lang="en-US" sz="2400" b="1" dirty="0">
                <a:solidFill>
                  <a:srgbClr val="C00000"/>
                </a:solidFill>
              </a:rPr>
              <a:t>x = 65°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1900535"/>
            <a:ext cx="4826706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Illustrations . 2 </a:t>
            </a:r>
            <a:r>
              <a:rPr lang="en-US" sz="2400" dirty="0">
                <a:solidFill>
                  <a:prstClr val="black"/>
                </a:solidFill>
              </a:rPr>
              <a:t>Consider the  triangle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49412" y="253425"/>
            <a:ext cx="4003788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Angle Sum Property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722" y="990600"/>
            <a:ext cx="1115818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rgbClr val="C00000"/>
                </a:solidFill>
              </a:rPr>
              <a:t>Proof</a:t>
            </a:r>
          </a:p>
        </p:txBody>
      </p:sp>
      <p:sp>
        <p:nvSpPr>
          <p:cNvPr id="10" name="Isosceles Triangle 9"/>
          <p:cNvSpPr/>
          <p:nvPr/>
        </p:nvSpPr>
        <p:spPr>
          <a:xfrm>
            <a:off x="838200" y="3429000"/>
            <a:ext cx="3200400" cy="210859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7"/>
          <p:cNvSpPr txBox="1"/>
          <p:nvPr/>
        </p:nvSpPr>
        <p:spPr>
          <a:xfrm>
            <a:off x="685800" y="5486400"/>
            <a:ext cx="381000" cy="462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14" name="Arc 13"/>
          <p:cNvSpPr/>
          <p:nvPr/>
        </p:nvSpPr>
        <p:spPr>
          <a:xfrm rot="16400113">
            <a:off x="3546139" y="5317578"/>
            <a:ext cx="525264" cy="429827"/>
          </a:xfrm>
          <a:prstGeom prst="arc">
            <a:avLst>
              <a:gd name="adj1" fmla="val 16321482"/>
              <a:gd name="adj2" fmla="val 21391960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2281575" y="3022994"/>
            <a:ext cx="461625" cy="39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5575" y="5486400"/>
            <a:ext cx="461625" cy="39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prstClr val="black"/>
                </a:solidFill>
              </a:rPr>
              <a:t>C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33600" y="3886200"/>
            <a:ext cx="599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50°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3276600" y="4953000"/>
            <a:ext cx="3177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x</a:t>
            </a:r>
            <a:endParaRPr lang="en-US" sz="2400" dirty="0"/>
          </a:p>
        </p:txBody>
      </p:sp>
      <p:sp>
        <p:nvSpPr>
          <p:cNvPr id="19" name="Arc 18"/>
          <p:cNvSpPr/>
          <p:nvPr/>
        </p:nvSpPr>
        <p:spPr>
          <a:xfrm rot="1502313">
            <a:off x="752077" y="5196357"/>
            <a:ext cx="525264" cy="429827"/>
          </a:xfrm>
          <a:prstGeom prst="arc">
            <a:avLst>
              <a:gd name="adj1" fmla="val 16321482"/>
              <a:gd name="adj2" fmla="val 21391960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Arc 19"/>
          <p:cNvSpPr/>
          <p:nvPr/>
        </p:nvSpPr>
        <p:spPr>
          <a:xfrm rot="8691528">
            <a:off x="2152422" y="3279223"/>
            <a:ext cx="699342" cy="507462"/>
          </a:xfrm>
          <a:prstGeom prst="arc">
            <a:avLst>
              <a:gd name="adj1" fmla="val 16321482"/>
              <a:gd name="adj2" fmla="val 21391960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rot="16200000" flipH="1">
            <a:off x="3581400" y="5257800"/>
            <a:ext cx="15240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 flipH="1" flipV="1">
            <a:off x="1143000" y="5257800"/>
            <a:ext cx="15240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2" grpId="0"/>
      <p:bldP spid="14" grpId="0" animBg="1"/>
      <p:bldP spid="15" grpId="0"/>
      <p:bldP spid="16" grpId="0"/>
      <p:bldP spid="17" grpId="0"/>
      <p:bldP spid="18" grpId="0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54DA434-CC7B-4414-8293-00BC5D73AF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204233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878</Words>
  <Application>Microsoft Office PowerPoint</Application>
  <PresentationFormat>On-screen Show (4:3)</PresentationFormat>
  <Paragraphs>124</Paragraphs>
  <Slides>8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42</cp:revision>
  <dcterms:created xsi:type="dcterms:W3CDTF">2018-12-16T04:20:25Z</dcterms:created>
  <dcterms:modified xsi:type="dcterms:W3CDTF">2021-03-12T11:26:44Z</dcterms:modified>
</cp:coreProperties>
</file>