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4"/>
  </p:notesMasterIdLst>
  <p:sldIdLst>
    <p:sldId id="269" r:id="rId2"/>
    <p:sldId id="258" r:id="rId3"/>
    <p:sldId id="266" r:id="rId4"/>
    <p:sldId id="259" r:id="rId5"/>
    <p:sldId id="260" r:id="rId6"/>
    <p:sldId id="261" r:id="rId7"/>
    <p:sldId id="262" r:id="rId8"/>
    <p:sldId id="263" r:id="rId9"/>
    <p:sldId id="264" r:id="rId10"/>
    <p:sldId id="267" r:id="rId11"/>
    <p:sldId id="268" r:id="rId12"/>
    <p:sldId id="270" r:id="rId1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A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588" autoAdjust="0"/>
    <p:restoredTop sz="75090" autoAdjust="0"/>
  </p:normalViewPr>
  <p:slideViewPr>
    <p:cSldViewPr showGuides="1">
      <p:cViewPr varScale="1">
        <p:scale>
          <a:sx n="50" d="100"/>
          <a:sy n="50" d="100"/>
        </p:scale>
        <p:origin x="1740" y="32"/>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5BE285F-EB2F-445C-8899-96005B6FBAE8}" type="datetimeFigureOut">
              <a:rPr lang="en-US" smtClean="0"/>
              <a:pPr/>
              <a:t>3/12/2021</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517888F-4F06-49A9-A16A-8C62E18E01D2}" type="slidenum">
              <a:rPr lang="en-US" smtClean="0"/>
              <a:pPr/>
              <a:t>‹#›</a:t>
            </a:fld>
            <a:endParaRPr lang="en-US"/>
          </a:p>
        </p:txBody>
      </p:sp>
    </p:spTree>
    <p:extLst>
      <p:ext uri="{BB962C8B-B14F-4D97-AF65-F5344CB8AC3E}">
        <p14:creationId xmlns:p14="http://schemas.microsoft.com/office/powerpoint/2010/main" val="333938863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0" kern="1200" dirty="0">
                <a:solidFill>
                  <a:schemeClr val="tx1"/>
                </a:solidFill>
                <a:latin typeface="+mn-lt"/>
                <a:ea typeface="+mn-ea"/>
                <a:cs typeface="+mn-cs"/>
              </a:rPr>
              <a:t>Asset Type: Suggested Activity</a:t>
            </a:r>
          </a:p>
          <a:p>
            <a:endParaRPr lang="en-US" sz="1200" b="1" i="0" kern="1200" dirty="0">
              <a:solidFill>
                <a:schemeClr val="tx1"/>
              </a:solidFill>
              <a:latin typeface="+mn-lt"/>
              <a:ea typeface="+mn-ea"/>
              <a:cs typeface="+mn-cs"/>
            </a:endParaRPr>
          </a:p>
          <a:p>
            <a:r>
              <a:rPr lang="en-US" sz="1200" b="1" i="0" kern="1200" dirty="0">
                <a:solidFill>
                  <a:schemeClr val="tx1"/>
                </a:solidFill>
                <a:latin typeface="+mn-lt"/>
                <a:ea typeface="+mn-ea"/>
                <a:cs typeface="+mn-cs"/>
              </a:rPr>
              <a:t>Notes for Teacher</a:t>
            </a:r>
            <a:r>
              <a:rPr lang="en-US" sz="1200" b="0" i="0" kern="1200" dirty="0">
                <a:solidFill>
                  <a:schemeClr val="tx1"/>
                </a:solidFill>
                <a:latin typeface="+mn-lt"/>
                <a:ea typeface="+mn-ea"/>
                <a:cs typeface="+mn-cs"/>
              </a:rPr>
              <a:t> - &lt; Information for further reference or explanation &gt;</a:t>
            </a:r>
          </a:p>
          <a:p>
            <a:endParaRPr lang="en-US" sz="1200" b="0" i="0" kern="1200" dirty="0">
              <a:solidFill>
                <a:schemeClr val="tx1"/>
              </a:solidFill>
              <a:latin typeface="+mn-lt"/>
              <a:ea typeface="+mn-ea"/>
              <a:cs typeface="+mn-cs"/>
            </a:endParaRPr>
          </a:p>
          <a:p>
            <a:r>
              <a:rPr lang="en-US" sz="1200" b="1" i="0" kern="1200" dirty="0">
                <a:solidFill>
                  <a:schemeClr val="tx1"/>
                </a:solidFill>
                <a:latin typeface="+mn-lt"/>
                <a:ea typeface="+mn-ea"/>
                <a:cs typeface="+mn-cs"/>
              </a:rPr>
              <a:t>Suggestions: </a:t>
            </a:r>
            <a:r>
              <a:rPr lang="en-US" sz="1200" b="0" i="0" kern="1200" dirty="0">
                <a:solidFill>
                  <a:schemeClr val="tx1"/>
                </a:solidFill>
                <a:latin typeface="+mn-lt"/>
                <a:ea typeface="+mn-ea"/>
                <a:cs typeface="+mn-cs"/>
              </a:rPr>
              <a:t>&lt;Ideas/</a:t>
            </a:r>
            <a:r>
              <a:rPr lang="en-US" sz="1200" b="0" i="0" kern="1200" baseline="0" dirty="0">
                <a:solidFill>
                  <a:schemeClr val="tx1"/>
                </a:solidFill>
                <a:latin typeface="+mn-lt"/>
                <a:ea typeface="+mn-ea"/>
                <a:cs typeface="+mn-cs"/>
              </a:rPr>
              <a:t> Images/ Animations / Others – To make better representation of the content </a:t>
            </a:r>
            <a:r>
              <a:rPr lang="en-US" sz="1200" b="0" i="0" kern="1200" dirty="0">
                <a:solidFill>
                  <a:schemeClr val="tx1"/>
                </a:solidFill>
                <a:latin typeface="+mn-lt"/>
                <a:ea typeface="+mn-ea"/>
                <a:cs typeface="+mn-cs"/>
              </a:rPr>
              <a:t>&gt;</a:t>
            </a:r>
            <a:br>
              <a:rPr lang="en-US" sz="1200" b="0" i="0" kern="1200" dirty="0">
                <a:solidFill>
                  <a:schemeClr val="tx1"/>
                </a:solidFill>
                <a:latin typeface="+mn-lt"/>
                <a:ea typeface="+mn-ea"/>
                <a:cs typeface="+mn-cs"/>
              </a:rPr>
            </a:br>
            <a:endParaRPr lang="en-US" sz="1200" b="0" i="0" kern="1200" dirty="0">
              <a:solidFill>
                <a:schemeClr val="tx1"/>
              </a:solidFill>
              <a:latin typeface="+mn-lt"/>
              <a:ea typeface="+mn-ea"/>
              <a:cs typeface="+mn-cs"/>
            </a:endParaRPr>
          </a:p>
          <a:p>
            <a:r>
              <a:rPr lang="en-US" sz="1200" b="1" i="0" kern="1200" dirty="0">
                <a:solidFill>
                  <a:schemeClr val="tx1"/>
                </a:solidFill>
                <a:latin typeface="+mn-lt"/>
                <a:ea typeface="+mn-ea"/>
                <a:cs typeface="+mn-cs"/>
              </a:rPr>
              <a:t>Details of Multimedia</a:t>
            </a:r>
            <a:r>
              <a:rPr lang="en-US" sz="1200" b="1" i="0" kern="1200" baseline="0" dirty="0">
                <a:solidFill>
                  <a:schemeClr val="tx1"/>
                </a:solidFill>
                <a:latin typeface="+mn-lt"/>
                <a:ea typeface="+mn-ea"/>
                <a:cs typeface="+mn-cs"/>
              </a:rPr>
              <a:t> Objects (Image</a:t>
            </a:r>
            <a:r>
              <a:rPr lang="en-US" sz="1200" b="1" i="0" kern="1200" dirty="0">
                <a:solidFill>
                  <a:schemeClr val="tx1"/>
                </a:solidFill>
                <a:latin typeface="+mn-lt"/>
                <a:ea typeface="+mn-ea"/>
                <a:cs typeface="+mn-cs"/>
              </a:rPr>
              <a:t>/audio/ Video/Animation) used in this slide - </a:t>
            </a:r>
          </a:p>
          <a:p>
            <a:r>
              <a:rPr lang="en-US" sz="1200" b="0" i="1" kern="1200" dirty="0">
                <a:solidFill>
                  <a:schemeClr val="tx1"/>
                </a:solidFill>
                <a:latin typeface="+mn-lt"/>
                <a:ea typeface="+mn-ea"/>
                <a:cs typeface="+mn-cs"/>
              </a:rPr>
              <a:t>1. &lt;Short Description&gt; - &lt;SOURCE TYPE&gt;  &lt;SOURCE URL&gt;</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b="0" i="0" kern="1200" dirty="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latin typeface="+mn-lt"/>
                <a:ea typeface="+mn-ea"/>
                <a:cs typeface="+mn-cs"/>
              </a:rPr>
              <a:t>e.g.  </a:t>
            </a:r>
            <a:r>
              <a:rPr lang="en-US" sz="1200" b="0" i="0" kern="1200" dirty="0" err="1">
                <a:solidFill>
                  <a:schemeClr val="tx1"/>
                </a:solidFill>
                <a:latin typeface="+mn-lt"/>
                <a:ea typeface="+mn-ea"/>
                <a:cs typeface="+mn-cs"/>
              </a:rPr>
              <a:t>Gandhiji</a:t>
            </a:r>
            <a:r>
              <a:rPr lang="en-US" sz="1200" b="0" i="0" kern="1200" baseline="0">
                <a:solidFill>
                  <a:schemeClr val="tx1"/>
                </a:solidFill>
                <a:latin typeface="+mn-lt"/>
                <a:ea typeface="+mn-ea"/>
                <a:cs typeface="+mn-cs"/>
              </a:rPr>
              <a:t>- </a:t>
            </a:r>
            <a:r>
              <a:rPr lang="en-US" sz="1200" b="0" i="0" kern="1200">
                <a:solidFill>
                  <a:schemeClr val="tx1"/>
                </a:solidFill>
                <a:latin typeface="+mn-lt"/>
                <a:ea typeface="+mn-ea"/>
                <a:cs typeface="+mn-cs"/>
              </a:rPr>
              <a:t>CC</a:t>
            </a:r>
            <a:r>
              <a:rPr lang="en-US" sz="1200" b="0" i="0" kern="1200" baseline="0">
                <a:solidFill>
                  <a:schemeClr val="tx1"/>
                </a:solidFill>
                <a:latin typeface="+mn-lt"/>
                <a:ea typeface="+mn-ea"/>
                <a:cs typeface="+mn-cs"/>
              </a:rPr>
              <a:t> - http://en.wikipedia.org/wiki/File:Portrait_Gandhi.jpg</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b="0" i="0" kern="1200" dirty="0">
              <a:solidFill>
                <a:schemeClr val="tx1"/>
              </a:solidFill>
              <a:latin typeface="+mn-lt"/>
              <a:ea typeface="+mn-ea"/>
              <a:cs typeface="+mn-cs"/>
            </a:endParaRPr>
          </a:p>
          <a:p>
            <a:r>
              <a:rPr lang="en-US" sz="1200" b="1" i="0" kern="1200" dirty="0">
                <a:solidFill>
                  <a:schemeClr val="tx1"/>
                </a:solidFill>
                <a:latin typeface="+mn-lt"/>
                <a:ea typeface="+mn-ea"/>
                <a:cs typeface="+mn-cs"/>
              </a:rPr>
              <a:t>Source Types - </a:t>
            </a:r>
          </a:p>
          <a:p>
            <a:pPr>
              <a:buFont typeface="Arial" pitchFamily="34" charset="0"/>
              <a:buChar char="•"/>
            </a:pPr>
            <a:r>
              <a:rPr lang="en-US" sz="1200" b="0" i="0" kern="1200" dirty="0" err="1">
                <a:solidFill>
                  <a:schemeClr val="tx1"/>
                </a:solidFill>
                <a:latin typeface="+mn-lt"/>
                <a:ea typeface="+mn-ea"/>
                <a:cs typeface="+mn-cs"/>
              </a:rPr>
              <a:t>SSSVV</a:t>
            </a:r>
            <a:r>
              <a:rPr lang="en-US" sz="1200" b="0" i="0" kern="1200" dirty="0">
                <a:solidFill>
                  <a:schemeClr val="tx1"/>
                </a:solidFill>
                <a:latin typeface="+mn-lt"/>
                <a:ea typeface="+mn-ea"/>
                <a:cs typeface="+mn-cs"/>
              </a:rPr>
              <a:t> GALLERY - </a:t>
            </a:r>
            <a:r>
              <a:rPr lang="en-US" sz="1200" b="1" i="0" kern="1200" dirty="0" err="1">
                <a:solidFill>
                  <a:schemeClr val="tx1"/>
                </a:solidFill>
                <a:latin typeface="+mn-lt"/>
                <a:ea typeface="+mn-ea"/>
                <a:cs typeface="+mn-cs"/>
              </a:rPr>
              <a:t>SG</a:t>
            </a:r>
            <a:endParaRPr lang="en-US" sz="1200" b="1" i="0" kern="1200" dirty="0">
              <a:solidFill>
                <a:schemeClr val="tx1"/>
              </a:solidFill>
              <a:latin typeface="+mn-lt"/>
              <a:ea typeface="+mn-ea"/>
              <a:cs typeface="+mn-cs"/>
            </a:endParaRPr>
          </a:p>
          <a:p>
            <a:pPr>
              <a:buFont typeface="Arial" pitchFamily="34" charset="0"/>
              <a:buChar char="•"/>
            </a:pPr>
            <a:r>
              <a:rPr lang="en-US" sz="1200" b="0" i="0" kern="1200" dirty="0">
                <a:solidFill>
                  <a:schemeClr val="tx1"/>
                </a:solidFill>
                <a:latin typeface="+mn-lt"/>
                <a:ea typeface="+mn-ea"/>
                <a:cs typeface="+mn-cs"/>
              </a:rPr>
              <a:t>ORIGINAL CREATION /MM APP REQUEST - </a:t>
            </a:r>
            <a:r>
              <a:rPr lang="en-US" sz="1200" b="1" i="0" kern="1200" dirty="0">
                <a:solidFill>
                  <a:schemeClr val="tx1"/>
                </a:solidFill>
                <a:latin typeface="+mn-lt"/>
                <a:ea typeface="+mn-ea"/>
                <a:cs typeface="+mn-cs"/>
              </a:rPr>
              <a:t>OC</a:t>
            </a:r>
          </a:p>
          <a:p>
            <a:pPr>
              <a:buFont typeface="Arial" pitchFamily="34" charset="0"/>
              <a:buChar char="•"/>
            </a:pPr>
            <a:r>
              <a:rPr lang="en-US" sz="1200" b="0" i="0" kern="1200" dirty="0">
                <a:solidFill>
                  <a:schemeClr val="tx1"/>
                </a:solidFill>
                <a:latin typeface="+mn-lt"/>
                <a:ea typeface="+mn-ea"/>
                <a:cs typeface="+mn-cs"/>
              </a:rPr>
              <a:t>CREATIVE COMMONS SEARCH - </a:t>
            </a:r>
            <a:r>
              <a:rPr lang="en-US" sz="1200" b="1" i="0" kern="1200" dirty="0">
                <a:solidFill>
                  <a:schemeClr val="tx1"/>
                </a:solidFill>
                <a:latin typeface="+mn-lt"/>
                <a:ea typeface="+mn-ea"/>
                <a:cs typeface="+mn-cs"/>
              </a:rPr>
              <a:t>CC</a:t>
            </a:r>
          </a:p>
          <a:p>
            <a:pPr>
              <a:buFont typeface="Arial" pitchFamily="34" charset="0"/>
              <a:buChar char="•"/>
            </a:pPr>
            <a:r>
              <a:rPr lang="en-US" sz="1200" b="0" i="0" kern="1200" dirty="0" err="1">
                <a:solidFill>
                  <a:schemeClr val="tx1"/>
                </a:solidFill>
                <a:latin typeface="+mn-lt"/>
                <a:ea typeface="+mn-ea"/>
                <a:cs typeface="+mn-cs"/>
              </a:rPr>
              <a:t>SSSVV</a:t>
            </a:r>
            <a:r>
              <a:rPr lang="en-US" sz="1200" b="0" i="0" kern="1200" dirty="0">
                <a:solidFill>
                  <a:schemeClr val="tx1"/>
                </a:solidFill>
                <a:latin typeface="+mn-lt"/>
                <a:ea typeface="+mn-ea"/>
                <a:cs typeface="+mn-cs"/>
              </a:rPr>
              <a:t> AUTHORIZED LINKS  / Google </a:t>
            </a:r>
            <a:r>
              <a:rPr lang="en-US" sz="1200" b="0" i="0" kern="1200" dirty="0" err="1">
                <a:solidFill>
                  <a:schemeClr val="tx1"/>
                </a:solidFill>
                <a:latin typeface="+mn-lt"/>
                <a:ea typeface="+mn-ea"/>
                <a:cs typeface="+mn-cs"/>
              </a:rPr>
              <a:t>Customised</a:t>
            </a:r>
            <a:r>
              <a:rPr lang="en-US" sz="1200" b="0" i="0" kern="1200" dirty="0">
                <a:solidFill>
                  <a:schemeClr val="tx1"/>
                </a:solidFill>
                <a:latin typeface="+mn-lt"/>
                <a:ea typeface="+mn-ea"/>
                <a:cs typeface="+mn-cs"/>
              </a:rPr>
              <a:t> Search - </a:t>
            </a:r>
            <a:r>
              <a:rPr lang="en-US" sz="1200" b="1" i="0" kern="1200" dirty="0">
                <a:solidFill>
                  <a:schemeClr val="tx1"/>
                </a:solidFill>
                <a:latin typeface="+mn-lt"/>
                <a:ea typeface="+mn-ea"/>
                <a:cs typeface="+mn-cs"/>
              </a:rPr>
              <a:t>SA</a:t>
            </a:r>
          </a:p>
        </p:txBody>
      </p:sp>
      <p:sp>
        <p:nvSpPr>
          <p:cNvPr id="4" name="Slide Number Placeholder 3"/>
          <p:cNvSpPr>
            <a:spLocks noGrp="1"/>
          </p:cNvSpPr>
          <p:nvPr>
            <p:ph type="sldNum" sz="quarter" idx="10"/>
          </p:nvPr>
        </p:nvSpPr>
        <p:spPr/>
        <p:txBody>
          <a:bodyPr/>
          <a:lstStyle/>
          <a:p>
            <a:fld id="{FD84A4E6-3285-479C-81E1-064EE7D4696D}" type="slidenum">
              <a:rPr lang="en-IN" smtClean="0">
                <a:solidFill>
                  <a:prstClr val="black"/>
                </a:solidFill>
              </a:rPr>
              <a:pPr/>
              <a:t>2</a:t>
            </a:fld>
            <a:endParaRPr lang="en-IN">
              <a:solidFill>
                <a:prstClr val="black"/>
              </a:solidFill>
            </a:endParaRPr>
          </a:p>
        </p:txBody>
      </p:sp>
    </p:spTree>
    <p:extLst>
      <p:ext uri="{BB962C8B-B14F-4D97-AF65-F5344CB8AC3E}">
        <p14:creationId xmlns:p14="http://schemas.microsoft.com/office/powerpoint/2010/main" val="54228252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N" sz="1200" b="1" i="0" kern="1200" dirty="0">
                <a:solidFill>
                  <a:schemeClr val="tx1"/>
                </a:solidFill>
                <a:latin typeface="+mn-lt"/>
                <a:ea typeface="+mn-ea"/>
                <a:cs typeface="+mn-cs"/>
              </a:rPr>
              <a:t>It’s</a:t>
            </a:r>
            <a:r>
              <a:rPr lang="en-IN" sz="1200" b="1" i="0" kern="1200" baseline="0" dirty="0">
                <a:solidFill>
                  <a:schemeClr val="tx1"/>
                </a:solidFill>
                <a:latin typeface="+mn-lt"/>
                <a:ea typeface="+mn-ea"/>
                <a:cs typeface="+mn-cs"/>
              </a:rPr>
              <a:t> a tabular form created in Word and made JPEG image and inserted here. </a:t>
            </a:r>
            <a:endParaRPr lang="en-US" sz="1200" b="1" i="0" kern="1200" dirty="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FD84A4E6-3285-479C-81E1-064EE7D4696D}" type="slidenum">
              <a:rPr lang="en-IN" smtClean="0">
                <a:solidFill>
                  <a:prstClr val="black"/>
                </a:solidFill>
              </a:rPr>
              <a:pPr/>
              <a:t>3</a:t>
            </a:fld>
            <a:endParaRPr lang="en-IN">
              <a:solidFill>
                <a:prstClr val="black"/>
              </a:solidFill>
            </a:endParaRPr>
          </a:p>
        </p:txBody>
      </p:sp>
    </p:spTree>
    <p:extLst>
      <p:ext uri="{BB962C8B-B14F-4D97-AF65-F5344CB8AC3E}">
        <p14:creationId xmlns:p14="http://schemas.microsoft.com/office/powerpoint/2010/main" val="54228252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0" kern="1200" dirty="0">
                <a:solidFill>
                  <a:schemeClr val="tx1"/>
                </a:solidFill>
                <a:latin typeface="+mn-lt"/>
                <a:ea typeface="+mn-ea"/>
                <a:cs typeface="+mn-cs"/>
              </a:rPr>
              <a:t>Asset Type: Suggested Activity</a:t>
            </a:r>
          </a:p>
          <a:p>
            <a:endParaRPr lang="en-US" sz="1200" b="1" i="0" kern="1200" dirty="0">
              <a:solidFill>
                <a:schemeClr val="tx1"/>
              </a:solidFill>
              <a:latin typeface="+mn-lt"/>
              <a:ea typeface="+mn-ea"/>
              <a:cs typeface="+mn-cs"/>
            </a:endParaRPr>
          </a:p>
          <a:p>
            <a:r>
              <a:rPr lang="en-US" sz="1200" b="1" i="0" kern="1200" dirty="0">
                <a:solidFill>
                  <a:schemeClr val="tx1"/>
                </a:solidFill>
                <a:latin typeface="+mn-lt"/>
                <a:ea typeface="+mn-ea"/>
                <a:cs typeface="+mn-cs"/>
              </a:rPr>
              <a:t>Notes for Teacher</a:t>
            </a:r>
            <a:r>
              <a:rPr lang="en-US" sz="1200" b="0" i="0" kern="1200" dirty="0">
                <a:solidFill>
                  <a:schemeClr val="tx1"/>
                </a:solidFill>
                <a:latin typeface="+mn-lt"/>
                <a:ea typeface="+mn-ea"/>
                <a:cs typeface="+mn-cs"/>
              </a:rPr>
              <a:t> - </a:t>
            </a:r>
            <a:r>
              <a:rPr lang="en-IN" sz="1200" dirty="0">
                <a:solidFill>
                  <a:prstClr val="black"/>
                </a:solidFill>
              </a:rPr>
              <a:t>Teacher asks each pair of students in the group to stick the constructed triangle on the observation sheet(to ensure equal participation of all team members)</a:t>
            </a:r>
          </a:p>
          <a:p>
            <a:endParaRPr lang="en-US" sz="1200" b="0" i="0" kern="1200" dirty="0">
              <a:solidFill>
                <a:schemeClr val="tx1"/>
              </a:solidFill>
              <a:latin typeface="+mn-lt"/>
              <a:ea typeface="+mn-ea"/>
              <a:cs typeface="+mn-cs"/>
            </a:endParaRPr>
          </a:p>
          <a:p>
            <a:r>
              <a:rPr lang="en-US" sz="1200" b="1" i="0" kern="1200" dirty="0">
                <a:solidFill>
                  <a:schemeClr val="tx1"/>
                </a:solidFill>
                <a:latin typeface="+mn-lt"/>
                <a:ea typeface="+mn-ea"/>
                <a:cs typeface="+mn-cs"/>
              </a:rPr>
              <a:t>Suggestions: </a:t>
            </a:r>
            <a:r>
              <a:rPr lang="en-US" sz="1200" b="0" i="0" kern="1200" dirty="0">
                <a:solidFill>
                  <a:schemeClr val="tx1"/>
                </a:solidFill>
                <a:latin typeface="+mn-lt"/>
                <a:ea typeface="+mn-ea"/>
                <a:cs typeface="+mn-cs"/>
              </a:rPr>
              <a:t>&lt;Ideas/</a:t>
            </a:r>
            <a:r>
              <a:rPr lang="en-US" sz="1200" b="0" i="0" kern="1200" baseline="0" dirty="0">
                <a:solidFill>
                  <a:schemeClr val="tx1"/>
                </a:solidFill>
                <a:latin typeface="+mn-lt"/>
                <a:ea typeface="+mn-ea"/>
                <a:cs typeface="+mn-cs"/>
              </a:rPr>
              <a:t> Images/ Animations / Others – To make better representation of the content </a:t>
            </a:r>
            <a:r>
              <a:rPr lang="en-US" sz="1200" b="0" i="0" kern="1200" dirty="0">
                <a:solidFill>
                  <a:schemeClr val="tx1"/>
                </a:solidFill>
                <a:latin typeface="+mn-lt"/>
                <a:ea typeface="+mn-ea"/>
                <a:cs typeface="+mn-cs"/>
              </a:rPr>
              <a:t>&gt;</a:t>
            </a:r>
            <a:br>
              <a:rPr lang="en-US" sz="1200" b="0" i="0" kern="1200" dirty="0">
                <a:solidFill>
                  <a:schemeClr val="tx1"/>
                </a:solidFill>
                <a:latin typeface="+mn-lt"/>
                <a:ea typeface="+mn-ea"/>
                <a:cs typeface="+mn-cs"/>
              </a:rPr>
            </a:br>
            <a:endParaRPr lang="en-US" sz="1200" b="0" i="0" kern="1200" dirty="0">
              <a:solidFill>
                <a:schemeClr val="tx1"/>
              </a:solidFill>
              <a:latin typeface="+mn-lt"/>
              <a:ea typeface="+mn-ea"/>
              <a:cs typeface="+mn-cs"/>
            </a:endParaRPr>
          </a:p>
          <a:p>
            <a:r>
              <a:rPr lang="en-US" sz="1200" b="1" i="0" kern="1200" dirty="0">
                <a:solidFill>
                  <a:schemeClr val="tx1"/>
                </a:solidFill>
                <a:latin typeface="+mn-lt"/>
                <a:ea typeface="+mn-ea"/>
                <a:cs typeface="+mn-cs"/>
              </a:rPr>
              <a:t>Details of Multimedia</a:t>
            </a:r>
            <a:r>
              <a:rPr lang="en-US" sz="1200" b="1" i="0" kern="1200" baseline="0" dirty="0">
                <a:solidFill>
                  <a:schemeClr val="tx1"/>
                </a:solidFill>
                <a:latin typeface="+mn-lt"/>
                <a:ea typeface="+mn-ea"/>
                <a:cs typeface="+mn-cs"/>
              </a:rPr>
              <a:t> Objects (Image</a:t>
            </a:r>
            <a:r>
              <a:rPr lang="en-US" sz="1200" b="1" i="0" kern="1200" dirty="0">
                <a:solidFill>
                  <a:schemeClr val="tx1"/>
                </a:solidFill>
                <a:latin typeface="+mn-lt"/>
                <a:ea typeface="+mn-ea"/>
                <a:cs typeface="+mn-cs"/>
              </a:rPr>
              <a:t>/audio/ Video/Animation) used in this slide - </a:t>
            </a:r>
          </a:p>
          <a:p>
            <a:r>
              <a:rPr lang="en-US" sz="1200" b="0" i="1" kern="1200" dirty="0">
                <a:solidFill>
                  <a:schemeClr val="tx1"/>
                </a:solidFill>
                <a:latin typeface="+mn-lt"/>
                <a:ea typeface="+mn-ea"/>
                <a:cs typeface="+mn-cs"/>
              </a:rPr>
              <a:t>1. &lt;Short Description&gt; - &lt;SOURCE TYPE&gt;  &lt;SOURCE URL&gt;</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b="0" i="0" kern="1200" dirty="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latin typeface="+mn-lt"/>
                <a:ea typeface="+mn-ea"/>
                <a:cs typeface="+mn-cs"/>
              </a:rPr>
              <a:t>e.g.  Gandhiji</a:t>
            </a:r>
            <a:r>
              <a:rPr lang="en-US" sz="1200" b="0" i="0" kern="1200" baseline="0" dirty="0">
                <a:solidFill>
                  <a:schemeClr val="tx1"/>
                </a:solidFill>
                <a:latin typeface="+mn-lt"/>
                <a:ea typeface="+mn-ea"/>
                <a:cs typeface="+mn-cs"/>
              </a:rPr>
              <a:t>- </a:t>
            </a:r>
            <a:r>
              <a:rPr lang="en-US" sz="1200" b="0" i="0" kern="1200" dirty="0">
                <a:solidFill>
                  <a:schemeClr val="tx1"/>
                </a:solidFill>
                <a:latin typeface="+mn-lt"/>
                <a:ea typeface="+mn-ea"/>
                <a:cs typeface="+mn-cs"/>
              </a:rPr>
              <a:t>CC</a:t>
            </a:r>
            <a:r>
              <a:rPr lang="en-US" sz="1200" b="0" i="0" kern="1200" baseline="0" dirty="0">
                <a:solidFill>
                  <a:schemeClr val="tx1"/>
                </a:solidFill>
                <a:latin typeface="+mn-lt"/>
                <a:ea typeface="+mn-ea"/>
                <a:cs typeface="+mn-cs"/>
              </a:rPr>
              <a:t> - http://en.wikipedia.org/wiki/File:Portrait_Gandhi.jpg</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b="0" i="0" kern="1200" dirty="0">
              <a:solidFill>
                <a:schemeClr val="tx1"/>
              </a:solidFill>
              <a:latin typeface="+mn-lt"/>
              <a:ea typeface="+mn-ea"/>
              <a:cs typeface="+mn-cs"/>
            </a:endParaRPr>
          </a:p>
          <a:p>
            <a:r>
              <a:rPr lang="en-US" sz="1200" b="1" i="0" kern="1200" dirty="0">
                <a:solidFill>
                  <a:schemeClr val="tx1"/>
                </a:solidFill>
                <a:latin typeface="+mn-lt"/>
                <a:ea typeface="+mn-ea"/>
                <a:cs typeface="+mn-cs"/>
              </a:rPr>
              <a:t>Source Types - </a:t>
            </a:r>
          </a:p>
          <a:p>
            <a:pPr>
              <a:buFont typeface="Arial" pitchFamily="34" charset="0"/>
              <a:buChar char="•"/>
            </a:pPr>
            <a:r>
              <a:rPr lang="en-US" sz="1200" b="0" i="0" kern="1200" dirty="0" err="1">
                <a:solidFill>
                  <a:schemeClr val="tx1"/>
                </a:solidFill>
                <a:latin typeface="+mn-lt"/>
                <a:ea typeface="+mn-ea"/>
                <a:cs typeface="+mn-cs"/>
              </a:rPr>
              <a:t>SSSVV</a:t>
            </a:r>
            <a:r>
              <a:rPr lang="en-US" sz="1200" b="0" i="0" kern="1200" dirty="0">
                <a:solidFill>
                  <a:schemeClr val="tx1"/>
                </a:solidFill>
                <a:latin typeface="+mn-lt"/>
                <a:ea typeface="+mn-ea"/>
                <a:cs typeface="+mn-cs"/>
              </a:rPr>
              <a:t> GALLERY - </a:t>
            </a:r>
            <a:r>
              <a:rPr lang="en-US" sz="1200" b="1" i="0" kern="1200" dirty="0" err="1">
                <a:solidFill>
                  <a:schemeClr val="tx1"/>
                </a:solidFill>
                <a:latin typeface="+mn-lt"/>
                <a:ea typeface="+mn-ea"/>
                <a:cs typeface="+mn-cs"/>
              </a:rPr>
              <a:t>SG</a:t>
            </a:r>
            <a:endParaRPr lang="en-US" sz="1200" b="1" i="0" kern="1200" dirty="0">
              <a:solidFill>
                <a:schemeClr val="tx1"/>
              </a:solidFill>
              <a:latin typeface="+mn-lt"/>
              <a:ea typeface="+mn-ea"/>
              <a:cs typeface="+mn-cs"/>
            </a:endParaRPr>
          </a:p>
          <a:p>
            <a:pPr>
              <a:buFont typeface="Arial" pitchFamily="34" charset="0"/>
              <a:buChar char="•"/>
            </a:pPr>
            <a:r>
              <a:rPr lang="en-US" sz="1200" b="0" i="0" kern="1200" dirty="0">
                <a:solidFill>
                  <a:schemeClr val="tx1"/>
                </a:solidFill>
                <a:latin typeface="+mn-lt"/>
                <a:ea typeface="+mn-ea"/>
                <a:cs typeface="+mn-cs"/>
              </a:rPr>
              <a:t>ORIGINAL CREATION /MM APP REQUEST - </a:t>
            </a:r>
            <a:r>
              <a:rPr lang="en-US" sz="1200" b="1" i="0" kern="1200" dirty="0">
                <a:solidFill>
                  <a:schemeClr val="tx1"/>
                </a:solidFill>
                <a:latin typeface="+mn-lt"/>
                <a:ea typeface="+mn-ea"/>
                <a:cs typeface="+mn-cs"/>
              </a:rPr>
              <a:t>OC</a:t>
            </a:r>
          </a:p>
          <a:p>
            <a:pPr>
              <a:buFont typeface="Arial" pitchFamily="34" charset="0"/>
              <a:buChar char="•"/>
            </a:pPr>
            <a:r>
              <a:rPr lang="en-US" sz="1200" b="0" i="0" kern="1200" dirty="0">
                <a:solidFill>
                  <a:schemeClr val="tx1"/>
                </a:solidFill>
                <a:latin typeface="+mn-lt"/>
                <a:ea typeface="+mn-ea"/>
                <a:cs typeface="+mn-cs"/>
              </a:rPr>
              <a:t>CREATIVE COMMONS SEARCH - </a:t>
            </a:r>
            <a:r>
              <a:rPr lang="en-US" sz="1200" b="1" i="0" kern="1200" dirty="0">
                <a:solidFill>
                  <a:schemeClr val="tx1"/>
                </a:solidFill>
                <a:latin typeface="+mn-lt"/>
                <a:ea typeface="+mn-ea"/>
                <a:cs typeface="+mn-cs"/>
              </a:rPr>
              <a:t>CC</a:t>
            </a:r>
          </a:p>
          <a:p>
            <a:pPr>
              <a:buFont typeface="Arial" pitchFamily="34" charset="0"/>
              <a:buChar char="•"/>
            </a:pPr>
            <a:r>
              <a:rPr lang="en-US" sz="1200" b="0" i="0" kern="1200" dirty="0" err="1">
                <a:solidFill>
                  <a:schemeClr val="tx1"/>
                </a:solidFill>
                <a:latin typeface="+mn-lt"/>
                <a:ea typeface="+mn-ea"/>
                <a:cs typeface="+mn-cs"/>
              </a:rPr>
              <a:t>SSSVV</a:t>
            </a:r>
            <a:r>
              <a:rPr lang="en-US" sz="1200" b="0" i="0" kern="1200" dirty="0">
                <a:solidFill>
                  <a:schemeClr val="tx1"/>
                </a:solidFill>
                <a:latin typeface="+mn-lt"/>
                <a:ea typeface="+mn-ea"/>
                <a:cs typeface="+mn-cs"/>
              </a:rPr>
              <a:t> AUTHORIZED LINKS  / Google </a:t>
            </a:r>
            <a:r>
              <a:rPr lang="en-US" sz="1200" b="0" i="0" kern="1200" dirty="0" err="1">
                <a:solidFill>
                  <a:schemeClr val="tx1"/>
                </a:solidFill>
                <a:latin typeface="+mn-lt"/>
                <a:ea typeface="+mn-ea"/>
                <a:cs typeface="+mn-cs"/>
              </a:rPr>
              <a:t>Customised</a:t>
            </a:r>
            <a:r>
              <a:rPr lang="en-US" sz="1200" b="0" i="0" kern="1200" dirty="0">
                <a:solidFill>
                  <a:schemeClr val="tx1"/>
                </a:solidFill>
                <a:latin typeface="+mn-lt"/>
                <a:ea typeface="+mn-ea"/>
                <a:cs typeface="+mn-cs"/>
              </a:rPr>
              <a:t> Search - </a:t>
            </a:r>
            <a:r>
              <a:rPr lang="en-US" sz="1200" b="1" i="0" kern="1200" dirty="0">
                <a:solidFill>
                  <a:schemeClr val="tx1"/>
                </a:solidFill>
                <a:latin typeface="+mn-lt"/>
                <a:ea typeface="+mn-ea"/>
                <a:cs typeface="+mn-cs"/>
              </a:rPr>
              <a:t>SA</a:t>
            </a:r>
          </a:p>
        </p:txBody>
      </p:sp>
      <p:sp>
        <p:nvSpPr>
          <p:cNvPr id="4" name="Slide Number Placeholder 3"/>
          <p:cNvSpPr>
            <a:spLocks noGrp="1"/>
          </p:cNvSpPr>
          <p:nvPr>
            <p:ph type="sldNum" sz="quarter" idx="10"/>
          </p:nvPr>
        </p:nvSpPr>
        <p:spPr/>
        <p:txBody>
          <a:bodyPr/>
          <a:lstStyle/>
          <a:p>
            <a:fld id="{FD84A4E6-3285-479C-81E1-064EE7D4696D}" type="slidenum">
              <a:rPr lang="en-IN" smtClean="0">
                <a:solidFill>
                  <a:prstClr val="black"/>
                </a:solidFill>
              </a:rPr>
              <a:pPr/>
              <a:t>5</a:t>
            </a:fld>
            <a:endParaRPr lang="en-IN">
              <a:solidFill>
                <a:prstClr val="black"/>
              </a:solidFill>
            </a:endParaRPr>
          </a:p>
        </p:txBody>
      </p:sp>
    </p:spTree>
    <p:extLst>
      <p:ext uri="{BB962C8B-B14F-4D97-AF65-F5344CB8AC3E}">
        <p14:creationId xmlns:p14="http://schemas.microsoft.com/office/powerpoint/2010/main" val="54228252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t>Is sum of two sides &gt;  third side </a:t>
            </a:r>
          </a:p>
          <a:p>
            <a:r>
              <a:rPr lang="en-US" sz="1200" dirty="0"/>
              <a:t> Answer : yes</a:t>
            </a:r>
          </a:p>
          <a:p>
            <a:endParaRPr lang="en-US" dirty="0"/>
          </a:p>
        </p:txBody>
      </p:sp>
      <p:sp>
        <p:nvSpPr>
          <p:cNvPr id="4" name="Slide Number Placeholder 3"/>
          <p:cNvSpPr>
            <a:spLocks noGrp="1"/>
          </p:cNvSpPr>
          <p:nvPr>
            <p:ph type="sldNum" sz="quarter" idx="10"/>
          </p:nvPr>
        </p:nvSpPr>
        <p:spPr/>
        <p:txBody>
          <a:bodyPr/>
          <a:lstStyle/>
          <a:p>
            <a:fld id="{FD84A4E6-3285-479C-81E1-064EE7D4696D}" type="slidenum">
              <a:rPr lang="en-IN" smtClean="0">
                <a:solidFill>
                  <a:prstClr val="black"/>
                </a:solidFill>
              </a:rPr>
              <a:pPr/>
              <a:t>7</a:t>
            </a:fld>
            <a:endParaRPr lang="en-IN">
              <a:solidFill>
                <a:prstClr val="black"/>
              </a:solidFill>
            </a:endParaRPr>
          </a:p>
        </p:txBody>
      </p:sp>
    </p:spTree>
    <p:extLst>
      <p:ext uri="{BB962C8B-B14F-4D97-AF65-F5344CB8AC3E}">
        <p14:creationId xmlns:p14="http://schemas.microsoft.com/office/powerpoint/2010/main" val="46867062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N" sz="1200" b="1" i="0" kern="1200" dirty="0">
                <a:solidFill>
                  <a:schemeClr val="tx1"/>
                </a:solidFill>
                <a:latin typeface="+mn-lt"/>
                <a:ea typeface="+mn-ea"/>
                <a:cs typeface="+mn-cs"/>
              </a:rPr>
              <a:t>It’s</a:t>
            </a:r>
            <a:r>
              <a:rPr lang="en-IN" sz="1200" b="1" i="0" kern="1200" baseline="0" dirty="0">
                <a:solidFill>
                  <a:schemeClr val="tx1"/>
                </a:solidFill>
                <a:latin typeface="+mn-lt"/>
                <a:ea typeface="+mn-ea"/>
                <a:cs typeface="+mn-cs"/>
              </a:rPr>
              <a:t> a tabular form created in Word and made JPEG image and inserted here. </a:t>
            </a:r>
            <a:endParaRPr lang="en-US" sz="1200" b="1" i="0" kern="1200" dirty="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FD84A4E6-3285-479C-81E1-064EE7D4696D}" type="slidenum">
              <a:rPr lang="en-IN" smtClean="0">
                <a:solidFill>
                  <a:prstClr val="black"/>
                </a:solidFill>
              </a:rPr>
              <a:pPr/>
              <a:t>10</a:t>
            </a:fld>
            <a:endParaRPr lang="en-IN">
              <a:solidFill>
                <a:prstClr val="black"/>
              </a:solidFill>
            </a:endParaRPr>
          </a:p>
        </p:txBody>
      </p:sp>
    </p:spTree>
    <p:extLst>
      <p:ext uri="{BB962C8B-B14F-4D97-AF65-F5344CB8AC3E}">
        <p14:creationId xmlns:p14="http://schemas.microsoft.com/office/powerpoint/2010/main" val="54228252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3" name="Rectangle 2"/>
          <p:cNvSpPr/>
          <p:nvPr userDrawn="1"/>
        </p:nvSpPr>
        <p:spPr>
          <a:xfrm>
            <a:off x="5793557" y="6445398"/>
            <a:ext cx="3350443" cy="41260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fontAlgn="auto">
              <a:spcBef>
                <a:spcPts val="0"/>
              </a:spcBef>
              <a:spcAft>
                <a:spcPts val="0"/>
              </a:spcAft>
              <a:defRPr/>
            </a:pPr>
            <a:r>
              <a:rPr lang="en-US" sz="1400" b="1" dirty="0">
                <a:solidFill>
                  <a:srgbClr val="08482B"/>
                </a:solidFill>
              </a:rPr>
              <a:t>Integral Education</a:t>
            </a:r>
            <a:r>
              <a:rPr lang="en-US" sz="1400" dirty="0">
                <a:solidFill>
                  <a:srgbClr val="08482B"/>
                </a:solidFill>
              </a:rPr>
              <a:t> </a:t>
            </a:r>
            <a:r>
              <a:rPr lang="en-US" sz="1400" b="1" dirty="0">
                <a:solidFill>
                  <a:srgbClr val="002060"/>
                </a:solidFill>
              </a:rPr>
              <a:t>FOR  </a:t>
            </a:r>
            <a:r>
              <a:rPr lang="en-US" sz="1400" b="1" dirty="0">
                <a:solidFill>
                  <a:srgbClr val="C00000"/>
                </a:solidFill>
              </a:rPr>
              <a:t>ALL, </a:t>
            </a:r>
            <a:r>
              <a:rPr lang="en-US" sz="1400" b="1" dirty="0">
                <a:solidFill>
                  <a:srgbClr val="002060"/>
                </a:solidFill>
              </a:rPr>
              <a:t>BY</a:t>
            </a:r>
            <a:r>
              <a:rPr lang="en-US" sz="1400" b="1" dirty="0">
                <a:solidFill>
                  <a:srgbClr val="C00000"/>
                </a:solidFill>
              </a:rPr>
              <a:t> ALL</a:t>
            </a:r>
          </a:p>
        </p:txBody>
      </p:sp>
      <p:pic>
        <p:nvPicPr>
          <p:cNvPr id="4" name="Picture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229600" y="5479569"/>
            <a:ext cx="914400" cy="914400"/>
          </a:xfrm>
          <a:prstGeom prst="rect">
            <a:avLst/>
          </a:prstGeom>
        </p:spPr>
      </p:pic>
      <p:pic>
        <p:nvPicPr>
          <p:cNvPr id="1026" name="Picture 2"/>
          <p:cNvPicPr>
            <a:picLocks noChangeAspect="1" noChangeArrowheads="1"/>
          </p:cNvPicPr>
          <p:nvPr userDrawn="1"/>
        </p:nvPicPr>
        <p:blipFill>
          <a:blip r:embed="rId3"/>
          <a:srcRect/>
          <a:stretch>
            <a:fillRect/>
          </a:stretch>
        </p:blipFill>
        <p:spPr bwMode="auto">
          <a:xfrm>
            <a:off x="0" y="0"/>
            <a:ext cx="914400" cy="987425"/>
          </a:xfrm>
          <a:prstGeom prst="rect">
            <a:avLst/>
          </a:prstGeom>
          <a:noFill/>
          <a:ln w="9525">
            <a:noFill/>
            <a:miter lim="800000"/>
            <a:headEnd/>
            <a:tailEnd/>
          </a:ln>
          <a:effectLst/>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229600" y="5943600"/>
            <a:ext cx="914400" cy="914400"/>
          </a:xfrm>
          <a:prstGeom prst="rect">
            <a:avLst/>
          </a:prstGeom>
        </p:spPr>
      </p:pic>
    </p:spTree>
    <p:extLst>
      <p:ext uri="{BB962C8B-B14F-4D97-AF65-F5344CB8AC3E}">
        <p14:creationId xmlns:p14="http://schemas.microsoft.com/office/powerpoint/2010/main" val="107420517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hyperlink" Target="http://www.srisathyasaividyavahini.org/" TargetMode="External"/><Relationship Id="rId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4" name="Picture 3"/>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8131090" y="52321"/>
            <a:ext cx="967390" cy="938279"/>
          </a:xfrm>
          <a:prstGeom prst="rect">
            <a:avLst/>
          </a:prstGeom>
        </p:spPr>
      </p:pic>
      <p:sp>
        <p:nvSpPr>
          <p:cNvPr id="5" name="Rectangle 4">
            <a:hlinkClick r:id="rId5"/>
          </p:cNvPr>
          <p:cNvSpPr/>
          <p:nvPr userDrawn="1"/>
        </p:nvSpPr>
        <p:spPr>
          <a:xfrm>
            <a:off x="-304800" y="6488113"/>
            <a:ext cx="2762250" cy="3778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1">
              <a:defRPr/>
            </a:pPr>
            <a:r>
              <a:rPr lang="en-US" sz="1100" b="1" dirty="0">
                <a:solidFill>
                  <a:srgbClr val="0000CC"/>
                </a:solidFill>
                <a:cs typeface="Calibri" pitchFamily="34" charset="0"/>
              </a:rPr>
              <a:t>©www.srisathyasaividyavahini.org</a:t>
            </a:r>
          </a:p>
        </p:txBody>
      </p:sp>
    </p:spTree>
    <p:extLst>
      <p:ext uri="{BB962C8B-B14F-4D97-AF65-F5344CB8AC3E}">
        <p14:creationId xmlns:p14="http://schemas.microsoft.com/office/powerpoint/2010/main" val="4157389973"/>
      </p:ext>
    </p:extLst>
  </p:cSld>
  <p:clrMap bg1="lt1" tx1="dk1" bg2="lt2" tx2="dk2" accent1="accent1" accent2="accent2" accent3="accent3" accent4="accent4" accent5="accent5" accent6="accent6" hlink="hlink" folHlink="folHlink"/>
  <p:sldLayoutIdLst>
    <p:sldLayoutId id="2147483663" r:id="rId1"/>
    <p:sldLayoutId id="2147483662" r:id="rId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lowchart: Merge 1"/>
          <p:cNvSpPr/>
          <p:nvPr/>
        </p:nvSpPr>
        <p:spPr>
          <a:xfrm rot="1778334">
            <a:off x="-1353533" y="2097324"/>
            <a:ext cx="4628458" cy="4071167"/>
          </a:xfrm>
          <a:prstGeom prst="flowChartMerge">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solidFill>
                <a:prstClr val="white"/>
              </a:solidFill>
            </a:endParaRPr>
          </a:p>
        </p:txBody>
      </p:sp>
      <p:sp>
        <p:nvSpPr>
          <p:cNvPr id="3" name="TextBox 8"/>
          <p:cNvSpPr txBox="1"/>
          <p:nvPr/>
        </p:nvSpPr>
        <p:spPr>
          <a:xfrm>
            <a:off x="-59808" y="2667000"/>
            <a:ext cx="9203808" cy="1754326"/>
          </a:xfrm>
          <a:prstGeom prst="rect">
            <a:avLst/>
          </a:prstGeom>
          <a:solidFill>
            <a:schemeClr val="bg1">
              <a:lumMod val="95000"/>
            </a:schemeClr>
          </a:solid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5400" b="1" dirty="0">
                <a:solidFill>
                  <a:srgbClr val="002060"/>
                </a:solidFill>
                <a:latin typeface="+mj-lt"/>
              </a:rPr>
              <a:t>ACTIVITY ON LENGTH OF </a:t>
            </a:r>
          </a:p>
          <a:p>
            <a:pPr algn="ctr"/>
            <a:r>
              <a:rPr lang="en-US" sz="5400" b="1" dirty="0">
                <a:solidFill>
                  <a:srgbClr val="002060"/>
                </a:solidFill>
                <a:latin typeface="+mj-lt"/>
              </a:rPr>
              <a:t>SIDES PROPERTY</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762000" y="228600"/>
            <a:ext cx="7156704" cy="646331"/>
          </a:xfrm>
          <a:prstGeom prst="rect">
            <a:avLst/>
          </a:prstGeom>
        </p:spPr>
        <p:txBody>
          <a:bodyPr wrap="none">
            <a:spAutoFit/>
          </a:bodyPr>
          <a:lstStyle/>
          <a:p>
            <a:pPr algn="ctr"/>
            <a:r>
              <a:rPr lang="en-US" sz="3600" b="1" dirty="0">
                <a:solidFill>
                  <a:schemeClr val="accent3">
                    <a:lumMod val="50000"/>
                  </a:schemeClr>
                </a:solidFill>
              </a:rPr>
              <a:t>Activity On Length Of Sides Property</a:t>
            </a:r>
          </a:p>
        </p:txBody>
      </p:sp>
      <p:sp>
        <p:nvSpPr>
          <p:cNvPr id="4" name="Rectangle 3"/>
          <p:cNvSpPr/>
          <p:nvPr/>
        </p:nvSpPr>
        <p:spPr>
          <a:xfrm>
            <a:off x="323528" y="990600"/>
            <a:ext cx="7776864" cy="5539978"/>
          </a:xfrm>
          <a:prstGeom prst="rect">
            <a:avLst/>
          </a:prstGeom>
        </p:spPr>
        <p:txBody>
          <a:bodyPr wrap="square">
            <a:spAutoFit/>
          </a:bodyPr>
          <a:lstStyle/>
          <a:p>
            <a:r>
              <a:rPr lang="en-US" sz="3000" b="1" dirty="0">
                <a:solidFill>
                  <a:srgbClr val="C00000"/>
                </a:solidFill>
              </a:rPr>
              <a:t>Aim : </a:t>
            </a:r>
          </a:p>
          <a:p>
            <a:r>
              <a:rPr lang="en-US" sz="2400" dirty="0">
                <a:solidFill>
                  <a:prstClr val="black"/>
                </a:solidFill>
              </a:rPr>
              <a:t>To verify that the sum of the lengths of any two sides of a triangle is greater than the third side in different triangles.</a:t>
            </a:r>
          </a:p>
          <a:p>
            <a:endParaRPr lang="en-US" sz="3000" b="1" dirty="0">
              <a:solidFill>
                <a:srgbClr val="C00000"/>
              </a:solidFill>
            </a:endParaRPr>
          </a:p>
          <a:p>
            <a:r>
              <a:rPr lang="en-US" sz="3000" b="1" dirty="0">
                <a:solidFill>
                  <a:srgbClr val="C00000"/>
                </a:solidFill>
              </a:rPr>
              <a:t>Resources required :</a:t>
            </a:r>
          </a:p>
          <a:p>
            <a:pPr marL="514350" indent="-514350">
              <a:buFont typeface="+mj-lt"/>
              <a:buAutoNum type="arabicPeriod"/>
            </a:pPr>
            <a:r>
              <a:rPr lang="en-IN" sz="2400" dirty="0">
                <a:solidFill>
                  <a:prstClr val="black"/>
                </a:solidFill>
              </a:rPr>
              <a:t>A set of 9 sticks of sizes-4cm,4cm,4cm,6cm,6cm,7cm,8cm,9cm,10cm– sets of 4 or 5 (according to class size) </a:t>
            </a:r>
          </a:p>
          <a:p>
            <a:pPr marL="514350" indent="-514350">
              <a:buFont typeface="+mj-lt"/>
              <a:buAutoNum type="arabicPeriod"/>
            </a:pPr>
            <a:r>
              <a:rPr lang="en-IN" sz="2400" dirty="0">
                <a:solidFill>
                  <a:prstClr val="black"/>
                </a:solidFill>
              </a:rPr>
              <a:t>Observation sheet – 1 each per team </a:t>
            </a:r>
          </a:p>
          <a:p>
            <a:pPr marL="514350" indent="-514350">
              <a:buFont typeface="+mj-lt"/>
              <a:buAutoNum type="arabicPeriod"/>
            </a:pPr>
            <a:r>
              <a:rPr lang="en-IN" sz="2400" dirty="0">
                <a:solidFill>
                  <a:prstClr val="black"/>
                </a:solidFill>
              </a:rPr>
              <a:t>Gum – 1 each per team. </a:t>
            </a:r>
          </a:p>
          <a:p>
            <a:pPr marL="514350" indent="-514350">
              <a:buFont typeface="+mj-lt"/>
              <a:buAutoNum type="arabicPeriod"/>
            </a:pPr>
            <a:r>
              <a:rPr lang="en-IN" sz="2400" dirty="0">
                <a:solidFill>
                  <a:prstClr val="black"/>
                </a:solidFill>
              </a:rPr>
              <a:t>Pen – 1 each per team.</a:t>
            </a:r>
          </a:p>
          <a:p>
            <a:pPr marL="514350" indent="-514350">
              <a:buFont typeface="+mj-lt"/>
              <a:buAutoNum type="arabicPeriod"/>
            </a:pPr>
            <a:r>
              <a:rPr lang="en-IN" sz="2400" dirty="0">
                <a:solidFill>
                  <a:prstClr val="black"/>
                </a:solidFill>
              </a:rPr>
              <a:t>Pencil-1 each per team </a:t>
            </a:r>
          </a:p>
          <a:p>
            <a:pPr marL="514350" indent="-514350">
              <a:buFont typeface="+mj-lt"/>
              <a:buAutoNum type="arabicPeriod"/>
            </a:pPr>
            <a:r>
              <a:rPr lang="en-IN" sz="2400" dirty="0">
                <a:solidFill>
                  <a:prstClr val="black"/>
                </a:solidFill>
              </a:rPr>
              <a:t>Eraser-1 each per team </a:t>
            </a:r>
          </a:p>
          <a:p>
            <a:r>
              <a:rPr lang="en-IN" sz="2400" dirty="0">
                <a:solidFill>
                  <a:prstClr val="black"/>
                </a:solidFill>
              </a:rPr>
              <a:t>7.     Ruler-1 each per team</a:t>
            </a:r>
            <a:endParaRPr lang="en-US" sz="2400" dirty="0">
              <a:solidFill>
                <a:prstClr val="black"/>
              </a:solidFill>
            </a:endParaRPr>
          </a:p>
        </p:txBody>
      </p:sp>
    </p:spTree>
    <p:extLst>
      <p:ext uri="{BB962C8B-B14F-4D97-AF65-F5344CB8AC3E}">
        <p14:creationId xmlns:p14="http://schemas.microsoft.com/office/powerpoint/2010/main" val="18736480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p:cTn id="7" dur="500" fill="hold"/>
                                        <p:tgtEl>
                                          <p:spTgt spid="4">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4">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4">
                                            <p:txEl>
                                              <p:pRg st="0" end="0"/>
                                            </p:txEl>
                                          </p:spTgt>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4">
                                            <p:txEl>
                                              <p:pRg st="1" end="1"/>
                                            </p:txEl>
                                          </p:spTgt>
                                        </p:tgtEl>
                                        <p:attrNameLst>
                                          <p:attrName>style.visibility</p:attrName>
                                        </p:attrNameLst>
                                      </p:cBhvr>
                                      <p:to>
                                        <p:strVal val="visible"/>
                                      </p:to>
                                    </p:set>
                                    <p:anim calcmode="lin" valueType="num">
                                      <p:cBhvr>
                                        <p:cTn id="13" dur="500" fill="hold"/>
                                        <p:tgtEl>
                                          <p:spTgt spid="4">
                                            <p:txEl>
                                              <p:pRg st="1" end="1"/>
                                            </p:txEl>
                                          </p:spTgt>
                                        </p:tgtEl>
                                        <p:attrNameLst>
                                          <p:attrName>ppt_w</p:attrName>
                                        </p:attrNameLst>
                                      </p:cBhvr>
                                      <p:tavLst>
                                        <p:tav tm="0">
                                          <p:val>
                                            <p:fltVal val="0"/>
                                          </p:val>
                                        </p:tav>
                                        <p:tav tm="100000">
                                          <p:val>
                                            <p:strVal val="#ppt_w"/>
                                          </p:val>
                                        </p:tav>
                                      </p:tavLst>
                                    </p:anim>
                                    <p:anim calcmode="lin" valueType="num">
                                      <p:cBhvr>
                                        <p:cTn id="14" dur="500" fill="hold"/>
                                        <p:tgtEl>
                                          <p:spTgt spid="4">
                                            <p:txEl>
                                              <p:pRg st="1" end="1"/>
                                            </p:txEl>
                                          </p:spTgt>
                                        </p:tgtEl>
                                        <p:attrNameLst>
                                          <p:attrName>ppt_h</p:attrName>
                                        </p:attrNameLst>
                                      </p:cBhvr>
                                      <p:tavLst>
                                        <p:tav tm="0">
                                          <p:val>
                                            <p:fltVal val="0"/>
                                          </p:val>
                                        </p:tav>
                                        <p:tav tm="100000">
                                          <p:val>
                                            <p:strVal val="#ppt_h"/>
                                          </p:val>
                                        </p:tav>
                                      </p:tavLst>
                                    </p:anim>
                                    <p:animEffect transition="in" filter="fade">
                                      <p:cBhvr>
                                        <p:cTn id="15" dur="500"/>
                                        <p:tgtEl>
                                          <p:spTgt spid="4">
                                            <p:txEl>
                                              <p:pRg st="1" end="1"/>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4" presetClass="entr" presetSubtype="10" fill="hold" nodeType="clickEffect">
                                  <p:stCondLst>
                                    <p:cond delay="0"/>
                                  </p:stCondLst>
                                  <p:childTnLst>
                                    <p:set>
                                      <p:cBhvr>
                                        <p:cTn id="19" dur="1" fill="hold">
                                          <p:stCondLst>
                                            <p:cond delay="0"/>
                                          </p:stCondLst>
                                        </p:cTn>
                                        <p:tgtEl>
                                          <p:spTgt spid="4">
                                            <p:txEl>
                                              <p:pRg st="3" end="3"/>
                                            </p:txEl>
                                          </p:spTgt>
                                        </p:tgtEl>
                                        <p:attrNameLst>
                                          <p:attrName>style.visibility</p:attrName>
                                        </p:attrNameLst>
                                      </p:cBhvr>
                                      <p:to>
                                        <p:strVal val="visible"/>
                                      </p:to>
                                    </p:set>
                                    <p:animEffect transition="in" filter="randombar(horizontal)">
                                      <p:cBhvr>
                                        <p:cTn id="20" dur="500"/>
                                        <p:tgtEl>
                                          <p:spTgt spid="4">
                                            <p:txEl>
                                              <p:pRg st="3" end="3"/>
                                            </p:txEl>
                                          </p:spTgt>
                                        </p:tgtEl>
                                      </p:cBhvr>
                                    </p:animEffect>
                                  </p:childTnLst>
                                </p:cTn>
                              </p:par>
                            </p:childTnLst>
                          </p:cTn>
                        </p:par>
                        <p:par>
                          <p:cTn id="21" fill="hold">
                            <p:stCondLst>
                              <p:cond delay="500"/>
                            </p:stCondLst>
                            <p:childTnLst>
                              <p:par>
                                <p:cTn id="22" presetID="14" presetClass="entr" presetSubtype="10" fill="hold" nodeType="afterEffect">
                                  <p:stCondLst>
                                    <p:cond delay="0"/>
                                  </p:stCondLst>
                                  <p:childTnLst>
                                    <p:set>
                                      <p:cBhvr>
                                        <p:cTn id="23" dur="1" fill="hold">
                                          <p:stCondLst>
                                            <p:cond delay="0"/>
                                          </p:stCondLst>
                                        </p:cTn>
                                        <p:tgtEl>
                                          <p:spTgt spid="4">
                                            <p:txEl>
                                              <p:pRg st="4" end="4"/>
                                            </p:txEl>
                                          </p:spTgt>
                                        </p:tgtEl>
                                        <p:attrNameLst>
                                          <p:attrName>style.visibility</p:attrName>
                                        </p:attrNameLst>
                                      </p:cBhvr>
                                      <p:to>
                                        <p:strVal val="visible"/>
                                      </p:to>
                                    </p:set>
                                    <p:animEffect transition="in" filter="randombar(horizontal)">
                                      <p:cBhvr>
                                        <p:cTn id="24" dur="500"/>
                                        <p:tgtEl>
                                          <p:spTgt spid="4">
                                            <p:txEl>
                                              <p:pRg st="4" end="4"/>
                                            </p:txEl>
                                          </p:spTgt>
                                        </p:tgtEl>
                                      </p:cBhvr>
                                    </p:animEffect>
                                  </p:childTnLst>
                                </p:cTn>
                              </p:par>
                            </p:childTnLst>
                          </p:cTn>
                        </p:par>
                        <p:par>
                          <p:cTn id="25" fill="hold">
                            <p:stCondLst>
                              <p:cond delay="1000"/>
                            </p:stCondLst>
                            <p:childTnLst>
                              <p:par>
                                <p:cTn id="26" presetID="14" presetClass="entr" presetSubtype="10" fill="hold" nodeType="afterEffect">
                                  <p:stCondLst>
                                    <p:cond delay="0"/>
                                  </p:stCondLst>
                                  <p:childTnLst>
                                    <p:set>
                                      <p:cBhvr>
                                        <p:cTn id="27" dur="1" fill="hold">
                                          <p:stCondLst>
                                            <p:cond delay="0"/>
                                          </p:stCondLst>
                                        </p:cTn>
                                        <p:tgtEl>
                                          <p:spTgt spid="4">
                                            <p:txEl>
                                              <p:pRg st="5" end="5"/>
                                            </p:txEl>
                                          </p:spTgt>
                                        </p:tgtEl>
                                        <p:attrNameLst>
                                          <p:attrName>style.visibility</p:attrName>
                                        </p:attrNameLst>
                                      </p:cBhvr>
                                      <p:to>
                                        <p:strVal val="visible"/>
                                      </p:to>
                                    </p:set>
                                    <p:animEffect transition="in" filter="randombar(horizontal)">
                                      <p:cBhvr>
                                        <p:cTn id="28" dur="500"/>
                                        <p:tgtEl>
                                          <p:spTgt spid="4">
                                            <p:txEl>
                                              <p:pRg st="5" end="5"/>
                                            </p:txEl>
                                          </p:spTgt>
                                        </p:tgtEl>
                                      </p:cBhvr>
                                    </p:animEffect>
                                  </p:childTnLst>
                                </p:cTn>
                              </p:par>
                            </p:childTnLst>
                          </p:cTn>
                        </p:par>
                        <p:par>
                          <p:cTn id="29" fill="hold">
                            <p:stCondLst>
                              <p:cond delay="1500"/>
                            </p:stCondLst>
                            <p:childTnLst>
                              <p:par>
                                <p:cTn id="30" presetID="14" presetClass="entr" presetSubtype="10" fill="hold" nodeType="afterEffect">
                                  <p:stCondLst>
                                    <p:cond delay="0"/>
                                  </p:stCondLst>
                                  <p:childTnLst>
                                    <p:set>
                                      <p:cBhvr>
                                        <p:cTn id="31" dur="1" fill="hold">
                                          <p:stCondLst>
                                            <p:cond delay="0"/>
                                          </p:stCondLst>
                                        </p:cTn>
                                        <p:tgtEl>
                                          <p:spTgt spid="4">
                                            <p:txEl>
                                              <p:pRg st="6" end="6"/>
                                            </p:txEl>
                                          </p:spTgt>
                                        </p:tgtEl>
                                        <p:attrNameLst>
                                          <p:attrName>style.visibility</p:attrName>
                                        </p:attrNameLst>
                                      </p:cBhvr>
                                      <p:to>
                                        <p:strVal val="visible"/>
                                      </p:to>
                                    </p:set>
                                    <p:animEffect transition="in" filter="randombar(horizontal)">
                                      <p:cBhvr>
                                        <p:cTn id="32" dur="500"/>
                                        <p:tgtEl>
                                          <p:spTgt spid="4">
                                            <p:txEl>
                                              <p:pRg st="6" end="6"/>
                                            </p:txEl>
                                          </p:spTgt>
                                        </p:tgtEl>
                                      </p:cBhvr>
                                    </p:animEffect>
                                  </p:childTnLst>
                                </p:cTn>
                              </p:par>
                            </p:childTnLst>
                          </p:cTn>
                        </p:par>
                        <p:par>
                          <p:cTn id="33" fill="hold">
                            <p:stCondLst>
                              <p:cond delay="2000"/>
                            </p:stCondLst>
                            <p:childTnLst>
                              <p:par>
                                <p:cTn id="34" presetID="14" presetClass="entr" presetSubtype="10" fill="hold" nodeType="afterEffect">
                                  <p:stCondLst>
                                    <p:cond delay="0"/>
                                  </p:stCondLst>
                                  <p:childTnLst>
                                    <p:set>
                                      <p:cBhvr>
                                        <p:cTn id="35" dur="1" fill="hold">
                                          <p:stCondLst>
                                            <p:cond delay="0"/>
                                          </p:stCondLst>
                                        </p:cTn>
                                        <p:tgtEl>
                                          <p:spTgt spid="4">
                                            <p:txEl>
                                              <p:pRg st="7" end="7"/>
                                            </p:txEl>
                                          </p:spTgt>
                                        </p:tgtEl>
                                        <p:attrNameLst>
                                          <p:attrName>style.visibility</p:attrName>
                                        </p:attrNameLst>
                                      </p:cBhvr>
                                      <p:to>
                                        <p:strVal val="visible"/>
                                      </p:to>
                                    </p:set>
                                    <p:animEffect transition="in" filter="randombar(horizontal)">
                                      <p:cBhvr>
                                        <p:cTn id="36" dur="500"/>
                                        <p:tgtEl>
                                          <p:spTgt spid="4">
                                            <p:txEl>
                                              <p:pRg st="7" end="7"/>
                                            </p:txEl>
                                          </p:spTgt>
                                        </p:tgtEl>
                                      </p:cBhvr>
                                    </p:animEffect>
                                  </p:childTnLst>
                                </p:cTn>
                              </p:par>
                            </p:childTnLst>
                          </p:cTn>
                        </p:par>
                        <p:par>
                          <p:cTn id="37" fill="hold">
                            <p:stCondLst>
                              <p:cond delay="2500"/>
                            </p:stCondLst>
                            <p:childTnLst>
                              <p:par>
                                <p:cTn id="38" presetID="14" presetClass="entr" presetSubtype="10" fill="hold" nodeType="afterEffect">
                                  <p:stCondLst>
                                    <p:cond delay="0"/>
                                  </p:stCondLst>
                                  <p:childTnLst>
                                    <p:set>
                                      <p:cBhvr>
                                        <p:cTn id="39" dur="1" fill="hold">
                                          <p:stCondLst>
                                            <p:cond delay="0"/>
                                          </p:stCondLst>
                                        </p:cTn>
                                        <p:tgtEl>
                                          <p:spTgt spid="4">
                                            <p:txEl>
                                              <p:pRg st="8" end="8"/>
                                            </p:txEl>
                                          </p:spTgt>
                                        </p:tgtEl>
                                        <p:attrNameLst>
                                          <p:attrName>style.visibility</p:attrName>
                                        </p:attrNameLst>
                                      </p:cBhvr>
                                      <p:to>
                                        <p:strVal val="visible"/>
                                      </p:to>
                                    </p:set>
                                    <p:animEffect transition="in" filter="randombar(horizontal)">
                                      <p:cBhvr>
                                        <p:cTn id="40" dur="500"/>
                                        <p:tgtEl>
                                          <p:spTgt spid="4">
                                            <p:txEl>
                                              <p:pRg st="8" end="8"/>
                                            </p:txEl>
                                          </p:spTgt>
                                        </p:tgtEl>
                                      </p:cBhvr>
                                    </p:animEffect>
                                  </p:childTnLst>
                                </p:cTn>
                              </p:par>
                            </p:childTnLst>
                          </p:cTn>
                        </p:par>
                        <p:par>
                          <p:cTn id="41" fill="hold">
                            <p:stCondLst>
                              <p:cond delay="3000"/>
                            </p:stCondLst>
                            <p:childTnLst>
                              <p:par>
                                <p:cTn id="42" presetID="14" presetClass="entr" presetSubtype="10" fill="hold" nodeType="afterEffect">
                                  <p:stCondLst>
                                    <p:cond delay="0"/>
                                  </p:stCondLst>
                                  <p:childTnLst>
                                    <p:set>
                                      <p:cBhvr>
                                        <p:cTn id="43" dur="1" fill="hold">
                                          <p:stCondLst>
                                            <p:cond delay="0"/>
                                          </p:stCondLst>
                                        </p:cTn>
                                        <p:tgtEl>
                                          <p:spTgt spid="4">
                                            <p:txEl>
                                              <p:pRg st="9" end="9"/>
                                            </p:txEl>
                                          </p:spTgt>
                                        </p:tgtEl>
                                        <p:attrNameLst>
                                          <p:attrName>style.visibility</p:attrName>
                                        </p:attrNameLst>
                                      </p:cBhvr>
                                      <p:to>
                                        <p:strVal val="visible"/>
                                      </p:to>
                                    </p:set>
                                    <p:animEffect transition="in" filter="randombar(horizontal)">
                                      <p:cBhvr>
                                        <p:cTn id="44" dur="500"/>
                                        <p:tgtEl>
                                          <p:spTgt spid="4">
                                            <p:txEl>
                                              <p:pRg st="9" end="9"/>
                                            </p:txEl>
                                          </p:spTgt>
                                        </p:tgtEl>
                                      </p:cBhvr>
                                    </p:animEffect>
                                  </p:childTnLst>
                                </p:cTn>
                              </p:par>
                            </p:childTnLst>
                          </p:cTn>
                        </p:par>
                        <p:par>
                          <p:cTn id="45" fill="hold">
                            <p:stCondLst>
                              <p:cond delay="3500"/>
                            </p:stCondLst>
                            <p:childTnLst>
                              <p:par>
                                <p:cTn id="46" presetID="14" presetClass="entr" presetSubtype="10" fill="hold" nodeType="afterEffect">
                                  <p:stCondLst>
                                    <p:cond delay="0"/>
                                  </p:stCondLst>
                                  <p:childTnLst>
                                    <p:set>
                                      <p:cBhvr>
                                        <p:cTn id="47" dur="1" fill="hold">
                                          <p:stCondLst>
                                            <p:cond delay="0"/>
                                          </p:stCondLst>
                                        </p:cTn>
                                        <p:tgtEl>
                                          <p:spTgt spid="4">
                                            <p:txEl>
                                              <p:pRg st="10" end="10"/>
                                            </p:txEl>
                                          </p:spTgt>
                                        </p:tgtEl>
                                        <p:attrNameLst>
                                          <p:attrName>style.visibility</p:attrName>
                                        </p:attrNameLst>
                                      </p:cBhvr>
                                      <p:to>
                                        <p:strVal val="visible"/>
                                      </p:to>
                                    </p:set>
                                    <p:animEffect transition="in" filter="randombar(horizontal)">
                                      <p:cBhvr>
                                        <p:cTn id="48" dur="500"/>
                                        <p:tgtEl>
                                          <p:spTgt spid="4">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4"/>
          <p:cNvGraphicFramePr>
            <a:graphicFrameLocks noGrp="1"/>
          </p:cNvGraphicFramePr>
          <p:nvPr>
            <p:extLst>
              <p:ext uri="{D42A27DB-BD31-4B8C-83A1-F6EECF244321}">
                <p14:modId xmlns:p14="http://schemas.microsoft.com/office/powerpoint/2010/main" val="1007015232"/>
              </p:ext>
            </p:extLst>
          </p:nvPr>
        </p:nvGraphicFramePr>
        <p:xfrm>
          <a:off x="685800" y="915150"/>
          <a:ext cx="7620000" cy="5669280"/>
        </p:xfrm>
        <a:graphic>
          <a:graphicData uri="http://schemas.openxmlformats.org/drawingml/2006/table">
            <a:tbl>
              <a:tblPr firstRow="1" bandRow="1">
                <a:tableStyleId>{5940675A-B579-460E-94D1-54222C63F5DA}</a:tableStyleId>
              </a:tblPr>
              <a:tblGrid>
                <a:gridCol w="2133600">
                  <a:extLst>
                    <a:ext uri="{9D8B030D-6E8A-4147-A177-3AD203B41FA5}">
                      <a16:colId xmlns:a16="http://schemas.microsoft.com/office/drawing/2014/main" val="20000"/>
                    </a:ext>
                  </a:extLst>
                </a:gridCol>
                <a:gridCol w="1371600">
                  <a:extLst>
                    <a:ext uri="{9D8B030D-6E8A-4147-A177-3AD203B41FA5}">
                      <a16:colId xmlns:a16="http://schemas.microsoft.com/office/drawing/2014/main" val="20001"/>
                    </a:ext>
                  </a:extLst>
                </a:gridCol>
                <a:gridCol w="1371600">
                  <a:extLst>
                    <a:ext uri="{9D8B030D-6E8A-4147-A177-3AD203B41FA5}">
                      <a16:colId xmlns:a16="http://schemas.microsoft.com/office/drawing/2014/main" val="20002"/>
                    </a:ext>
                  </a:extLst>
                </a:gridCol>
                <a:gridCol w="1371600">
                  <a:extLst>
                    <a:ext uri="{9D8B030D-6E8A-4147-A177-3AD203B41FA5}">
                      <a16:colId xmlns:a16="http://schemas.microsoft.com/office/drawing/2014/main" val="20003"/>
                    </a:ext>
                  </a:extLst>
                </a:gridCol>
                <a:gridCol w="1371600">
                  <a:extLst>
                    <a:ext uri="{9D8B030D-6E8A-4147-A177-3AD203B41FA5}">
                      <a16:colId xmlns:a16="http://schemas.microsoft.com/office/drawing/2014/main" val="20004"/>
                    </a:ext>
                  </a:extLst>
                </a:gridCol>
              </a:tblGrid>
              <a:tr h="1525229">
                <a:tc>
                  <a:txBody>
                    <a:bodyPr/>
                    <a:lstStyle/>
                    <a:p>
                      <a:pPr algn="ctr"/>
                      <a:r>
                        <a:rPr lang="en-US" sz="2400" dirty="0"/>
                        <a:t>Triangle</a:t>
                      </a:r>
                    </a:p>
                    <a:p>
                      <a:pPr algn="ctr"/>
                      <a:r>
                        <a:rPr lang="en-US" sz="2400" dirty="0"/>
                        <a:t>(Stick the triangles in below boxes)</a:t>
                      </a:r>
                      <a:endParaRPr lang="en-IN" sz="2400" dirty="0"/>
                    </a:p>
                  </a:txBody>
                  <a:tcPr anchor="ctr"/>
                </a:tc>
                <a:tc>
                  <a:txBody>
                    <a:bodyPr/>
                    <a:lstStyle/>
                    <a:p>
                      <a:pPr algn="ctr"/>
                      <a:r>
                        <a:rPr lang="en-US" sz="2400" dirty="0"/>
                        <a:t>Measure of sides (cm)</a:t>
                      </a:r>
                      <a:endParaRPr lang="en-IN" sz="2400" dirty="0"/>
                    </a:p>
                  </a:txBody>
                  <a:tcPr anchor="ctr"/>
                </a:tc>
                <a:tc>
                  <a:txBody>
                    <a:bodyPr/>
                    <a:lstStyle/>
                    <a:p>
                      <a:pPr algn="ctr"/>
                      <a:r>
                        <a:rPr lang="en-US" sz="2400" dirty="0"/>
                        <a:t>Sum of two sides (cm)</a:t>
                      </a:r>
                      <a:endParaRPr lang="en-IN" sz="2400" dirty="0"/>
                    </a:p>
                  </a:txBody>
                  <a:tcPr anchor="ctr"/>
                </a:tc>
                <a:tc>
                  <a:txBody>
                    <a:bodyPr/>
                    <a:lstStyle/>
                    <a:p>
                      <a:pPr algn="ctr"/>
                      <a:r>
                        <a:rPr lang="en-US" sz="2400" dirty="0"/>
                        <a:t>Third Side (cm)</a:t>
                      </a:r>
                      <a:endParaRPr lang="en-IN" sz="2400" dirty="0"/>
                    </a:p>
                  </a:txBody>
                  <a:tcPr anchor="ctr"/>
                </a:tc>
                <a:tc>
                  <a:txBody>
                    <a:bodyPr/>
                    <a:lstStyle/>
                    <a:p>
                      <a:pPr algn="ctr"/>
                      <a:r>
                        <a:rPr lang="en-US" sz="2400" dirty="0"/>
                        <a:t>Sum of two sides &gt; third side</a:t>
                      </a:r>
                      <a:endParaRPr lang="en-IN" sz="2400" dirty="0"/>
                    </a:p>
                  </a:txBody>
                  <a:tcPr anchor="ctr"/>
                </a:tc>
                <a:extLst>
                  <a:ext uri="{0D108BD9-81ED-4DB2-BD59-A6C34878D82A}">
                    <a16:rowId xmlns:a16="http://schemas.microsoft.com/office/drawing/2014/main" val="10000"/>
                  </a:ext>
                </a:extLst>
              </a:tr>
              <a:tr h="448597">
                <a:tc rowSpan="3">
                  <a:txBody>
                    <a:bodyPr/>
                    <a:lstStyle/>
                    <a:p>
                      <a:r>
                        <a:rPr lang="en-US" sz="2400" dirty="0"/>
                        <a:t>Equilateral ∆ABC</a:t>
                      </a:r>
                      <a:endParaRPr lang="en-IN" sz="2400" dirty="0"/>
                    </a:p>
                  </a:txBody>
                  <a:tcPr/>
                </a:tc>
                <a:tc>
                  <a:txBody>
                    <a:bodyPr/>
                    <a:lstStyle/>
                    <a:p>
                      <a:r>
                        <a:rPr lang="en-US" sz="2400" dirty="0"/>
                        <a:t>AB =</a:t>
                      </a:r>
                      <a:endParaRPr lang="en-IN" sz="2400" dirty="0"/>
                    </a:p>
                  </a:txBody>
                  <a:tcPr>
                    <a:lnB w="12700" cap="flat" cmpd="sng" algn="ctr">
                      <a:solidFill>
                        <a:schemeClr val="tx1"/>
                      </a:solidFill>
                      <a:prstDash val="solid"/>
                      <a:round/>
                      <a:headEnd type="none" w="med" len="med"/>
                      <a:tailEnd type="none" w="med" len="med"/>
                    </a:lnB>
                  </a:tcPr>
                </a:tc>
                <a:tc>
                  <a:txBody>
                    <a:bodyPr/>
                    <a:lstStyle/>
                    <a:p>
                      <a:r>
                        <a:rPr lang="en-US" sz="2400" dirty="0"/>
                        <a:t>AB + BC =</a:t>
                      </a:r>
                      <a:endParaRPr lang="en-IN" sz="2400" dirty="0"/>
                    </a:p>
                  </a:txBody>
                  <a:tcPr>
                    <a:lnB w="12700" cap="flat" cmpd="sng" algn="ctr">
                      <a:solidFill>
                        <a:schemeClr val="tx1"/>
                      </a:solidFill>
                      <a:prstDash val="solid"/>
                      <a:round/>
                      <a:headEnd type="none" w="med" len="med"/>
                      <a:tailEnd type="none" w="med" len="med"/>
                    </a:lnB>
                  </a:tcPr>
                </a:tc>
                <a:tc>
                  <a:txBody>
                    <a:bodyPr/>
                    <a:lstStyle/>
                    <a:p>
                      <a:r>
                        <a:rPr lang="en-US" sz="2400" dirty="0"/>
                        <a:t>CA =</a:t>
                      </a:r>
                      <a:endParaRPr lang="en-IN" sz="2400" dirty="0"/>
                    </a:p>
                  </a:txBody>
                  <a:tcPr>
                    <a:lnB w="12700" cap="flat" cmpd="sng" algn="ctr">
                      <a:solidFill>
                        <a:schemeClr val="tx1"/>
                      </a:solidFill>
                      <a:prstDash val="solid"/>
                      <a:round/>
                      <a:headEnd type="none" w="med" len="med"/>
                      <a:tailEnd type="none" w="med" len="med"/>
                    </a:lnB>
                  </a:tcPr>
                </a:tc>
                <a:tc>
                  <a:txBody>
                    <a:bodyPr/>
                    <a:lstStyle/>
                    <a:p>
                      <a:r>
                        <a:rPr lang="en-IN" sz="2400" dirty="0"/>
                        <a:t>Yes/No</a:t>
                      </a:r>
                    </a:p>
                  </a:txBody>
                  <a:tcPr>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448597">
                <a:tc vMerge="1">
                  <a:txBody>
                    <a:bodyPr/>
                    <a:lstStyle/>
                    <a:p>
                      <a:endParaRPr lang="en-IN"/>
                    </a:p>
                  </a:txBody>
                  <a:tcPr/>
                </a:tc>
                <a:tc>
                  <a:txBody>
                    <a:bodyPr/>
                    <a:lstStyle/>
                    <a:p>
                      <a:r>
                        <a:rPr lang="en-US" sz="2400" dirty="0"/>
                        <a:t>BC =</a:t>
                      </a:r>
                      <a:endParaRPr lang="en-IN" sz="2400" dirty="0"/>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400" dirty="0"/>
                        <a:t>BC + CA =</a:t>
                      </a:r>
                      <a:endParaRPr lang="en-IN" sz="2400" dirty="0"/>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400" dirty="0"/>
                        <a:t>AB =</a:t>
                      </a:r>
                      <a:endParaRPr lang="en-IN" sz="2400" dirty="0"/>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IN" sz="2400" dirty="0"/>
                        <a:t>Yes/No</a:t>
                      </a: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r h="448597">
                <a:tc vMerge="1">
                  <a:txBody>
                    <a:bodyPr/>
                    <a:lstStyle/>
                    <a:p>
                      <a:endParaRPr lang="en-IN"/>
                    </a:p>
                  </a:txBody>
                  <a:tcPr/>
                </a:tc>
                <a:tc>
                  <a:txBody>
                    <a:bodyPr/>
                    <a:lstStyle/>
                    <a:p>
                      <a:r>
                        <a:rPr lang="en-US" sz="2400" dirty="0"/>
                        <a:t>CA =</a:t>
                      </a:r>
                      <a:endParaRPr lang="en-IN" sz="2400" dirty="0"/>
                    </a:p>
                  </a:txBody>
                  <a:tcPr>
                    <a:lnT w="12700" cap="flat" cmpd="sng" algn="ctr">
                      <a:solidFill>
                        <a:schemeClr val="tx1"/>
                      </a:solidFill>
                      <a:prstDash val="solid"/>
                      <a:round/>
                      <a:headEnd type="none" w="med" len="med"/>
                      <a:tailEnd type="none" w="med" len="med"/>
                    </a:lnT>
                  </a:tcPr>
                </a:tc>
                <a:tc>
                  <a:txBody>
                    <a:bodyPr/>
                    <a:lstStyle/>
                    <a:p>
                      <a:r>
                        <a:rPr lang="en-US" sz="2400" dirty="0"/>
                        <a:t>CA + AB=</a:t>
                      </a:r>
                      <a:endParaRPr lang="en-IN" sz="2400" dirty="0"/>
                    </a:p>
                  </a:txBody>
                  <a:tcPr>
                    <a:lnT w="12700" cap="flat" cmpd="sng" algn="ctr">
                      <a:solidFill>
                        <a:schemeClr val="tx1"/>
                      </a:solidFill>
                      <a:prstDash val="solid"/>
                      <a:round/>
                      <a:headEnd type="none" w="med" len="med"/>
                      <a:tailEnd type="none" w="med" len="med"/>
                    </a:lnT>
                  </a:tcPr>
                </a:tc>
                <a:tc>
                  <a:txBody>
                    <a:bodyPr/>
                    <a:lstStyle/>
                    <a:p>
                      <a:r>
                        <a:rPr lang="en-US" sz="2400" dirty="0"/>
                        <a:t>BC =</a:t>
                      </a:r>
                      <a:endParaRPr lang="en-IN" sz="2400" dirty="0"/>
                    </a:p>
                  </a:txBody>
                  <a:tcPr>
                    <a:lnT w="12700" cap="flat" cmpd="sng" algn="ctr">
                      <a:solidFill>
                        <a:schemeClr val="tx1"/>
                      </a:solidFill>
                      <a:prstDash val="solid"/>
                      <a:round/>
                      <a:headEnd type="none" w="med" len="med"/>
                      <a:tailEnd type="none" w="med" len="med"/>
                    </a:lnT>
                  </a:tcPr>
                </a:tc>
                <a:tc>
                  <a:txBody>
                    <a:bodyPr/>
                    <a:lstStyle/>
                    <a:p>
                      <a:r>
                        <a:rPr lang="en-IN" sz="2400" dirty="0"/>
                        <a:t>Yes/No</a:t>
                      </a:r>
                    </a:p>
                  </a:txBody>
                  <a:tcP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10003"/>
                  </a:ext>
                </a:extLst>
              </a:tr>
              <a:tr h="448597">
                <a:tc rowSpan="3">
                  <a:txBody>
                    <a:bodyPr/>
                    <a:lstStyle/>
                    <a:p>
                      <a:r>
                        <a:rPr lang="en-US" sz="2400" dirty="0"/>
                        <a:t>Isosceles ∆DEF</a:t>
                      </a:r>
                      <a:endParaRPr lang="en-IN" sz="2400" dirty="0"/>
                    </a:p>
                  </a:txBody>
                  <a:tcPr/>
                </a:tc>
                <a:tc>
                  <a:txBody>
                    <a:bodyPr/>
                    <a:lstStyle/>
                    <a:p>
                      <a:r>
                        <a:rPr lang="en-US" sz="2400" dirty="0"/>
                        <a:t>DE =</a:t>
                      </a:r>
                      <a:endParaRPr lang="en-IN" sz="2400" dirty="0"/>
                    </a:p>
                  </a:txBody>
                  <a:tcPr>
                    <a:lnB w="12700" cap="flat" cmpd="sng" algn="ctr">
                      <a:solidFill>
                        <a:schemeClr val="tx1"/>
                      </a:solidFill>
                      <a:prstDash val="solid"/>
                      <a:round/>
                      <a:headEnd type="none" w="med" len="med"/>
                      <a:tailEnd type="none" w="med" len="med"/>
                    </a:lnB>
                  </a:tcPr>
                </a:tc>
                <a:tc>
                  <a:txBody>
                    <a:bodyPr/>
                    <a:lstStyle/>
                    <a:p>
                      <a:r>
                        <a:rPr lang="en-US" sz="2400" dirty="0"/>
                        <a:t>DE + EF =</a:t>
                      </a:r>
                      <a:endParaRPr lang="en-IN" sz="2400" dirty="0"/>
                    </a:p>
                  </a:txBody>
                  <a:tcPr>
                    <a:lnB w="12700" cap="flat" cmpd="sng" algn="ctr">
                      <a:solidFill>
                        <a:schemeClr val="tx1"/>
                      </a:solidFill>
                      <a:prstDash val="solid"/>
                      <a:round/>
                      <a:headEnd type="none" w="med" len="med"/>
                      <a:tailEnd type="none" w="med" len="med"/>
                    </a:lnB>
                  </a:tcPr>
                </a:tc>
                <a:tc>
                  <a:txBody>
                    <a:bodyPr/>
                    <a:lstStyle/>
                    <a:p>
                      <a:r>
                        <a:rPr lang="en-US" sz="2400" dirty="0"/>
                        <a:t>FD =</a:t>
                      </a:r>
                      <a:endParaRPr lang="en-IN" sz="2400" dirty="0"/>
                    </a:p>
                  </a:txBody>
                  <a:tcPr>
                    <a:lnB w="12700" cap="flat" cmpd="sng" algn="ctr">
                      <a:solidFill>
                        <a:schemeClr val="tx1"/>
                      </a:solidFill>
                      <a:prstDash val="solid"/>
                      <a:round/>
                      <a:headEnd type="none" w="med" len="med"/>
                      <a:tailEnd type="none" w="med" len="med"/>
                    </a:lnB>
                  </a:tcPr>
                </a:tc>
                <a:tc>
                  <a:txBody>
                    <a:bodyPr/>
                    <a:lstStyle/>
                    <a:p>
                      <a:r>
                        <a:rPr lang="en-IN" sz="2400" dirty="0"/>
                        <a:t>Yes/No</a:t>
                      </a:r>
                    </a:p>
                  </a:txBody>
                  <a:tcPr>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4"/>
                  </a:ext>
                </a:extLst>
              </a:tr>
              <a:tr h="448597">
                <a:tc vMerge="1">
                  <a:txBody>
                    <a:bodyPr/>
                    <a:lstStyle/>
                    <a:p>
                      <a:endParaRPr lang="en-IN"/>
                    </a:p>
                  </a:txBody>
                  <a:tcPr/>
                </a:tc>
                <a:tc>
                  <a:txBody>
                    <a:bodyPr/>
                    <a:lstStyle/>
                    <a:p>
                      <a:r>
                        <a:rPr lang="en-US" sz="2400" dirty="0"/>
                        <a:t>EF =</a:t>
                      </a:r>
                      <a:endParaRPr lang="en-IN" sz="2400" dirty="0"/>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400" dirty="0"/>
                        <a:t>EF + FD =</a:t>
                      </a:r>
                      <a:endParaRPr lang="en-IN" sz="2400" dirty="0"/>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400" dirty="0"/>
                        <a:t>DE =</a:t>
                      </a:r>
                      <a:endParaRPr lang="en-IN" sz="2400" dirty="0"/>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IN" sz="2400" dirty="0"/>
                        <a:t>Yes/No</a:t>
                      </a: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5"/>
                  </a:ext>
                </a:extLst>
              </a:tr>
              <a:tr h="448597">
                <a:tc vMerge="1">
                  <a:txBody>
                    <a:bodyPr/>
                    <a:lstStyle/>
                    <a:p>
                      <a:endParaRPr lang="en-IN"/>
                    </a:p>
                  </a:txBody>
                  <a:tcPr/>
                </a:tc>
                <a:tc>
                  <a:txBody>
                    <a:bodyPr/>
                    <a:lstStyle/>
                    <a:p>
                      <a:r>
                        <a:rPr lang="en-US" sz="2400" dirty="0"/>
                        <a:t>FD =</a:t>
                      </a:r>
                      <a:endParaRPr lang="en-IN" sz="2400" dirty="0"/>
                    </a:p>
                  </a:txBody>
                  <a:tcPr>
                    <a:lnT w="12700" cap="flat" cmpd="sng" algn="ctr">
                      <a:solidFill>
                        <a:schemeClr val="tx1"/>
                      </a:solidFill>
                      <a:prstDash val="solid"/>
                      <a:round/>
                      <a:headEnd type="none" w="med" len="med"/>
                      <a:tailEnd type="none" w="med" len="med"/>
                    </a:lnT>
                  </a:tcPr>
                </a:tc>
                <a:tc>
                  <a:txBody>
                    <a:bodyPr/>
                    <a:lstStyle/>
                    <a:p>
                      <a:r>
                        <a:rPr lang="en-US" sz="2400" dirty="0"/>
                        <a:t>FD + DE =</a:t>
                      </a:r>
                      <a:endParaRPr lang="en-IN" sz="2400" dirty="0"/>
                    </a:p>
                  </a:txBody>
                  <a:tcPr>
                    <a:lnT w="12700" cap="flat" cmpd="sng" algn="ctr">
                      <a:solidFill>
                        <a:schemeClr val="tx1"/>
                      </a:solidFill>
                      <a:prstDash val="solid"/>
                      <a:round/>
                      <a:headEnd type="none" w="med" len="med"/>
                      <a:tailEnd type="none" w="med" len="med"/>
                    </a:lnT>
                  </a:tcPr>
                </a:tc>
                <a:tc>
                  <a:txBody>
                    <a:bodyPr/>
                    <a:lstStyle/>
                    <a:p>
                      <a:r>
                        <a:rPr lang="en-US" sz="2400" dirty="0"/>
                        <a:t>EF =</a:t>
                      </a:r>
                      <a:endParaRPr lang="en-IN" sz="2400" dirty="0"/>
                    </a:p>
                  </a:txBody>
                  <a:tcPr>
                    <a:lnT w="12700" cap="flat" cmpd="sng" algn="ctr">
                      <a:solidFill>
                        <a:schemeClr val="tx1"/>
                      </a:solidFill>
                      <a:prstDash val="solid"/>
                      <a:round/>
                      <a:headEnd type="none" w="med" len="med"/>
                      <a:tailEnd type="none" w="med" len="med"/>
                    </a:lnT>
                  </a:tcPr>
                </a:tc>
                <a:tc>
                  <a:txBody>
                    <a:bodyPr/>
                    <a:lstStyle/>
                    <a:p>
                      <a:r>
                        <a:rPr lang="en-IN" sz="2400" dirty="0"/>
                        <a:t>Yes/No</a:t>
                      </a:r>
                    </a:p>
                  </a:txBody>
                  <a:tcP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10006"/>
                  </a:ext>
                </a:extLst>
              </a:tr>
              <a:tr h="448597">
                <a:tc rowSpan="3">
                  <a:txBody>
                    <a:bodyPr/>
                    <a:lstStyle/>
                    <a:p>
                      <a:r>
                        <a:rPr lang="en-US" sz="2400" dirty="0"/>
                        <a:t>Scalene ∆GHI</a:t>
                      </a:r>
                      <a:endParaRPr lang="en-IN" sz="2400" dirty="0"/>
                    </a:p>
                  </a:txBody>
                  <a:tcPr/>
                </a:tc>
                <a:tc>
                  <a:txBody>
                    <a:bodyPr/>
                    <a:lstStyle/>
                    <a:p>
                      <a:r>
                        <a:rPr lang="en-US" sz="2400" dirty="0"/>
                        <a:t>GH =</a:t>
                      </a:r>
                      <a:endParaRPr lang="en-IN" sz="2400" dirty="0"/>
                    </a:p>
                  </a:txBody>
                  <a:tcPr>
                    <a:lnB w="12700" cap="flat" cmpd="sng" algn="ctr">
                      <a:solidFill>
                        <a:schemeClr val="tx1"/>
                      </a:solidFill>
                      <a:prstDash val="solid"/>
                      <a:round/>
                      <a:headEnd type="none" w="med" len="med"/>
                      <a:tailEnd type="none" w="med" len="med"/>
                    </a:lnB>
                  </a:tcPr>
                </a:tc>
                <a:tc>
                  <a:txBody>
                    <a:bodyPr/>
                    <a:lstStyle/>
                    <a:p>
                      <a:r>
                        <a:rPr lang="en-US" sz="2400" dirty="0"/>
                        <a:t>GH + HI =</a:t>
                      </a:r>
                      <a:endParaRPr lang="en-IN" sz="2400" dirty="0"/>
                    </a:p>
                  </a:txBody>
                  <a:tcPr>
                    <a:lnB w="12700" cap="flat" cmpd="sng" algn="ctr">
                      <a:solidFill>
                        <a:schemeClr val="tx1"/>
                      </a:solidFill>
                      <a:prstDash val="solid"/>
                      <a:round/>
                      <a:headEnd type="none" w="med" len="med"/>
                      <a:tailEnd type="none" w="med" len="med"/>
                    </a:lnB>
                  </a:tcPr>
                </a:tc>
                <a:tc>
                  <a:txBody>
                    <a:bodyPr/>
                    <a:lstStyle/>
                    <a:p>
                      <a:r>
                        <a:rPr lang="en-US" sz="2400" dirty="0"/>
                        <a:t>IG =</a:t>
                      </a:r>
                      <a:endParaRPr lang="en-IN" sz="2400" dirty="0"/>
                    </a:p>
                  </a:txBody>
                  <a:tcPr>
                    <a:lnB w="12700" cap="flat" cmpd="sng" algn="ctr">
                      <a:solidFill>
                        <a:schemeClr val="tx1"/>
                      </a:solidFill>
                      <a:prstDash val="solid"/>
                      <a:round/>
                      <a:headEnd type="none" w="med" len="med"/>
                      <a:tailEnd type="none" w="med" len="med"/>
                    </a:lnB>
                  </a:tcPr>
                </a:tc>
                <a:tc>
                  <a:txBody>
                    <a:bodyPr/>
                    <a:lstStyle/>
                    <a:p>
                      <a:r>
                        <a:rPr lang="en-IN" sz="2400" dirty="0"/>
                        <a:t>Yes/No</a:t>
                      </a:r>
                    </a:p>
                  </a:txBody>
                  <a:tcPr>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7"/>
                  </a:ext>
                </a:extLst>
              </a:tr>
              <a:tr h="448597">
                <a:tc vMerge="1">
                  <a:txBody>
                    <a:bodyPr/>
                    <a:lstStyle/>
                    <a:p>
                      <a:endParaRPr lang="en-IN"/>
                    </a:p>
                  </a:txBody>
                  <a:tcPr/>
                </a:tc>
                <a:tc>
                  <a:txBody>
                    <a:bodyPr/>
                    <a:lstStyle/>
                    <a:p>
                      <a:r>
                        <a:rPr lang="en-US" sz="2400" dirty="0"/>
                        <a:t>HI =</a:t>
                      </a:r>
                      <a:endParaRPr lang="en-IN" sz="2400" dirty="0"/>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400" dirty="0"/>
                        <a:t>HI + IG =</a:t>
                      </a:r>
                      <a:endParaRPr lang="en-IN" sz="2400" dirty="0"/>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400" dirty="0"/>
                        <a:t>GH =</a:t>
                      </a:r>
                      <a:endParaRPr lang="en-IN" sz="2400" dirty="0"/>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IN" sz="2400" dirty="0"/>
                        <a:t>Yes/No</a:t>
                      </a: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8"/>
                  </a:ext>
                </a:extLst>
              </a:tr>
              <a:tr h="448597">
                <a:tc vMerge="1">
                  <a:txBody>
                    <a:bodyPr/>
                    <a:lstStyle/>
                    <a:p>
                      <a:endParaRPr lang="en-IN"/>
                    </a:p>
                  </a:txBody>
                  <a:tcPr/>
                </a:tc>
                <a:tc>
                  <a:txBody>
                    <a:bodyPr/>
                    <a:lstStyle/>
                    <a:p>
                      <a:r>
                        <a:rPr lang="en-US" sz="2400" dirty="0"/>
                        <a:t>IG =</a:t>
                      </a:r>
                      <a:endParaRPr lang="en-IN" sz="2400" dirty="0"/>
                    </a:p>
                  </a:txBody>
                  <a:tcPr>
                    <a:lnT w="12700" cap="flat" cmpd="sng" algn="ctr">
                      <a:solidFill>
                        <a:schemeClr val="tx1"/>
                      </a:solidFill>
                      <a:prstDash val="solid"/>
                      <a:round/>
                      <a:headEnd type="none" w="med" len="med"/>
                      <a:tailEnd type="none" w="med" len="med"/>
                    </a:lnT>
                  </a:tcPr>
                </a:tc>
                <a:tc>
                  <a:txBody>
                    <a:bodyPr/>
                    <a:lstStyle/>
                    <a:p>
                      <a:r>
                        <a:rPr lang="en-US" sz="2400" dirty="0"/>
                        <a:t>IG + GH =</a:t>
                      </a:r>
                      <a:endParaRPr lang="en-IN" sz="2400" dirty="0"/>
                    </a:p>
                  </a:txBody>
                  <a:tcPr>
                    <a:lnT w="12700" cap="flat" cmpd="sng" algn="ctr">
                      <a:solidFill>
                        <a:schemeClr val="tx1"/>
                      </a:solidFill>
                      <a:prstDash val="solid"/>
                      <a:round/>
                      <a:headEnd type="none" w="med" len="med"/>
                      <a:tailEnd type="none" w="med" len="med"/>
                    </a:lnT>
                  </a:tcPr>
                </a:tc>
                <a:tc>
                  <a:txBody>
                    <a:bodyPr/>
                    <a:lstStyle/>
                    <a:p>
                      <a:r>
                        <a:rPr lang="en-US" sz="2400" dirty="0"/>
                        <a:t>HI</a:t>
                      </a:r>
                      <a:r>
                        <a:rPr lang="en-US" sz="2400" baseline="0" dirty="0"/>
                        <a:t> =</a:t>
                      </a:r>
                      <a:endParaRPr lang="en-IN" sz="2400" dirty="0"/>
                    </a:p>
                  </a:txBody>
                  <a:tcPr>
                    <a:lnT w="12700" cap="flat" cmpd="sng" algn="ctr">
                      <a:solidFill>
                        <a:schemeClr val="tx1"/>
                      </a:solidFill>
                      <a:prstDash val="solid"/>
                      <a:round/>
                      <a:headEnd type="none" w="med" len="med"/>
                      <a:tailEnd type="none" w="med" len="med"/>
                    </a:lnT>
                  </a:tcPr>
                </a:tc>
                <a:tc>
                  <a:txBody>
                    <a:bodyPr/>
                    <a:lstStyle/>
                    <a:p>
                      <a:r>
                        <a:rPr lang="en-IN" sz="2400" dirty="0"/>
                        <a:t>Yes/No</a:t>
                      </a:r>
                    </a:p>
                  </a:txBody>
                  <a:tcP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10009"/>
                  </a:ext>
                </a:extLst>
              </a:tr>
            </a:tbl>
          </a:graphicData>
        </a:graphic>
      </p:graphicFrame>
      <p:sp>
        <p:nvSpPr>
          <p:cNvPr id="28" name="Rectangle 27"/>
          <p:cNvSpPr/>
          <p:nvPr/>
        </p:nvSpPr>
        <p:spPr>
          <a:xfrm rot="16200000">
            <a:off x="-1332533" y="3144622"/>
            <a:ext cx="3299493" cy="584775"/>
          </a:xfrm>
          <a:prstGeom prst="rect">
            <a:avLst/>
          </a:prstGeom>
        </p:spPr>
        <p:txBody>
          <a:bodyPr wrap="none">
            <a:spAutoFit/>
          </a:bodyPr>
          <a:lstStyle/>
          <a:p>
            <a:r>
              <a:rPr lang="en-US" sz="3200" b="1" dirty="0">
                <a:solidFill>
                  <a:srgbClr val="7A0000"/>
                </a:solidFill>
              </a:rPr>
              <a:t>Observation sheet</a:t>
            </a:r>
          </a:p>
        </p:txBody>
      </p:sp>
      <p:sp>
        <p:nvSpPr>
          <p:cNvPr id="6" name="Rectangle 5"/>
          <p:cNvSpPr/>
          <p:nvPr/>
        </p:nvSpPr>
        <p:spPr>
          <a:xfrm>
            <a:off x="917448" y="152400"/>
            <a:ext cx="7156704" cy="646331"/>
          </a:xfrm>
          <a:prstGeom prst="rect">
            <a:avLst/>
          </a:prstGeom>
        </p:spPr>
        <p:txBody>
          <a:bodyPr wrap="none">
            <a:spAutoFit/>
          </a:bodyPr>
          <a:lstStyle/>
          <a:p>
            <a:pPr algn="ctr"/>
            <a:r>
              <a:rPr lang="en-US" sz="3600" b="1" dirty="0">
                <a:solidFill>
                  <a:schemeClr val="accent3">
                    <a:lumMod val="50000"/>
                  </a:schemeClr>
                </a:solidFill>
              </a:rPr>
              <a:t>Activity On Length Of Sides Property</a:t>
            </a:r>
          </a:p>
        </p:txBody>
      </p:sp>
    </p:spTree>
    <p:extLst>
      <p:ext uri="{BB962C8B-B14F-4D97-AF65-F5344CB8AC3E}">
        <p14:creationId xmlns:p14="http://schemas.microsoft.com/office/powerpoint/2010/main" val="338766294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67544" y="1152465"/>
            <a:ext cx="7992888" cy="5324535"/>
          </a:xfrm>
          <a:prstGeom prst="rect">
            <a:avLst/>
          </a:prstGeom>
        </p:spPr>
        <p:txBody>
          <a:bodyPr wrap="square">
            <a:spAutoFit/>
          </a:bodyPr>
          <a:lstStyle/>
          <a:p>
            <a:r>
              <a:rPr lang="en-IN" sz="2600" b="1" dirty="0">
                <a:solidFill>
                  <a:prstClr val="black"/>
                </a:solidFill>
              </a:rPr>
              <a:t>Questions to recall:</a:t>
            </a:r>
          </a:p>
          <a:p>
            <a:endParaRPr lang="en-IN" sz="2400" dirty="0">
              <a:solidFill>
                <a:srgbClr val="C00000"/>
              </a:solidFill>
            </a:endParaRPr>
          </a:p>
          <a:p>
            <a:r>
              <a:rPr lang="en-IN" sz="2400" b="1" dirty="0">
                <a:solidFill>
                  <a:srgbClr val="C00000"/>
                </a:solidFill>
              </a:rPr>
              <a:t>1.How are triangles classified based on their side?</a:t>
            </a:r>
          </a:p>
          <a:p>
            <a:r>
              <a:rPr lang="en-IN" sz="2400" b="1" dirty="0">
                <a:solidFill>
                  <a:srgbClr val="1C6628"/>
                </a:solidFill>
              </a:rPr>
              <a:t>Expected Answer: </a:t>
            </a:r>
            <a:r>
              <a:rPr lang="en-IN" sz="2400" dirty="0">
                <a:solidFill>
                  <a:prstClr val="black"/>
                </a:solidFill>
              </a:rPr>
              <a:t>Triangles are classified as Equilateral, Isosceles and Scalene triangles based on their sides.</a:t>
            </a:r>
          </a:p>
          <a:p>
            <a:endParaRPr lang="en-IN" sz="2400" dirty="0">
              <a:solidFill>
                <a:prstClr val="black"/>
              </a:solidFill>
            </a:endParaRPr>
          </a:p>
          <a:p>
            <a:r>
              <a:rPr lang="en-IN" sz="2400" b="1" dirty="0">
                <a:solidFill>
                  <a:srgbClr val="C00000"/>
                </a:solidFill>
              </a:rPr>
              <a:t>2.Define the above triangles.</a:t>
            </a:r>
          </a:p>
          <a:p>
            <a:r>
              <a:rPr lang="en-IN" sz="2600" b="1" dirty="0">
                <a:solidFill>
                  <a:srgbClr val="1C6628"/>
                </a:solidFill>
              </a:rPr>
              <a:t>Expected Answer:</a:t>
            </a:r>
          </a:p>
          <a:p>
            <a:r>
              <a:rPr lang="en-IN" sz="2400" dirty="0">
                <a:solidFill>
                  <a:prstClr val="black"/>
                </a:solidFill>
              </a:rPr>
              <a:t>A triangle in which all sides are equal is called an </a:t>
            </a:r>
            <a:r>
              <a:rPr lang="en-IN" sz="2400" dirty="0">
                <a:solidFill>
                  <a:srgbClr val="FF0000"/>
                </a:solidFill>
              </a:rPr>
              <a:t>Equilateral triangle.</a:t>
            </a:r>
          </a:p>
          <a:p>
            <a:r>
              <a:rPr lang="en-IN" sz="2400" dirty="0">
                <a:solidFill>
                  <a:prstClr val="black"/>
                </a:solidFill>
              </a:rPr>
              <a:t>A triangle in which any two sides are equal is called an </a:t>
            </a:r>
            <a:r>
              <a:rPr lang="en-IN" sz="2400" dirty="0">
                <a:solidFill>
                  <a:srgbClr val="FF0000"/>
                </a:solidFill>
              </a:rPr>
              <a:t>Isosceles triangle</a:t>
            </a:r>
            <a:r>
              <a:rPr lang="en-IN" sz="2400" dirty="0">
                <a:solidFill>
                  <a:prstClr val="black"/>
                </a:solidFill>
              </a:rPr>
              <a:t>.</a:t>
            </a:r>
          </a:p>
          <a:p>
            <a:r>
              <a:rPr lang="en-IN" sz="2400" dirty="0">
                <a:solidFill>
                  <a:prstClr val="black"/>
                </a:solidFill>
              </a:rPr>
              <a:t>A triangle in which all sides are unequal is called a </a:t>
            </a:r>
            <a:r>
              <a:rPr lang="en-IN" sz="2400" dirty="0">
                <a:solidFill>
                  <a:srgbClr val="FF0000"/>
                </a:solidFill>
              </a:rPr>
              <a:t>Scalene triangle.</a:t>
            </a:r>
            <a:endParaRPr lang="en-US" sz="2400" dirty="0">
              <a:solidFill>
                <a:srgbClr val="FF0000"/>
              </a:solidFill>
            </a:endParaRPr>
          </a:p>
        </p:txBody>
      </p:sp>
      <p:sp>
        <p:nvSpPr>
          <p:cNvPr id="5" name="Rectangle 4"/>
          <p:cNvSpPr/>
          <p:nvPr/>
        </p:nvSpPr>
        <p:spPr>
          <a:xfrm>
            <a:off x="885636" y="228600"/>
            <a:ext cx="7156704" cy="646331"/>
          </a:xfrm>
          <a:prstGeom prst="rect">
            <a:avLst/>
          </a:prstGeom>
        </p:spPr>
        <p:txBody>
          <a:bodyPr wrap="none">
            <a:spAutoFit/>
          </a:bodyPr>
          <a:lstStyle/>
          <a:p>
            <a:pPr algn="ctr"/>
            <a:r>
              <a:rPr lang="en-US" sz="3600" b="1" dirty="0">
                <a:solidFill>
                  <a:schemeClr val="accent3">
                    <a:lumMod val="50000"/>
                  </a:schemeClr>
                </a:solidFill>
              </a:rPr>
              <a:t>Activity On Length Of Sides Property</a:t>
            </a:r>
          </a:p>
        </p:txBody>
      </p:sp>
    </p:spTree>
    <p:extLst>
      <p:ext uri="{BB962C8B-B14F-4D97-AF65-F5344CB8AC3E}">
        <p14:creationId xmlns:p14="http://schemas.microsoft.com/office/powerpoint/2010/main" val="18980235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anim calcmode="lin" valueType="num">
                                      <p:cBhvr>
                                        <p:cTn id="7" dur="500" fill="hold"/>
                                        <p:tgtEl>
                                          <p:spTgt spid="2">
                                            <p:txEl>
                                              <p:pRg st="2" end="2"/>
                                            </p:txEl>
                                          </p:spTgt>
                                        </p:tgtEl>
                                        <p:attrNameLst>
                                          <p:attrName>ppt_w</p:attrName>
                                        </p:attrNameLst>
                                      </p:cBhvr>
                                      <p:tavLst>
                                        <p:tav tm="0">
                                          <p:val>
                                            <p:fltVal val="0"/>
                                          </p:val>
                                        </p:tav>
                                        <p:tav tm="100000">
                                          <p:val>
                                            <p:strVal val="#ppt_w"/>
                                          </p:val>
                                        </p:tav>
                                      </p:tavLst>
                                    </p:anim>
                                    <p:anim calcmode="lin" valueType="num">
                                      <p:cBhvr>
                                        <p:cTn id="8" dur="500" fill="hold"/>
                                        <p:tgtEl>
                                          <p:spTgt spid="2">
                                            <p:txEl>
                                              <p:pRg st="2" end="2"/>
                                            </p:txEl>
                                          </p:spTgt>
                                        </p:tgtEl>
                                        <p:attrNameLst>
                                          <p:attrName>ppt_h</p:attrName>
                                        </p:attrNameLst>
                                      </p:cBhvr>
                                      <p:tavLst>
                                        <p:tav tm="0">
                                          <p:val>
                                            <p:fltVal val="0"/>
                                          </p:val>
                                        </p:tav>
                                        <p:tav tm="100000">
                                          <p:val>
                                            <p:strVal val="#ppt_h"/>
                                          </p:val>
                                        </p:tav>
                                      </p:tavLst>
                                    </p:anim>
                                    <p:animEffect transition="in" filter="fade">
                                      <p:cBhvr>
                                        <p:cTn id="9" dur="500"/>
                                        <p:tgtEl>
                                          <p:spTgt spid="2">
                                            <p:txEl>
                                              <p:pRg st="2" end="2"/>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14" presetClass="entr" presetSubtype="10" fill="hold" nodeType="clickEffect">
                                  <p:stCondLst>
                                    <p:cond delay="0"/>
                                  </p:stCondLst>
                                  <p:childTnLst>
                                    <p:set>
                                      <p:cBhvr>
                                        <p:cTn id="13" dur="1" fill="hold">
                                          <p:stCondLst>
                                            <p:cond delay="0"/>
                                          </p:stCondLst>
                                        </p:cTn>
                                        <p:tgtEl>
                                          <p:spTgt spid="2">
                                            <p:txEl>
                                              <p:pRg st="3" end="3"/>
                                            </p:txEl>
                                          </p:spTgt>
                                        </p:tgtEl>
                                        <p:attrNameLst>
                                          <p:attrName>style.visibility</p:attrName>
                                        </p:attrNameLst>
                                      </p:cBhvr>
                                      <p:to>
                                        <p:strVal val="visible"/>
                                      </p:to>
                                    </p:set>
                                    <p:animEffect transition="in" filter="randombar(horizontal)">
                                      <p:cBhvr>
                                        <p:cTn id="14" dur="500"/>
                                        <p:tgtEl>
                                          <p:spTgt spid="2">
                                            <p:txEl>
                                              <p:pRg st="3" end="3"/>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53" presetClass="entr" presetSubtype="16" fill="hold" nodeType="clickEffect">
                                  <p:stCondLst>
                                    <p:cond delay="0"/>
                                  </p:stCondLst>
                                  <p:childTnLst>
                                    <p:set>
                                      <p:cBhvr>
                                        <p:cTn id="18" dur="1" fill="hold">
                                          <p:stCondLst>
                                            <p:cond delay="0"/>
                                          </p:stCondLst>
                                        </p:cTn>
                                        <p:tgtEl>
                                          <p:spTgt spid="2">
                                            <p:txEl>
                                              <p:pRg st="5" end="5"/>
                                            </p:txEl>
                                          </p:spTgt>
                                        </p:tgtEl>
                                        <p:attrNameLst>
                                          <p:attrName>style.visibility</p:attrName>
                                        </p:attrNameLst>
                                      </p:cBhvr>
                                      <p:to>
                                        <p:strVal val="visible"/>
                                      </p:to>
                                    </p:set>
                                    <p:anim calcmode="lin" valueType="num">
                                      <p:cBhvr>
                                        <p:cTn id="19" dur="500" fill="hold"/>
                                        <p:tgtEl>
                                          <p:spTgt spid="2">
                                            <p:txEl>
                                              <p:pRg st="5" end="5"/>
                                            </p:txEl>
                                          </p:spTgt>
                                        </p:tgtEl>
                                        <p:attrNameLst>
                                          <p:attrName>ppt_w</p:attrName>
                                        </p:attrNameLst>
                                      </p:cBhvr>
                                      <p:tavLst>
                                        <p:tav tm="0">
                                          <p:val>
                                            <p:fltVal val="0"/>
                                          </p:val>
                                        </p:tav>
                                        <p:tav tm="100000">
                                          <p:val>
                                            <p:strVal val="#ppt_w"/>
                                          </p:val>
                                        </p:tav>
                                      </p:tavLst>
                                    </p:anim>
                                    <p:anim calcmode="lin" valueType="num">
                                      <p:cBhvr>
                                        <p:cTn id="20" dur="500" fill="hold"/>
                                        <p:tgtEl>
                                          <p:spTgt spid="2">
                                            <p:txEl>
                                              <p:pRg st="5" end="5"/>
                                            </p:txEl>
                                          </p:spTgt>
                                        </p:tgtEl>
                                        <p:attrNameLst>
                                          <p:attrName>ppt_h</p:attrName>
                                        </p:attrNameLst>
                                      </p:cBhvr>
                                      <p:tavLst>
                                        <p:tav tm="0">
                                          <p:val>
                                            <p:fltVal val="0"/>
                                          </p:val>
                                        </p:tav>
                                        <p:tav tm="100000">
                                          <p:val>
                                            <p:strVal val="#ppt_h"/>
                                          </p:val>
                                        </p:tav>
                                      </p:tavLst>
                                    </p:anim>
                                    <p:animEffect transition="in" filter="fade">
                                      <p:cBhvr>
                                        <p:cTn id="21" dur="500"/>
                                        <p:tgtEl>
                                          <p:spTgt spid="2">
                                            <p:txEl>
                                              <p:pRg st="5" end="5"/>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14" presetClass="entr" presetSubtype="10" fill="hold" nodeType="clickEffect">
                                  <p:stCondLst>
                                    <p:cond delay="0"/>
                                  </p:stCondLst>
                                  <p:childTnLst>
                                    <p:set>
                                      <p:cBhvr>
                                        <p:cTn id="25" dur="1" fill="hold">
                                          <p:stCondLst>
                                            <p:cond delay="0"/>
                                          </p:stCondLst>
                                        </p:cTn>
                                        <p:tgtEl>
                                          <p:spTgt spid="2">
                                            <p:txEl>
                                              <p:pRg st="6" end="6"/>
                                            </p:txEl>
                                          </p:spTgt>
                                        </p:tgtEl>
                                        <p:attrNameLst>
                                          <p:attrName>style.visibility</p:attrName>
                                        </p:attrNameLst>
                                      </p:cBhvr>
                                      <p:to>
                                        <p:strVal val="visible"/>
                                      </p:to>
                                    </p:set>
                                    <p:animEffect transition="in" filter="randombar(horizontal)">
                                      <p:cBhvr>
                                        <p:cTn id="26" dur="500"/>
                                        <p:tgtEl>
                                          <p:spTgt spid="2">
                                            <p:txEl>
                                              <p:pRg st="6" end="6"/>
                                            </p:txEl>
                                          </p:spTgt>
                                        </p:tgtEl>
                                      </p:cBhvr>
                                    </p:animEffect>
                                  </p:childTnLst>
                                </p:cTn>
                              </p:par>
                            </p:childTnLst>
                          </p:cTn>
                        </p:par>
                        <p:par>
                          <p:cTn id="27" fill="hold">
                            <p:stCondLst>
                              <p:cond delay="500"/>
                            </p:stCondLst>
                            <p:childTnLst>
                              <p:par>
                                <p:cTn id="28" presetID="14" presetClass="entr" presetSubtype="10" fill="hold" nodeType="afterEffect">
                                  <p:stCondLst>
                                    <p:cond delay="0"/>
                                  </p:stCondLst>
                                  <p:childTnLst>
                                    <p:set>
                                      <p:cBhvr>
                                        <p:cTn id="29" dur="1" fill="hold">
                                          <p:stCondLst>
                                            <p:cond delay="0"/>
                                          </p:stCondLst>
                                        </p:cTn>
                                        <p:tgtEl>
                                          <p:spTgt spid="2">
                                            <p:txEl>
                                              <p:pRg st="7" end="7"/>
                                            </p:txEl>
                                          </p:spTgt>
                                        </p:tgtEl>
                                        <p:attrNameLst>
                                          <p:attrName>style.visibility</p:attrName>
                                        </p:attrNameLst>
                                      </p:cBhvr>
                                      <p:to>
                                        <p:strVal val="visible"/>
                                      </p:to>
                                    </p:set>
                                    <p:animEffect transition="in" filter="randombar(horizontal)">
                                      <p:cBhvr>
                                        <p:cTn id="30" dur="500"/>
                                        <p:tgtEl>
                                          <p:spTgt spid="2">
                                            <p:txEl>
                                              <p:pRg st="7" end="7"/>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14" presetClass="entr" presetSubtype="10" fill="hold" nodeType="clickEffect">
                                  <p:stCondLst>
                                    <p:cond delay="0"/>
                                  </p:stCondLst>
                                  <p:childTnLst>
                                    <p:set>
                                      <p:cBhvr>
                                        <p:cTn id="34" dur="1" fill="hold">
                                          <p:stCondLst>
                                            <p:cond delay="0"/>
                                          </p:stCondLst>
                                        </p:cTn>
                                        <p:tgtEl>
                                          <p:spTgt spid="2">
                                            <p:txEl>
                                              <p:pRg st="8" end="8"/>
                                            </p:txEl>
                                          </p:spTgt>
                                        </p:tgtEl>
                                        <p:attrNameLst>
                                          <p:attrName>style.visibility</p:attrName>
                                        </p:attrNameLst>
                                      </p:cBhvr>
                                      <p:to>
                                        <p:strVal val="visible"/>
                                      </p:to>
                                    </p:set>
                                    <p:animEffect transition="in" filter="randombar(horizontal)">
                                      <p:cBhvr>
                                        <p:cTn id="35" dur="500"/>
                                        <p:tgtEl>
                                          <p:spTgt spid="2">
                                            <p:txEl>
                                              <p:pRg st="8" end="8"/>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14" presetClass="entr" presetSubtype="10" fill="hold" nodeType="clickEffect">
                                  <p:stCondLst>
                                    <p:cond delay="0"/>
                                  </p:stCondLst>
                                  <p:childTnLst>
                                    <p:set>
                                      <p:cBhvr>
                                        <p:cTn id="39" dur="1" fill="hold">
                                          <p:stCondLst>
                                            <p:cond delay="0"/>
                                          </p:stCondLst>
                                        </p:cTn>
                                        <p:tgtEl>
                                          <p:spTgt spid="2">
                                            <p:txEl>
                                              <p:pRg st="9" end="9"/>
                                            </p:txEl>
                                          </p:spTgt>
                                        </p:tgtEl>
                                        <p:attrNameLst>
                                          <p:attrName>style.visibility</p:attrName>
                                        </p:attrNameLst>
                                      </p:cBhvr>
                                      <p:to>
                                        <p:strVal val="visible"/>
                                      </p:to>
                                    </p:set>
                                    <p:animEffect transition="in" filter="randombar(horizontal)">
                                      <p:cBhvr>
                                        <p:cTn id="40" dur="500"/>
                                        <p:tgtEl>
                                          <p:spTgt spid="2">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623020" y="1600200"/>
            <a:ext cx="7560840" cy="492443"/>
          </a:xfrm>
          <a:prstGeom prst="rect">
            <a:avLst/>
          </a:prstGeom>
        </p:spPr>
        <p:txBody>
          <a:bodyPr wrap="square">
            <a:spAutoFit/>
          </a:bodyPr>
          <a:lstStyle/>
          <a:p>
            <a:r>
              <a:rPr lang="en-US" sz="2600" b="1" dirty="0">
                <a:solidFill>
                  <a:srgbClr val="C00000"/>
                </a:solidFill>
              </a:rPr>
              <a:t>Procedure :</a:t>
            </a:r>
          </a:p>
        </p:txBody>
      </p:sp>
      <p:sp>
        <p:nvSpPr>
          <p:cNvPr id="2" name="Rectangle 1"/>
          <p:cNvSpPr/>
          <p:nvPr/>
        </p:nvSpPr>
        <p:spPr>
          <a:xfrm>
            <a:off x="699279" y="2133600"/>
            <a:ext cx="7761153" cy="3416320"/>
          </a:xfrm>
          <a:prstGeom prst="rect">
            <a:avLst/>
          </a:prstGeom>
        </p:spPr>
        <p:txBody>
          <a:bodyPr wrap="square">
            <a:spAutoFit/>
          </a:bodyPr>
          <a:lstStyle/>
          <a:p>
            <a:pPr marL="457200" indent="-457200">
              <a:buFont typeface="+mj-lt"/>
              <a:buAutoNum type="arabicPeriod"/>
            </a:pPr>
            <a:r>
              <a:rPr lang="en-IN" sz="2400" dirty="0">
                <a:solidFill>
                  <a:prstClr val="black"/>
                </a:solidFill>
              </a:rPr>
              <a:t>Divide the class into groups of 6 students each. </a:t>
            </a:r>
          </a:p>
          <a:p>
            <a:pPr marL="457200" indent="-457200">
              <a:buFont typeface="+mj-lt"/>
              <a:buAutoNum type="arabicPeriod"/>
            </a:pPr>
            <a:r>
              <a:rPr lang="en-IN" sz="2400" dirty="0">
                <a:solidFill>
                  <a:prstClr val="black"/>
                </a:solidFill>
              </a:rPr>
              <a:t>Distribute one set of 9 sticks to each group. </a:t>
            </a:r>
          </a:p>
          <a:p>
            <a:pPr marL="457200" indent="-457200">
              <a:buFont typeface="+mj-lt"/>
              <a:buAutoNum type="arabicPeriod"/>
            </a:pPr>
            <a:r>
              <a:rPr lang="en-IN" sz="2400" dirty="0">
                <a:solidFill>
                  <a:prstClr val="black"/>
                </a:solidFill>
              </a:rPr>
              <a:t>Each group has to construct an Equilateral, Isosceles and Scalene triangles using the given 9 sticks. </a:t>
            </a:r>
          </a:p>
          <a:p>
            <a:pPr marL="457200" indent="-457200">
              <a:buFont typeface="+mj-lt"/>
              <a:buAutoNum type="arabicPeriod"/>
            </a:pPr>
            <a:r>
              <a:rPr lang="en-IN" sz="2400" dirty="0">
                <a:solidFill>
                  <a:prstClr val="black"/>
                </a:solidFill>
              </a:rPr>
              <a:t>Each group measure the sticks using a ruler and construct the three triangles using the given sticks.</a:t>
            </a:r>
          </a:p>
          <a:p>
            <a:pPr marL="457200" indent="-457200">
              <a:buFont typeface="+mj-lt"/>
              <a:buAutoNum type="arabicPeriod"/>
            </a:pPr>
            <a:r>
              <a:rPr lang="en-IN" sz="2400" dirty="0">
                <a:solidFill>
                  <a:prstClr val="black"/>
                </a:solidFill>
              </a:rPr>
              <a:t>Each pair of students in the group to stick the constructed triangle on the observation sheet. Also they could name the triangles as triangle ABC,DEF and PQR. </a:t>
            </a:r>
          </a:p>
        </p:txBody>
      </p:sp>
      <p:sp>
        <p:nvSpPr>
          <p:cNvPr id="6" name="Rectangle 5"/>
          <p:cNvSpPr/>
          <p:nvPr/>
        </p:nvSpPr>
        <p:spPr>
          <a:xfrm>
            <a:off x="980980" y="253425"/>
            <a:ext cx="7156704" cy="646331"/>
          </a:xfrm>
          <a:prstGeom prst="rect">
            <a:avLst/>
          </a:prstGeom>
        </p:spPr>
        <p:txBody>
          <a:bodyPr wrap="none">
            <a:spAutoFit/>
          </a:bodyPr>
          <a:lstStyle/>
          <a:p>
            <a:pPr algn="ctr"/>
            <a:r>
              <a:rPr lang="en-US" sz="3600" b="1" dirty="0">
                <a:solidFill>
                  <a:schemeClr val="accent3">
                    <a:lumMod val="50000"/>
                  </a:schemeClr>
                </a:solidFill>
              </a:rPr>
              <a:t>Activity On Length Of Sides Property</a:t>
            </a:r>
          </a:p>
        </p:txBody>
      </p:sp>
    </p:spTree>
    <p:extLst>
      <p:ext uri="{BB962C8B-B14F-4D97-AF65-F5344CB8AC3E}">
        <p14:creationId xmlns:p14="http://schemas.microsoft.com/office/powerpoint/2010/main" val="14797107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wipe(left)">
                                      <p:cBhvr>
                                        <p:cTn id="7" dur="20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wipe(left)">
                                      <p:cBhvr>
                                        <p:cTn id="12" dur="2000"/>
                                        <p:tgtEl>
                                          <p:spTgt spid="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animEffect transition="in" filter="wipe(left)">
                                      <p:cBhvr>
                                        <p:cTn id="17" dur="2000"/>
                                        <p:tgtEl>
                                          <p:spTgt spid="2">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2">
                                            <p:txEl>
                                              <p:pRg st="3" end="3"/>
                                            </p:txEl>
                                          </p:spTgt>
                                        </p:tgtEl>
                                        <p:attrNameLst>
                                          <p:attrName>style.visibility</p:attrName>
                                        </p:attrNameLst>
                                      </p:cBhvr>
                                      <p:to>
                                        <p:strVal val="visible"/>
                                      </p:to>
                                    </p:set>
                                    <p:animEffect transition="in" filter="wipe(left)">
                                      <p:cBhvr>
                                        <p:cTn id="22" dur="2000"/>
                                        <p:tgtEl>
                                          <p:spTgt spid="2">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2">
                                            <p:txEl>
                                              <p:pRg st="4" end="4"/>
                                            </p:txEl>
                                          </p:spTgt>
                                        </p:tgtEl>
                                        <p:attrNameLst>
                                          <p:attrName>style.visibility</p:attrName>
                                        </p:attrNameLst>
                                      </p:cBhvr>
                                      <p:to>
                                        <p:strVal val="visible"/>
                                      </p:to>
                                    </p:set>
                                    <p:animEffect transition="in" filter="wipe(left)">
                                      <p:cBhvr>
                                        <p:cTn id="27" dur="2000"/>
                                        <p:tgtEl>
                                          <p:spTgt spid="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47800" y="2122944"/>
            <a:ext cx="7962800" cy="2677656"/>
          </a:xfrm>
          <a:prstGeom prst="rect">
            <a:avLst/>
          </a:prstGeom>
        </p:spPr>
        <p:txBody>
          <a:bodyPr wrap="square">
            <a:spAutoFit/>
          </a:bodyPr>
          <a:lstStyle/>
          <a:p>
            <a:r>
              <a:rPr lang="en-IN" sz="2400" dirty="0">
                <a:solidFill>
                  <a:prstClr val="black"/>
                </a:solidFill>
              </a:rPr>
              <a:t>6. After all the 3 triangles are constructed and stuck on the observation sheet, the students are instructed to measure the length of the sides of each triangle and enter it along the sides of the triangle stuck on the observation sheet as well as enter them in the column in the observation sheet. </a:t>
            </a:r>
          </a:p>
          <a:p>
            <a:endParaRPr lang="en-IN" sz="2400" dirty="0">
              <a:solidFill>
                <a:prstClr val="black"/>
              </a:solidFill>
            </a:endParaRPr>
          </a:p>
          <a:p>
            <a:r>
              <a:rPr lang="en-IN" sz="2400" dirty="0">
                <a:solidFill>
                  <a:prstClr val="black"/>
                </a:solidFill>
              </a:rPr>
              <a:t>7. Complete the calculation in the observation sheet. </a:t>
            </a:r>
            <a:endParaRPr lang="en-US" sz="2400" dirty="0">
              <a:solidFill>
                <a:prstClr val="black"/>
              </a:solidFill>
            </a:endParaRPr>
          </a:p>
        </p:txBody>
      </p:sp>
      <p:sp>
        <p:nvSpPr>
          <p:cNvPr id="3" name="Rectangle 2"/>
          <p:cNvSpPr/>
          <p:nvPr/>
        </p:nvSpPr>
        <p:spPr>
          <a:xfrm>
            <a:off x="611560" y="1610380"/>
            <a:ext cx="2088232" cy="523220"/>
          </a:xfrm>
          <a:prstGeom prst="rect">
            <a:avLst/>
          </a:prstGeom>
        </p:spPr>
        <p:txBody>
          <a:bodyPr wrap="square">
            <a:spAutoFit/>
          </a:bodyPr>
          <a:lstStyle/>
          <a:p>
            <a:r>
              <a:rPr lang="en-US" sz="2800" b="1" dirty="0">
                <a:solidFill>
                  <a:srgbClr val="C00000"/>
                </a:solidFill>
              </a:rPr>
              <a:t>Procedure :</a:t>
            </a:r>
          </a:p>
        </p:txBody>
      </p:sp>
      <p:sp>
        <p:nvSpPr>
          <p:cNvPr id="6" name="Rectangle 5"/>
          <p:cNvSpPr/>
          <p:nvPr/>
        </p:nvSpPr>
        <p:spPr>
          <a:xfrm>
            <a:off x="980980" y="253425"/>
            <a:ext cx="7156704" cy="646331"/>
          </a:xfrm>
          <a:prstGeom prst="rect">
            <a:avLst/>
          </a:prstGeom>
        </p:spPr>
        <p:txBody>
          <a:bodyPr wrap="none">
            <a:spAutoFit/>
          </a:bodyPr>
          <a:lstStyle/>
          <a:p>
            <a:pPr algn="ctr"/>
            <a:r>
              <a:rPr lang="en-US" sz="3600" b="1" dirty="0">
                <a:solidFill>
                  <a:schemeClr val="accent3">
                    <a:lumMod val="50000"/>
                  </a:schemeClr>
                </a:solidFill>
              </a:rPr>
              <a:t>Activity On Length Of Sides Property</a:t>
            </a:r>
          </a:p>
        </p:txBody>
      </p:sp>
    </p:spTree>
    <p:extLst>
      <p:ext uri="{BB962C8B-B14F-4D97-AF65-F5344CB8AC3E}">
        <p14:creationId xmlns:p14="http://schemas.microsoft.com/office/powerpoint/2010/main" val="207714384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equi tri.jpg"/>
          <p:cNvPicPr/>
          <p:nvPr/>
        </p:nvPicPr>
        <p:blipFill>
          <a:blip r:embed="rId3" cstate="print"/>
          <a:stretch>
            <a:fillRect/>
          </a:stretch>
        </p:blipFill>
        <p:spPr>
          <a:xfrm>
            <a:off x="1467272" y="1449596"/>
            <a:ext cx="2952328" cy="2448272"/>
          </a:xfrm>
          <a:prstGeom prst="rect">
            <a:avLst/>
          </a:prstGeom>
        </p:spPr>
      </p:pic>
      <p:sp>
        <p:nvSpPr>
          <p:cNvPr id="4" name="TextBox 3"/>
          <p:cNvSpPr txBox="1"/>
          <p:nvPr/>
        </p:nvSpPr>
        <p:spPr>
          <a:xfrm>
            <a:off x="4843636" y="1621830"/>
            <a:ext cx="2952328" cy="1569660"/>
          </a:xfrm>
          <a:prstGeom prst="rect">
            <a:avLst/>
          </a:prstGeom>
          <a:noFill/>
        </p:spPr>
        <p:txBody>
          <a:bodyPr wrap="square" rtlCol="0">
            <a:spAutoFit/>
          </a:bodyPr>
          <a:lstStyle/>
          <a:p>
            <a:r>
              <a:rPr lang="en-US" sz="2400" dirty="0">
                <a:solidFill>
                  <a:prstClr val="black"/>
                </a:solidFill>
              </a:rPr>
              <a:t>Measure of sides (cm)</a:t>
            </a:r>
          </a:p>
          <a:p>
            <a:r>
              <a:rPr lang="en-US" sz="2400" dirty="0">
                <a:solidFill>
                  <a:prstClr val="black"/>
                </a:solidFill>
              </a:rPr>
              <a:t>AB = </a:t>
            </a:r>
          </a:p>
          <a:p>
            <a:r>
              <a:rPr lang="en-US" sz="2400" dirty="0">
                <a:solidFill>
                  <a:prstClr val="black"/>
                </a:solidFill>
              </a:rPr>
              <a:t>BC = </a:t>
            </a:r>
          </a:p>
          <a:p>
            <a:r>
              <a:rPr lang="en-US" sz="2400" dirty="0">
                <a:solidFill>
                  <a:prstClr val="black"/>
                </a:solidFill>
              </a:rPr>
              <a:t>CA = </a:t>
            </a:r>
          </a:p>
        </p:txBody>
      </p:sp>
      <p:sp>
        <p:nvSpPr>
          <p:cNvPr id="5" name="TextBox 4"/>
          <p:cNvSpPr txBox="1"/>
          <p:nvPr/>
        </p:nvSpPr>
        <p:spPr>
          <a:xfrm>
            <a:off x="905644" y="4267200"/>
            <a:ext cx="3059832" cy="1569660"/>
          </a:xfrm>
          <a:prstGeom prst="rect">
            <a:avLst/>
          </a:prstGeom>
          <a:noFill/>
        </p:spPr>
        <p:txBody>
          <a:bodyPr wrap="square" rtlCol="0">
            <a:spAutoFit/>
          </a:bodyPr>
          <a:lstStyle/>
          <a:p>
            <a:r>
              <a:rPr lang="en-US" sz="2400" dirty="0">
                <a:solidFill>
                  <a:prstClr val="black"/>
                </a:solidFill>
              </a:rPr>
              <a:t>Sum of two sides ( cm)</a:t>
            </a:r>
          </a:p>
          <a:p>
            <a:r>
              <a:rPr lang="en-US" sz="2400" dirty="0">
                <a:solidFill>
                  <a:prstClr val="black"/>
                </a:solidFill>
              </a:rPr>
              <a:t>AB+ BC = ---------</a:t>
            </a:r>
          </a:p>
          <a:p>
            <a:r>
              <a:rPr lang="en-US" sz="2400" dirty="0">
                <a:solidFill>
                  <a:prstClr val="black"/>
                </a:solidFill>
              </a:rPr>
              <a:t>BC + CA = ---------</a:t>
            </a:r>
          </a:p>
          <a:p>
            <a:r>
              <a:rPr lang="en-US" sz="2400" dirty="0">
                <a:solidFill>
                  <a:prstClr val="black"/>
                </a:solidFill>
              </a:rPr>
              <a:t>CA + AB = ---------</a:t>
            </a:r>
          </a:p>
        </p:txBody>
      </p:sp>
      <p:sp>
        <p:nvSpPr>
          <p:cNvPr id="6" name="TextBox 5"/>
          <p:cNvSpPr txBox="1"/>
          <p:nvPr/>
        </p:nvSpPr>
        <p:spPr>
          <a:xfrm>
            <a:off x="5580112" y="4267200"/>
            <a:ext cx="2592288" cy="1569660"/>
          </a:xfrm>
          <a:prstGeom prst="rect">
            <a:avLst/>
          </a:prstGeom>
          <a:noFill/>
        </p:spPr>
        <p:txBody>
          <a:bodyPr wrap="square" rtlCol="0">
            <a:spAutoFit/>
          </a:bodyPr>
          <a:lstStyle/>
          <a:p>
            <a:r>
              <a:rPr lang="en-US" sz="2400" dirty="0">
                <a:solidFill>
                  <a:prstClr val="black"/>
                </a:solidFill>
              </a:rPr>
              <a:t>Third side ( cm)</a:t>
            </a:r>
          </a:p>
          <a:p>
            <a:r>
              <a:rPr lang="en-US" sz="2400" dirty="0">
                <a:solidFill>
                  <a:prstClr val="black"/>
                </a:solidFill>
              </a:rPr>
              <a:t>CA = --------------</a:t>
            </a:r>
          </a:p>
          <a:p>
            <a:r>
              <a:rPr lang="en-US" sz="2400" dirty="0">
                <a:solidFill>
                  <a:prstClr val="black"/>
                </a:solidFill>
              </a:rPr>
              <a:t>AB = --------------</a:t>
            </a:r>
          </a:p>
          <a:p>
            <a:r>
              <a:rPr lang="en-US" sz="2400" dirty="0">
                <a:solidFill>
                  <a:prstClr val="black"/>
                </a:solidFill>
              </a:rPr>
              <a:t>BC = ---------------</a:t>
            </a:r>
          </a:p>
        </p:txBody>
      </p:sp>
      <p:sp>
        <p:nvSpPr>
          <p:cNvPr id="7" name="TextBox 6"/>
          <p:cNvSpPr txBox="1"/>
          <p:nvPr/>
        </p:nvSpPr>
        <p:spPr>
          <a:xfrm>
            <a:off x="1828800" y="5969389"/>
            <a:ext cx="4853248" cy="461665"/>
          </a:xfrm>
          <a:prstGeom prst="rect">
            <a:avLst/>
          </a:prstGeom>
          <a:solidFill>
            <a:schemeClr val="accent2">
              <a:lumMod val="60000"/>
              <a:lumOff val="40000"/>
            </a:schemeClr>
          </a:solidFill>
          <a:ln>
            <a:solidFill>
              <a:srgbClr val="F11B4E"/>
            </a:solidFill>
          </a:ln>
        </p:spPr>
        <p:txBody>
          <a:bodyPr wrap="square" rtlCol="0">
            <a:spAutoFit/>
          </a:bodyPr>
          <a:lstStyle/>
          <a:p>
            <a:pPr algn="ctr"/>
            <a:r>
              <a:rPr lang="en-US" sz="2400" dirty="0">
                <a:solidFill>
                  <a:prstClr val="black"/>
                </a:solidFill>
              </a:rPr>
              <a:t>Is sum of two sides &gt;  third side ??</a:t>
            </a:r>
          </a:p>
        </p:txBody>
      </p:sp>
      <p:sp>
        <p:nvSpPr>
          <p:cNvPr id="8" name="TextBox 7"/>
          <p:cNvSpPr txBox="1"/>
          <p:nvPr/>
        </p:nvSpPr>
        <p:spPr>
          <a:xfrm>
            <a:off x="1611288" y="2392958"/>
            <a:ext cx="720080" cy="369332"/>
          </a:xfrm>
          <a:prstGeom prst="rect">
            <a:avLst/>
          </a:prstGeom>
          <a:noFill/>
        </p:spPr>
        <p:txBody>
          <a:bodyPr wrap="square" rtlCol="0">
            <a:spAutoFit/>
          </a:bodyPr>
          <a:lstStyle/>
          <a:p>
            <a:r>
              <a:rPr lang="en-US" dirty="0">
                <a:solidFill>
                  <a:prstClr val="black"/>
                </a:solidFill>
              </a:rPr>
              <a:t>4cm</a:t>
            </a:r>
          </a:p>
        </p:txBody>
      </p:sp>
      <p:sp>
        <p:nvSpPr>
          <p:cNvPr id="9" name="TextBox 8"/>
          <p:cNvSpPr txBox="1"/>
          <p:nvPr/>
        </p:nvSpPr>
        <p:spPr>
          <a:xfrm>
            <a:off x="3555504" y="2392958"/>
            <a:ext cx="720080" cy="369332"/>
          </a:xfrm>
          <a:prstGeom prst="rect">
            <a:avLst/>
          </a:prstGeom>
          <a:noFill/>
        </p:spPr>
        <p:txBody>
          <a:bodyPr wrap="square" rtlCol="0">
            <a:spAutoFit/>
          </a:bodyPr>
          <a:lstStyle/>
          <a:p>
            <a:r>
              <a:rPr lang="en-US" dirty="0">
                <a:solidFill>
                  <a:prstClr val="black"/>
                </a:solidFill>
              </a:rPr>
              <a:t>4cm</a:t>
            </a:r>
          </a:p>
        </p:txBody>
      </p:sp>
      <p:sp>
        <p:nvSpPr>
          <p:cNvPr id="10" name="TextBox 9"/>
          <p:cNvSpPr txBox="1"/>
          <p:nvPr/>
        </p:nvSpPr>
        <p:spPr>
          <a:xfrm>
            <a:off x="2583396" y="3897868"/>
            <a:ext cx="720080" cy="369332"/>
          </a:xfrm>
          <a:prstGeom prst="rect">
            <a:avLst/>
          </a:prstGeom>
          <a:noFill/>
        </p:spPr>
        <p:txBody>
          <a:bodyPr wrap="square" rtlCol="0">
            <a:spAutoFit/>
          </a:bodyPr>
          <a:lstStyle/>
          <a:p>
            <a:r>
              <a:rPr lang="en-US" dirty="0">
                <a:solidFill>
                  <a:prstClr val="black"/>
                </a:solidFill>
              </a:rPr>
              <a:t>4cm</a:t>
            </a:r>
          </a:p>
        </p:txBody>
      </p:sp>
      <p:sp>
        <p:nvSpPr>
          <p:cNvPr id="11" name="TextBox 10"/>
          <p:cNvSpPr txBox="1"/>
          <p:nvPr/>
        </p:nvSpPr>
        <p:spPr>
          <a:xfrm>
            <a:off x="632520" y="1143000"/>
            <a:ext cx="2034480" cy="523220"/>
          </a:xfrm>
          <a:prstGeom prst="rect">
            <a:avLst/>
          </a:prstGeom>
          <a:noFill/>
        </p:spPr>
        <p:txBody>
          <a:bodyPr wrap="square" rtlCol="0">
            <a:spAutoFit/>
          </a:bodyPr>
          <a:lstStyle/>
          <a:p>
            <a:r>
              <a:rPr lang="en-US" sz="2800" b="1" dirty="0">
                <a:solidFill>
                  <a:srgbClr val="C00000"/>
                </a:solidFill>
              </a:rPr>
              <a:t>Equilateral </a:t>
            </a:r>
          </a:p>
        </p:txBody>
      </p:sp>
      <p:sp>
        <p:nvSpPr>
          <p:cNvPr id="14" name="Cloud 13"/>
          <p:cNvSpPr/>
          <p:nvPr/>
        </p:nvSpPr>
        <p:spPr>
          <a:xfrm>
            <a:off x="6781800" y="5943600"/>
            <a:ext cx="827378" cy="595536"/>
          </a:xfrm>
          <a:prstGeom prst="cloud">
            <a:avLst/>
          </a:prstGeom>
          <a:solidFill>
            <a:schemeClr val="accent3">
              <a:lumMod val="60000"/>
              <a:lumOff val="40000"/>
            </a:schemeClr>
          </a:solidFill>
          <a:ln>
            <a:solidFill>
              <a:srgbClr val="F11B4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b="1" dirty="0">
                <a:solidFill>
                  <a:prstClr val="black"/>
                </a:solidFill>
              </a:rPr>
              <a:t>YES</a:t>
            </a:r>
            <a:endParaRPr lang="en-US" b="1" dirty="0">
              <a:solidFill>
                <a:prstClr val="black"/>
              </a:solidFill>
            </a:endParaRPr>
          </a:p>
        </p:txBody>
      </p:sp>
      <p:sp>
        <p:nvSpPr>
          <p:cNvPr id="15" name="Rectangle 14"/>
          <p:cNvSpPr/>
          <p:nvPr/>
        </p:nvSpPr>
        <p:spPr>
          <a:xfrm>
            <a:off x="841248" y="222954"/>
            <a:ext cx="7156704" cy="646331"/>
          </a:xfrm>
          <a:prstGeom prst="rect">
            <a:avLst/>
          </a:prstGeom>
        </p:spPr>
        <p:txBody>
          <a:bodyPr wrap="none">
            <a:spAutoFit/>
          </a:bodyPr>
          <a:lstStyle/>
          <a:p>
            <a:pPr algn="ctr"/>
            <a:r>
              <a:rPr lang="en-US" sz="3600" b="1" dirty="0">
                <a:solidFill>
                  <a:schemeClr val="accent3">
                    <a:lumMod val="50000"/>
                  </a:schemeClr>
                </a:solidFill>
              </a:rPr>
              <a:t>Activity On Length Of Sides Property</a:t>
            </a:r>
          </a:p>
        </p:txBody>
      </p:sp>
    </p:spTree>
    <p:extLst>
      <p:ext uri="{BB962C8B-B14F-4D97-AF65-F5344CB8AC3E}">
        <p14:creationId xmlns:p14="http://schemas.microsoft.com/office/powerpoint/2010/main" val="23376770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Effect transition="in" filter="fade">
                                      <p:cBhvr>
                                        <p:cTn id="9" dur="500"/>
                                        <p:tgtEl>
                                          <p:spTgt spid="7"/>
                                        </p:tgtEl>
                                      </p:cBhvr>
                                    </p:animEffect>
                                  </p:childTnLst>
                                </p:cTn>
                              </p:par>
                            </p:childTnLst>
                          </p:cTn>
                        </p:par>
                      </p:childTnLst>
                    </p:cTn>
                  </p:par>
                  <p:par>
                    <p:cTn id="10" fill="hold">
                      <p:stCondLst>
                        <p:cond delay="indefinite"/>
                      </p:stCondLst>
                      <p:childTnLst>
                        <p:par>
                          <p:cTn id="11" fill="hold">
                            <p:stCondLst>
                              <p:cond delay="0"/>
                            </p:stCondLst>
                            <p:childTnLst>
                              <p:par>
                                <p:cTn id="12" presetID="14" presetClass="entr" presetSubtype="10" fill="hold" grpId="0" nodeType="clickEffect">
                                  <p:stCondLst>
                                    <p:cond delay="0"/>
                                  </p:stCondLst>
                                  <p:childTnLst>
                                    <p:set>
                                      <p:cBhvr>
                                        <p:cTn id="13" dur="1" fill="hold">
                                          <p:stCondLst>
                                            <p:cond delay="0"/>
                                          </p:stCondLst>
                                        </p:cTn>
                                        <p:tgtEl>
                                          <p:spTgt spid="14"/>
                                        </p:tgtEl>
                                        <p:attrNameLst>
                                          <p:attrName>style.visibility</p:attrName>
                                        </p:attrNameLst>
                                      </p:cBhvr>
                                      <p:to>
                                        <p:strVal val="visible"/>
                                      </p:to>
                                    </p:set>
                                    <p:animEffect transition="in" filter="randombar(horizontal)">
                                      <p:cBhvr>
                                        <p:cTn id="14"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4"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Isosceles Triangle 3"/>
          <p:cNvSpPr/>
          <p:nvPr/>
        </p:nvSpPr>
        <p:spPr>
          <a:xfrm>
            <a:off x="1758455" y="1856681"/>
            <a:ext cx="2363000" cy="2005625"/>
          </a:xfrm>
          <a:prstGeom prst="triangle">
            <a:avLst/>
          </a:prstGeom>
          <a:solidFill>
            <a:srgbClr val="00B0F0"/>
          </a:solidFill>
          <a:ln>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 name="TextBox 4"/>
          <p:cNvSpPr txBox="1"/>
          <p:nvPr/>
        </p:nvSpPr>
        <p:spPr>
          <a:xfrm>
            <a:off x="2788774" y="1524000"/>
            <a:ext cx="351553" cy="369332"/>
          </a:xfrm>
          <a:prstGeom prst="rect">
            <a:avLst/>
          </a:prstGeom>
          <a:noFill/>
        </p:spPr>
        <p:txBody>
          <a:bodyPr wrap="square" rtlCol="0">
            <a:spAutoFit/>
          </a:bodyPr>
          <a:lstStyle/>
          <a:p>
            <a:r>
              <a:rPr lang="en-US" b="1" dirty="0">
                <a:solidFill>
                  <a:prstClr val="black"/>
                </a:solidFill>
              </a:rPr>
              <a:t>D</a:t>
            </a:r>
          </a:p>
        </p:txBody>
      </p:sp>
      <p:sp>
        <p:nvSpPr>
          <p:cNvPr id="6" name="TextBox 5"/>
          <p:cNvSpPr txBox="1"/>
          <p:nvPr/>
        </p:nvSpPr>
        <p:spPr>
          <a:xfrm>
            <a:off x="1564638" y="3817872"/>
            <a:ext cx="351553" cy="369332"/>
          </a:xfrm>
          <a:prstGeom prst="rect">
            <a:avLst/>
          </a:prstGeom>
          <a:noFill/>
        </p:spPr>
        <p:txBody>
          <a:bodyPr wrap="square" rtlCol="0">
            <a:spAutoFit/>
          </a:bodyPr>
          <a:lstStyle/>
          <a:p>
            <a:r>
              <a:rPr lang="en-US" b="1" dirty="0">
                <a:solidFill>
                  <a:prstClr val="black"/>
                </a:solidFill>
              </a:rPr>
              <a:t>E</a:t>
            </a:r>
          </a:p>
        </p:txBody>
      </p:sp>
      <p:sp>
        <p:nvSpPr>
          <p:cNvPr id="7" name="TextBox 6"/>
          <p:cNvSpPr txBox="1"/>
          <p:nvPr/>
        </p:nvSpPr>
        <p:spPr>
          <a:xfrm>
            <a:off x="3932415" y="3817872"/>
            <a:ext cx="351553" cy="369332"/>
          </a:xfrm>
          <a:prstGeom prst="rect">
            <a:avLst/>
          </a:prstGeom>
          <a:noFill/>
        </p:spPr>
        <p:txBody>
          <a:bodyPr wrap="square" rtlCol="0">
            <a:spAutoFit/>
          </a:bodyPr>
          <a:lstStyle/>
          <a:p>
            <a:r>
              <a:rPr lang="en-US" b="1" dirty="0">
                <a:solidFill>
                  <a:prstClr val="black"/>
                </a:solidFill>
              </a:rPr>
              <a:t>F</a:t>
            </a:r>
          </a:p>
        </p:txBody>
      </p:sp>
      <p:sp>
        <p:nvSpPr>
          <p:cNvPr id="8" name="TextBox 7"/>
          <p:cNvSpPr txBox="1"/>
          <p:nvPr/>
        </p:nvSpPr>
        <p:spPr>
          <a:xfrm>
            <a:off x="1837889" y="2532370"/>
            <a:ext cx="654366" cy="382150"/>
          </a:xfrm>
          <a:prstGeom prst="rect">
            <a:avLst/>
          </a:prstGeom>
          <a:noFill/>
        </p:spPr>
        <p:txBody>
          <a:bodyPr wrap="square" rtlCol="0">
            <a:spAutoFit/>
          </a:bodyPr>
          <a:lstStyle/>
          <a:p>
            <a:r>
              <a:rPr lang="en-US" dirty="0">
                <a:solidFill>
                  <a:prstClr val="black"/>
                </a:solidFill>
              </a:rPr>
              <a:t>6cm</a:t>
            </a:r>
          </a:p>
        </p:txBody>
      </p:sp>
      <p:sp>
        <p:nvSpPr>
          <p:cNvPr id="9" name="TextBox 8"/>
          <p:cNvSpPr txBox="1"/>
          <p:nvPr/>
        </p:nvSpPr>
        <p:spPr>
          <a:xfrm>
            <a:off x="3500367" y="2531020"/>
            <a:ext cx="616312" cy="369332"/>
          </a:xfrm>
          <a:prstGeom prst="rect">
            <a:avLst/>
          </a:prstGeom>
          <a:noFill/>
        </p:spPr>
        <p:txBody>
          <a:bodyPr wrap="square" rtlCol="0">
            <a:spAutoFit/>
          </a:bodyPr>
          <a:lstStyle/>
          <a:p>
            <a:r>
              <a:rPr lang="en-US" dirty="0">
                <a:solidFill>
                  <a:prstClr val="black"/>
                </a:solidFill>
              </a:rPr>
              <a:t>6cm</a:t>
            </a:r>
          </a:p>
        </p:txBody>
      </p:sp>
      <p:sp>
        <p:nvSpPr>
          <p:cNvPr id="10" name="TextBox 9"/>
          <p:cNvSpPr txBox="1"/>
          <p:nvPr/>
        </p:nvSpPr>
        <p:spPr>
          <a:xfrm>
            <a:off x="2568506" y="3868906"/>
            <a:ext cx="792088" cy="369332"/>
          </a:xfrm>
          <a:prstGeom prst="rect">
            <a:avLst/>
          </a:prstGeom>
          <a:noFill/>
        </p:spPr>
        <p:txBody>
          <a:bodyPr wrap="square" rtlCol="0">
            <a:spAutoFit/>
          </a:bodyPr>
          <a:lstStyle/>
          <a:p>
            <a:r>
              <a:rPr lang="en-US" dirty="0">
                <a:solidFill>
                  <a:prstClr val="black"/>
                </a:solidFill>
              </a:rPr>
              <a:t>7cm</a:t>
            </a:r>
          </a:p>
        </p:txBody>
      </p:sp>
      <p:sp>
        <p:nvSpPr>
          <p:cNvPr id="11" name="TextBox 10"/>
          <p:cNvSpPr txBox="1"/>
          <p:nvPr/>
        </p:nvSpPr>
        <p:spPr>
          <a:xfrm>
            <a:off x="5580112" y="2074663"/>
            <a:ext cx="2952328" cy="1569660"/>
          </a:xfrm>
          <a:prstGeom prst="rect">
            <a:avLst/>
          </a:prstGeom>
          <a:noFill/>
        </p:spPr>
        <p:txBody>
          <a:bodyPr wrap="square" rtlCol="0">
            <a:spAutoFit/>
          </a:bodyPr>
          <a:lstStyle/>
          <a:p>
            <a:r>
              <a:rPr lang="en-US" sz="2400" dirty="0">
                <a:solidFill>
                  <a:prstClr val="black"/>
                </a:solidFill>
              </a:rPr>
              <a:t>Measure of sides (cm)</a:t>
            </a:r>
          </a:p>
          <a:p>
            <a:r>
              <a:rPr lang="en-US" sz="2400" dirty="0">
                <a:solidFill>
                  <a:prstClr val="black"/>
                </a:solidFill>
              </a:rPr>
              <a:t>DE = </a:t>
            </a:r>
          </a:p>
          <a:p>
            <a:r>
              <a:rPr lang="en-US" sz="2400" dirty="0">
                <a:solidFill>
                  <a:prstClr val="black"/>
                </a:solidFill>
              </a:rPr>
              <a:t>EF = </a:t>
            </a:r>
          </a:p>
          <a:p>
            <a:r>
              <a:rPr lang="en-US" sz="2400" dirty="0">
                <a:solidFill>
                  <a:prstClr val="black"/>
                </a:solidFill>
              </a:rPr>
              <a:t>FD = </a:t>
            </a:r>
          </a:p>
        </p:txBody>
      </p:sp>
      <p:sp>
        <p:nvSpPr>
          <p:cNvPr id="12" name="TextBox 11"/>
          <p:cNvSpPr txBox="1"/>
          <p:nvPr/>
        </p:nvSpPr>
        <p:spPr>
          <a:xfrm>
            <a:off x="1103150" y="4221540"/>
            <a:ext cx="3059832" cy="1569660"/>
          </a:xfrm>
          <a:prstGeom prst="rect">
            <a:avLst/>
          </a:prstGeom>
          <a:noFill/>
        </p:spPr>
        <p:txBody>
          <a:bodyPr wrap="square" rtlCol="0">
            <a:spAutoFit/>
          </a:bodyPr>
          <a:lstStyle/>
          <a:p>
            <a:r>
              <a:rPr lang="en-US" sz="2400" dirty="0">
                <a:solidFill>
                  <a:prstClr val="black"/>
                </a:solidFill>
              </a:rPr>
              <a:t>Sum of two sides ( cm)</a:t>
            </a:r>
          </a:p>
          <a:p>
            <a:r>
              <a:rPr lang="en-US" sz="2400" dirty="0">
                <a:solidFill>
                  <a:prstClr val="black"/>
                </a:solidFill>
              </a:rPr>
              <a:t>DE+ EF = ---------</a:t>
            </a:r>
          </a:p>
          <a:p>
            <a:r>
              <a:rPr lang="en-US" sz="2400" dirty="0">
                <a:solidFill>
                  <a:prstClr val="black"/>
                </a:solidFill>
              </a:rPr>
              <a:t>EF + FD = ---------</a:t>
            </a:r>
          </a:p>
          <a:p>
            <a:r>
              <a:rPr lang="en-US" sz="2400" dirty="0">
                <a:solidFill>
                  <a:prstClr val="black"/>
                </a:solidFill>
              </a:rPr>
              <a:t>FD + DE = ---------</a:t>
            </a:r>
          </a:p>
        </p:txBody>
      </p:sp>
      <p:sp>
        <p:nvSpPr>
          <p:cNvPr id="13" name="TextBox 12"/>
          <p:cNvSpPr txBox="1"/>
          <p:nvPr/>
        </p:nvSpPr>
        <p:spPr>
          <a:xfrm>
            <a:off x="5436096" y="4221540"/>
            <a:ext cx="2592288" cy="1569660"/>
          </a:xfrm>
          <a:prstGeom prst="rect">
            <a:avLst/>
          </a:prstGeom>
          <a:noFill/>
        </p:spPr>
        <p:txBody>
          <a:bodyPr wrap="square" rtlCol="0">
            <a:spAutoFit/>
          </a:bodyPr>
          <a:lstStyle/>
          <a:p>
            <a:r>
              <a:rPr lang="en-US" sz="2400" dirty="0">
                <a:solidFill>
                  <a:prstClr val="black"/>
                </a:solidFill>
              </a:rPr>
              <a:t>Third side ( cm)</a:t>
            </a:r>
          </a:p>
          <a:p>
            <a:r>
              <a:rPr lang="en-US" sz="2400" dirty="0">
                <a:solidFill>
                  <a:prstClr val="black"/>
                </a:solidFill>
              </a:rPr>
              <a:t>FD = --------------</a:t>
            </a:r>
          </a:p>
          <a:p>
            <a:r>
              <a:rPr lang="en-US" sz="2400" dirty="0">
                <a:solidFill>
                  <a:prstClr val="black"/>
                </a:solidFill>
              </a:rPr>
              <a:t>DE = --------------</a:t>
            </a:r>
          </a:p>
          <a:p>
            <a:r>
              <a:rPr lang="en-US" sz="2400" dirty="0">
                <a:solidFill>
                  <a:prstClr val="black"/>
                </a:solidFill>
              </a:rPr>
              <a:t>EF = ---------------</a:t>
            </a:r>
          </a:p>
        </p:txBody>
      </p:sp>
      <p:sp>
        <p:nvSpPr>
          <p:cNvPr id="16" name="TextBox 15"/>
          <p:cNvSpPr txBox="1"/>
          <p:nvPr/>
        </p:nvSpPr>
        <p:spPr>
          <a:xfrm>
            <a:off x="1524000" y="6029673"/>
            <a:ext cx="4731680" cy="461665"/>
          </a:xfrm>
          <a:prstGeom prst="rect">
            <a:avLst/>
          </a:prstGeom>
          <a:solidFill>
            <a:srgbClr val="91CF4D"/>
          </a:solidFill>
          <a:ln>
            <a:solidFill>
              <a:srgbClr val="F11B4E"/>
            </a:solidFill>
          </a:ln>
        </p:spPr>
        <p:txBody>
          <a:bodyPr wrap="square" rtlCol="0">
            <a:spAutoFit/>
          </a:bodyPr>
          <a:lstStyle/>
          <a:p>
            <a:pPr algn="ctr"/>
            <a:r>
              <a:rPr lang="en-US" sz="2400" dirty="0">
                <a:solidFill>
                  <a:prstClr val="black"/>
                </a:solidFill>
              </a:rPr>
              <a:t>Is sum of two sides &gt;  third side ??</a:t>
            </a:r>
          </a:p>
        </p:txBody>
      </p:sp>
      <p:sp>
        <p:nvSpPr>
          <p:cNvPr id="17" name="Cloud 16"/>
          <p:cNvSpPr/>
          <p:nvPr/>
        </p:nvSpPr>
        <p:spPr>
          <a:xfrm>
            <a:off x="6324600" y="5943600"/>
            <a:ext cx="914400" cy="595536"/>
          </a:xfrm>
          <a:prstGeom prst="cloud">
            <a:avLst/>
          </a:prstGeom>
          <a:solidFill>
            <a:schemeClr val="accent6">
              <a:lumMod val="60000"/>
              <a:lumOff val="40000"/>
            </a:schemeClr>
          </a:solidFill>
          <a:ln>
            <a:solidFill>
              <a:srgbClr val="F11B4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b="1" dirty="0">
                <a:solidFill>
                  <a:prstClr val="black"/>
                </a:solidFill>
              </a:rPr>
              <a:t>YES</a:t>
            </a:r>
            <a:endParaRPr lang="en-US" b="1" dirty="0">
              <a:solidFill>
                <a:prstClr val="black"/>
              </a:solidFill>
            </a:endParaRPr>
          </a:p>
        </p:txBody>
      </p:sp>
      <p:sp>
        <p:nvSpPr>
          <p:cNvPr id="18" name="TextBox 17"/>
          <p:cNvSpPr txBox="1"/>
          <p:nvPr/>
        </p:nvSpPr>
        <p:spPr>
          <a:xfrm>
            <a:off x="632520" y="1143000"/>
            <a:ext cx="2034480" cy="523220"/>
          </a:xfrm>
          <a:prstGeom prst="rect">
            <a:avLst/>
          </a:prstGeom>
          <a:noFill/>
        </p:spPr>
        <p:txBody>
          <a:bodyPr wrap="square" rtlCol="0">
            <a:spAutoFit/>
          </a:bodyPr>
          <a:lstStyle/>
          <a:p>
            <a:r>
              <a:rPr lang="en-US" sz="2800" b="1" dirty="0">
                <a:solidFill>
                  <a:srgbClr val="C00000"/>
                </a:solidFill>
              </a:rPr>
              <a:t>Isosceles</a:t>
            </a:r>
          </a:p>
        </p:txBody>
      </p:sp>
      <p:sp>
        <p:nvSpPr>
          <p:cNvPr id="20" name="Rectangle 19"/>
          <p:cNvSpPr/>
          <p:nvPr/>
        </p:nvSpPr>
        <p:spPr>
          <a:xfrm>
            <a:off x="871680" y="202299"/>
            <a:ext cx="7156704" cy="646331"/>
          </a:xfrm>
          <a:prstGeom prst="rect">
            <a:avLst/>
          </a:prstGeom>
        </p:spPr>
        <p:txBody>
          <a:bodyPr wrap="none">
            <a:spAutoFit/>
          </a:bodyPr>
          <a:lstStyle/>
          <a:p>
            <a:pPr algn="ctr"/>
            <a:r>
              <a:rPr lang="en-US" sz="3600" b="1" dirty="0">
                <a:solidFill>
                  <a:schemeClr val="accent3">
                    <a:lumMod val="50000"/>
                  </a:schemeClr>
                </a:solidFill>
              </a:rPr>
              <a:t>Activity On Length Of Sides Property</a:t>
            </a:r>
          </a:p>
        </p:txBody>
      </p:sp>
    </p:spTree>
    <p:extLst>
      <p:ext uri="{BB962C8B-B14F-4D97-AF65-F5344CB8AC3E}">
        <p14:creationId xmlns:p14="http://schemas.microsoft.com/office/powerpoint/2010/main" val="253427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p:cTn id="7" dur="500" fill="hold"/>
                                        <p:tgtEl>
                                          <p:spTgt spid="16"/>
                                        </p:tgtEl>
                                        <p:attrNameLst>
                                          <p:attrName>ppt_w</p:attrName>
                                        </p:attrNameLst>
                                      </p:cBhvr>
                                      <p:tavLst>
                                        <p:tav tm="0">
                                          <p:val>
                                            <p:fltVal val="0"/>
                                          </p:val>
                                        </p:tav>
                                        <p:tav tm="100000">
                                          <p:val>
                                            <p:strVal val="#ppt_w"/>
                                          </p:val>
                                        </p:tav>
                                      </p:tavLst>
                                    </p:anim>
                                    <p:anim calcmode="lin" valueType="num">
                                      <p:cBhvr>
                                        <p:cTn id="8" dur="500" fill="hold"/>
                                        <p:tgtEl>
                                          <p:spTgt spid="16"/>
                                        </p:tgtEl>
                                        <p:attrNameLst>
                                          <p:attrName>ppt_h</p:attrName>
                                        </p:attrNameLst>
                                      </p:cBhvr>
                                      <p:tavLst>
                                        <p:tav tm="0">
                                          <p:val>
                                            <p:fltVal val="0"/>
                                          </p:val>
                                        </p:tav>
                                        <p:tav tm="100000">
                                          <p:val>
                                            <p:strVal val="#ppt_h"/>
                                          </p:val>
                                        </p:tav>
                                      </p:tavLst>
                                    </p:anim>
                                    <p:animEffect transition="in" filter="fade">
                                      <p:cBhvr>
                                        <p:cTn id="9" dur="500"/>
                                        <p:tgtEl>
                                          <p:spTgt spid="16"/>
                                        </p:tgtEl>
                                      </p:cBhvr>
                                    </p:animEffect>
                                  </p:childTnLst>
                                </p:cTn>
                              </p:par>
                            </p:childTnLst>
                          </p:cTn>
                        </p:par>
                      </p:childTnLst>
                    </p:cTn>
                  </p:par>
                  <p:par>
                    <p:cTn id="10" fill="hold">
                      <p:stCondLst>
                        <p:cond delay="indefinite"/>
                      </p:stCondLst>
                      <p:childTnLst>
                        <p:par>
                          <p:cTn id="11" fill="hold">
                            <p:stCondLst>
                              <p:cond delay="0"/>
                            </p:stCondLst>
                            <p:childTnLst>
                              <p:par>
                                <p:cTn id="12" presetID="14" presetClass="entr" presetSubtype="10" fill="hold" grpId="0" nodeType="clickEffect">
                                  <p:stCondLst>
                                    <p:cond delay="0"/>
                                  </p:stCondLst>
                                  <p:childTnLst>
                                    <p:set>
                                      <p:cBhvr>
                                        <p:cTn id="13" dur="1" fill="hold">
                                          <p:stCondLst>
                                            <p:cond delay="0"/>
                                          </p:stCondLst>
                                        </p:cTn>
                                        <p:tgtEl>
                                          <p:spTgt spid="17"/>
                                        </p:tgtEl>
                                        <p:attrNameLst>
                                          <p:attrName>style.visibility</p:attrName>
                                        </p:attrNameLst>
                                      </p:cBhvr>
                                      <p:to>
                                        <p:strVal val="visible"/>
                                      </p:to>
                                    </p:set>
                                    <p:animEffect transition="in" filter="randombar(horizontal)">
                                      <p:cBhvr>
                                        <p:cTn id="14"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Isosceles Triangle 7"/>
          <p:cNvSpPr/>
          <p:nvPr/>
        </p:nvSpPr>
        <p:spPr>
          <a:xfrm>
            <a:off x="1245912" y="1885643"/>
            <a:ext cx="2363000" cy="2005625"/>
          </a:xfrm>
          <a:prstGeom prst="triangle">
            <a:avLst/>
          </a:prstGeom>
          <a:solidFill>
            <a:srgbClr val="FFC000"/>
          </a:solidFill>
          <a:ln>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9" name="TextBox 8"/>
          <p:cNvSpPr txBox="1"/>
          <p:nvPr/>
        </p:nvSpPr>
        <p:spPr>
          <a:xfrm>
            <a:off x="2276231" y="1552962"/>
            <a:ext cx="351553" cy="369332"/>
          </a:xfrm>
          <a:prstGeom prst="rect">
            <a:avLst/>
          </a:prstGeom>
          <a:noFill/>
        </p:spPr>
        <p:txBody>
          <a:bodyPr wrap="square" rtlCol="0">
            <a:spAutoFit/>
          </a:bodyPr>
          <a:lstStyle/>
          <a:p>
            <a:r>
              <a:rPr lang="en-US" b="1" dirty="0">
                <a:solidFill>
                  <a:prstClr val="black"/>
                </a:solidFill>
              </a:rPr>
              <a:t>G</a:t>
            </a:r>
          </a:p>
        </p:txBody>
      </p:sp>
      <p:sp>
        <p:nvSpPr>
          <p:cNvPr id="10" name="TextBox 9"/>
          <p:cNvSpPr txBox="1"/>
          <p:nvPr/>
        </p:nvSpPr>
        <p:spPr>
          <a:xfrm>
            <a:off x="1052095" y="3846834"/>
            <a:ext cx="351553" cy="369332"/>
          </a:xfrm>
          <a:prstGeom prst="rect">
            <a:avLst/>
          </a:prstGeom>
          <a:noFill/>
        </p:spPr>
        <p:txBody>
          <a:bodyPr wrap="square" rtlCol="0">
            <a:spAutoFit/>
          </a:bodyPr>
          <a:lstStyle/>
          <a:p>
            <a:r>
              <a:rPr lang="en-US" b="1" dirty="0">
                <a:solidFill>
                  <a:prstClr val="black"/>
                </a:solidFill>
              </a:rPr>
              <a:t>H</a:t>
            </a:r>
          </a:p>
        </p:txBody>
      </p:sp>
      <p:sp>
        <p:nvSpPr>
          <p:cNvPr id="11" name="TextBox 10"/>
          <p:cNvSpPr txBox="1"/>
          <p:nvPr/>
        </p:nvSpPr>
        <p:spPr>
          <a:xfrm>
            <a:off x="3419872" y="3846834"/>
            <a:ext cx="351553" cy="369332"/>
          </a:xfrm>
          <a:prstGeom prst="rect">
            <a:avLst/>
          </a:prstGeom>
          <a:noFill/>
        </p:spPr>
        <p:txBody>
          <a:bodyPr wrap="square" rtlCol="0">
            <a:spAutoFit/>
          </a:bodyPr>
          <a:lstStyle/>
          <a:p>
            <a:r>
              <a:rPr lang="en-US" b="1" dirty="0">
                <a:solidFill>
                  <a:prstClr val="black"/>
                </a:solidFill>
              </a:rPr>
              <a:t>I</a:t>
            </a:r>
          </a:p>
        </p:txBody>
      </p:sp>
      <p:sp>
        <p:nvSpPr>
          <p:cNvPr id="12" name="TextBox 11"/>
          <p:cNvSpPr txBox="1"/>
          <p:nvPr/>
        </p:nvSpPr>
        <p:spPr>
          <a:xfrm>
            <a:off x="1259632" y="2754988"/>
            <a:ext cx="654366" cy="382150"/>
          </a:xfrm>
          <a:prstGeom prst="rect">
            <a:avLst/>
          </a:prstGeom>
          <a:noFill/>
        </p:spPr>
        <p:txBody>
          <a:bodyPr wrap="square" rtlCol="0">
            <a:spAutoFit/>
          </a:bodyPr>
          <a:lstStyle/>
          <a:p>
            <a:r>
              <a:rPr lang="en-US" dirty="0">
                <a:solidFill>
                  <a:prstClr val="black"/>
                </a:solidFill>
              </a:rPr>
              <a:t>8cm</a:t>
            </a:r>
          </a:p>
        </p:txBody>
      </p:sp>
      <p:sp>
        <p:nvSpPr>
          <p:cNvPr id="13" name="TextBox 12"/>
          <p:cNvSpPr txBox="1"/>
          <p:nvPr/>
        </p:nvSpPr>
        <p:spPr>
          <a:xfrm>
            <a:off x="2996311" y="2705090"/>
            <a:ext cx="783601" cy="369332"/>
          </a:xfrm>
          <a:prstGeom prst="rect">
            <a:avLst/>
          </a:prstGeom>
          <a:noFill/>
        </p:spPr>
        <p:txBody>
          <a:bodyPr wrap="square" rtlCol="0">
            <a:spAutoFit/>
          </a:bodyPr>
          <a:lstStyle/>
          <a:p>
            <a:r>
              <a:rPr lang="en-US" dirty="0">
                <a:solidFill>
                  <a:prstClr val="black"/>
                </a:solidFill>
              </a:rPr>
              <a:t>10cm</a:t>
            </a:r>
          </a:p>
        </p:txBody>
      </p:sp>
      <p:sp>
        <p:nvSpPr>
          <p:cNvPr id="14" name="TextBox 13"/>
          <p:cNvSpPr txBox="1"/>
          <p:nvPr/>
        </p:nvSpPr>
        <p:spPr>
          <a:xfrm>
            <a:off x="2055963" y="3897868"/>
            <a:ext cx="792088" cy="369332"/>
          </a:xfrm>
          <a:prstGeom prst="rect">
            <a:avLst/>
          </a:prstGeom>
          <a:noFill/>
        </p:spPr>
        <p:txBody>
          <a:bodyPr wrap="square" rtlCol="0">
            <a:spAutoFit/>
          </a:bodyPr>
          <a:lstStyle/>
          <a:p>
            <a:r>
              <a:rPr lang="en-US" dirty="0">
                <a:solidFill>
                  <a:prstClr val="black"/>
                </a:solidFill>
              </a:rPr>
              <a:t>9 cm</a:t>
            </a:r>
          </a:p>
        </p:txBody>
      </p:sp>
      <p:sp>
        <p:nvSpPr>
          <p:cNvPr id="16" name="TextBox 15"/>
          <p:cNvSpPr txBox="1"/>
          <p:nvPr/>
        </p:nvSpPr>
        <p:spPr>
          <a:xfrm>
            <a:off x="5436096" y="2103625"/>
            <a:ext cx="2952328" cy="1569660"/>
          </a:xfrm>
          <a:prstGeom prst="rect">
            <a:avLst/>
          </a:prstGeom>
          <a:noFill/>
        </p:spPr>
        <p:txBody>
          <a:bodyPr wrap="square" rtlCol="0">
            <a:spAutoFit/>
          </a:bodyPr>
          <a:lstStyle/>
          <a:p>
            <a:r>
              <a:rPr lang="en-US" sz="2400" dirty="0">
                <a:solidFill>
                  <a:prstClr val="black"/>
                </a:solidFill>
              </a:rPr>
              <a:t>Measure of sides (cm)</a:t>
            </a:r>
          </a:p>
          <a:p>
            <a:r>
              <a:rPr lang="en-US" sz="2400" dirty="0">
                <a:solidFill>
                  <a:prstClr val="black"/>
                </a:solidFill>
              </a:rPr>
              <a:t>GH= </a:t>
            </a:r>
          </a:p>
          <a:p>
            <a:r>
              <a:rPr lang="en-US" sz="2400" dirty="0">
                <a:solidFill>
                  <a:prstClr val="black"/>
                </a:solidFill>
              </a:rPr>
              <a:t>HI = </a:t>
            </a:r>
          </a:p>
          <a:p>
            <a:r>
              <a:rPr lang="en-US" sz="2400" dirty="0">
                <a:solidFill>
                  <a:prstClr val="black"/>
                </a:solidFill>
              </a:rPr>
              <a:t>IG = </a:t>
            </a:r>
          </a:p>
        </p:txBody>
      </p:sp>
      <p:sp>
        <p:nvSpPr>
          <p:cNvPr id="17" name="TextBox 16"/>
          <p:cNvSpPr txBox="1"/>
          <p:nvPr/>
        </p:nvSpPr>
        <p:spPr>
          <a:xfrm>
            <a:off x="1052095" y="4297740"/>
            <a:ext cx="3059832" cy="1569660"/>
          </a:xfrm>
          <a:prstGeom prst="rect">
            <a:avLst/>
          </a:prstGeom>
          <a:noFill/>
        </p:spPr>
        <p:txBody>
          <a:bodyPr wrap="square" rtlCol="0">
            <a:spAutoFit/>
          </a:bodyPr>
          <a:lstStyle/>
          <a:p>
            <a:r>
              <a:rPr lang="en-US" sz="2400" dirty="0">
                <a:solidFill>
                  <a:prstClr val="black"/>
                </a:solidFill>
              </a:rPr>
              <a:t>Sum of two sides ( cm)</a:t>
            </a:r>
          </a:p>
          <a:p>
            <a:r>
              <a:rPr lang="en-US" sz="2400" dirty="0">
                <a:solidFill>
                  <a:prstClr val="black"/>
                </a:solidFill>
              </a:rPr>
              <a:t>GH+ HI= ---------</a:t>
            </a:r>
          </a:p>
          <a:p>
            <a:r>
              <a:rPr lang="en-US" sz="2400" dirty="0">
                <a:solidFill>
                  <a:prstClr val="black"/>
                </a:solidFill>
              </a:rPr>
              <a:t>HI + IG = ---------</a:t>
            </a:r>
          </a:p>
          <a:p>
            <a:r>
              <a:rPr lang="en-US" sz="2400" dirty="0">
                <a:solidFill>
                  <a:prstClr val="black"/>
                </a:solidFill>
              </a:rPr>
              <a:t>IG + GH = ---------</a:t>
            </a:r>
          </a:p>
        </p:txBody>
      </p:sp>
      <p:sp>
        <p:nvSpPr>
          <p:cNvPr id="18" name="TextBox 17"/>
          <p:cNvSpPr txBox="1"/>
          <p:nvPr/>
        </p:nvSpPr>
        <p:spPr>
          <a:xfrm>
            <a:off x="5220072" y="4297740"/>
            <a:ext cx="2592288" cy="1569660"/>
          </a:xfrm>
          <a:prstGeom prst="rect">
            <a:avLst/>
          </a:prstGeom>
          <a:noFill/>
        </p:spPr>
        <p:txBody>
          <a:bodyPr wrap="square" rtlCol="0">
            <a:spAutoFit/>
          </a:bodyPr>
          <a:lstStyle/>
          <a:p>
            <a:r>
              <a:rPr lang="en-US" sz="2400" dirty="0">
                <a:solidFill>
                  <a:prstClr val="black"/>
                </a:solidFill>
              </a:rPr>
              <a:t>Third side ( cm)</a:t>
            </a:r>
          </a:p>
          <a:p>
            <a:r>
              <a:rPr lang="en-US" sz="2400" dirty="0">
                <a:solidFill>
                  <a:prstClr val="black"/>
                </a:solidFill>
              </a:rPr>
              <a:t>IG = --------------</a:t>
            </a:r>
          </a:p>
          <a:p>
            <a:r>
              <a:rPr lang="en-US" sz="2400" dirty="0">
                <a:solidFill>
                  <a:prstClr val="black"/>
                </a:solidFill>
              </a:rPr>
              <a:t>GH = --------------</a:t>
            </a:r>
          </a:p>
          <a:p>
            <a:r>
              <a:rPr lang="en-US" sz="2400" dirty="0">
                <a:solidFill>
                  <a:prstClr val="black"/>
                </a:solidFill>
              </a:rPr>
              <a:t>HI = ---------------</a:t>
            </a:r>
          </a:p>
        </p:txBody>
      </p:sp>
      <p:sp>
        <p:nvSpPr>
          <p:cNvPr id="20" name="TextBox 19"/>
          <p:cNvSpPr txBox="1"/>
          <p:nvPr/>
        </p:nvSpPr>
        <p:spPr>
          <a:xfrm>
            <a:off x="1897720" y="6029673"/>
            <a:ext cx="4655480" cy="461665"/>
          </a:xfrm>
          <a:prstGeom prst="rect">
            <a:avLst/>
          </a:prstGeom>
          <a:solidFill>
            <a:schemeClr val="accent4">
              <a:lumMod val="40000"/>
              <a:lumOff val="60000"/>
            </a:schemeClr>
          </a:solidFill>
          <a:ln>
            <a:solidFill>
              <a:srgbClr val="F11B4E"/>
            </a:solidFill>
          </a:ln>
        </p:spPr>
        <p:txBody>
          <a:bodyPr wrap="square" rtlCol="0">
            <a:spAutoFit/>
          </a:bodyPr>
          <a:lstStyle/>
          <a:p>
            <a:pPr algn="ctr"/>
            <a:r>
              <a:rPr lang="en-US" sz="2400" dirty="0">
                <a:solidFill>
                  <a:prstClr val="black"/>
                </a:solidFill>
              </a:rPr>
              <a:t>Is sum of two sides &gt;  third side ??</a:t>
            </a:r>
          </a:p>
        </p:txBody>
      </p:sp>
      <p:sp>
        <p:nvSpPr>
          <p:cNvPr id="21" name="Cloud 20"/>
          <p:cNvSpPr/>
          <p:nvPr/>
        </p:nvSpPr>
        <p:spPr>
          <a:xfrm>
            <a:off x="6629400" y="5943600"/>
            <a:ext cx="914400" cy="595536"/>
          </a:xfrm>
          <a:prstGeom prst="cloud">
            <a:avLst/>
          </a:prstGeom>
          <a:solidFill>
            <a:schemeClr val="accent6"/>
          </a:solidFill>
          <a:ln>
            <a:solidFill>
              <a:srgbClr val="F11B4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b="1" dirty="0">
                <a:solidFill>
                  <a:prstClr val="black"/>
                </a:solidFill>
              </a:rPr>
              <a:t>YES</a:t>
            </a:r>
            <a:endParaRPr lang="en-US" b="1" dirty="0">
              <a:solidFill>
                <a:prstClr val="black"/>
              </a:solidFill>
            </a:endParaRPr>
          </a:p>
        </p:txBody>
      </p:sp>
      <p:sp>
        <p:nvSpPr>
          <p:cNvPr id="22" name="TextBox 21"/>
          <p:cNvSpPr txBox="1"/>
          <p:nvPr/>
        </p:nvSpPr>
        <p:spPr>
          <a:xfrm>
            <a:off x="632520" y="1143000"/>
            <a:ext cx="2034480" cy="523220"/>
          </a:xfrm>
          <a:prstGeom prst="rect">
            <a:avLst/>
          </a:prstGeom>
          <a:noFill/>
        </p:spPr>
        <p:txBody>
          <a:bodyPr wrap="square" rtlCol="0">
            <a:spAutoFit/>
          </a:bodyPr>
          <a:lstStyle/>
          <a:p>
            <a:r>
              <a:rPr lang="en-US" sz="2800" b="1" dirty="0">
                <a:solidFill>
                  <a:srgbClr val="C00000"/>
                </a:solidFill>
              </a:rPr>
              <a:t>Scalene</a:t>
            </a:r>
          </a:p>
        </p:txBody>
      </p:sp>
      <p:sp>
        <p:nvSpPr>
          <p:cNvPr id="19" name="Rectangle 18"/>
          <p:cNvSpPr/>
          <p:nvPr/>
        </p:nvSpPr>
        <p:spPr>
          <a:xfrm>
            <a:off x="980980" y="253425"/>
            <a:ext cx="7156704" cy="646331"/>
          </a:xfrm>
          <a:prstGeom prst="rect">
            <a:avLst/>
          </a:prstGeom>
        </p:spPr>
        <p:txBody>
          <a:bodyPr wrap="none">
            <a:spAutoFit/>
          </a:bodyPr>
          <a:lstStyle/>
          <a:p>
            <a:pPr algn="ctr"/>
            <a:r>
              <a:rPr lang="en-US" sz="3600" b="1" dirty="0">
                <a:solidFill>
                  <a:schemeClr val="accent3">
                    <a:lumMod val="50000"/>
                  </a:schemeClr>
                </a:solidFill>
              </a:rPr>
              <a:t>Activity On Length Of Sides Property</a:t>
            </a:r>
          </a:p>
        </p:txBody>
      </p:sp>
    </p:spTree>
    <p:extLst>
      <p:ext uri="{BB962C8B-B14F-4D97-AF65-F5344CB8AC3E}">
        <p14:creationId xmlns:p14="http://schemas.microsoft.com/office/powerpoint/2010/main" val="29583440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p:cTn id="7" dur="500" fill="hold"/>
                                        <p:tgtEl>
                                          <p:spTgt spid="20"/>
                                        </p:tgtEl>
                                        <p:attrNameLst>
                                          <p:attrName>ppt_w</p:attrName>
                                        </p:attrNameLst>
                                      </p:cBhvr>
                                      <p:tavLst>
                                        <p:tav tm="0">
                                          <p:val>
                                            <p:fltVal val="0"/>
                                          </p:val>
                                        </p:tav>
                                        <p:tav tm="100000">
                                          <p:val>
                                            <p:strVal val="#ppt_w"/>
                                          </p:val>
                                        </p:tav>
                                      </p:tavLst>
                                    </p:anim>
                                    <p:anim calcmode="lin" valueType="num">
                                      <p:cBhvr>
                                        <p:cTn id="8" dur="500" fill="hold"/>
                                        <p:tgtEl>
                                          <p:spTgt spid="20"/>
                                        </p:tgtEl>
                                        <p:attrNameLst>
                                          <p:attrName>ppt_h</p:attrName>
                                        </p:attrNameLst>
                                      </p:cBhvr>
                                      <p:tavLst>
                                        <p:tav tm="0">
                                          <p:val>
                                            <p:fltVal val="0"/>
                                          </p:val>
                                        </p:tav>
                                        <p:tav tm="100000">
                                          <p:val>
                                            <p:strVal val="#ppt_h"/>
                                          </p:val>
                                        </p:tav>
                                      </p:tavLst>
                                    </p:anim>
                                    <p:animEffect transition="in" filter="fade">
                                      <p:cBhvr>
                                        <p:cTn id="9" dur="500"/>
                                        <p:tgtEl>
                                          <p:spTgt spid="20"/>
                                        </p:tgtEl>
                                      </p:cBhvr>
                                    </p:animEffect>
                                  </p:childTnLst>
                                </p:cTn>
                              </p:par>
                            </p:childTnLst>
                          </p:cTn>
                        </p:par>
                      </p:childTnLst>
                    </p:cTn>
                  </p:par>
                  <p:par>
                    <p:cTn id="10" fill="hold">
                      <p:stCondLst>
                        <p:cond delay="indefinite"/>
                      </p:stCondLst>
                      <p:childTnLst>
                        <p:par>
                          <p:cTn id="11" fill="hold">
                            <p:stCondLst>
                              <p:cond delay="0"/>
                            </p:stCondLst>
                            <p:childTnLst>
                              <p:par>
                                <p:cTn id="12" presetID="14" presetClass="entr" presetSubtype="10" fill="hold" grpId="0" nodeType="clickEffect">
                                  <p:stCondLst>
                                    <p:cond delay="0"/>
                                  </p:stCondLst>
                                  <p:childTnLst>
                                    <p:set>
                                      <p:cBhvr>
                                        <p:cTn id="13" dur="1" fill="hold">
                                          <p:stCondLst>
                                            <p:cond delay="0"/>
                                          </p:stCondLst>
                                        </p:cTn>
                                        <p:tgtEl>
                                          <p:spTgt spid="21"/>
                                        </p:tgtEl>
                                        <p:attrNameLst>
                                          <p:attrName>style.visibility</p:attrName>
                                        </p:attrNameLst>
                                      </p:cBhvr>
                                      <p:to>
                                        <p:strVal val="visible"/>
                                      </p:to>
                                    </p:set>
                                    <p:animEffect transition="in" filter="randombar(horizontal)">
                                      <p:cBhvr>
                                        <p:cTn id="14"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1"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4"/>
          <p:cNvGraphicFramePr>
            <a:graphicFrameLocks noGrp="1"/>
          </p:cNvGraphicFramePr>
          <p:nvPr>
            <p:extLst>
              <p:ext uri="{D42A27DB-BD31-4B8C-83A1-F6EECF244321}">
                <p14:modId xmlns:p14="http://schemas.microsoft.com/office/powerpoint/2010/main" val="2667720002"/>
              </p:ext>
            </p:extLst>
          </p:nvPr>
        </p:nvGraphicFramePr>
        <p:xfrm>
          <a:off x="685800" y="915150"/>
          <a:ext cx="7620000" cy="5669280"/>
        </p:xfrm>
        <a:graphic>
          <a:graphicData uri="http://schemas.openxmlformats.org/drawingml/2006/table">
            <a:tbl>
              <a:tblPr firstRow="1" bandRow="1">
                <a:tableStyleId>{5940675A-B579-460E-94D1-54222C63F5DA}</a:tableStyleId>
              </a:tblPr>
              <a:tblGrid>
                <a:gridCol w="1828800">
                  <a:extLst>
                    <a:ext uri="{9D8B030D-6E8A-4147-A177-3AD203B41FA5}">
                      <a16:colId xmlns:a16="http://schemas.microsoft.com/office/drawing/2014/main" val="20000"/>
                    </a:ext>
                  </a:extLst>
                </a:gridCol>
                <a:gridCol w="1524000">
                  <a:extLst>
                    <a:ext uri="{9D8B030D-6E8A-4147-A177-3AD203B41FA5}">
                      <a16:colId xmlns:a16="http://schemas.microsoft.com/office/drawing/2014/main" val="20001"/>
                    </a:ext>
                  </a:extLst>
                </a:gridCol>
                <a:gridCol w="1752600">
                  <a:extLst>
                    <a:ext uri="{9D8B030D-6E8A-4147-A177-3AD203B41FA5}">
                      <a16:colId xmlns:a16="http://schemas.microsoft.com/office/drawing/2014/main" val="20002"/>
                    </a:ext>
                  </a:extLst>
                </a:gridCol>
                <a:gridCol w="1143000">
                  <a:extLst>
                    <a:ext uri="{9D8B030D-6E8A-4147-A177-3AD203B41FA5}">
                      <a16:colId xmlns:a16="http://schemas.microsoft.com/office/drawing/2014/main" val="20003"/>
                    </a:ext>
                  </a:extLst>
                </a:gridCol>
                <a:gridCol w="1371600">
                  <a:extLst>
                    <a:ext uri="{9D8B030D-6E8A-4147-A177-3AD203B41FA5}">
                      <a16:colId xmlns:a16="http://schemas.microsoft.com/office/drawing/2014/main" val="20004"/>
                    </a:ext>
                  </a:extLst>
                </a:gridCol>
              </a:tblGrid>
              <a:tr h="1525229">
                <a:tc>
                  <a:txBody>
                    <a:bodyPr/>
                    <a:lstStyle/>
                    <a:p>
                      <a:pPr algn="ctr"/>
                      <a:r>
                        <a:rPr lang="en-US" sz="2400" dirty="0"/>
                        <a:t>Triangle</a:t>
                      </a:r>
                      <a:endParaRPr lang="en-IN" sz="2400" dirty="0"/>
                    </a:p>
                  </a:txBody>
                  <a:tcPr anchor="ctr"/>
                </a:tc>
                <a:tc>
                  <a:txBody>
                    <a:bodyPr/>
                    <a:lstStyle/>
                    <a:p>
                      <a:pPr algn="ctr"/>
                      <a:r>
                        <a:rPr lang="en-US" sz="2400" dirty="0"/>
                        <a:t>Measure of sides (cm)</a:t>
                      </a:r>
                      <a:endParaRPr lang="en-IN" sz="2400" dirty="0"/>
                    </a:p>
                  </a:txBody>
                  <a:tcPr anchor="ctr"/>
                </a:tc>
                <a:tc>
                  <a:txBody>
                    <a:bodyPr/>
                    <a:lstStyle/>
                    <a:p>
                      <a:pPr algn="ctr"/>
                      <a:r>
                        <a:rPr lang="en-US" sz="2400" dirty="0"/>
                        <a:t>Sum of two sides (cm)</a:t>
                      </a:r>
                      <a:endParaRPr lang="en-IN" sz="2400" dirty="0"/>
                    </a:p>
                  </a:txBody>
                  <a:tcPr anchor="ctr"/>
                </a:tc>
                <a:tc>
                  <a:txBody>
                    <a:bodyPr/>
                    <a:lstStyle/>
                    <a:p>
                      <a:pPr algn="ctr"/>
                      <a:r>
                        <a:rPr lang="en-US" sz="2400" dirty="0"/>
                        <a:t>Third Side (cm)</a:t>
                      </a:r>
                      <a:endParaRPr lang="en-IN" sz="2400" dirty="0"/>
                    </a:p>
                  </a:txBody>
                  <a:tcPr anchor="ctr"/>
                </a:tc>
                <a:tc>
                  <a:txBody>
                    <a:bodyPr/>
                    <a:lstStyle/>
                    <a:p>
                      <a:pPr algn="ctr"/>
                      <a:r>
                        <a:rPr lang="en-US" sz="2400" dirty="0"/>
                        <a:t>Sum of two sides &gt; third side</a:t>
                      </a:r>
                      <a:endParaRPr lang="en-IN" sz="2400" dirty="0"/>
                    </a:p>
                  </a:txBody>
                  <a:tcPr anchor="ctr"/>
                </a:tc>
                <a:extLst>
                  <a:ext uri="{0D108BD9-81ED-4DB2-BD59-A6C34878D82A}">
                    <a16:rowId xmlns:a16="http://schemas.microsoft.com/office/drawing/2014/main" val="10000"/>
                  </a:ext>
                </a:extLst>
              </a:tr>
              <a:tr h="448597">
                <a:tc rowSpan="3">
                  <a:txBody>
                    <a:bodyPr/>
                    <a:lstStyle/>
                    <a:p>
                      <a:r>
                        <a:rPr lang="en-US" sz="2400" dirty="0"/>
                        <a:t>Equilateral</a:t>
                      </a:r>
                      <a:endParaRPr lang="en-IN" sz="2400" dirty="0"/>
                    </a:p>
                  </a:txBody>
                  <a:tcPr/>
                </a:tc>
                <a:tc>
                  <a:txBody>
                    <a:bodyPr/>
                    <a:lstStyle/>
                    <a:p>
                      <a:r>
                        <a:rPr lang="en-US" sz="2400" dirty="0"/>
                        <a:t>AB =4</a:t>
                      </a:r>
                      <a:endParaRPr lang="en-IN" sz="2400" dirty="0"/>
                    </a:p>
                  </a:txBody>
                  <a:tcPr>
                    <a:lnB w="12700" cap="flat" cmpd="sng" algn="ctr">
                      <a:solidFill>
                        <a:schemeClr val="tx1"/>
                      </a:solidFill>
                      <a:prstDash val="solid"/>
                      <a:round/>
                      <a:headEnd type="none" w="med" len="med"/>
                      <a:tailEnd type="none" w="med" len="med"/>
                    </a:lnB>
                  </a:tcPr>
                </a:tc>
                <a:tc>
                  <a:txBody>
                    <a:bodyPr/>
                    <a:lstStyle/>
                    <a:p>
                      <a:r>
                        <a:rPr lang="en-US" sz="2400" dirty="0"/>
                        <a:t>AB + BC =8</a:t>
                      </a:r>
                      <a:endParaRPr lang="en-IN" sz="2400" dirty="0"/>
                    </a:p>
                  </a:txBody>
                  <a:tcPr>
                    <a:lnB w="12700" cap="flat" cmpd="sng" algn="ctr">
                      <a:solidFill>
                        <a:schemeClr val="tx1"/>
                      </a:solidFill>
                      <a:prstDash val="solid"/>
                      <a:round/>
                      <a:headEnd type="none" w="med" len="med"/>
                      <a:tailEnd type="none" w="med" len="med"/>
                    </a:lnB>
                  </a:tcPr>
                </a:tc>
                <a:tc>
                  <a:txBody>
                    <a:bodyPr/>
                    <a:lstStyle/>
                    <a:p>
                      <a:r>
                        <a:rPr lang="en-US" sz="2400" dirty="0"/>
                        <a:t>CA =4</a:t>
                      </a:r>
                      <a:endParaRPr lang="en-IN" sz="2400" dirty="0"/>
                    </a:p>
                  </a:txBody>
                  <a:tcPr>
                    <a:lnB w="12700" cap="flat" cmpd="sng" algn="ctr">
                      <a:solidFill>
                        <a:schemeClr val="tx1"/>
                      </a:solidFill>
                      <a:prstDash val="solid"/>
                      <a:round/>
                      <a:headEnd type="none" w="med" len="med"/>
                      <a:tailEnd type="none" w="med" len="med"/>
                    </a:lnB>
                  </a:tcPr>
                </a:tc>
                <a:tc>
                  <a:txBody>
                    <a:bodyPr/>
                    <a:lstStyle/>
                    <a:p>
                      <a:r>
                        <a:rPr lang="en-US" sz="2400" dirty="0"/>
                        <a:t>YES</a:t>
                      </a:r>
                      <a:endParaRPr lang="en-IN" sz="2400" dirty="0"/>
                    </a:p>
                  </a:txBody>
                  <a:tcPr>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448597">
                <a:tc vMerge="1">
                  <a:txBody>
                    <a:bodyPr/>
                    <a:lstStyle/>
                    <a:p>
                      <a:endParaRPr lang="en-IN"/>
                    </a:p>
                  </a:txBody>
                  <a:tcPr/>
                </a:tc>
                <a:tc>
                  <a:txBody>
                    <a:bodyPr/>
                    <a:lstStyle/>
                    <a:p>
                      <a:r>
                        <a:rPr lang="en-US" sz="2400" dirty="0"/>
                        <a:t>BC =4</a:t>
                      </a:r>
                      <a:endParaRPr lang="en-IN" sz="2400" dirty="0"/>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400" dirty="0"/>
                        <a:t>BC + CA =8</a:t>
                      </a:r>
                      <a:endParaRPr lang="en-IN" sz="2400" dirty="0"/>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400" dirty="0"/>
                        <a:t>AB =4</a:t>
                      </a:r>
                      <a:endParaRPr lang="en-IN" sz="2400" dirty="0"/>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400" dirty="0"/>
                        <a:t>YES</a:t>
                      </a:r>
                      <a:endParaRPr lang="en-IN" sz="2400" dirty="0"/>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r h="448597">
                <a:tc vMerge="1">
                  <a:txBody>
                    <a:bodyPr/>
                    <a:lstStyle/>
                    <a:p>
                      <a:endParaRPr lang="en-IN"/>
                    </a:p>
                  </a:txBody>
                  <a:tcPr/>
                </a:tc>
                <a:tc>
                  <a:txBody>
                    <a:bodyPr/>
                    <a:lstStyle/>
                    <a:p>
                      <a:r>
                        <a:rPr lang="en-US" sz="2400" dirty="0"/>
                        <a:t>CA =4</a:t>
                      </a:r>
                      <a:endParaRPr lang="en-IN" sz="2400" dirty="0"/>
                    </a:p>
                  </a:txBody>
                  <a:tcPr>
                    <a:lnT w="12700" cap="flat" cmpd="sng" algn="ctr">
                      <a:solidFill>
                        <a:schemeClr val="tx1"/>
                      </a:solidFill>
                      <a:prstDash val="solid"/>
                      <a:round/>
                      <a:headEnd type="none" w="med" len="med"/>
                      <a:tailEnd type="none" w="med" len="med"/>
                    </a:lnT>
                  </a:tcPr>
                </a:tc>
                <a:tc>
                  <a:txBody>
                    <a:bodyPr/>
                    <a:lstStyle/>
                    <a:p>
                      <a:r>
                        <a:rPr lang="en-US" sz="2400" dirty="0"/>
                        <a:t>CA + AB=8</a:t>
                      </a:r>
                      <a:endParaRPr lang="en-IN" sz="2400" dirty="0"/>
                    </a:p>
                  </a:txBody>
                  <a:tcPr>
                    <a:lnT w="12700" cap="flat" cmpd="sng" algn="ctr">
                      <a:solidFill>
                        <a:schemeClr val="tx1"/>
                      </a:solidFill>
                      <a:prstDash val="solid"/>
                      <a:round/>
                      <a:headEnd type="none" w="med" len="med"/>
                      <a:tailEnd type="none" w="med" len="med"/>
                    </a:lnT>
                  </a:tcPr>
                </a:tc>
                <a:tc>
                  <a:txBody>
                    <a:bodyPr/>
                    <a:lstStyle/>
                    <a:p>
                      <a:r>
                        <a:rPr lang="en-US" sz="2400" dirty="0"/>
                        <a:t>BC =4</a:t>
                      </a:r>
                      <a:endParaRPr lang="en-IN" sz="2400" dirty="0"/>
                    </a:p>
                  </a:txBody>
                  <a:tcPr>
                    <a:lnT w="12700" cap="flat" cmpd="sng" algn="ctr">
                      <a:solidFill>
                        <a:schemeClr val="tx1"/>
                      </a:solidFill>
                      <a:prstDash val="solid"/>
                      <a:round/>
                      <a:headEnd type="none" w="med" len="med"/>
                      <a:tailEnd type="none" w="med" len="med"/>
                    </a:lnT>
                  </a:tcPr>
                </a:tc>
                <a:tc>
                  <a:txBody>
                    <a:bodyPr/>
                    <a:lstStyle/>
                    <a:p>
                      <a:r>
                        <a:rPr lang="en-US" sz="2400" dirty="0"/>
                        <a:t>YES</a:t>
                      </a:r>
                      <a:endParaRPr lang="en-IN" sz="2400" dirty="0"/>
                    </a:p>
                  </a:txBody>
                  <a:tcP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10003"/>
                  </a:ext>
                </a:extLst>
              </a:tr>
              <a:tr h="448597">
                <a:tc rowSpan="3">
                  <a:txBody>
                    <a:bodyPr/>
                    <a:lstStyle/>
                    <a:p>
                      <a:r>
                        <a:rPr lang="en-US" sz="2400" dirty="0"/>
                        <a:t>Isosceles</a:t>
                      </a:r>
                      <a:endParaRPr lang="en-IN" sz="2400" dirty="0"/>
                    </a:p>
                  </a:txBody>
                  <a:tcPr/>
                </a:tc>
                <a:tc>
                  <a:txBody>
                    <a:bodyPr/>
                    <a:lstStyle/>
                    <a:p>
                      <a:r>
                        <a:rPr lang="en-US" sz="2400" dirty="0"/>
                        <a:t>DE =6</a:t>
                      </a:r>
                      <a:endParaRPr lang="en-IN" sz="2400" dirty="0"/>
                    </a:p>
                  </a:txBody>
                  <a:tcPr>
                    <a:lnB w="12700" cap="flat" cmpd="sng" algn="ctr">
                      <a:solidFill>
                        <a:schemeClr val="tx1"/>
                      </a:solidFill>
                      <a:prstDash val="solid"/>
                      <a:round/>
                      <a:headEnd type="none" w="med" len="med"/>
                      <a:tailEnd type="none" w="med" len="med"/>
                    </a:lnB>
                  </a:tcPr>
                </a:tc>
                <a:tc>
                  <a:txBody>
                    <a:bodyPr/>
                    <a:lstStyle/>
                    <a:p>
                      <a:r>
                        <a:rPr lang="en-US" sz="2400" dirty="0"/>
                        <a:t>DE + EF =13</a:t>
                      </a:r>
                      <a:endParaRPr lang="en-IN" sz="2400" dirty="0"/>
                    </a:p>
                  </a:txBody>
                  <a:tcPr>
                    <a:lnB w="12700" cap="flat" cmpd="sng" algn="ctr">
                      <a:solidFill>
                        <a:schemeClr val="tx1"/>
                      </a:solidFill>
                      <a:prstDash val="solid"/>
                      <a:round/>
                      <a:headEnd type="none" w="med" len="med"/>
                      <a:tailEnd type="none" w="med" len="med"/>
                    </a:lnB>
                  </a:tcPr>
                </a:tc>
                <a:tc>
                  <a:txBody>
                    <a:bodyPr/>
                    <a:lstStyle/>
                    <a:p>
                      <a:r>
                        <a:rPr lang="en-US" sz="2400" dirty="0"/>
                        <a:t>FD =6</a:t>
                      </a:r>
                      <a:endParaRPr lang="en-IN" sz="2400" dirty="0"/>
                    </a:p>
                  </a:txBody>
                  <a:tcPr>
                    <a:lnB w="12700" cap="flat" cmpd="sng" algn="ctr">
                      <a:solidFill>
                        <a:schemeClr val="tx1"/>
                      </a:solidFill>
                      <a:prstDash val="solid"/>
                      <a:round/>
                      <a:headEnd type="none" w="med" len="med"/>
                      <a:tailEnd type="none" w="med" len="med"/>
                    </a:lnB>
                  </a:tcPr>
                </a:tc>
                <a:tc>
                  <a:txBody>
                    <a:bodyPr/>
                    <a:lstStyle/>
                    <a:p>
                      <a:r>
                        <a:rPr lang="en-US" sz="2400" dirty="0"/>
                        <a:t>YES</a:t>
                      </a:r>
                      <a:endParaRPr lang="en-IN" sz="2400" dirty="0"/>
                    </a:p>
                  </a:txBody>
                  <a:tcPr>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4"/>
                  </a:ext>
                </a:extLst>
              </a:tr>
              <a:tr h="448597">
                <a:tc vMerge="1">
                  <a:txBody>
                    <a:bodyPr/>
                    <a:lstStyle/>
                    <a:p>
                      <a:endParaRPr lang="en-IN"/>
                    </a:p>
                  </a:txBody>
                  <a:tcPr/>
                </a:tc>
                <a:tc>
                  <a:txBody>
                    <a:bodyPr/>
                    <a:lstStyle/>
                    <a:p>
                      <a:r>
                        <a:rPr lang="en-US" sz="2400" dirty="0"/>
                        <a:t>EF =7</a:t>
                      </a:r>
                      <a:endParaRPr lang="en-IN" sz="2400" dirty="0"/>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400" dirty="0"/>
                        <a:t>EF + FD =13</a:t>
                      </a:r>
                      <a:endParaRPr lang="en-IN" sz="2400" dirty="0"/>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400" dirty="0"/>
                        <a:t>DE =6</a:t>
                      </a:r>
                      <a:endParaRPr lang="en-IN" sz="2400" dirty="0"/>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400" dirty="0"/>
                        <a:t>YES</a:t>
                      </a:r>
                      <a:endParaRPr lang="en-IN" sz="2400" dirty="0"/>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5"/>
                  </a:ext>
                </a:extLst>
              </a:tr>
              <a:tr h="448597">
                <a:tc vMerge="1">
                  <a:txBody>
                    <a:bodyPr/>
                    <a:lstStyle/>
                    <a:p>
                      <a:endParaRPr lang="en-IN"/>
                    </a:p>
                  </a:txBody>
                  <a:tcPr/>
                </a:tc>
                <a:tc>
                  <a:txBody>
                    <a:bodyPr/>
                    <a:lstStyle/>
                    <a:p>
                      <a:r>
                        <a:rPr lang="en-US" sz="2400" dirty="0"/>
                        <a:t>FD =6</a:t>
                      </a:r>
                      <a:endParaRPr lang="en-IN" sz="2400" dirty="0"/>
                    </a:p>
                  </a:txBody>
                  <a:tcPr>
                    <a:lnT w="12700" cap="flat" cmpd="sng" algn="ctr">
                      <a:solidFill>
                        <a:schemeClr val="tx1"/>
                      </a:solidFill>
                      <a:prstDash val="solid"/>
                      <a:round/>
                      <a:headEnd type="none" w="med" len="med"/>
                      <a:tailEnd type="none" w="med" len="med"/>
                    </a:lnT>
                  </a:tcPr>
                </a:tc>
                <a:tc>
                  <a:txBody>
                    <a:bodyPr/>
                    <a:lstStyle/>
                    <a:p>
                      <a:r>
                        <a:rPr lang="en-US" sz="2400" dirty="0"/>
                        <a:t>FD + DE =12</a:t>
                      </a:r>
                      <a:endParaRPr lang="en-IN" sz="2400" dirty="0"/>
                    </a:p>
                  </a:txBody>
                  <a:tcPr>
                    <a:lnT w="12700" cap="flat" cmpd="sng" algn="ctr">
                      <a:solidFill>
                        <a:schemeClr val="tx1"/>
                      </a:solidFill>
                      <a:prstDash val="solid"/>
                      <a:round/>
                      <a:headEnd type="none" w="med" len="med"/>
                      <a:tailEnd type="none" w="med" len="med"/>
                    </a:lnT>
                  </a:tcPr>
                </a:tc>
                <a:tc>
                  <a:txBody>
                    <a:bodyPr/>
                    <a:lstStyle/>
                    <a:p>
                      <a:r>
                        <a:rPr lang="en-US" sz="2400" dirty="0"/>
                        <a:t>EF =7</a:t>
                      </a:r>
                      <a:endParaRPr lang="en-IN" sz="2400" dirty="0"/>
                    </a:p>
                  </a:txBody>
                  <a:tcPr>
                    <a:lnT w="12700" cap="flat" cmpd="sng" algn="ctr">
                      <a:solidFill>
                        <a:schemeClr val="tx1"/>
                      </a:solidFill>
                      <a:prstDash val="solid"/>
                      <a:round/>
                      <a:headEnd type="none" w="med" len="med"/>
                      <a:tailEnd type="none" w="med" len="med"/>
                    </a:lnT>
                  </a:tcPr>
                </a:tc>
                <a:tc>
                  <a:txBody>
                    <a:bodyPr/>
                    <a:lstStyle/>
                    <a:p>
                      <a:r>
                        <a:rPr lang="en-US" sz="2400" dirty="0"/>
                        <a:t>YES</a:t>
                      </a:r>
                      <a:endParaRPr lang="en-IN" sz="2400" dirty="0"/>
                    </a:p>
                  </a:txBody>
                  <a:tcP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10006"/>
                  </a:ext>
                </a:extLst>
              </a:tr>
              <a:tr h="448597">
                <a:tc rowSpan="3">
                  <a:txBody>
                    <a:bodyPr/>
                    <a:lstStyle/>
                    <a:p>
                      <a:r>
                        <a:rPr lang="en-US" sz="2400" dirty="0"/>
                        <a:t>Scalene</a:t>
                      </a:r>
                      <a:endParaRPr lang="en-IN" sz="2400" dirty="0"/>
                    </a:p>
                  </a:txBody>
                  <a:tcPr/>
                </a:tc>
                <a:tc>
                  <a:txBody>
                    <a:bodyPr/>
                    <a:lstStyle/>
                    <a:p>
                      <a:r>
                        <a:rPr lang="en-US" sz="2400" dirty="0"/>
                        <a:t>GH =8</a:t>
                      </a:r>
                      <a:endParaRPr lang="en-IN" sz="2400" dirty="0"/>
                    </a:p>
                  </a:txBody>
                  <a:tcPr>
                    <a:lnB w="12700" cap="flat" cmpd="sng" algn="ctr">
                      <a:solidFill>
                        <a:schemeClr val="tx1"/>
                      </a:solidFill>
                      <a:prstDash val="solid"/>
                      <a:round/>
                      <a:headEnd type="none" w="med" len="med"/>
                      <a:tailEnd type="none" w="med" len="med"/>
                    </a:lnB>
                  </a:tcPr>
                </a:tc>
                <a:tc>
                  <a:txBody>
                    <a:bodyPr/>
                    <a:lstStyle/>
                    <a:p>
                      <a:r>
                        <a:rPr lang="en-US" sz="2400" dirty="0"/>
                        <a:t>GH + HI =17</a:t>
                      </a:r>
                      <a:endParaRPr lang="en-IN" sz="2400" dirty="0"/>
                    </a:p>
                  </a:txBody>
                  <a:tcPr>
                    <a:lnB w="12700" cap="flat" cmpd="sng" algn="ctr">
                      <a:solidFill>
                        <a:schemeClr val="tx1"/>
                      </a:solidFill>
                      <a:prstDash val="solid"/>
                      <a:round/>
                      <a:headEnd type="none" w="med" len="med"/>
                      <a:tailEnd type="none" w="med" len="med"/>
                    </a:lnB>
                  </a:tcPr>
                </a:tc>
                <a:tc>
                  <a:txBody>
                    <a:bodyPr/>
                    <a:lstStyle/>
                    <a:p>
                      <a:r>
                        <a:rPr lang="en-US" sz="2400" dirty="0"/>
                        <a:t>IG =10</a:t>
                      </a:r>
                      <a:endParaRPr lang="en-IN" sz="2400" dirty="0"/>
                    </a:p>
                  </a:txBody>
                  <a:tcPr>
                    <a:lnB w="12700" cap="flat" cmpd="sng" algn="ctr">
                      <a:solidFill>
                        <a:schemeClr val="tx1"/>
                      </a:solidFill>
                      <a:prstDash val="solid"/>
                      <a:round/>
                      <a:headEnd type="none" w="med" len="med"/>
                      <a:tailEnd type="none" w="med" len="med"/>
                    </a:lnB>
                  </a:tcPr>
                </a:tc>
                <a:tc>
                  <a:txBody>
                    <a:bodyPr/>
                    <a:lstStyle/>
                    <a:p>
                      <a:r>
                        <a:rPr lang="en-US" sz="2400" dirty="0"/>
                        <a:t>YES</a:t>
                      </a:r>
                      <a:endParaRPr lang="en-IN" sz="2400" dirty="0"/>
                    </a:p>
                  </a:txBody>
                  <a:tcPr>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7"/>
                  </a:ext>
                </a:extLst>
              </a:tr>
              <a:tr h="448597">
                <a:tc vMerge="1">
                  <a:txBody>
                    <a:bodyPr/>
                    <a:lstStyle/>
                    <a:p>
                      <a:endParaRPr lang="en-IN"/>
                    </a:p>
                  </a:txBody>
                  <a:tcPr/>
                </a:tc>
                <a:tc>
                  <a:txBody>
                    <a:bodyPr/>
                    <a:lstStyle/>
                    <a:p>
                      <a:r>
                        <a:rPr lang="en-US" sz="2400" dirty="0"/>
                        <a:t>HI =9</a:t>
                      </a:r>
                      <a:endParaRPr lang="en-IN" sz="2400" dirty="0"/>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400" dirty="0"/>
                        <a:t>HI + IG =19</a:t>
                      </a:r>
                      <a:endParaRPr lang="en-IN" sz="2400" dirty="0"/>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400" dirty="0"/>
                        <a:t>GH =8</a:t>
                      </a:r>
                      <a:endParaRPr lang="en-IN" sz="2400" dirty="0"/>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400" dirty="0"/>
                        <a:t>YES</a:t>
                      </a:r>
                      <a:endParaRPr lang="en-IN" sz="2400" dirty="0"/>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8"/>
                  </a:ext>
                </a:extLst>
              </a:tr>
              <a:tr h="448597">
                <a:tc vMerge="1">
                  <a:txBody>
                    <a:bodyPr/>
                    <a:lstStyle/>
                    <a:p>
                      <a:endParaRPr lang="en-IN"/>
                    </a:p>
                  </a:txBody>
                  <a:tcPr/>
                </a:tc>
                <a:tc>
                  <a:txBody>
                    <a:bodyPr/>
                    <a:lstStyle/>
                    <a:p>
                      <a:r>
                        <a:rPr lang="en-US" sz="2400" dirty="0"/>
                        <a:t>IG =10</a:t>
                      </a:r>
                      <a:endParaRPr lang="en-IN" sz="2400" dirty="0"/>
                    </a:p>
                  </a:txBody>
                  <a:tcPr>
                    <a:lnT w="12700" cap="flat" cmpd="sng" algn="ctr">
                      <a:solidFill>
                        <a:schemeClr val="tx1"/>
                      </a:solidFill>
                      <a:prstDash val="solid"/>
                      <a:round/>
                      <a:headEnd type="none" w="med" len="med"/>
                      <a:tailEnd type="none" w="med" len="med"/>
                    </a:lnT>
                  </a:tcPr>
                </a:tc>
                <a:tc>
                  <a:txBody>
                    <a:bodyPr/>
                    <a:lstStyle/>
                    <a:p>
                      <a:r>
                        <a:rPr lang="en-US" sz="2400" dirty="0"/>
                        <a:t>IG + GH =18</a:t>
                      </a:r>
                      <a:endParaRPr lang="en-IN" sz="2400" dirty="0"/>
                    </a:p>
                  </a:txBody>
                  <a:tcPr>
                    <a:lnT w="12700" cap="flat" cmpd="sng" algn="ctr">
                      <a:solidFill>
                        <a:schemeClr val="tx1"/>
                      </a:solidFill>
                      <a:prstDash val="solid"/>
                      <a:round/>
                      <a:headEnd type="none" w="med" len="med"/>
                      <a:tailEnd type="none" w="med" len="med"/>
                    </a:lnT>
                  </a:tcPr>
                </a:tc>
                <a:tc>
                  <a:txBody>
                    <a:bodyPr/>
                    <a:lstStyle/>
                    <a:p>
                      <a:r>
                        <a:rPr lang="en-US" sz="2400" dirty="0"/>
                        <a:t>HI</a:t>
                      </a:r>
                      <a:r>
                        <a:rPr lang="en-US" sz="2400" baseline="0" dirty="0"/>
                        <a:t> =9</a:t>
                      </a:r>
                      <a:endParaRPr lang="en-IN" sz="2400" dirty="0"/>
                    </a:p>
                  </a:txBody>
                  <a:tcPr>
                    <a:lnT w="12700" cap="flat" cmpd="sng" algn="ctr">
                      <a:solidFill>
                        <a:schemeClr val="tx1"/>
                      </a:solidFill>
                      <a:prstDash val="solid"/>
                      <a:round/>
                      <a:headEnd type="none" w="med" len="med"/>
                      <a:tailEnd type="none" w="med" len="med"/>
                    </a:lnT>
                  </a:tcPr>
                </a:tc>
                <a:tc>
                  <a:txBody>
                    <a:bodyPr/>
                    <a:lstStyle/>
                    <a:p>
                      <a:r>
                        <a:rPr lang="en-US" sz="2400" dirty="0"/>
                        <a:t>YES</a:t>
                      </a:r>
                      <a:endParaRPr lang="en-IN" sz="2400" dirty="0"/>
                    </a:p>
                  </a:txBody>
                  <a:tcP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10009"/>
                  </a:ext>
                </a:extLst>
              </a:tr>
            </a:tbl>
          </a:graphicData>
        </a:graphic>
      </p:graphicFrame>
      <p:sp>
        <p:nvSpPr>
          <p:cNvPr id="6" name="Isosceles Triangle 5"/>
          <p:cNvSpPr/>
          <p:nvPr/>
        </p:nvSpPr>
        <p:spPr>
          <a:xfrm>
            <a:off x="1524000" y="3028950"/>
            <a:ext cx="609600" cy="533400"/>
          </a:xfrm>
          <a:prstGeom prst="triangle">
            <a:avLst/>
          </a:prstGeom>
          <a:noFill/>
          <a:ln w="50800">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7" name="Rectangle 6"/>
          <p:cNvSpPr/>
          <p:nvPr/>
        </p:nvSpPr>
        <p:spPr>
          <a:xfrm>
            <a:off x="1676400" y="2743200"/>
            <a:ext cx="317716" cy="369332"/>
          </a:xfrm>
          <a:prstGeom prst="rect">
            <a:avLst/>
          </a:prstGeom>
        </p:spPr>
        <p:txBody>
          <a:bodyPr wrap="none">
            <a:spAutoFit/>
          </a:bodyPr>
          <a:lstStyle/>
          <a:p>
            <a:r>
              <a:rPr lang="en-US" dirty="0"/>
              <a:t>A</a:t>
            </a:r>
            <a:endParaRPr lang="en-IN" dirty="0"/>
          </a:p>
        </p:txBody>
      </p:sp>
      <p:sp>
        <p:nvSpPr>
          <p:cNvPr id="8" name="Rectangle 7"/>
          <p:cNvSpPr/>
          <p:nvPr/>
        </p:nvSpPr>
        <p:spPr>
          <a:xfrm>
            <a:off x="2057400" y="3440668"/>
            <a:ext cx="282450" cy="369332"/>
          </a:xfrm>
          <a:prstGeom prst="rect">
            <a:avLst/>
          </a:prstGeom>
        </p:spPr>
        <p:txBody>
          <a:bodyPr wrap="none">
            <a:spAutoFit/>
          </a:bodyPr>
          <a:lstStyle/>
          <a:p>
            <a:r>
              <a:rPr lang="en-US" dirty="0"/>
              <a:t>c</a:t>
            </a:r>
            <a:endParaRPr lang="en-IN" dirty="0"/>
          </a:p>
        </p:txBody>
      </p:sp>
      <p:sp>
        <p:nvSpPr>
          <p:cNvPr id="9" name="Rectangle 8"/>
          <p:cNvSpPr/>
          <p:nvPr/>
        </p:nvSpPr>
        <p:spPr>
          <a:xfrm>
            <a:off x="1272866" y="3440668"/>
            <a:ext cx="309700" cy="369332"/>
          </a:xfrm>
          <a:prstGeom prst="rect">
            <a:avLst/>
          </a:prstGeom>
        </p:spPr>
        <p:txBody>
          <a:bodyPr wrap="none">
            <a:spAutoFit/>
          </a:bodyPr>
          <a:lstStyle/>
          <a:p>
            <a:r>
              <a:rPr lang="en-US" dirty="0"/>
              <a:t>B</a:t>
            </a:r>
            <a:endParaRPr lang="en-IN" dirty="0"/>
          </a:p>
        </p:txBody>
      </p:sp>
      <p:sp>
        <p:nvSpPr>
          <p:cNvPr id="10" name="Rectangle 9"/>
          <p:cNvSpPr/>
          <p:nvPr/>
        </p:nvSpPr>
        <p:spPr>
          <a:xfrm>
            <a:off x="1066800" y="3059668"/>
            <a:ext cx="636713" cy="369332"/>
          </a:xfrm>
          <a:prstGeom prst="rect">
            <a:avLst/>
          </a:prstGeom>
        </p:spPr>
        <p:txBody>
          <a:bodyPr wrap="none">
            <a:spAutoFit/>
          </a:bodyPr>
          <a:lstStyle/>
          <a:p>
            <a:r>
              <a:rPr lang="en-US" dirty="0"/>
              <a:t>4 cm</a:t>
            </a:r>
            <a:endParaRPr lang="en-IN" dirty="0"/>
          </a:p>
        </p:txBody>
      </p:sp>
      <p:sp>
        <p:nvSpPr>
          <p:cNvPr id="11" name="Rectangle 10"/>
          <p:cNvSpPr/>
          <p:nvPr/>
        </p:nvSpPr>
        <p:spPr>
          <a:xfrm>
            <a:off x="1573087" y="3524250"/>
            <a:ext cx="636713" cy="369332"/>
          </a:xfrm>
          <a:prstGeom prst="rect">
            <a:avLst/>
          </a:prstGeom>
        </p:spPr>
        <p:txBody>
          <a:bodyPr wrap="none">
            <a:spAutoFit/>
          </a:bodyPr>
          <a:lstStyle/>
          <a:p>
            <a:r>
              <a:rPr lang="en-US" dirty="0"/>
              <a:t>4 cm</a:t>
            </a:r>
            <a:endParaRPr lang="en-IN" dirty="0"/>
          </a:p>
        </p:txBody>
      </p:sp>
      <p:sp>
        <p:nvSpPr>
          <p:cNvPr id="12" name="Rectangle 11"/>
          <p:cNvSpPr/>
          <p:nvPr/>
        </p:nvSpPr>
        <p:spPr>
          <a:xfrm>
            <a:off x="1954087" y="3059668"/>
            <a:ext cx="636713" cy="369332"/>
          </a:xfrm>
          <a:prstGeom prst="rect">
            <a:avLst/>
          </a:prstGeom>
        </p:spPr>
        <p:txBody>
          <a:bodyPr wrap="none">
            <a:spAutoFit/>
          </a:bodyPr>
          <a:lstStyle/>
          <a:p>
            <a:r>
              <a:rPr lang="en-US" dirty="0"/>
              <a:t>4 cm</a:t>
            </a:r>
            <a:endParaRPr lang="en-IN" dirty="0"/>
          </a:p>
        </p:txBody>
      </p:sp>
      <p:sp>
        <p:nvSpPr>
          <p:cNvPr id="13" name="Isosceles Triangle 12"/>
          <p:cNvSpPr/>
          <p:nvPr/>
        </p:nvSpPr>
        <p:spPr>
          <a:xfrm>
            <a:off x="1447800" y="4400550"/>
            <a:ext cx="533400" cy="533400"/>
          </a:xfrm>
          <a:prstGeom prst="triangle">
            <a:avLst/>
          </a:prstGeom>
          <a:noFill/>
          <a:ln w="50800">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4" name="Rectangle 13"/>
          <p:cNvSpPr/>
          <p:nvPr/>
        </p:nvSpPr>
        <p:spPr>
          <a:xfrm>
            <a:off x="1600200" y="4114800"/>
            <a:ext cx="327334" cy="369332"/>
          </a:xfrm>
          <a:prstGeom prst="rect">
            <a:avLst/>
          </a:prstGeom>
        </p:spPr>
        <p:txBody>
          <a:bodyPr wrap="none">
            <a:spAutoFit/>
          </a:bodyPr>
          <a:lstStyle/>
          <a:p>
            <a:r>
              <a:rPr lang="en-US" dirty="0"/>
              <a:t>D</a:t>
            </a:r>
            <a:endParaRPr lang="en-IN" dirty="0"/>
          </a:p>
        </p:txBody>
      </p:sp>
      <p:sp>
        <p:nvSpPr>
          <p:cNvPr id="15" name="Rectangle 14"/>
          <p:cNvSpPr/>
          <p:nvPr/>
        </p:nvSpPr>
        <p:spPr>
          <a:xfrm>
            <a:off x="1981200" y="4812268"/>
            <a:ext cx="290464" cy="369332"/>
          </a:xfrm>
          <a:prstGeom prst="rect">
            <a:avLst/>
          </a:prstGeom>
        </p:spPr>
        <p:txBody>
          <a:bodyPr wrap="none">
            <a:spAutoFit/>
          </a:bodyPr>
          <a:lstStyle/>
          <a:p>
            <a:r>
              <a:rPr lang="en-US" dirty="0"/>
              <a:t>F</a:t>
            </a:r>
            <a:endParaRPr lang="en-IN" dirty="0"/>
          </a:p>
        </p:txBody>
      </p:sp>
      <p:sp>
        <p:nvSpPr>
          <p:cNvPr id="16" name="Rectangle 15"/>
          <p:cNvSpPr/>
          <p:nvPr/>
        </p:nvSpPr>
        <p:spPr>
          <a:xfrm>
            <a:off x="1196666" y="4812268"/>
            <a:ext cx="296876" cy="369332"/>
          </a:xfrm>
          <a:prstGeom prst="rect">
            <a:avLst/>
          </a:prstGeom>
        </p:spPr>
        <p:txBody>
          <a:bodyPr wrap="none">
            <a:spAutoFit/>
          </a:bodyPr>
          <a:lstStyle/>
          <a:p>
            <a:r>
              <a:rPr lang="en-US" dirty="0"/>
              <a:t>E</a:t>
            </a:r>
            <a:endParaRPr lang="en-IN" dirty="0"/>
          </a:p>
        </p:txBody>
      </p:sp>
      <p:sp>
        <p:nvSpPr>
          <p:cNvPr id="17" name="Rectangle 16"/>
          <p:cNvSpPr/>
          <p:nvPr/>
        </p:nvSpPr>
        <p:spPr>
          <a:xfrm>
            <a:off x="990600" y="4431268"/>
            <a:ext cx="636713" cy="369332"/>
          </a:xfrm>
          <a:prstGeom prst="rect">
            <a:avLst/>
          </a:prstGeom>
        </p:spPr>
        <p:txBody>
          <a:bodyPr wrap="none">
            <a:spAutoFit/>
          </a:bodyPr>
          <a:lstStyle/>
          <a:p>
            <a:r>
              <a:rPr lang="en-US" dirty="0"/>
              <a:t>6 cm</a:t>
            </a:r>
            <a:endParaRPr lang="en-IN" dirty="0"/>
          </a:p>
        </p:txBody>
      </p:sp>
      <p:sp>
        <p:nvSpPr>
          <p:cNvPr id="18" name="Rectangle 17"/>
          <p:cNvSpPr/>
          <p:nvPr/>
        </p:nvSpPr>
        <p:spPr>
          <a:xfrm>
            <a:off x="1496887" y="4895850"/>
            <a:ext cx="636713" cy="369332"/>
          </a:xfrm>
          <a:prstGeom prst="rect">
            <a:avLst/>
          </a:prstGeom>
        </p:spPr>
        <p:txBody>
          <a:bodyPr wrap="none">
            <a:spAutoFit/>
          </a:bodyPr>
          <a:lstStyle/>
          <a:p>
            <a:r>
              <a:rPr lang="en-US" dirty="0"/>
              <a:t>7 cm</a:t>
            </a:r>
            <a:endParaRPr lang="en-IN" dirty="0"/>
          </a:p>
        </p:txBody>
      </p:sp>
      <p:sp>
        <p:nvSpPr>
          <p:cNvPr id="19" name="Rectangle 18"/>
          <p:cNvSpPr/>
          <p:nvPr/>
        </p:nvSpPr>
        <p:spPr>
          <a:xfrm>
            <a:off x="1877887" y="4431268"/>
            <a:ext cx="636713" cy="369332"/>
          </a:xfrm>
          <a:prstGeom prst="rect">
            <a:avLst/>
          </a:prstGeom>
        </p:spPr>
        <p:txBody>
          <a:bodyPr wrap="none">
            <a:spAutoFit/>
          </a:bodyPr>
          <a:lstStyle/>
          <a:p>
            <a:r>
              <a:rPr lang="en-US" dirty="0"/>
              <a:t>6 cm</a:t>
            </a:r>
            <a:endParaRPr lang="en-IN" dirty="0"/>
          </a:p>
        </p:txBody>
      </p:sp>
      <p:sp>
        <p:nvSpPr>
          <p:cNvPr id="20" name="Isosceles Triangle 19"/>
          <p:cNvSpPr/>
          <p:nvPr/>
        </p:nvSpPr>
        <p:spPr>
          <a:xfrm>
            <a:off x="1447800" y="5810250"/>
            <a:ext cx="609600" cy="533400"/>
          </a:xfrm>
          <a:prstGeom prst="triangle">
            <a:avLst>
              <a:gd name="adj" fmla="val 37500"/>
            </a:avLst>
          </a:prstGeom>
          <a:noFill/>
          <a:ln w="50800">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1" name="Rectangle 20"/>
          <p:cNvSpPr/>
          <p:nvPr/>
        </p:nvSpPr>
        <p:spPr>
          <a:xfrm>
            <a:off x="1600200" y="5524500"/>
            <a:ext cx="330540" cy="369332"/>
          </a:xfrm>
          <a:prstGeom prst="rect">
            <a:avLst/>
          </a:prstGeom>
        </p:spPr>
        <p:txBody>
          <a:bodyPr wrap="none">
            <a:spAutoFit/>
          </a:bodyPr>
          <a:lstStyle/>
          <a:p>
            <a:r>
              <a:rPr lang="en-US" dirty="0"/>
              <a:t>G</a:t>
            </a:r>
            <a:endParaRPr lang="en-IN" dirty="0"/>
          </a:p>
        </p:txBody>
      </p:sp>
      <p:sp>
        <p:nvSpPr>
          <p:cNvPr id="22" name="Rectangle 21"/>
          <p:cNvSpPr/>
          <p:nvPr/>
        </p:nvSpPr>
        <p:spPr>
          <a:xfrm>
            <a:off x="1981200" y="6221968"/>
            <a:ext cx="242374" cy="369332"/>
          </a:xfrm>
          <a:prstGeom prst="rect">
            <a:avLst/>
          </a:prstGeom>
        </p:spPr>
        <p:txBody>
          <a:bodyPr wrap="none">
            <a:spAutoFit/>
          </a:bodyPr>
          <a:lstStyle/>
          <a:p>
            <a:r>
              <a:rPr lang="en-US" dirty="0"/>
              <a:t>I</a:t>
            </a:r>
            <a:endParaRPr lang="en-IN" dirty="0"/>
          </a:p>
        </p:txBody>
      </p:sp>
      <p:sp>
        <p:nvSpPr>
          <p:cNvPr id="23" name="Rectangle 22"/>
          <p:cNvSpPr/>
          <p:nvPr/>
        </p:nvSpPr>
        <p:spPr>
          <a:xfrm>
            <a:off x="1196666" y="6221968"/>
            <a:ext cx="328936" cy="369332"/>
          </a:xfrm>
          <a:prstGeom prst="rect">
            <a:avLst/>
          </a:prstGeom>
        </p:spPr>
        <p:txBody>
          <a:bodyPr wrap="none">
            <a:spAutoFit/>
          </a:bodyPr>
          <a:lstStyle/>
          <a:p>
            <a:r>
              <a:rPr lang="en-US" dirty="0"/>
              <a:t>H</a:t>
            </a:r>
            <a:endParaRPr lang="en-IN" dirty="0"/>
          </a:p>
        </p:txBody>
      </p:sp>
      <p:sp>
        <p:nvSpPr>
          <p:cNvPr id="24" name="Rectangle 23"/>
          <p:cNvSpPr/>
          <p:nvPr/>
        </p:nvSpPr>
        <p:spPr>
          <a:xfrm>
            <a:off x="990600" y="5840968"/>
            <a:ext cx="636713" cy="369332"/>
          </a:xfrm>
          <a:prstGeom prst="rect">
            <a:avLst/>
          </a:prstGeom>
        </p:spPr>
        <p:txBody>
          <a:bodyPr wrap="none">
            <a:spAutoFit/>
          </a:bodyPr>
          <a:lstStyle/>
          <a:p>
            <a:r>
              <a:rPr lang="en-US" dirty="0"/>
              <a:t>8 cm</a:t>
            </a:r>
            <a:endParaRPr lang="en-IN" dirty="0"/>
          </a:p>
        </p:txBody>
      </p:sp>
      <p:sp>
        <p:nvSpPr>
          <p:cNvPr id="25" name="Rectangle 24"/>
          <p:cNvSpPr/>
          <p:nvPr/>
        </p:nvSpPr>
        <p:spPr>
          <a:xfrm>
            <a:off x="1496887" y="6305550"/>
            <a:ext cx="636713" cy="369332"/>
          </a:xfrm>
          <a:prstGeom prst="rect">
            <a:avLst/>
          </a:prstGeom>
        </p:spPr>
        <p:txBody>
          <a:bodyPr wrap="none">
            <a:spAutoFit/>
          </a:bodyPr>
          <a:lstStyle/>
          <a:p>
            <a:r>
              <a:rPr lang="en-US" dirty="0"/>
              <a:t>9 cm</a:t>
            </a:r>
            <a:endParaRPr lang="en-IN" dirty="0"/>
          </a:p>
        </p:txBody>
      </p:sp>
      <p:sp>
        <p:nvSpPr>
          <p:cNvPr id="26" name="Rectangle 25"/>
          <p:cNvSpPr/>
          <p:nvPr/>
        </p:nvSpPr>
        <p:spPr>
          <a:xfrm>
            <a:off x="1877887" y="5840968"/>
            <a:ext cx="753732" cy="369332"/>
          </a:xfrm>
          <a:prstGeom prst="rect">
            <a:avLst/>
          </a:prstGeom>
        </p:spPr>
        <p:txBody>
          <a:bodyPr wrap="none">
            <a:spAutoFit/>
          </a:bodyPr>
          <a:lstStyle/>
          <a:p>
            <a:r>
              <a:rPr lang="en-US" dirty="0"/>
              <a:t>10 cm</a:t>
            </a:r>
            <a:endParaRPr lang="en-IN" dirty="0"/>
          </a:p>
        </p:txBody>
      </p:sp>
      <p:sp>
        <p:nvSpPr>
          <p:cNvPr id="28" name="Rectangle 27"/>
          <p:cNvSpPr/>
          <p:nvPr/>
        </p:nvSpPr>
        <p:spPr>
          <a:xfrm rot="16200000">
            <a:off x="-1332533" y="3144622"/>
            <a:ext cx="3299493" cy="584775"/>
          </a:xfrm>
          <a:prstGeom prst="rect">
            <a:avLst/>
          </a:prstGeom>
        </p:spPr>
        <p:txBody>
          <a:bodyPr wrap="none">
            <a:spAutoFit/>
          </a:bodyPr>
          <a:lstStyle/>
          <a:p>
            <a:r>
              <a:rPr lang="en-US" sz="3200" b="1" dirty="0">
                <a:solidFill>
                  <a:srgbClr val="7A0000"/>
                </a:solidFill>
              </a:rPr>
              <a:t>Observation sheet</a:t>
            </a:r>
          </a:p>
        </p:txBody>
      </p:sp>
      <p:sp>
        <p:nvSpPr>
          <p:cNvPr id="29" name="Rectangle 28"/>
          <p:cNvSpPr/>
          <p:nvPr/>
        </p:nvSpPr>
        <p:spPr>
          <a:xfrm>
            <a:off x="980980" y="240725"/>
            <a:ext cx="7156704" cy="646331"/>
          </a:xfrm>
          <a:prstGeom prst="rect">
            <a:avLst/>
          </a:prstGeom>
        </p:spPr>
        <p:txBody>
          <a:bodyPr wrap="none">
            <a:spAutoFit/>
          </a:bodyPr>
          <a:lstStyle/>
          <a:p>
            <a:pPr algn="ctr"/>
            <a:r>
              <a:rPr lang="en-US" sz="3600" b="1" dirty="0">
                <a:solidFill>
                  <a:schemeClr val="accent3">
                    <a:lumMod val="50000"/>
                  </a:schemeClr>
                </a:solidFill>
              </a:rPr>
              <a:t>Activity On Length Of Sides Property</a:t>
            </a:r>
          </a:p>
        </p:txBody>
      </p:sp>
    </p:spTree>
    <p:extLst>
      <p:ext uri="{BB962C8B-B14F-4D97-AF65-F5344CB8AC3E}">
        <p14:creationId xmlns:p14="http://schemas.microsoft.com/office/powerpoint/2010/main" val="338766294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352800" y="1457980"/>
            <a:ext cx="2286000" cy="523220"/>
          </a:xfrm>
          <a:prstGeom prst="rect">
            <a:avLst/>
          </a:prstGeom>
          <a:noFill/>
        </p:spPr>
        <p:txBody>
          <a:bodyPr wrap="square" rtlCol="0">
            <a:spAutoFit/>
          </a:bodyPr>
          <a:lstStyle/>
          <a:p>
            <a:pPr algn="ctr"/>
            <a:r>
              <a:rPr lang="en-US" sz="2800" b="1" dirty="0"/>
              <a:t>CONCLUSION</a:t>
            </a:r>
          </a:p>
        </p:txBody>
      </p:sp>
      <p:sp>
        <p:nvSpPr>
          <p:cNvPr id="3" name="TextBox 2"/>
          <p:cNvSpPr txBox="1"/>
          <p:nvPr/>
        </p:nvSpPr>
        <p:spPr>
          <a:xfrm>
            <a:off x="838200" y="2627293"/>
            <a:ext cx="7467600" cy="954107"/>
          </a:xfrm>
          <a:prstGeom prst="rect">
            <a:avLst/>
          </a:prstGeom>
          <a:noFill/>
        </p:spPr>
        <p:txBody>
          <a:bodyPr wrap="square" rtlCol="0">
            <a:spAutoFit/>
          </a:bodyPr>
          <a:lstStyle/>
          <a:p>
            <a:pPr algn="ctr"/>
            <a:r>
              <a:rPr lang="en-US" sz="2800" dirty="0"/>
              <a:t>Sum of the lengths of any two sides of a triangle is always greater than the third side of the triangle.</a:t>
            </a:r>
          </a:p>
        </p:txBody>
      </p:sp>
      <p:sp>
        <p:nvSpPr>
          <p:cNvPr id="4" name="TextBox 3"/>
          <p:cNvSpPr txBox="1"/>
          <p:nvPr/>
        </p:nvSpPr>
        <p:spPr>
          <a:xfrm>
            <a:off x="609600" y="4419600"/>
            <a:ext cx="7848600" cy="584775"/>
          </a:xfrm>
          <a:prstGeom prst="rect">
            <a:avLst/>
          </a:prstGeom>
          <a:noFill/>
        </p:spPr>
        <p:txBody>
          <a:bodyPr wrap="square" rtlCol="0">
            <a:spAutoFit/>
          </a:bodyPr>
          <a:lstStyle/>
          <a:p>
            <a:pPr algn="ctr"/>
            <a:r>
              <a:rPr lang="en-US" sz="3200" dirty="0">
                <a:solidFill>
                  <a:srgbClr val="C00000"/>
                </a:solidFill>
              </a:rPr>
              <a:t>Length of sides property  is verified.</a:t>
            </a:r>
          </a:p>
        </p:txBody>
      </p:sp>
      <p:sp>
        <p:nvSpPr>
          <p:cNvPr id="6" name="Rectangle 5"/>
          <p:cNvSpPr/>
          <p:nvPr/>
        </p:nvSpPr>
        <p:spPr>
          <a:xfrm>
            <a:off x="838200" y="165437"/>
            <a:ext cx="7156704" cy="646331"/>
          </a:xfrm>
          <a:prstGeom prst="rect">
            <a:avLst/>
          </a:prstGeom>
        </p:spPr>
        <p:txBody>
          <a:bodyPr wrap="none">
            <a:spAutoFit/>
          </a:bodyPr>
          <a:lstStyle/>
          <a:p>
            <a:pPr algn="ctr"/>
            <a:r>
              <a:rPr lang="en-US" sz="3600" b="1" dirty="0">
                <a:solidFill>
                  <a:schemeClr val="accent3">
                    <a:lumMod val="50000"/>
                  </a:schemeClr>
                </a:solidFill>
              </a:rPr>
              <a:t>Activity On Length Of Sides Property</a:t>
            </a:r>
          </a:p>
        </p:txBody>
      </p:sp>
    </p:spTree>
    <p:extLst>
      <p:ext uri="{BB962C8B-B14F-4D97-AF65-F5344CB8AC3E}">
        <p14:creationId xmlns:p14="http://schemas.microsoft.com/office/powerpoint/2010/main" val="6502729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457200" y="274638"/>
            <a:ext cx="8229600" cy="1143000"/>
          </a:xfrm>
          <a:prstGeom prst="rect">
            <a:avLst/>
          </a:prstGeom>
        </p:spPr>
        <p:txBody>
          <a:bodyPr/>
          <a:lstStyle>
            <a:lvl1pPr>
              <a:defRPr sz="3600" baseline="0"/>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3600" b="0" i="0" u="none" strike="noStrike" kern="1200" cap="none" spc="0" normalizeH="0" baseline="0" noProof="0">
                <a:ln>
                  <a:noFill/>
                </a:ln>
                <a:solidFill>
                  <a:schemeClr val="tx1"/>
                </a:solidFill>
                <a:effectLst/>
                <a:uLnTx/>
                <a:uFillTx/>
                <a:latin typeface="+mj-lt"/>
                <a:ea typeface="+mj-ea"/>
                <a:cs typeface="+mj-cs"/>
              </a:rPr>
              <a:t>MM Index</a:t>
            </a:r>
            <a:endParaRPr kumimoji="0" lang="en-IN" sz="3600" b="0" i="0" u="none" strike="noStrike" kern="1200" cap="none" spc="0" normalizeH="0" baseline="0" noProof="0" dirty="0">
              <a:ln>
                <a:noFill/>
              </a:ln>
              <a:solidFill>
                <a:schemeClr val="tx1"/>
              </a:solidFill>
              <a:effectLst/>
              <a:uLnTx/>
              <a:uFillTx/>
              <a:latin typeface="+mj-lt"/>
              <a:ea typeface="+mj-ea"/>
              <a:cs typeface="+mj-cs"/>
            </a:endParaRPr>
          </a:p>
        </p:txBody>
      </p:sp>
      <p:graphicFrame>
        <p:nvGraphicFramePr>
          <p:cNvPr id="4" name="Table 3">
            <a:extLst>
              <a:ext uri="{FF2B5EF4-FFF2-40B4-BE49-F238E27FC236}">
                <a16:creationId xmlns:a16="http://schemas.microsoft.com/office/drawing/2014/main" id="{2F4596C9-79DF-48B7-B5CE-95059DB37961}"/>
              </a:ext>
            </a:extLst>
          </p:cNvPr>
          <p:cNvGraphicFramePr>
            <a:graphicFrameLocks noGrp="1"/>
          </p:cNvGraphicFramePr>
          <p:nvPr>
            <p:extLst>
              <p:ext uri="{D42A27DB-BD31-4B8C-83A1-F6EECF244321}">
                <p14:modId xmlns:p14="http://schemas.microsoft.com/office/powerpoint/2010/main" val="3768718731"/>
              </p:ext>
            </p:extLst>
          </p:nvPr>
        </p:nvGraphicFramePr>
        <p:xfrm>
          <a:off x="469900" y="1295400"/>
          <a:ext cx="8229600" cy="3193145"/>
        </p:xfrm>
        <a:graphic>
          <a:graphicData uri="http://schemas.openxmlformats.org/drawingml/2006/table">
            <a:tbl>
              <a:tblPr firstRow="1" bandRow="1">
                <a:tableStyleId>{5C22544A-7EE6-4342-B048-85BDC9FD1C3A}</a:tableStyleId>
              </a:tblPr>
              <a:tblGrid>
                <a:gridCol w="914400">
                  <a:extLst>
                    <a:ext uri="{9D8B030D-6E8A-4147-A177-3AD203B41FA5}">
                      <a16:colId xmlns:a16="http://schemas.microsoft.com/office/drawing/2014/main" val="20000"/>
                    </a:ext>
                  </a:extLst>
                </a:gridCol>
                <a:gridCol w="1295400">
                  <a:extLst>
                    <a:ext uri="{9D8B030D-6E8A-4147-A177-3AD203B41FA5}">
                      <a16:colId xmlns:a16="http://schemas.microsoft.com/office/drawing/2014/main" val="20001"/>
                    </a:ext>
                  </a:extLst>
                </a:gridCol>
                <a:gridCol w="6019800">
                  <a:extLst>
                    <a:ext uri="{9D8B030D-6E8A-4147-A177-3AD203B41FA5}">
                      <a16:colId xmlns:a16="http://schemas.microsoft.com/office/drawing/2014/main" val="20002"/>
                    </a:ext>
                  </a:extLst>
                </a:gridCol>
              </a:tblGrid>
              <a:tr h="638629">
                <a:tc>
                  <a:txBody>
                    <a:bodyPr/>
                    <a:lstStyle/>
                    <a:p>
                      <a:pPr algn="ctr"/>
                      <a:r>
                        <a:rPr lang="en-US" dirty="0">
                          <a:solidFill>
                            <a:schemeClr val="tx1"/>
                          </a:solidFill>
                        </a:rPr>
                        <a:t>Slide#</a:t>
                      </a:r>
                      <a:endParaRPr lang="en-IN"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dirty="0">
                          <a:solidFill>
                            <a:schemeClr val="tx1"/>
                          </a:solidFill>
                        </a:rPr>
                        <a:t>Thumbnail</a:t>
                      </a:r>
                      <a:endParaRPr lang="en-IN"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dirty="0">
                          <a:solidFill>
                            <a:schemeClr val="tx1"/>
                          </a:solidFill>
                        </a:rPr>
                        <a:t>Source and Attribution</a:t>
                      </a:r>
                      <a:endParaRPr lang="en-IN"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0"/>
                  </a:ext>
                </a:extLst>
              </a:tr>
              <a:tr h="638629">
                <a:tc>
                  <a:txBody>
                    <a:bodyPr/>
                    <a:lstStyle/>
                    <a:p>
                      <a:endParaRPr lang="en-IN" sz="12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IN" sz="12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800" b="0" i="0" kern="1200" baseline="0" dirty="0">
                        <a:solidFill>
                          <a:schemeClr val="tx1"/>
                        </a:solidFill>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1"/>
                  </a:ext>
                </a:extLst>
              </a:tr>
              <a:tr h="638629">
                <a:tc>
                  <a:txBody>
                    <a:bodyPr/>
                    <a:lstStyle/>
                    <a:p>
                      <a:endParaRPr lang="en-IN" sz="12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IN" sz="12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800" b="0" i="0" kern="1200" dirty="0">
                        <a:solidFill>
                          <a:schemeClr val="tx1"/>
                        </a:solidFill>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2"/>
                  </a:ext>
                </a:extLst>
              </a:tr>
              <a:tr h="638629">
                <a:tc>
                  <a:txBody>
                    <a:bodyPr/>
                    <a:lstStyle/>
                    <a:p>
                      <a:endParaRPr lang="en-IN" sz="12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IN" sz="12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800" b="0" i="0" kern="1200" dirty="0">
                        <a:solidFill>
                          <a:schemeClr val="tx1"/>
                        </a:solidFill>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3"/>
                  </a:ext>
                </a:extLst>
              </a:tr>
              <a:tr h="638629">
                <a:tc>
                  <a:txBody>
                    <a:bodyPr/>
                    <a:lstStyle/>
                    <a:p>
                      <a:endParaRPr lang="en-IN" sz="12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IN" sz="12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800" kern="1200" dirty="0">
                        <a:solidFill>
                          <a:schemeClr val="tx1"/>
                        </a:solidFill>
                        <a:effectLst/>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4"/>
                  </a:ext>
                </a:extLst>
              </a:tr>
            </a:tbl>
          </a:graphicData>
        </a:graphic>
      </p:graphicFrame>
    </p:spTree>
  </p:cSld>
  <p:clrMapOvr>
    <a:masterClrMapping/>
  </p:clrMapOvr>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175</TotalTime>
  <Words>1264</Words>
  <Application>Microsoft Office PowerPoint</Application>
  <PresentationFormat>On-screen Show (4:3)</PresentationFormat>
  <Paragraphs>258</Paragraphs>
  <Slides>12</Slides>
  <Notes>5</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12</vt:i4>
      </vt:variant>
    </vt:vector>
  </HeadingPairs>
  <TitlesOfParts>
    <vt:vector size="15" baseType="lpstr">
      <vt:lpstr>Arial</vt:lpstr>
      <vt:lpstr>Calibri</vt:lpstr>
      <vt:lpstr>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ADMIN</dc:creator>
  <cp:lastModifiedBy>GIRIDHAR BALACHANDRAN 170905056</cp:lastModifiedBy>
  <cp:revision>46</cp:revision>
  <dcterms:created xsi:type="dcterms:W3CDTF">2019-01-20T06:52:07Z</dcterms:created>
  <dcterms:modified xsi:type="dcterms:W3CDTF">2021-03-12T12:01:14Z</dcterms:modified>
</cp:coreProperties>
</file>