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434" r:id="rId2"/>
    <p:sldId id="445" r:id="rId3"/>
    <p:sldId id="446" r:id="rId4"/>
    <p:sldId id="454" r:id="rId5"/>
    <p:sldId id="438" r:id="rId6"/>
    <p:sldId id="436" r:id="rId7"/>
    <p:sldId id="437" r:id="rId8"/>
    <p:sldId id="435" r:id="rId9"/>
    <p:sldId id="443" r:id="rId10"/>
    <p:sldId id="448" r:id="rId11"/>
    <p:sldId id="449" r:id="rId12"/>
    <p:sldId id="457" r:id="rId13"/>
    <p:sldId id="451" r:id="rId14"/>
    <p:sldId id="452" r:id="rId15"/>
    <p:sldId id="455" r:id="rId16"/>
    <p:sldId id="456" r:id="rId17"/>
    <p:sldId id="458" r:id="rId18"/>
    <p:sldId id="45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-Main Script" id="{7B8A9526-9236-4FAD-9158-52319A415505}">
          <p14:sldIdLst>
            <p14:sldId id="434"/>
            <p14:sldId id="445"/>
            <p14:sldId id="446"/>
            <p14:sldId id="454"/>
            <p14:sldId id="438"/>
            <p14:sldId id="436"/>
            <p14:sldId id="437"/>
            <p14:sldId id="435"/>
            <p14:sldId id="443"/>
            <p14:sldId id="448"/>
            <p14:sldId id="449"/>
            <p14:sldId id="457"/>
            <p14:sldId id="451"/>
            <p14:sldId id="452"/>
            <p14:sldId id="455"/>
            <p14:sldId id="456"/>
            <p14:sldId id="458"/>
            <p14:sldId id="45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B4E"/>
    <a:srgbClr val="64365B"/>
    <a:srgbClr val="F3700D"/>
    <a:srgbClr val="F616DB"/>
    <a:srgbClr val="0FDB14"/>
    <a:srgbClr val="1C6628"/>
    <a:srgbClr val="000066"/>
    <a:srgbClr val="165220"/>
    <a:srgbClr val="6B460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77778" autoAdjust="0"/>
  </p:normalViewPr>
  <p:slideViewPr>
    <p:cSldViewPr>
      <p:cViewPr>
        <p:scale>
          <a:sx n="70" d="100"/>
          <a:sy n="70" d="100"/>
        </p:scale>
        <p:origin x="-1675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9A9C8-70BA-480E-80D9-9804B1463B8D}" type="doc">
      <dgm:prSet loTypeId="urn:microsoft.com/office/officeart/2005/8/layout/process2" loCatId="process" qsTypeId="urn:microsoft.com/office/officeart/2005/8/quickstyle/3d1" qsCatId="3D" csTypeId="urn:microsoft.com/office/officeart/2005/8/colors/colorful1#1" csCatId="colorful" phldr="1"/>
      <dgm:spPr/>
    </dgm:pt>
    <dgm:pt modelId="{F3582A20-92DA-4686-B3C9-468F84591D56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800" b="1" dirty="0" smtClean="0"/>
            <a:t>A line of symmetry divides a symmetrical shape in to half.</a:t>
          </a:r>
          <a:endParaRPr lang="en-IN" sz="2800" b="1" dirty="0"/>
        </a:p>
      </dgm:t>
    </dgm:pt>
    <dgm:pt modelId="{2854917F-3CA8-464D-92B9-C5A9A7145067}" type="parTrans" cxnId="{CD88A18B-2C73-4035-8ECA-F4A014CB28C8}">
      <dgm:prSet/>
      <dgm:spPr/>
      <dgm:t>
        <a:bodyPr/>
        <a:lstStyle/>
        <a:p>
          <a:endParaRPr lang="en-IN"/>
        </a:p>
      </dgm:t>
    </dgm:pt>
    <dgm:pt modelId="{5809389D-31C4-4620-8C5A-E9FAA3605D0C}" type="sibTrans" cxnId="{CD88A18B-2C73-4035-8ECA-F4A014CB28C8}">
      <dgm:prSet/>
      <dgm:spPr>
        <a:solidFill>
          <a:srgbClr val="002060"/>
        </a:solidFill>
      </dgm:spPr>
      <dgm:t>
        <a:bodyPr/>
        <a:lstStyle/>
        <a:p>
          <a:endParaRPr lang="en-IN" dirty="0"/>
        </a:p>
      </dgm:t>
    </dgm:pt>
    <dgm:pt modelId="{304BB92D-EACA-4D69-AAE4-A7A516C81A59}">
      <dgm:prSet phldrT="[Text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2800" b="1" dirty="0" smtClean="0"/>
            <a:t>An object or figure may have one, two or more number of lines of symmetry.</a:t>
          </a:r>
          <a:endParaRPr lang="en-IN" sz="2800" b="1" dirty="0"/>
        </a:p>
      </dgm:t>
    </dgm:pt>
    <dgm:pt modelId="{EE683EDB-1F94-41E9-A607-223C3A77DDD8}" type="parTrans" cxnId="{85D95048-12A2-4449-9B53-F6A77E6506BC}">
      <dgm:prSet/>
      <dgm:spPr/>
      <dgm:t>
        <a:bodyPr/>
        <a:lstStyle/>
        <a:p>
          <a:endParaRPr lang="en-IN"/>
        </a:p>
      </dgm:t>
    </dgm:pt>
    <dgm:pt modelId="{C6B92847-FA23-4401-B287-DA09614EED6E}" type="sibTrans" cxnId="{85D95048-12A2-4449-9B53-F6A77E6506BC}">
      <dgm:prSet/>
      <dgm:spPr/>
      <dgm:t>
        <a:bodyPr/>
        <a:lstStyle/>
        <a:p>
          <a:endParaRPr lang="en-IN"/>
        </a:p>
      </dgm:t>
    </dgm:pt>
    <dgm:pt modelId="{86BB0F8A-68D4-4186-8C64-53F42B88C4F2}" type="pres">
      <dgm:prSet presAssocID="{0649A9C8-70BA-480E-80D9-9804B1463B8D}" presName="linearFlow" presStyleCnt="0">
        <dgm:presLayoutVars>
          <dgm:resizeHandles val="exact"/>
        </dgm:presLayoutVars>
      </dgm:prSet>
      <dgm:spPr/>
    </dgm:pt>
    <dgm:pt modelId="{1C6F484F-459D-42AA-BEC4-0EF37411B583}" type="pres">
      <dgm:prSet presAssocID="{F3582A20-92DA-4686-B3C9-468F84591D56}" presName="node" presStyleLbl="node1" presStyleIdx="0" presStyleCnt="2" custScaleX="225220" custScaleY="8592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D9C892A-5024-407B-B76D-83B418BC7530}" type="pres">
      <dgm:prSet presAssocID="{5809389D-31C4-4620-8C5A-E9FAA3605D0C}" presName="sibTrans" presStyleLbl="sibTrans2D1" presStyleIdx="0" presStyleCnt="1"/>
      <dgm:spPr/>
      <dgm:t>
        <a:bodyPr/>
        <a:lstStyle/>
        <a:p>
          <a:endParaRPr lang="en-IN"/>
        </a:p>
      </dgm:t>
    </dgm:pt>
    <dgm:pt modelId="{B8E0477D-51F3-4689-8D7B-F7A4BDE594BB}" type="pres">
      <dgm:prSet presAssocID="{5809389D-31C4-4620-8C5A-E9FAA3605D0C}" presName="connectorText" presStyleLbl="sibTrans2D1" presStyleIdx="0" presStyleCnt="1"/>
      <dgm:spPr/>
      <dgm:t>
        <a:bodyPr/>
        <a:lstStyle/>
        <a:p>
          <a:endParaRPr lang="en-IN"/>
        </a:p>
      </dgm:t>
    </dgm:pt>
    <dgm:pt modelId="{CBC46B42-2CC5-4FBB-B003-45F842AB9792}" type="pres">
      <dgm:prSet presAssocID="{304BB92D-EACA-4D69-AAE4-A7A516C81A59}" presName="node" presStyleLbl="node1" presStyleIdx="1" presStyleCnt="2" custScaleX="225958" custScaleY="8446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E76E504-0AD5-4734-91A9-54B2627DBBFD}" type="presOf" srcId="{5809389D-31C4-4620-8C5A-E9FAA3605D0C}" destId="{3D9C892A-5024-407B-B76D-83B418BC7530}" srcOrd="0" destOrd="0" presId="urn:microsoft.com/office/officeart/2005/8/layout/process2"/>
    <dgm:cxn modelId="{2D7A5ADA-5B0F-4341-894D-C3CEB1B57278}" type="presOf" srcId="{304BB92D-EACA-4D69-AAE4-A7A516C81A59}" destId="{CBC46B42-2CC5-4FBB-B003-45F842AB9792}" srcOrd="0" destOrd="0" presId="urn:microsoft.com/office/officeart/2005/8/layout/process2"/>
    <dgm:cxn modelId="{B272B14F-C461-4969-A98A-B8AFCBFF6C3A}" type="presOf" srcId="{0649A9C8-70BA-480E-80D9-9804B1463B8D}" destId="{86BB0F8A-68D4-4186-8C64-53F42B88C4F2}" srcOrd="0" destOrd="0" presId="urn:microsoft.com/office/officeart/2005/8/layout/process2"/>
    <dgm:cxn modelId="{85D95048-12A2-4449-9B53-F6A77E6506BC}" srcId="{0649A9C8-70BA-480E-80D9-9804B1463B8D}" destId="{304BB92D-EACA-4D69-AAE4-A7A516C81A59}" srcOrd="1" destOrd="0" parTransId="{EE683EDB-1F94-41E9-A607-223C3A77DDD8}" sibTransId="{C6B92847-FA23-4401-B287-DA09614EED6E}"/>
    <dgm:cxn modelId="{ABE3C093-F005-4F64-BD8E-0DC8BE19518E}" type="presOf" srcId="{5809389D-31C4-4620-8C5A-E9FAA3605D0C}" destId="{B8E0477D-51F3-4689-8D7B-F7A4BDE594BB}" srcOrd="1" destOrd="0" presId="urn:microsoft.com/office/officeart/2005/8/layout/process2"/>
    <dgm:cxn modelId="{E14F1B1D-5E86-4FD0-98E2-D6A4B35C518D}" type="presOf" srcId="{F3582A20-92DA-4686-B3C9-468F84591D56}" destId="{1C6F484F-459D-42AA-BEC4-0EF37411B583}" srcOrd="0" destOrd="0" presId="urn:microsoft.com/office/officeart/2005/8/layout/process2"/>
    <dgm:cxn modelId="{CD88A18B-2C73-4035-8ECA-F4A014CB28C8}" srcId="{0649A9C8-70BA-480E-80D9-9804B1463B8D}" destId="{F3582A20-92DA-4686-B3C9-468F84591D56}" srcOrd="0" destOrd="0" parTransId="{2854917F-3CA8-464D-92B9-C5A9A7145067}" sibTransId="{5809389D-31C4-4620-8C5A-E9FAA3605D0C}"/>
    <dgm:cxn modelId="{DC2C035F-6D33-4681-8893-10037FFCAAFD}" type="presParOf" srcId="{86BB0F8A-68D4-4186-8C64-53F42B88C4F2}" destId="{1C6F484F-459D-42AA-BEC4-0EF37411B583}" srcOrd="0" destOrd="0" presId="urn:microsoft.com/office/officeart/2005/8/layout/process2"/>
    <dgm:cxn modelId="{173A617D-9FAA-4BFC-924F-F94D2A0E6418}" type="presParOf" srcId="{86BB0F8A-68D4-4186-8C64-53F42B88C4F2}" destId="{3D9C892A-5024-407B-B76D-83B418BC7530}" srcOrd="1" destOrd="0" presId="urn:microsoft.com/office/officeart/2005/8/layout/process2"/>
    <dgm:cxn modelId="{0B1EB163-EAF4-4571-B351-A284C224CCFE}" type="presParOf" srcId="{3D9C892A-5024-407B-B76D-83B418BC7530}" destId="{B8E0477D-51F3-4689-8D7B-F7A4BDE594BB}" srcOrd="0" destOrd="0" presId="urn:microsoft.com/office/officeart/2005/8/layout/process2"/>
    <dgm:cxn modelId="{7AD495FA-5A0A-4B46-9FD1-7BD1CFF4171D}" type="presParOf" srcId="{86BB0F8A-68D4-4186-8C64-53F42B88C4F2}" destId="{CBC46B42-2CC5-4FBB-B003-45F842AB979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D852B8-72C1-4CC2-8902-86CA52E28584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A065A3A-FE80-4F26-8FD2-5BEBABCB4CFD}">
      <dgm:prSet phldrT="[Text]" custT="1"/>
      <dgm:spPr/>
      <dgm:t>
        <a:bodyPr/>
        <a:lstStyle/>
        <a:p>
          <a:r>
            <a:rPr lang="en-US" sz="2000" b="1" dirty="0" smtClean="0"/>
            <a:t>Now observe the circle. We will fold it along the dotted line which is not the center.</a:t>
          </a:r>
          <a:endParaRPr lang="en-IN" sz="2000" b="1" dirty="0"/>
        </a:p>
      </dgm:t>
    </dgm:pt>
    <dgm:pt modelId="{A33F964F-B5B8-42A7-A104-C5E2391B3857}" type="parTrans" cxnId="{42F15BEC-51FB-4A03-9492-AA8FAA3051A0}">
      <dgm:prSet/>
      <dgm:spPr/>
      <dgm:t>
        <a:bodyPr/>
        <a:lstStyle/>
        <a:p>
          <a:endParaRPr lang="en-IN"/>
        </a:p>
      </dgm:t>
    </dgm:pt>
    <dgm:pt modelId="{22BE02F0-96CD-4875-9CD5-2C01825DD81B}" type="sibTrans" cxnId="{42F15BEC-51FB-4A03-9492-AA8FAA3051A0}">
      <dgm:prSet/>
      <dgm:spPr/>
      <dgm:t>
        <a:bodyPr/>
        <a:lstStyle/>
        <a:p>
          <a:endParaRPr lang="en-IN"/>
        </a:p>
      </dgm:t>
    </dgm:pt>
    <dgm:pt modelId="{1C72550E-6ED3-4434-AA18-19F48C4863F8}">
      <dgm:prSet phldrT="[Text]" custT="1"/>
      <dgm:spPr/>
      <dgm:t>
        <a:bodyPr/>
        <a:lstStyle/>
        <a:p>
          <a:r>
            <a:rPr lang="en-US" sz="2000" b="1" dirty="0" smtClean="0"/>
            <a:t>This fold along the dotted lines does not create two identical halves. So, this line is not the line of symmetry. </a:t>
          </a:r>
          <a:endParaRPr lang="en-IN" sz="2000" b="1" dirty="0"/>
        </a:p>
      </dgm:t>
    </dgm:pt>
    <dgm:pt modelId="{1CA13542-F6E3-4269-86EC-FB2F8EAF9E5B}" type="parTrans" cxnId="{A236AB3F-1500-4A81-B80A-BB563577A92E}">
      <dgm:prSet/>
      <dgm:spPr/>
      <dgm:t>
        <a:bodyPr/>
        <a:lstStyle/>
        <a:p>
          <a:endParaRPr lang="en-IN"/>
        </a:p>
      </dgm:t>
    </dgm:pt>
    <dgm:pt modelId="{18FEF759-637C-43D5-9EAE-E50DDCB98C28}" type="sibTrans" cxnId="{A236AB3F-1500-4A81-B80A-BB563577A92E}">
      <dgm:prSet/>
      <dgm:spPr/>
      <dgm:t>
        <a:bodyPr/>
        <a:lstStyle/>
        <a:p>
          <a:endParaRPr lang="en-IN"/>
        </a:p>
      </dgm:t>
    </dgm:pt>
    <dgm:pt modelId="{ECCDBCBA-BB0D-42FD-84AB-975FB3C135B6}" type="pres">
      <dgm:prSet presAssocID="{BAD852B8-72C1-4CC2-8902-86CA52E2858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F4F8D60-F2A1-4D85-8B96-B4D55791FEB2}" type="pres">
      <dgm:prSet presAssocID="{BAD852B8-72C1-4CC2-8902-86CA52E28584}" presName="ribbon" presStyleLbl="node1" presStyleIdx="0" presStyleCnt="1" custScaleX="105946" custScaleY="100000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64365B"/>
        </a:solidFill>
        <a:ln>
          <a:solidFill>
            <a:schemeClr val="tx1"/>
          </a:solidFill>
        </a:ln>
      </dgm:spPr>
    </dgm:pt>
    <dgm:pt modelId="{A3E534D2-9564-4087-A279-2EF1C65942AF}" type="pres">
      <dgm:prSet presAssocID="{BAD852B8-72C1-4CC2-8902-86CA52E28584}" presName="leftArrowText" presStyleLbl="node1" presStyleIdx="0" presStyleCnt="1" custScaleX="110647" custScaleY="90066" custLinFactNeighborX="-2541" custLinFactNeighborY="-37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F960F1C-ED0B-4CDA-8144-AACAA23CBB5E}" type="pres">
      <dgm:prSet presAssocID="{BAD852B8-72C1-4CC2-8902-86CA52E28584}" presName="rightArrowText" presStyleLbl="node1" presStyleIdx="0" presStyleCnt="1" custScaleX="110466" custScaleY="9750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2F15BEC-51FB-4A03-9492-AA8FAA3051A0}" srcId="{BAD852B8-72C1-4CC2-8902-86CA52E28584}" destId="{7A065A3A-FE80-4F26-8FD2-5BEBABCB4CFD}" srcOrd="0" destOrd="0" parTransId="{A33F964F-B5B8-42A7-A104-C5E2391B3857}" sibTransId="{22BE02F0-96CD-4875-9CD5-2C01825DD81B}"/>
    <dgm:cxn modelId="{A236AB3F-1500-4A81-B80A-BB563577A92E}" srcId="{BAD852B8-72C1-4CC2-8902-86CA52E28584}" destId="{1C72550E-6ED3-4434-AA18-19F48C4863F8}" srcOrd="1" destOrd="0" parTransId="{1CA13542-F6E3-4269-86EC-FB2F8EAF9E5B}" sibTransId="{18FEF759-637C-43D5-9EAE-E50DDCB98C28}"/>
    <dgm:cxn modelId="{DA220EBA-E114-4C3A-BBE4-3C7DF5DCC68C}" type="presOf" srcId="{7A065A3A-FE80-4F26-8FD2-5BEBABCB4CFD}" destId="{A3E534D2-9564-4087-A279-2EF1C65942AF}" srcOrd="0" destOrd="0" presId="urn:microsoft.com/office/officeart/2005/8/layout/arrow6"/>
    <dgm:cxn modelId="{8705CB13-9C75-4BDF-A3E8-9920AEAD5289}" type="presOf" srcId="{1C72550E-6ED3-4434-AA18-19F48C4863F8}" destId="{1F960F1C-ED0B-4CDA-8144-AACAA23CBB5E}" srcOrd="0" destOrd="0" presId="urn:microsoft.com/office/officeart/2005/8/layout/arrow6"/>
    <dgm:cxn modelId="{D5DDC477-3B27-48A4-A509-5EF8D3BC258C}" type="presOf" srcId="{BAD852B8-72C1-4CC2-8902-86CA52E28584}" destId="{ECCDBCBA-BB0D-42FD-84AB-975FB3C135B6}" srcOrd="0" destOrd="0" presId="urn:microsoft.com/office/officeart/2005/8/layout/arrow6"/>
    <dgm:cxn modelId="{4FBE167E-AA46-4912-9A33-979D67D57DFE}" type="presParOf" srcId="{ECCDBCBA-BB0D-42FD-84AB-975FB3C135B6}" destId="{0F4F8D60-F2A1-4D85-8B96-B4D55791FEB2}" srcOrd="0" destOrd="0" presId="urn:microsoft.com/office/officeart/2005/8/layout/arrow6"/>
    <dgm:cxn modelId="{09C7F6FF-E476-4DF5-8FC0-92FD810537A8}" type="presParOf" srcId="{ECCDBCBA-BB0D-42FD-84AB-975FB3C135B6}" destId="{A3E534D2-9564-4087-A279-2EF1C65942AF}" srcOrd="1" destOrd="0" presId="urn:microsoft.com/office/officeart/2005/8/layout/arrow6"/>
    <dgm:cxn modelId="{9CB80E82-2A8F-40EE-91FE-934BB379388D}" type="presParOf" srcId="{ECCDBCBA-BB0D-42FD-84AB-975FB3C135B6}" destId="{1F960F1C-ED0B-4CDA-8144-AACAA23CBB5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DEE4E3-AEC8-436A-A61D-0A11297529B7}" type="doc">
      <dgm:prSet loTypeId="urn:microsoft.com/office/officeart/2005/8/layout/bProcess3" loCatId="process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en-IN"/>
        </a:p>
      </dgm:t>
    </dgm:pt>
    <dgm:pt modelId="{726AAEB3-D7E6-4D20-8CC1-22A6852B704E}">
      <dgm:prSet phldrT="[Text]" custT="1"/>
      <dgm:spPr>
        <a:solidFill>
          <a:srgbClr val="64365B"/>
        </a:solidFill>
      </dgm:spPr>
      <dgm:t>
        <a:bodyPr/>
        <a:lstStyle/>
        <a:p>
          <a:r>
            <a:rPr lang="en-US" sz="2000" b="1" dirty="0" smtClean="0"/>
            <a:t>If we cannot fold a figure/shape in to two identical halves then they are asymmetrical figures.</a:t>
          </a:r>
          <a:endParaRPr lang="en-IN" sz="2000" b="1" dirty="0"/>
        </a:p>
      </dgm:t>
    </dgm:pt>
    <dgm:pt modelId="{FA8E401E-8F6E-4854-953A-1E0BF1400A39}" type="parTrans" cxnId="{B00C9E4A-639E-4259-98DB-C89DB2D55F55}">
      <dgm:prSet/>
      <dgm:spPr/>
      <dgm:t>
        <a:bodyPr/>
        <a:lstStyle/>
        <a:p>
          <a:endParaRPr lang="en-IN"/>
        </a:p>
      </dgm:t>
    </dgm:pt>
    <dgm:pt modelId="{82B7E5EB-BAD8-44E8-B3EE-52BA31175720}" type="sibTrans" cxnId="{B00C9E4A-639E-4259-98DB-C89DB2D55F55}">
      <dgm:prSet/>
      <dgm:spPr/>
      <dgm:t>
        <a:bodyPr/>
        <a:lstStyle/>
        <a:p>
          <a:endParaRPr lang="en-IN" dirty="0"/>
        </a:p>
      </dgm:t>
    </dgm:pt>
    <dgm:pt modelId="{65EB6982-CAD1-496E-B43A-4047832FE914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b="1" dirty="0" smtClean="0"/>
            <a:t>Such figures do not have any lines of symmetry.</a:t>
          </a:r>
          <a:endParaRPr lang="en-IN" b="1" dirty="0"/>
        </a:p>
      </dgm:t>
    </dgm:pt>
    <dgm:pt modelId="{910B8C0D-826B-424D-93AA-62D41AF1873D}" type="parTrans" cxnId="{7BD70F7E-C5C9-4397-BD92-C4BEDF2FFBBB}">
      <dgm:prSet/>
      <dgm:spPr/>
      <dgm:t>
        <a:bodyPr/>
        <a:lstStyle/>
        <a:p>
          <a:endParaRPr lang="en-IN"/>
        </a:p>
      </dgm:t>
    </dgm:pt>
    <dgm:pt modelId="{1C7D9E83-FC6D-410D-ACF0-6B4601AA75C8}" type="sibTrans" cxnId="{7BD70F7E-C5C9-4397-BD92-C4BEDF2FFBBB}">
      <dgm:prSet/>
      <dgm:spPr/>
      <dgm:t>
        <a:bodyPr/>
        <a:lstStyle/>
        <a:p>
          <a:endParaRPr lang="en-IN" dirty="0"/>
        </a:p>
      </dgm:t>
    </dgm:pt>
    <dgm:pt modelId="{38DAD6A4-16FE-4AE9-8778-C1497AA1D25B}">
      <dgm:prSet phldrT="[Text]"/>
      <dgm:spPr>
        <a:solidFill>
          <a:srgbClr val="F11B4E"/>
        </a:solidFill>
      </dgm:spPr>
      <dgm:t>
        <a:bodyPr/>
        <a:lstStyle/>
        <a:p>
          <a:r>
            <a:rPr lang="en-US" b="1" dirty="0" smtClean="0"/>
            <a:t>These figures will not give identical halves in whichever direction  we fold.</a:t>
          </a:r>
          <a:endParaRPr lang="en-IN" b="1" dirty="0"/>
        </a:p>
      </dgm:t>
    </dgm:pt>
    <dgm:pt modelId="{CDC8F047-A53C-4728-836B-373BC9A3E3F5}" type="parTrans" cxnId="{F5FC0110-5BC7-4B41-83C3-A9B15519E6A3}">
      <dgm:prSet/>
      <dgm:spPr/>
      <dgm:t>
        <a:bodyPr/>
        <a:lstStyle/>
        <a:p>
          <a:endParaRPr lang="en-IN"/>
        </a:p>
      </dgm:t>
    </dgm:pt>
    <dgm:pt modelId="{EFD17632-AEAE-4A94-A98D-DF68CF885B7B}" type="sibTrans" cxnId="{F5FC0110-5BC7-4B41-83C3-A9B15519E6A3}">
      <dgm:prSet/>
      <dgm:spPr/>
      <dgm:t>
        <a:bodyPr/>
        <a:lstStyle/>
        <a:p>
          <a:endParaRPr lang="en-IN"/>
        </a:p>
      </dgm:t>
    </dgm:pt>
    <dgm:pt modelId="{18CC306A-1783-4F46-B3FF-EBE23EFEFD35}" type="pres">
      <dgm:prSet presAssocID="{85DEE4E3-AEC8-436A-A61D-0A11297529B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9FACF81-D6A8-4A89-BEBD-240D673214C3}" type="pres">
      <dgm:prSet presAssocID="{726AAEB3-D7E6-4D20-8CC1-22A6852B704E}" presName="node" presStyleLbl="node1" presStyleIdx="0" presStyleCnt="3" custScaleY="12290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3FE6DCE-288D-4E9A-8E24-2FE7F56D82CB}" type="pres">
      <dgm:prSet presAssocID="{82B7E5EB-BAD8-44E8-B3EE-52BA31175720}" presName="sibTrans" presStyleLbl="sibTrans1D1" presStyleIdx="0" presStyleCnt="2"/>
      <dgm:spPr/>
      <dgm:t>
        <a:bodyPr/>
        <a:lstStyle/>
        <a:p>
          <a:endParaRPr lang="en-IN"/>
        </a:p>
      </dgm:t>
    </dgm:pt>
    <dgm:pt modelId="{ACDC2F70-E36D-4B98-A70A-90089DF84C93}" type="pres">
      <dgm:prSet presAssocID="{82B7E5EB-BAD8-44E8-B3EE-52BA31175720}" presName="connectorText" presStyleLbl="sibTrans1D1" presStyleIdx="0" presStyleCnt="2"/>
      <dgm:spPr/>
      <dgm:t>
        <a:bodyPr/>
        <a:lstStyle/>
        <a:p>
          <a:endParaRPr lang="en-IN"/>
        </a:p>
      </dgm:t>
    </dgm:pt>
    <dgm:pt modelId="{F35610F3-7E0B-4469-9B73-A20394F77CC4}" type="pres">
      <dgm:prSet presAssocID="{65EB6982-CAD1-496E-B43A-4047832FE91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080890F-FB89-49A0-A363-47DA4F303231}" type="pres">
      <dgm:prSet presAssocID="{1C7D9E83-FC6D-410D-ACF0-6B4601AA75C8}" presName="sibTrans" presStyleLbl="sibTrans1D1" presStyleIdx="1" presStyleCnt="2"/>
      <dgm:spPr/>
      <dgm:t>
        <a:bodyPr/>
        <a:lstStyle/>
        <a:p>
          <a:endParaRPr lang="en-IN"/>
        </a:p>
      </dgm:t>
    </dgm:pt>
    <dgm:pt modelId="{0915C84E-C9B3-4F07-ACAC-38388FA155EC}" type="pres">
      <dgm:prSet presAssocID="{1C7D9E83-FC6D-410D-ACF0-6B4601AA75C8}" presName="connectorText" presStyleLbl="sibTrans1D1" presStyleIdx="1" presStyleCnt="2"/>
      <dgm:spPr/>
      <dgm:t>
        <a:bodyPr/>
        <a:lstStyle/>
        <a:p>
          <a:endParaRPr lang="en-IN"/>
        </a:p>
      </dgm:t>
    </dgm:pt>
    <dgm:pt modelId="{B756F948-432D-47DF-8B30-6A326085DE50}" type="pres">
      <dgm:prSet presAssocID="{38DAD6A4-16FE-4AE9-8778-C1497AA1D25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BB8AE23-4EA5-46E5-AA5E-CE6A9F4FF189}" type="presOf" srcId="{82B7E5EB-BAD8-44E8-B3EE-52BA31175720}" destId="{ACDC2F70-E36D-4B98-A70A-90089DF84C93}" srcOrd="1" destOrd="0" presId="urn:microsoft.com/office/officeart/2005/8/layout/bProcess3"/>
    <dgm:cxn modelId="{F5FC0110-5BC7-4B41-83C3-A9B15519E6A3}" srcId="{85DEE4E3-AEC8-436A-A61D-0A11297529B7}" destId="{38DAD6A4-16FE-4AE9-8778-C1497AA1D25B}" srcOrd="2" destOrd="0" parTransId="{CDC8F047-A53C-4728-836B-373BC9A3E3F5}" sibTransId="{EFD17632-AEAE-4A94-A98D-DF68CF885B7B}"/>
    <dgm:cxn modelId="{ACC31732-A850-4BD4-A37E-2CDFB608EAAB}" type="presOf" srcId="{65EB6982-CAD1-496E-B43A-4047832FE914}" destId="{F35610F3-7E0B-4469-9B73-A20394F77CC4}" srcOrd="0" destOrd="0" presId="urn:microsoft.com/office/officeart/2005/8/layout/bProcess3"/>
    <dgm:cxn modelId="{7BD70F7E-C5C9-4397-BD92-C4BEDF2FFBBB}" srcId="{85DEE4E3-AEC8-436A-A61D-0A11297529B7}" destId="{65EB6982-CAD1-496E-B43A-4047832FE914}" srcOrd="1" destOrd="0" parTransId="{910B8C0D-826B-424D-93AA-62D41AF1873D}" sibTransId="{1C7D9E83-FC6D-410D-ACF0-6B4601AA75C8}"/>
    <dgm:cxn modelId="{09122D43-03C0-4A21-BE25-596F2DFB3B09}" type="presOf" srcId="{726AAEB3-D7E6-4D20-8CC1-22A6852B704E}" destId="{F9FACF81-D6A8-4A89-BEBD-240D673214C3}" srcOrd="0" destOrd="0" presId="urn:microsoft.com/office/officeart/2005/8/layout/bProcess3"/>
    <dgm:cxn modelId="{CFBDC318-233F-4D16-B977-C059619B46D0}" type="presOf" srcId="{1C7D9E83-FC6D-410D-ACF0-6B4601AA75C8}" destId="{0915C84E-C9B3-4F07-ACAC-38388FA155EC}" srcOrd="1" destOrd="0" presId="urn:microsoft.com/office/officeart/2005/8/layout/bProcess3"/>
    <dgm:cxn modelId="{05A1B37F-7571-49A6-98A7-05AD1D56A5AD}" type="presOf" srcId="{82B7E5EB-BAD8-44E8-B3EE-52BA31175720}" destId="{C3FE6DCE-288D-4E9A-8E24-2FE7F56D82CB}" srcOrd="0" destOrd="0" presId="urn:microsoft.com/office/officeart/2005/8/layout/bProcess3"/>
    <dgm:cxn modelId="{C6138ADE-3630-4657-AC4C-2DDBA9DDB5D8}" type="presOf" srcId="{1C7D9E83-FC6D-410D-ACF0-6B4601AA75C8}" destId="{1080890F-FB89-49A0-A363-47DA4F303231}" srcOrd="0" destOrd="0" presId="urn:microsoft.com/office/officeart/2005/8/layout/bProcess3"/>
    <dgm:cxn modelId="{B00C9E4A-639E-4259-98DB-C89DB2D55F55}" srcId="{85DEE4E3-AEC8-436A-A61D-0A11297529B7}" destId="{726AAEB3-D7E6-4D20-8CC1-22A6852B704E}" srcOrd="0" destOrd="0" parTransId="{FA8E401E-8F6E-4854-953A-1E0BF1400A39}" sibTransId="{82B7E5EB-BAD8-44E8-B3EE-52BA31175720}"/>
    <dgm:cxn modelId="{7B63C7CA-A9DF-4918-B9A7-001CCE7466AA}" type="presOf" srcId="{85DEE4E3-AEC8-436A-A61D-0A11297529B7}" destId="{18CC306A-1783-4F46-B3FF-EBE23EFEFD35}" srcOrd="0" destOrd="0" presId="urn:microsoft.com/office/officeart/2005/8/layout/bProcess3"/>
    <dgm:cxn modelId="{25651233-4B69-4B8A-A3DE-3EA56AE8BE1A}" type="presOf" srcId="{38DAD6A4-16FE-4AE9-8778-C1497AA1D25B}" destId="{B756F948-432D-47DF-8B30-6A326085DE50}" srcOrd="0" destOrd="0" presId="urn:microsoft.com/office/officeart/2005/8/layout/bProcess3"/>
    <dgm:cxn modelId="{8FDBC35B-5575-4F64-A1E7-56F8B0093032}" type="presParOf" srcId="{18CC306A-1783-4F46-B3FF-EBE23EFEFD35}" destId="{F9FACF81-D6A8-4A89-BEBD-240D673214C3}" srcOrd="0" destOrd="0" presId="urn:microsoft.com/office/officeart/2005/8/layout/bProcess3"/>
    <dgm:cxn modelId="{BFCE0DA2-2BE1-4316-920D-756F1BC551AD}" type="presParOf" srcId="{18CC306A-1783-4F46-B3FF-EBE23EFEFD35}" destId="{C3FE6DCE-288D-4E9A-8E24-2FE7F56D82CB}" srcOrd="1" destOrd="0" presId="urn:microsoft.com/office/officeart/2005/8/layout/bProcess3"/>
    <dgm:cxn modelId="{6E6DDD3D-3065-4E7F-9705-F563F989F731}" type="presParOf" srcId="{C3FE6DCE-288D-4E9A-8E24-2FE7F56D82CB}" destId="{ACDC2F70-E36D-4B98-A70A-90089DF84C93}" srcOrd="0" destOrd="0" presId="urn:microsoft.com/office/officeart/2005/8/layout/bProcess3"/>
    <dgm:cxn modelId="{D719E84E-5746-4AF1-9245-37F64D27CDD1}" type="presParOf" srcId="{18CC306A-1783-4F46-B3FF-EBE23EFEFD35}" destId="{F35610F3-7E0B-4469-9B73-A20394F77CC4}" srcOrd="2" destOrd="0" presId="urn:microsoft.com/office/officeart/2005/8/layout/bProcess3"/>
    <dgm:cxn modelId="{D58D23E2-8582-44E5-9AB6-8B01043DFCD4}" type="presParOf" srcId="{18CC306A-1783-4F46-B3FF-EBE23EFEFD35}" destId="{1080890F-FB89-49A0-A363-47DA4F303231}" srcOrd="3" destOrd="0" presId="urn:microsoft.com/office/officeart/2005/8/layout/bProcess3"/>
    <dgm:cxn modelId="{04D7982A-109C-4096-9992-41AA7FD520AB}" type="presParOf" srcId="{1080890F-FB89-49A0-A363-47DA4F303231}" destId="{0915C84E-C9B3-4F07-ACAC-38388FA155EC}" srcOrd="0" destOrd="0" presId="urn:microsoft.com/office/officeart/2005/8/layout/bProcess3"/>
    <dgm:cxn modelId="{E0DBA8CA-79D7-4D98-8A3F-24A75EF73D85}" type="presParOf" srcId="{18CC306A-1783-4F46-B3FF-EBE23EFEFD35}" destId="{B756F948-432D-47DF-8B30-6A326085DE50}" srcOrd="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E9C426-43DC-4211-A363-738E3702AFA2}" type="doc">
      <dgm:prSet loTypeId="urn:microsoft.com/office/officeart/2005/8/layout/process4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F6FE6E57-930D-44D5-B051-E30AE4B4D2F6}">
      <dgm:prSet phldrT="[Text]" custT="1"/>
      <dgm:spPr/>
      <dgm:t>
        <a:bodyPr/>
        <a:lstStyle/>
        <a:p>
          <a:r>
            <a:rPr lang="en-US" sz="2400" b="1" dirty="0" smtClean="0"/>
            <a:t>Observe the pink coloured shape. Place a mirror along the end of the shape.</a:t>
          </a:r>
          <a:endParaRPr lang="en-IN" sz="2400" b="1" dirty="0"/>
        </a:p>
      </dgm:t>
    </dgm:pt>
    <dgm:pt modelId="{87AA2486-811E-4C27-A733-28F3D50CCB1B}" type="parTrans" cxnId="{DF50DE6E-F07E-49D6-A32A-4854488BA891}">
      <dgm:prSet/>
      <dgm:spPr/>
      <dgm:t>
        <a:bodyPr/>
        <a:lstStyle/>
        <a:p>
          <a:endParaRPr lang="en-IN" sz="2400" b="1"/>
        </a:p>
      </dgm:t>
    </dgm:pt>
    <dgm:pt modelId="{87C3C90A-45B4-453A-B292-7453A93E776B}" type="sibTrans" cxnId="{DF50DE6E-F07E-49D6-A32A-4854488BA891}">
      <dgm:prSet/>
      <dgm:spPr/>
      <dgm:t>
        <a:bodyPr/>
        <a:lstStyle/>
        <a:p>
          <a:endParaRPr lang="en-IN" sz="2400" b="1"/>
        </a:p>
      </dgm:t>
    </dgm:pt>
    <dgm:pt modelId="{8F16B44D-F94B-4898-9D71-F9BC3B717ED2}">
      <dgm:prSet phldrT="[Text]" custT="1"/>
      <dgm:spPr/>
      <dgm:t>
        <a:bodyPr/>
        <a:lstStyle/>
        <a:p>
          <a:r>
            <a:rPr lang="en-US" sz="2400" b="1" dirty="0" smtClean="0"/>
            <a:t>We get an identical shape on the other side of the line.</a:t>
          </a:r>
          <a:endParaRPr lang="en-IN" sz="2400" b="1" dirty="0"/>
        </a:p>
      </dgm:t>
    </dgm:pt>
    <dgm:pt modelId="{83561254-2191-4D4D-BE8E-C5599BB1FD42}" type="parTrans" cxnId="{813114E5-D369-4ACF-BF9A-07E60DB2DAB9}">
      <dgm:prSet/>
      <dgm:spPr/>
      <dgm:t>
        <a:bodyPr/>
        <a:lstStyle/>
        <a:p>
          <a:endParaRPr lang="en-IN" sz="2400" b="1"/>
        </a:p>
      </dgm:t>
    </dgm:pt>
    <dgm:pt modelId="{AE7954D0-D702-4A6A-9AAF-48F1BE916CCF}" type="sibTrans" cxnId="{813114E5-D369-4ACF-BF9A-07E60DB2DAB9}">
      <dgm:prSet/>
      <dgm:spPr/>
      <dgm:t>
        <a:bodyPr/>
        <a:lstStyle/>
        <a:p>
          <a:endParaRPr lang="en-IN" sz="2400" b="1"/>
        </a:p>
      </dgm:t>
    </dgm:pt>
    <dgm:pt modelId="{63FB6022-1944-44B2-B312-1482A5F86069}">
      <dgm:prSet phldrT="[Text]" custT="1"/>
      <dgm:spPr/>
      <dgm:t>
        <a:bodyPr/>
        <a:lstStyle/>
        <a:p>
          <a:r>
            <a:rPr lang="en-US" sz="2400" b="1" dirty="0" smtClean="0"/>
            <a:t>So line symmetry is also called as mirror symmetry.</a:t>
          </a:r>
          <a:endParaRPr lang="en-IN" sz="2400" b="1" dirty="0"/>
        </a:p>
      </dgm:t>
    </dgm:pt>
    <dgm:pt modelId="{6EA012F8-FECF-44AE-BEED-8511CA6C0F03}" type="parTrans" cxnId="{7DE331C2-7C35-434F-A71E-5E6EB841B411}">
      <dgm:prSet/>
      <dgm:spPr/>
      <dgm:t>
        <a:bodyPr/>
        <a:lstStyle/>
        <a:p>
          <a:endParaRPr lang="en-IN" sz="2400" b="1"/>
        </a:p>
      </dgm:t>
    </dgm:pt>
    <dgm:pt modelId="{2454AE81-7522-4D31-93C8-3C223EB8B7A4}" type="sibTrans" cxnId="{7DE331C2-7C35-434F-A71E-5E6EB841B411}">
      <dgm:prSet/>
      <dgm:spPr/>
      <dgm:t>
        <a:bodyPr/>
        <a:lstStyle/>
        <a:p>
          <a:endParaRPr lang="en-IN" sz="2400" b="1"/>
        </a:p>
      </dgm:t>
    </dgm:pt>
    <dgm:pt modelId="{CDE17D2D-B16D-4C4A-9929-5447C5A8105D}" type="pres">
      <dgm:prSet presAssocID="{01E9C426-43DC-4211-A363-738E3702AF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4135101-15C6-4141-92A3-1791AE3BE662}" type="pres">
      <dgm:prSet presAssocID="{63FB6022-1944-44B2-B312-1482A5F86069}" presName="boxAndChildren" presStyleCnt="0"/>
      <dgm:spPr/>
    </dgm:pt>
    <dgm:pt modelId="{B51FAF11-A6A5-435F-8EB8-05FEE43AB904}" type="pres">
      <dgm:prSet presAssocID="{63FB6022-1944-44B2-B312-1482A5F86069}" presName="parentTextBox" presStyleLbl="node1" presStyleIdx="0" presStyleCnt="3"/>
      <dgm:spPr/>
      <dgm:t>
        <a:bodyPr/>
        <a:lstStyle/>
        <a:p>
          <a:endParaRPr lang="en-IN"/>
        </a:p>
      </dgm:t>
    </dgm:pt>
    <dgm:pt modelId="{286ACE49-F048-499B-BCCF-C2C6CCD16EF3}" type="pres">
      <dgm:prSet presAssocID="{AE7954D0-D702-4A6A-9AAF-48F1BE916CCF}" presName="sp" presStyleCnt="0"/>
      <dgm:spPr/>
    </dgm:pt>
    <dgm:pt modelId="{5027779B-BCB3-4E51-8865-15B31778E5F7}" type="pres">
      <dgm:prSet presAssocID="{8F16B44D-F94B-4898-9D71-F9BC3B717ED2}" presName="arrowAndChildren" presStyleCnt="0"/>
      <dgm:spPr/>
    </dgm:pt>
    <dgm:pt modelId="{8FE68BCE-6865-42C5-AD64-071E4B486F56}" type="pres">
      <dgm:prSet presAssocID="{8F16B44D-F94B-4898-9D71-F9BC3B717ED2}" presName="parentTextArrow" presStyleLbl="node1" presStyleIdx="1" presStyleCnt="3"/>
      <dgm:spPr/>
      <dgm:t>
        <a:bodyPr/>
        <a:lstStyle/>
        <a:p>
          <a:endParaRPr lang="en-IN"/>
        </a:p>
      </dgm:t>
    </dgm:pt>
    <dgm:pt modelId="{7B43C932-1F27-49CA-B26D-6DA860D95480}" type="pres">
      <dgm:prSet presAssocID="{87C3C90A-45B4-453A-B292-7453A93E776B}" presName="sp" presStyleCnt="0"/>
      <dgm:spPr/>
    </dgm:pt>
    <dgm:pt modelId="{05D9C961-477D-441B-8E39-5C79428B3950}" type="pres">
      <dgm:prSet presAssocID="{F6FE6E57-930D-44D5-B051-E30AE4B4D2F6}" presName="arrowAndChildren" presStyleCnt="0"/>
      <dgm:spPr/>
    </dgm:pt>
    <dgm:pt modelId="{74E91F83-E813-4A58-8AD0-C19142BA246A}" type="pres">
      <dgm:prSet presAssocID="{F6FE6E57-930D-44D5-B051-E30AE4B4D2F6}" presName="parentTextArrow" presStyleLbl="node1" presStyleIdx="2" presStyleCnt="3"/>
      <dgm:spPr/>
      <dgm:t>
        <a:bodyPr/>
        <a:lstStyle/>
        <a:p>
          <a:endParaRPr lang="en-IN"/>
        </a:p>
      </dgm:t>
    </dgm:pt>
  </dgm:ptLst>
  <dgm:cxnLst>
    <dgm:cxn modelId="{7DE331C2-7C35-434F-A71E-5E6EB841B411}" srcId="{01E9C426-43DC-4211-A363-738E3702AFA2}" destId="{63FB6022-1944-44B2-B312-1482A5F86069}" srcOrd="2" destOrd="0" parTransId="{6EA012F8-FECF-44AE-BEED-8511CA6C0F03}" sibTransId="{2454AE81-7522-4D31-93C8-3C223EB8B7A4}"/>
    <dgm:cxn modelId="{DF50DE6E-F07E-49D6-A32A-4854488BA891}" srcId="{01E9C426-43DC-4211-A363-738E3702AFA2}" destId="{F6FE6E57-930D-44D5-B051-E30AE4B4D2F6}" srcOrd="0" destOrd="0" parTransId="{87AA2486-811E-4C27-A733-28F3D50CCB1B}" sibTransId="{87C3C90A-45B4-453A-B292-7453A93E776B}"/>
    <dgm:cxn modelId="{DD00851D-F658-418C-ABB9-952F30F51206}" type="presOf" srcId="{01E9C426-43DC-4211-A363-738E3702AFA2}" destId="{CDE17D2D-B16D-4C4A-9929-5447C5A8105D}" srcOrd="0" destOrd="0" presId="urn:microsoft.com/office/officeart/2005/8/layout/process4"/>
    <dgm:cxn modelId="{813114E5-D369-4ACF-BF9A-07E60DB2DAB9}" srcId="{01E9C426-43DC-4211-A363-738E3702AFA2}" destId="{8F16B44D-F94B-4898-9D71-F9BC3B717ED2}" srcOrd="1" destOrd="0" parTransId="{83561254-2191-4D4D-BE8E-C5599BB1FD42}" sibTransId="{AE7954D0-D702-4A6A-9AAF-48F1BE916CCF}"/>
    <dgm:cxn modelId="{187F0A83-527B-40B2-B49A-DCB498AD7445}" type="presOf" srcId="{F6FE6E57-930D-44D5-B051-E30AE4B4D2F6}" destId="{74E91F83-E813-4A58-8AD0-C19142BA246A}" srcOrd="0" destOrd="0" presId="urn:microsoft.com/office/officeart/2005/8/layout/process4"/>
    <dgm:cxn modelId="{0D74EA5E-9813-4296-B7D9-B0BAF184AEF9}" type="presOf" srcId="{63FB6022-1944-44B2-B312-1482A5F86069}" destId="{B51FAF11-A6A5-435F-8EB8-05FEE43AB904}" srcOrd="0" destOrd="0" presId="urn:microsoft.com/office/officeart/2005/8/layout/process4"/>
    <dgm:cxn modelId="{B939DAE0-159A-4F55-86E0-8D97C9A7CDA2}" type="presOf" srcId="{8F16B44D-F94B-4898-9D71-F9BC3B717ED2}" destId="{8FE68BCE-6865-42C5-AD64-071E4B486F56}" srcOrd="0" destOrd="0" presId="urn:microsoft.com/office/officeart/2005/8/layout/process4"/>
    <dgm:cxn modelId="{242E8447-6FB9-49F6-8121-38E973491EA2}" type="presParOf" srcId="{CDE17D2D-B16D-4C4A-9929-5447C5A8105D}" destId="{14135101-15C6-4141-92A3-1791AE3BE662}" srcOrd="0" destOrd="0" presId="urn:microsoft.com/office/officeart/2005/8/layout/process4"/>
    <dgm:cxn modelId="{5CE53CAC-F8AC-4700-B91A-04BF3D7407A1}" type="presParOf" srcId="{14135101-15C6-4141-92A3-1791AE3BE662}" destId="{B51FAF11-A6A5-435F-8EB8-05FEE43AB904}" srcOrd="0" destOrd="0" presId="urn:microsoft.com/office/officeart/2005/8/layout/process4"/>
    <dgm:cxn modelId="{AD610B2B-2047-43FA-99A7-F16DC11892D9}" type="presParOf" srcId="{CDE17D2D-B16D-4C4A-9929-5447C5A8105D}" destId="{286ACE49-F048-499B-BCCF-C2C6CCD16EF3}" srcOrd="1" destOrd="0" presId="urn:microsoft.com/office/officeart/2005/8/layout/process4"/>
    <dgm:cxn modelId="{F53CA0EB-7FC4-4E26-A3B3-F865C19458E2}" type="presParOf" srcId="{CDE17D2D-B16D-4C4A-9929-5447C5A8105D}" destId="{5027779B-BCB3-4E51-8865-15B31778E5F7}" srcOrd="2" destOrd="0" presId="urn:microsoft.com/office/officeart/2005/8/layout/process4"/>
    <dgm:cxn modelId="{091848FD-6C40-4130-972D-1549DA6AE4F8}" type="presParOf" srcId="{5027779B-BCB3-4E51-8865-15B31778E5F7}" destId="{8FE68BCE-6865-42C5-AD64-071E4B486F56}" srcOrd="0" destOrd="0" presId="urn:microsoft.com/office/officeart/2005/8/layout/process4"/>
    <dgm:cxn modelId="{6EE8A789-E2EC-4141-91C3-DF89CBE9F945}" type="presParOf" srcId="{CDE17D2D-B16D-4C4A-9929-5447C5A8105D}" destId="{7B43C932-1F27-49CA-B26D-6DA860D95480}" srcOrd="3" destOrd="0" presId="urn:microsoft.com/office/officeart/2005/8/layout/process4"/>
    <dgm:cxn modelId="{DDBA0B31-57BA-41EA-B392-9DC79485B558}" type="presParOf" srcId="{CDE17D2D-B16D-4C4A-9929-5447C5A8105D}" destId="{05D9C961-477D-441B-8E39-5C79428B3950}" srcOrd="4" destOrd="0" presId="urn:microsoft.com/office/officeart/2005/8/layout/process4"/>
    <dgm:cxn modelId="{5684C511-66D5-4A3B-AEB7-C77C5E3A78FD}" type="presParOf" srcId="{05D9C961-477D-441B-8E39-5C79428B3950}" destId="{74E91F83-E813-4A58-8AD0-C19142BA246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4F6AC3-4E4E-499A-924A-425796CE74B0}" type="doc">
      <dgm:prSet loTypeId="urn:microsoft.com/office/officeart/2005/8/layout/gear1" loCatId="cycle" qsTypeId="urn:microsoft.com/office/officeart/2005/8/quickstyle/3d2" qsCatId="3D" csTypeId="urn:microsoft.com/office/officeart/2005/8/colors/colorful1#3" csCatId="colorful" phldr="1"/>
      <dgm:spPr/>
    </dgm:pt>
    <dgm:pt modelId="{1CBD84C2-1BBC-48B4-982C-057153AE72CB}">
      <dgm:prSet phldrT="[Text]" custT="1"/>
      <dgm:spPr>
        <a:solidFill>
          <a:srgbClr val="64365B"/>
        </a:solidFill>
      </dgm:spPr>
      <dgm:t>
        <a:bodyPr/>
        <a:lstStyle/>
        <a:p>
          <a:r>
            <a:rPr lang="en-US" sz="2000" b="1" dirty="0" smtClean="0"/>
            <a:t>A symmetrical shape has two halves which look like mirror images of each other</a:t>
          </a:r>
          <a:endParaRPr lang="en-IN" sz="2000" b="1" dirty="0"/>
        </a:p>
      </dgm:t>
    </dgm:pt>
    <dgm:pt modelId="{74452FD0-9F57-49C7-81D2-2C9B183EE9F2}" type="parTrans" cxnId="{39193223-4F26-4124-A00D-A5998A2EAB52}">
      <dgm:prSet/>
      <dgm:spPr/>
      <dgm:t>
        <a:bodyPr/>
        <a:lstStyle/>
        <a:p>
          <a:endParaRPr lang="en-IN"/>
        </a:p>
      </dgm:t>
    </dgm:pt>
    <dgm:pt modelId="{26A1D78E-7CD3-429B-91E8-346C310CDB98}" type="sibTrans" cxnId="{39193223-4F26-4124-A00D-A5998A2EAB52}">
      <dgm:prSet/>
      <dgm:spPr>
        <a:solidFill>
          <a:srgbClr val="64365B"/>
        </a:solidFill>
      </dgm:spPr>
      <dgm:t>
        <a:bodyPr/>
        <a:lstStyle/>
        <a:p>
          <a:endParaRPr lang="en-IN"/>
        </a:p>
      </dgm:t>
    </dgm:pt>
    <dgm:pt modelId="{1F984242-7E4C-4C63-9E73-1C0F56573A06}">
      <dgm:prSet phldrT="[Text]" custT="1"/>
      <dgm:spPr>
        <a:solidFill>
          <a:srgbClr val="F11B4E"/>
        </a:solidFill>
      </dgm:spPr>
      <dgm:t>
        <a:bodyPr/>
        <a:lstStyle/>
        <a:p>
          <a:r>
            <a:rPr lang="en-US" sz="2000" b="1" dirty="0" smtClean="0"/>
            <a:t>An asymmetrical shape has two halves which do not make a mirror image</a:t>
          </a:r>
          <a:endParaRPr lang="en-IN" sz="2000" b="1" dirty="0"/>
        </a:p>
      </dgm:t>
    </dgm:pt>
    <dgm:pt modelId="{A1B5F3F0-76CB-4847-91E8-D3EED05AB346}" type="parTrans" cxnId="{44FF0292-9A89-4F33-8C53-954ED93BF48C}">
      <dgm:prSet/>
      <dgm:spPr/>
      <dgm:t>
        <a:bodyPr/>
        <a:lstStyle/>
        <a:p>
          <a:endParaRPr lang="en-IN"/>
        </a:p>
      </dgm:t>
    </dgm:pt>
    <dgm:pt modelId="{8496671F-4076-4CD6-A388-3420C9F1F167}" type="sibTrans" cxnId="{44FF0292-9A89-4F33-8C53-954ED93BF48C}">
      <dgm:prSet/>
      <dgm:spPr>
        <a:solidFill>
          <a:srgbClr val="F11B4E"/>
        </a:solidFill>
      </dgm:spPr>
      <dgm:t>
        <a:bodyPr/>
        <a:lstStyle/>
        <a:p>
          <a:endParaRPr lang="en-IN"/>
        </a:p>
      </dgm:t>
    </dgm:pt>
    <dgm:pt modelId="{2226AA1E-D115-4278-AD94-C24D714C7D04}" type="pres">
      <dgm:prSet presAssocID="{3B4F6AC3-4E4E-499A-924A-425796CE74B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1A34BAA-87CF-46A2-9430-32B529FE2BCF}" type="pres">
      <dgm:prSet presAssocID="{1CBD84C2-1BBC-48B4-982C-057153AE72CB}" presName="gear1" presStyleLbl="node1" presStyleIdx="0" presStyleCnt="2" custScaleX="164346" custScaleY="162260" custLinFactNeighborX="45519" custLinFactNeighborY="-250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73CF979-953C-48A4-84EA-3654711B75D0}" type="pres">
      <dgm:prSet presAssocID="{1CBD84C2-1BBC-48B4-982C-057153AE72CB}" presName="gear1srcNode" presStyleLbl="node1" presStyleIdx="0" presStyleCnt="2"/>
      <dgm:spPr/>
      <dgm:t>
        <a:bodyPr/>
        <a:lstStyle/>
        <a:p>
          <a:endParaRPr lang="en-IN"/>
        </a:p>
      </dgm:t>
    </dgm:pt>
    <dgm:pt modelId="{CA1F2452-BC94-4249-94B9-E0B26A6F809B}" type="pres">
      <dgm:prSet presAssocID="{1CBD84C2-1BBC-48B4-982C-057153AE72CB}" presName="gear1dstNode" presStyleLbl="node1" presStyleIdx="0" presStyleCnt="2"/>
      <dgm:spPr/>
      <dgm:t>
        <a:bodyPr/>
        <a:lstStyle/>
        <a:p>
          <a:endParaRPr lang="en-IN"/>
        </a:p>
      </dgm:t>
    </dgm:pt>
    <dgm:pt modelId="{98FB211A-B8B8-4F29-AF3F-E83BA7B3585F}" type="pres">
      <dgm:prSet presAssocID="{1F984242-7E4C-4C63-9E73-1C0F56573A06}" presName="gear2" presStyleLbl="node1" presStyleIdx="1" presStyleCnt="2" custScaleX="253885" custScaleY="235386" custLinFactNeighborX="-80660" custLinFactNeighborY="-2508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5C3AA29-2039-463A-BCA3-B1871EAC25C8}" type="pres">
      <dgm:prSet presAssocID="{1F984242-7E4C-4C63-9E73-1C0F56573A06}" presName="gear2srcNode" presStyleLbl="node1" presStyleIdx="1" presStyleCnt="2"/>
      <dgm:spPr/>
      <dgm:t>
        <a:bodyPr/>
        <a:lstStyle/>
        <a:p>
          <a:endParaRPr lang="en-IN"/>
        </a:p>
      </dgm:t>
    </dgm:pt>
    <dgm:pt modelId="{67E53184-6310-41FC-B8E8-63140945A224}" type="pres">
      <dgm:prSet presAssocID="{1F984242-7E4C-4C63-9E73-1C0F56573A06}" presName="gear2dstNode" presStyleLbl="node1" presStyleIdx="1" presStyleCnt="2"/>
      <dgm:spPr/>
      <dgm:t>
        <a:bodyPr/>
        <a:lstStyle/>
        <a:p>
          <a:endParaRPr lang="en-IN"/>
        </a:p>
      </dgm:t>
    </dgm:pt>
    <dgm:pt modelId="{B221B25E-66F1-41D1-ADA8-EB8A0FAADC0D}" type="pres">
      <dgm:prSet presAssocID="{26A1D78E-7CD3-429B-91E8-346C310CDB98}" presName="connector1" presStyleLbl="sibTrans2D1" presStyleIdx="0" presStyleCnt="2" custLinFactNeighborX="63103" custLinFactNeighborY="-24725"/>
      <dgm:spPr/>
      <dgm:t>
        <a:bodyPr/>
        <a:lstStyle/>
        <a:p>
          <a:endParaRPr lang="en-IN"/>
        </a:p>
      </dgm:t>
    </dgm:pt>
    <dgm:pt modelId="{F919211B-9C8D-42D5-AC81-051503A4AAA7}" type="pres">
      <dgm:prSet presAssocID="{8496671F-4076-4CD6-A388-3420C9F1F167}" presName="connector2" presStyleLbl="sibTrans2D1" presStyleIdx="1" presStyleCnt="2" custLinFactX="-18708" custLinFactNeighborX="-100000" custLinFactNeighborY="-24435"/>
      <dgm:spPr/>
      <dgm:t>
        <a:bodyPr/>
        <a:lstStyle/>
        <a:p>
          <a:endParaRPr lang="en-IN"/>
        </a:p>
      </dgm:t>
    </dgm:pt>
  </dgm:ptLst>
  <dgm:cxnLst>
    <dgm:cxn modelId="{3403397F-80BA-4A37-9330-DE34739932E4}" type="presOf" srcId="{1CBD84C2-1BBC-48B4-982C-057153AE72CB}" destId="{CA1F2452-BC94-4249-94B9-E0B26A6F809B}" srcOrd="2" destOrd="0" presId="urn:microsoft.com/office/officeart/2005/8/layout/gear1"/>
    <dgm:cxn modelId="{3811E8A8-CED7-46A4-BC38-B62E42AA6DCD}" type="presOf" srcId="{1F984242-7E4C-4C63-9E73-1C0F56573A06}" destId="{45C3AA29-2039-463A-BCA3-B1871EAC25C8}" srcOrd="1" destOrd="0" presId="urn:microsoft.com/office/officeart/2005/8/layout/gear1"/>
    <dgm:cxn modelId="{88E7156F-2C54-4D6E-B506-2F61B0D24F7F}" type="presOf" srcId="{1CBD84C2-1BBC-48B4-982C-057153AE72CB}" destId="{E1A34BAA-87CF-46A2-9430-32B529FE2BCF}" srcOrd="0" destOrd="0" presId="urn:microsoft.com/office/officeart/2005/8/layout/gear1"/>
    <dgm:cxn modelId="{DF33F99A-7E82-4EC4-AFB4-719C76441E1D}" type="presOf" srcId="{3B4F6AC3-4E4E-499A-924A-425796CE74B0}" destId="{2226AA1E-D115-4278-AD94-C24D714C7D04}" srcOrd="0" destOrd="0" presId="urn:microsoft.com/office/officeart/2005/8/layout/gear1"/>
    <dgm:cxn modelId="{88CE5925-6270-45AC-9C7E-543BDDFC80AB}" type="presOf" srcId="{1F984242-7E4C-4C63-9E73-1C0F56573A06}" destId="{67E53184-6310-41FC-B8E8-63140945A224}" srcOrd="2" destOrd="0" presId="urn:microsoft.com/office/officeart/2005/8/layout/gear1"/>
    <dgm:cxn modelId="{726D31EF-9FAD-4DFB-B382-B75C24992F67}" type="presOf" srcId="{8496671F-4076-4CD6-A388-3420C9F1F167}" destId="{F919211B-9C8D-42D5-AC81-051503A4AAA7}" srcOrd="0" destOrd="0" presId="urn:microsoft.com/office/officeart/2005/8/layout/gear1"/>
    <dgm:cxn modelId="{6E62AF40-36FB-4E54-97C3-382BCF898C65}" type="presOf" srcId="{26A1D78E-7CD3-429B-91E8-346C310CDB98}" destId="{B221B25E-66F1-41D1-ADA8-EB8A0FAADC0D}" srcOrd="0" destOrd="0" presId="urn:microsoft.com/office/officeart/2005/8/layout/gear1"/>
    <dgm:cxn modelId="{048E3F5A-1B61-4B10-B2D7-551A7F51B589}" type="presOf" srcId="{1F984242-7E4C-4C63-9E73-1C0F56573A06}" destId="{98FB211A-B8B8-4F29-AF3F-E83BA7B3585F}" srcOrd="0" destOrd="0" presId="urn:microsoft.com/office/officeart/2005/8/layout/gear1"/>
    <dgm:cxn modelId="{44FF0292-9A89-4F33-8C53-954ED93BF48C}" srcId="{3B4F6AC3-4E4E-499A-924A-425796CE74B0}" destId="{1F984242-7E4C-4C63-9E73-1C0F56573A06}" srcOrd="1" destOrd="0" parTransId="{A1B5F3F0-76CB-4847-91E8-D3EED05AB346}" sibTransId="{8496671F-4076-4CD6-A388-3420C9F1F167}"/>
    <dgm:cxn modelId="{39193223-4F26-4124-A00D-A5998A2EAB52}" srcId="{3B4F6AC3-4E4E-499A-924A-425796CE74B0}" destId="{1CBD84C2-1BBC-48B4-982C-057153AE72CB}" srcOrd="0" destOrd="0" parTransId="{74452FD0-9F57-49C7-81D2-2C9B183EE9F2}" sibTransId="{26A1D78E-7CD3-429B-91E8-346C310CDB98}"/>
    <dgm:cxn modelId="{D208E6FC-435E-4672-B57F-D624E0684E73}" type="presOf" srcId="{1CBD84C2-1BBC-48B4-982C-057153AE72CB}" destId="{173CF979-953C-48A4-84EA-3654711B75D0}" srcOrd="1" destOrd="0" presId="urn:microsoft.com/office/officeart/2005/8/layout/gear1"/>
    <dgm:cxn modelId="{60CB0166-02A1-4AF6-BA19-8096C6AB86A8}" type="presParOf" srcId="{2226AA1E-D115-4278-AD94-C24D714C7D04}" destId="{E1A34BAA-87CF-46A2-9430-32B529FE2BCF}" srcOrd="0" destOrd="0" presId="urn:microsoft.com/office/officeart/2005/8/layout/gear1"/>
    <dgm:cxn modelId="{6DBD617B-4F0C-46C2-93EE-333D4EFFD874}" type="presParOf" srcId="{2226AA1E-D115-4278-AD94-C24D714C7D04}" destId="{173CF979-953C-48A4-84EA-3654711B75D0}" srcOrd="1" destOrd="0" presId="urn:microsoft.com/office/officeart/2005/8/layout/gear1"/>
    <dgm:cxn modelId="{D66CBCAA-9E71-44DC-916A-35DC11084DE6}" type="presParOf" srcId="{2226AA1E-D115-4278-AD94-C24D714C7D04}" destId="{CA1F2452-BC94-4249-94B9-E0B26A6F809B}" srcOrd="2" destOrd="0" presId="urn:microsoft.com/office/officeart/2005/8/layout/gear1"/>
    <dgm:cxn modelId="{4FDB284C-2F88-466E-86BE-D143C120DB5B}" type="presParOf" srcId="{2226AA1E-D115-4278-AD94-C24D714C7D04}" destId="{98FB211A-B8B8-4F29-AF3F-E83BA7B3585F}" srcOrd="3" destOrd="0" presId="urn:microsoft.com/office/officeart/2005/8/layout/gear1"/>
    <dgm:cxn modelId="{E907B094-BCC3-450E-A226-A6433FAD3172}" type="presParOf" srcId="{2226AA1E-D115-4278-AD94-C24D714C7D04}" destId="{45C3AA29-2039-463A-BCA3-B1871EAC25C8}" srcOrd="4" destOrd="0" presId="urn:microsoft.com/office/officeart/2005/8/layout/gear1"/>
    <dgm:cxn modelId="{1F40799D-D5DD-431C-947D-B83956976138}" type="presParOf" srcId="{2226AA1E-D115-4278-AD94-C24D714C7D04}" destId="{67E53184-6310-41FC-B8E8-63140945A224}" srcOrd="5" destOrd="0" presId="urn:microsoft.com/office/officeart/2005/8/layout/gear1"/>
    <dgm:cxn modelId="{70C0E1FC-A9B1-43D2-9DE9-261B21F02734}" type="presParOf" srcId="{2226AA1E-D115-4278-AD94-C24D714C7D04}" destId="{B221B25E-66F1-41D1-ADA8-EB8A0FAADC0D}" srcOrd="6" destOrd="0" presId="urn:microsoft.com/office/officeart/2005/8/layout/gear1"/>
    <dgm:cxn modelId="{B3E268EF-C8DB-48D2-847C-2003E46ACFCC}" type="presParOf" srcId="{2226AA1E-D115-4278-AD94-C24D714C7D04}" destId="{F919211B-9C8D-42D5-AC81-051503A4AAA7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F484F-459D-42AA-BEC4-0EF37411B583}">
      <dsp:nvSpPr>
        <dsp:cNvPr id="0" name=""/>
        <dsp:cNvSpPr/>
      </dsp:nvSpPr>
      <dsp:spPr>
        <a:xfrm>
          <a:off x="0" y="2933"/>
          <a:ext cx="6629400" cy="1790082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 line of symmetry divides a symmetrical shape in to half.</a:t>
          </a:r>
          <a:endParaRPr lang="en-IN" sz="2800" b="1" kern="1200" dirty="0"/>
        </a:p>
      </dsp:txBody>
      <dsp:txXfrm>
        <a:off x="52430" y="55363"/>
        <a:ext cx="6524540" cy="1685222"/>
      </dsp:txXfrm>
    </dsp:sp>
    <dsp:sp modelId="{3D9C892A-5024-407B-B76D-83B418BC7530}">
      <dsp:nvSpPr>
        <dsp:cNvPr id="0" name=""/>
        <dsp:cNvSpPr/>
      </dsp:nvSpPr>
      <dsp:spPr>
        <a:xfrm rot="5400000">
          <a:off x="2924061" y="1845101"/>
          <a:ext cx="781276" cy="937532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900" kern="1200" dirty="0"/>
        </a:p>
      </dsp:txBody>
      <dsp:txXfrm rot="-5400000">
        <a:off x="3033440" y="1923229"/>
        <a:ext cx="562520" cy="546893"/>
      </dsp:txXfrm>
    </dsp:sp>
    <dsp:sp modelId="{CBC46B42-2CC5-4FBB-B003-45F842AB9792}">
      <dsp:nvSpPr>
        <dsp:cNvPr id="0" name=""/>
        <dsp:cNvSpPr/>
      </dsp:nvSpPr>
      <dsp:spPr>
        <a:xfrm>
          <a:off x="-10861" y="2834718"/>
          <a:ext cx="6651123" cy="1759748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An object or figure may have one, two or more number of lines of symmetry.</a:t>
          </a:r>
          <a:endParaRPr lang="en-IN" sz="2800" b="1" kern="1200" dirty="0"/>
        </a:p>
      </dsp:txBody>
      <dsp:txXfrm>
        <a:off x="40680" y="2886259"/>
        <a:ext cx="6548041" cy="16566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F8D60-F2A1-4D85-8B96-B4D55791FEB2}">
      <dsp:nvSpPr>
        <dsp:cNvPr id="0" name=""/>
        <dsp:cNvSpPr/>
      </dsp:nvSpPr>
      <dsp:spPr>
        <a:xfrm>
          <a:off x="-222011" y="68580"/>
          <a:ext cx="7911623" cy="2987040"/>
        </a:xfrm>
        <a:prstGeom prst="leftRightRibbon">
          <a:avLst/>
        </a:prstGeom>
        <a:solidFill>
          <a:srgbClr val="64365B"/>
        </a:soli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A3E534D2-9564-4087-A279-2EF1C65942AF}">
      <dsp:nvSpPr>
        <dsp:cNvPr id="0" name=""/>
        <dsp:cNvSpPr/>
      </dsp:nvSpPr>
      <dsp:spPr>
        <a:xfrm>
          <a:off x="702306" y="658522"/>
          <a:ext cx="2726682" cy="13182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Now observe the circle. We will fold it along the dotted line which is not the center.</a:t>
          </a:r>
          <a:endParaRPr lang="en-IN" sz="2000" b="1" kern="1200" dirty="0"/>
        </a:p>
      </dsp:txBody>
      <dsp:txXfrm>
        <a:off x="702306" y="658522"/>
        <a:ext cx="2726682" cy="1318250"/>
      </dsp:txXfrm>
    </dsp:sp>
    <dsp:sp modelId="{1F960F1C-ED0B-4CDA-8144-AACAA23CBB5E}">
      <dsp:nvSpPr>
        <dsp:cNvPr id="0" name=""/>
        <dsp:cNvSpPr/>
      </dsp:nvSpPr>
      <dsp:spPr>
        <a:xfrm>
          <a:off x="3581395" y="1087526"/>
          <a:ext cx="3217172" cy="142707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This fold along the dotted lines does not create two identical halves. So, this line is not the line of symmetry. </a:t>
          </a:r>
          <a:endParaRPr lang="en-IN" sz="2000" b="1" kern="1200" dirty="0"/>
        </a:p>
      </dsp:txBody>
      <dsp:txXfrm>
        <a:off x="3581395" y="1087526"/>
        <a:ext cx="3217172" cy="14270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E6DCE-288D-4E9A-8E24-2FE7F56D82CB}">
      <dsp:nvSpPr>
        <dsp:cNvPr id="0" name=""/>
        <dsp:cNvSpPr/>
      </dsp:nvSpPr>
      <dsp:spPr>
        <a:xfrm>
          <a:off x="2538603" y="852466"/>
          <a:ext cx="5273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7393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 dirty="0"/>
        </a:p>
      </dsp:txBody>
      <dsp:txXfrm>
        <a:off x="2788350" y="895393"/>
        <a:ext cx="27899" cy="5585"/>
      </dsp:txXfrm>
    </dsp:sp>
    <dsp:sp modelId="{F9FACF81-D6A8-4A89-BEBD-240D673214C3}">
      <dsp:nvSpPr>
        <dsp:cNvPr id="0" name=""/>
        <dsp:cNvSpPr/>
      </dsp:nvSpPr>
      <dsp:spPr>
        <a:xfrm>
          <a:off x="114346" y="3691"/>
          <a:ext cx="2426057" cy="1788988"/>
        </a:xfrm>
        <a:prstGeom prst="rect">
          <a:avLst/>
        </a:prstGeom>
        <a:solidFill>
          <a:srgbClr val="64365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If we cannot fold a figure/shape in to two identical halves then they are asymmetrical figures.</a:t>
          </a:r>
          <a:endParaRPr lang="en-IN" sz="2000" b="1" kern="1200" dirty="0"/>
        </a:p>
      </dsp:txBody>
      <dsp:txXfrm>
        <a:off x="114346" y="3691"/>
        <a:ext cx="2426057" cy="1788988"/>
      </dsp:txXfrm>
    </dsp:sp>
    <dsp:sp modelId="{1080890F-FB89-49A0-A363-47DA4F303231}">
      <dsp:nvSpPr>
        <dsp:cNvPr id="0" name=""/>
        <dsp:cNvSpPr/>
      </dsp:nvSpPr>
      <dsp:spPr>
        <a:xfrm>
          <a:off x="1327374" y="1624203"/>
          <a:ext cx="2984050" cy="694070"/>
        </a:xfrm>
        <a:custGeom>
          <a:avLst/>
          <a:gdLst/>
          <a:ahLst/>
          <a:cxnLst/>
          <a:rect l="0" t="0" r="0" b="0"/>
          <a:pathLst>
            <a:path>
              <a:moveTo>
                <a:pt x="2984050" y="0"/>
              </a:moveTo>
              <a:lnTo>
                <a:pt x="2984050" y="364135"/>
              </a:lnTo>
              <a:lnTo>
                <a:pt x="0" y="364135"/>
              </a:lnTo>
              <a:lnTo>
                <a:pt x="0" y="69407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 dirty="0"/>
        </a:p>
      </dsp:txBody>
      <dsp:txXfrm>
        <a:off x="2742630" y="1968446"/>
        <a:ext cx="153539" cy="5585"/>
      </dsp:txXfrm>
    </dsp:sp>
    <dsp:sp modelId="{F35610F3-7E0B-4469-9B73-A20394F77CC4}">
      <dsp:nvSpPr>
        <dsp:cNvPr id="0" name=""/>
        <dsp:cNvSpPr/>
      </dsp:nvSpPr>
      <dsp:spPr>
        <a:xfrm>
          <a:off x="3098396" y="170369"/>
          <a:ext cx="2426057" cy="1455634"/>
        </a:xfrm>
        <a:prstGeom prst="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Such figures do not have any lines of symmetry.</a:t>
          </a:r>
          <a:endParaRPr lang="en-IN" sz="2000" b="1" kern="1200" dirty="0"/>
        </a:p>
      </dsp:txBody>
      <dsp:txXfrm>
        <a:off x="3098396" y="170369"/>
        <a:ext cx="2426057" cy="1455634"/>
      </dsp:txXfrm>
    </dsp:sp>
    <dsp:sp modelId="{B756F948-432D-47DF-8B30-6A326085DE50}">
      <dsp:nvSpPr>
        <dsp:cNvPr id="0" name=""/>
        <dsp:cNvSpPr/>
      </dsp:nvSpPr>
      <dsp:spPr>
        <a:xfrm>
          <a:off x="114346" y="2350673"/>
          <a:ext cx="2426057" cy="1455634"/>
        </a:xfrm>
        <a:prstGeom prst="rect">
          <a:avLst/>
        </a:prstGeom>
        <a:solidFill>
          <a:srgbClr val="F11B4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These figures will not give identical halves in whichever direction  we fold.</a:t>
          </a:r>
          <a:endParaRPr lang="en-IN" sz="2000" b="1" kern="1200" dirty="0"/>
        </a:p>
      </dsp:txBody>
      <dsp:txXfrm>
        <a:off x="114346" y="2350673"/>
        <a:ext cx="2426057" cy="14556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FAF11-A6A5-435F-8EB8-05FEE43AB904}">
      <dsp:nvSpPr>
        <dsp:cNvPr id="0" name=""/>
        <dsp:cNvSpPr/>
      </dsp:nvSpPr>
      <dsp:spPr>
        <a:xfrm>
          <a:off x="0" y="3613665"/>
          <a:ext cx="4191000" cy="118608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So line symmetry is also called as mirror symmetry.</a:t>
          </a:r>
          <a:endParaRPr lang="en-IN" sz="2400" b="1" kern="1200" dirty="0"/>
        </a:p>
      </dsp:txBody>
      <dsp:txXfrm>
        <a:off x="0" y="3613665"/>
        <a:ext cx="4191000" cy="1186085"/>
      </dsp:txXfrm>
    </dsp:sp>
    <dsp:sp modelId="{8FE68BCE-6865-42C5-AD64-071E4B486F56}">
      <dsp:nvSpPr>
        <dsp:cNvPr id="0" name=""/>
        <dsp:cNvSpPr/>
      </dsp:nvSpPr>
      <dsp:spPr>
        <a:xfrm rot="10800000">
          <a:off x="0" y="1807257"/>
          <a:ext cx="4191000" cy="1824199"/>
        </a:xfrm>
        <a:prstGeom prst="upArrowCallou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We get an identical shape on the other side of the line.</a:t>
          </a:r>
          <a:endParaRPr lang="en-IN" sz="2400" b="1" kern="1200" dirty="0"/>
        </a:p>
      </dsp:txBody>
      <dsp:txXfrm rot="10800000">
        <a:off x="0" y="1807257"/>
        <a:ext cx="4191000" cy="1185310"/>
      </dsp:txXfrm>
    </dsp:sp>
    <dsp:sp modelId="{74E91F83-E813-4A58-8AD0-C19142BA246A}">
      <dsp:nvSpPr>
        <dsp:cNvPr id="0" name=""/>
        <dsp:cNvSpPr/>
      </dsp:nvSpPr>
      <dsp:spPr>
        <a:xfrm rot="10800000">
          <a:off x="0" y="848"/>
          <a:ext cx="4191000" cy="1824199"/>
        </a:xfrm>
        <a:prstGeom prst="upArrowCallou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Observe the pink coloured shape. Place a mirror along the end of the shape.</a:t>
          </a:r>
          <a:endParaRPr lang="en-IN" sz="2400" b="1" kern="1200" dirty="0"/>
        </a:p>
      </dsp:txBody>
      <dsp:txXfrm rot="10800000">
        <a:off x="0" y="848"/>
        <a:ext cx="4191000" cy="1185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34BAA-87CF-46A2-9430-32B529FE2BCF}">
      <dsp:nvSpPr>
        <dsp:cNvPr id="0" name=""/>
        <dsp:cNvSpPr/>
      </dsp:nvSpPr>
      <dsp:spPr>
        <a:xfrm>
          <a:off x="3581408" y="495377"/>
          <a:ext cx="2892851" cy="2856132"/>
        </a:xfrm>
        <a:prstGeom prst="gear9">
          <a:avLst/>
        </a:prstGeom>
        <a:solidFill>
          <a:srgbClr val="64365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 symmetrical shape has two halves which look like mirror images of each other</a:t>
          </a:r>
          <a:endParaRPr lang="en-IN" sz="2000" b="1" kern="1200" dirty="0"/>
        </a:p>
      </dsp:txBody>
      <dsp:txXfrm>
        <a:off x="4160255" y="1164412"/>
        <a:ext cx="1735157" cy="1468111"/>
      </dsp:txXfrm>
    </dsp:sp>
    <dsp:sp modelId="{98FB211A-B8B8-4F29-AF3F-E83BA7B3585F}">
      <dsp:nvSpPr>
        <dsp:cNvPr id="0" name=""/>
        <dsp:cNvSpPr/>
      </dsp:nvSpPr>
      <dsp:spPr>
        <a:xfrm>
          <a:off x="304797" y="-195203"/>
          <a:ext cx="3250134" cy="3013317"/>
        </a:xfrm>
        <a:prstGeom prst="gear6">
          <a:avLst/>
        </a:prstGeom>
        <a:solidFill>
          <a:srgbClr val="F11B4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An asymmetrical shape has two halves which do not make a mirror image</a:t>
          </a:r>
          <a:endParaRPr lang="en-IN" sz="2000" b="1" kern="1200" dirty="0"/>
        </a:p>
      </dsp:txBody>
      <dsp:txXfrm>
        <a:off x="1097833" y="567994"/>
        <a:ext cx="1664062" cy="1486923"/>
      </dsp:txXfrm>
    </dsp:sp>
    <dsp:sp modelId="{B221B25E-66F1-41D1-ADA8-EB8A0FAADC0D}">
      <dsp:nvSpPr>
        <dsp:cNvPr id="0" name=""/>
        <dsp:cNvSpPr/>
      </dsp:nvSpPr>
      <dsp:spPr>
        <a:xfrm>
          <a:off x="4769127" y="265755"/>
          <a:ext cx="2165070" cy="2165070"/>
        </a:xfrm>
        <a:prstGeom prst="circularArrow">
          <a:avLst>
            <a:gd name="adj1" fmla="val 4878"/>
            <a:gd name="adj2" fmla="val 312630"/>
            <a:gd name="adj3" fmla="val 3056369"/>
            <a:gd name="adj4" fmla="val 15343043"/>
            <a:gd name="adj5" fmla="val 5691"/>
          </a:avLst>
        </a:prstGeom>
        <a:solidFill>
          <a:srgbClr val="64365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19211B-9C8D-42D5-AC81-051503A4AAA7}">
      <dsp:nvSpPr>
        <dsp:cNvPr id="0" name=""/>
        <dsp:cNvSpPr/>
      </dsp:nvSpPr>
      <dsp:spPr>
        <a:xfrm>
          <a:off x="152392" y="-7612"/>
          <a:ext cx="1637004" cy="163700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F11B4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FFA15-B295-4B4E-8525-FF3F4E57379E}" type="datetimeFigureOut">
              <a:rPr lang="en-IN" smtClean="0"/>
              <a:pPr/>
              <a:t>07-04-2021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4A4E6-3285-479C-81E1-064EE7D4696D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3213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children-kids-child-girl-boy-163541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children-kids-child-girl-boy-163541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stockphotos.biz/stockphoto/1070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vectors/paper-boat-toy-folded-crafts-34131/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stockphotos.biz/stockphoto/1070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Green_equilateral_triangle_point_up.sv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tree-forest-trunk-nature-leaves-576847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freestockphotos.biz/stockphoto/14938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ount_Hood_reflected_in_Mirror_Lake,_Oregon.jp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swan-bird-nature-water-bird-293157/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- 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-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Girl - </a:t>
            </a:r>
            <a:r>
              <a:rPr lang="en-IN" dirty="0" smtClean="0">
                <a:hlinkClick r:id="rId3"/>
              </a:rPr>
              <a:t>https://pixabay.com/illustrations/children-kids-child-girl-boy-163541/</a:t>
            </a:r>
            <a:endParaRPr lang="en-I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Symmetry image –</a:t>
            </a:r>
            <a:r>
              <a:rPr lang="en-US" baseline="0" dirty="0" smtClean="0"/>
              <a:t> Original contribution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2</a:t>
            </a:fld>
            <a:endParaRPr lang="en-I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-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Girl</a:t>
            </a:r>
            <a:r>
              <a:rPr lang="en-US" baseline="0" dirty="0" smtClean="0"/>
              <a:t> - </a:t>
            </a:r>
            <a:r>
              <a:rPr lang="en-IN" dirty="0" smtClean="0">
                <a:hlinkClick r:id="rId3"/>
              </a:rPr>
              <a:t>https://pixabay.com/illustrations/children-kids-child-girl-boy-163541/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Shapes – Original contribution – Power point auto shapes.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3</a:t>
            </a:fld>
            <a:endParaRPr lang="en-I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- N/A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4</a:t>
            </a:fld>
            <a:endParaRPr lang="en-I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Fish: </a:t>
            </a:r>
            <a:r>
              <a:rPr lang="en-IN" dirty="0" smtClean="0">
                <a:hlinkClick r:id="rId3"/>
              </a:rPr>
              <a:t>http://</a:t>
            </a:r>
            <a:r>
              <a:rPr lang="en-IN" dirty="0" smtClean="0">
                <a:hlinkClick r:id="rId3"/>
              </a:rPr>
              <a:t>www.freestockphotos.biz/stockphoto/10702</a:t>
            </a:r>
            <a:endParaRPr lang="en-US" dirty="0" smtClean="0"/>
          </a:p>
          <a:p>
            <a:r>
              <a:rPr lang="en-US" dirty="0" smtClean="0"/>
              <a:t>Boat - </a:t>
            </a:r>
            <a:r>
              <a:rPr lang="en-IN" dirty="0" smtClean="0">
                <a:hlinkClick r:id="rId4"/>
              </a:rPr>
              <a:t>https://pixabay.com/vectors/paper-boat-toy-folded-crafts-34131/</a:t>
            </a:r>
            <a:endParaRPr lang="en-US" dirty="0" smtClean="0"/>
          </a:p>
          <a:p>
            <a:r>
              <a:rPr lang="en-US" dirty="0" smtClean="0"/>
              <a:t>Butter Fly </a:t>
            </a:r>
            <a:r>
              <a:rPr lang="en-US" dirty="0" smtClean="0"/>
              <a:t>-https://commons.wikimedia.org/wiki/File:Simetria-bilateria.svg</a:t>
            </a:r>
          </a:p>
          <a:p>
            <a:r>
              <a:rPr lang="en-US" dirty="0" smtClean="0"/>
              <a:t>Alphabets  </a:t>
            </a:r>
            <a:r>
              <a:rPr lang="en-US" dirty="0" smtClean="0"/>
              <a:t>– Original contribution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5</a:t>
            </a:fld>
            <a:endParaRPr lang="en-I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Fish: </a:t>
            </a:r>
            <a:r>
              <a:rPr lang="en-IN" dirty="0" smtClean="0">
                <a:hlinkClick r:id="rId3"/>
              </a:rPr>
              <a:t>http://www.freestockphotos.biz/stockphoto/10702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6</a:t>
            </a:fld>
            <a:endParaRPr lang="en-I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Shapes – Original contribution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7</a:t>
            </a:fld>
            <a:endParaRPr lang="en-I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Alphabets – Original contribution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8</a:t>
            </a:fld>
            <a:endParaRPr lang="en-I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Triangle-</a:t>
            </a:r>
            <a:r>
              <a:rPr lang="en-US" baseline="0" dirty="0" smtClean="0"/>
              <a:t> </a:t>
            </a:r>
            <a:r>
              <a:rPr lang="en-IN" dirty="0" smtClean="0">
                <a:hlinkClick r:id="rId3"/>
              </a:rPr>
              <a:t>https://en.wikipedia.org/wiki/File:Green_equilateral_triangle_point_up.svg</a:t>
            </a:r>
            <a:endParaRPr lang="en-US" dirty="0" smtClean="0"/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9</a:t>
            </a:fld>
            <a:endParaRPr lang="en-I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10</a:t>
            </a:fld>
            <a:endParaRPr lang="en-I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11</a:t>
            </a:fld>
            <a:endParaRPr lang="en-I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12</a:t>
            </a:fld>
            <a:endParaRPr lang="en-I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13</a:t>
            </a:fld>
            <a:endParaRPr lang="en-I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</a:p>
          <a:p>
            <a:r>
              <a:rPr lang="en-US" baseline="0" dirty="0" smtClean="0"/>
              <a:t>Tree – </a:t>
            </a:r>
            <a:r>
              <a:rPr lang="en-IN" dirty="0" smtClean="0">
                <a:hlinkClick r:id="rId3"/>
              </a:rPr>
              <a:t>https://pixabay.com/vectors/tree-forest-trunk-nature-leaves-576847/</a:t>
            </a:r>
            <a:endParaRPr lang="en-US" baseline="0" dirty="0" smtClean="0"/>
          </a:p>
          <a:p>
            <a:r>
              <a:rPr lang="en-US" baseline="0" dirty="0" smtClean="0"/>
              <a:t>House - </a:t>
            </a:r>
            <a:r>
              <a:rPr lang="en-IN" dirty="0" smtClean="0">
                <a:hlinkClick r:id="rId4"/>
              </a:rPr>
              <a:t>http://www.freestockphotos.biz/stockphoto/14938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14</a:t>
            </a:fld>
            <a:endParaRPr lang="en-I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15</a:t>
            </a:fld>
            <a:endParaRPr lang="en-I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Mountain</a:t>
            </a:r>
            <a:r>
              <a:rPr lang="en-US" baseline="0" dirty="0" smtClean="0"/>
              <a:t> mirror image - </a:t>
            </a:r>
            <a:r>
              <a:rPr lang="en-IN" dirty="0" smtClean="0">
                <a:hlinkClick r:id="rId3"/>
              </a:rPr>
              <a:t>https://commons.wikimedia.org/wiki/File:Mount_Hood_reflected_in_Mirror_Lake,_Oregon.jpg</a:t>
            </a:r>
            <a:endParaRPr lang="en-I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Bird</a:t>
            </a:r>
            <a:r>
              <a:rPr lang="en-US" baseline="0" dirty="0" smtClean="0"/>
              <a:t> mirror image - </a:t>
            </a:r>
            <a:r>
              <a:rPr lang="en-IN" dirty="0" smtClean="0">
                <a:hlinkClick r:id="rId4"/>
              </a:rPr>
              <a:t>https://pixabay.com/photos/swan-bird-nature-water-bird-293157/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16</a:t>
            </a:fld>
            <a:endParaRPr lang="en-I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/>
              <a:t>Notes for Teacher</a:t>
            </a:r>
            <a:r>
              <a:rPr lang="en-US" sz="1200" dirty="0" smtClean="0"/>
              <a:t> – N/A</a:t>
            </a:r>
          </a:p>
          <a:p>
            <a:endParaRPr lang="en-US" sz="1200" dirty="0" smtClean="0"/>
          </a:p>
          <a:p>
            <a:r>
              <a:rPr lang="en-US" sz="1200" b="1" dirty="0" smtClean="0"/>
              <a:t>Suggestions: </a:t>
            </a:r>
            <a:r>
              <a:rPr lang="en-US" sz="1200" dirty="0" smtClean="0"/>
              <a:t>N/A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b="1" dirty="0" smtClean="0"/>
              <a:t>Source of Multimedia Objects (Image/audio/ Video/Animation) used in this slide –</a:t>
            </a:r>
          </a:p>
          <a:p>
            <a:r>
              <a:rPr lang="en-US" dirty="0" smtClean="0"/>
              <a:t>Shape – Original</a:t>
            </a:r>
            <a:r>
              <a:rPr lang="en-US" baseline="0" dirty="0" smtClean="0"/>
              <a:t> Contribution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17</a:t>
            </a:fld>
            <a:endParaRPr lang="en-I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90EDD0-6A3C-44C7-A0A2-292A7AA2D9B5}" type="slidenum">
              <a:rPr lang="en-IN" altLang="en-US" smtClean="0"/>
              <a:pPr/>
              <a:t>18</a:t>
            </a:fld>
            <a:endParaRPr lang="en-IN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578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.srisathyasaividyavahini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982" y="5943600"/>
            <a:ext cx="914400" cy="914400"/>
          </a:xfrm>
          <a:prstGeom prst="rect">
            <a:avLst/>
          </a:prstGeom>
        </p:spPr>
      </p:pic>
      <p:sp>
        <p:nvSpPr>
          <p:cNvPr id="5" name="Rectangle 4">
            <a:hlinkClick r:id="rId7"/>
            <a:extLst>
              <a:ext uri="{FF2B5EF4-FFF2-40B4-BE49-F238E27FC236}"/>
            </a:extLst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  <p:grpSp>
        <p:nvGrpSpPr>
          <p:cNvPr id="6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7" name="Round Diagonal Corner Rectangle 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8" name="Round Diagonal Corner Rectangle 7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0" name="Round Diagonal Corner Rectangle 9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1" name="Straight Connector 10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0" y="578862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196227" y="639795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905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7" r:id="rId2"/>
    <p:sldLayoutId id="2147483668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35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vectors/tree-forest-trunk-nature-leaves-576847/" TargetMode="External"/><Relationship Id="rId13" Type="http://schemas.openxmlformats.org/officeDocument/2006/relationships/image" Target="../media/image10.png"/><Relationship Id="rId18" Type="http://schemas.openxmlformats.org/officeDocument/2006/relationships/image" Target="../media/image34.png"/><Relationship Id="rId3" Type="http://schemas.openxmlformats.org/officeDocument/2006/relationships/hyperlink" Target="https://pixabay.com/illustrations/children-kids-child-girl-boy-163541/" TargetMode="External"/><Relationship Id="rId7" Type="http://schemas.openxmlformats.org/officeDocument/2006/relationships/hyperlink" Target="https://en.wikipedia.org/wiki/File:Green_equilateral_triangle_point_up.svg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8.png"/><Relationship Id="rId20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File:Simetria-bilateria.svg" TargetMode="External"/><Relationship Id="rId11" Type="http://schemas.openxmlformats.org/officeDocument/2006/relationships/hyperlink" Target="https://pixabay.com/photos/swan-bird-nature-water-bird-293157/" TargetMode="External"/><Relationship Id="rId5" Type="http://schemas.openxmlformats.org/officeDocument/2006/relationships/hyperlink" Target="https://pixabay.com/vectors/paper-boat-toy-folded-crafts-34131/" TargetMode="External"/><Relationship Id="rId15" Type="http://schemas.openxmlformats.org/officeDocument/2006/relationships/image" Target="../media/image12.png"/><Relationship Id="rId10" Type="http://schemas.openxmlformats.org/officeDocument/2006/relationships/hyperlink" Target="https://commons.wikimedia.org/wiki/File:Mount_Hood_reflected_in_Mirror_Lake,_Oregon.jpg" TargetMode="External"/><Relationship Id="rId19" Type="http://schemas.openxmlformats.org/officeDocument/2006/relationships/image" Target="../media/image36.jpeg"/><Relationship Id="rId4" Type="http://schemas.openxmlformats.org/officeDocument/2006/relationships/hyperlink" Target="http://www.freestockphotos.biz/stockphoto/10702" TargetMode="External"/><Relationship Id="rId9" Type="http://schemas.openxmlformats.org/officeDocument/2006/relationships/hyperlink" Target="http://www.freestockphotos.biz/stockphoto/14938" TargetMode="External"/><Relationship Id="rId1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133600"/>
            <a:ext cx="5562600" cy="258532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Identifying Symmetry </a:t>
            </a:r>
            <a:r>
              <a:rPr lang="en-US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</a:t>
            </a:r>
            <a:r>
              <a:rPr lang="en-U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Lines </a:t>
            </a:r>
            <a:r>
              <a:rPr lang="en-US" sz="5400" b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 </a:t>
            </a:r>
            <a:r>
              <a:rPr lang="en-US" sz="5400" b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Symmetry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8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ldren, Kids, Child, Girl, Boy, Clip-Art, Carto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2273"/>
          <a:stretch>
            <a:fillRect/>
          </a:stretch>
        </p:blipFill>
        <p:spPr bwMode="auto">
          <a:xfrm>
            <a:off x="6639187" y="990600"/>
            <a:ext cx="1309255" cy="27432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1143000" y="1781502"/>
            <a:ext cx="5257800" cy="1447800"/>
          </a:xfrm>
          <a:prstGeom prst="wedgeRoundRectCallout">
            <a:avLst>
              <a:gd name="adj1" fmla="val 62124"/>
              <a:gd name="adj2" fmla="val -53207"/>
              <a:gd name="adj3" fmla="val 16667"/>
            </a:avLst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 figure is said to be symmetrical if we can fold or divide it into half such that the two halves match each other exactly.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90800" y="115669"/>
            <a:ext cx="39624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Symmetric Figures</a:t>
            </a:r>
          </a:p>
        </p:txBody>
      </p:sp>
      <p:pic>
        <p:nvPicPr>
          <p:cNvPr id="8" name="Picture 7" descr="https://www.srisathyasaividyavahini.org/images/asset_image/44537_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4191000"/>
            <a:ext cx="29432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57933"/>
            <a:ext cx="28575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0" y="1143000"/>
            <a:ext cx="1600994" cy="1524000"/>
            <a:chOff x="1447800" y="3352800"/>
            <a:chExt cx="1600994" cy="1524000"/>
          </a:xfrm>
        </p:grpSpPr>
        <p:cxnSp>
          <p:nvCxnSpPr>
            <p:cNvPr id="3" name="Straight Connector 2"/>
            <p:cNvCxnSpPr/>
            <p:nvPr/>
          </p:nvCxnSpPr>
          <p:spPr>
            <a:xfrm rot="5400000">
              <a:off x="1333500" y="3467100"/>
              <a:ext cx="1066800" cy="838200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rot="16200000" flipH="1">
              <a:off x="2133600" y="3505200"/>
              <a:ext cx="1066800" cy="762000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rot="5400000">
              <a:off x="1219994" y="4648200"/>
              <a:ext cx="456406" cy="794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2820194" y="4648200"/>
              <a:ext cx="456406" cy="794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>
            <a:off x="1143794" y="2667000"/>
            <a:ext cx="1600200" cy="1588"/>
          </a:xfrm>
          <a:prstGeom prst="line">
            <a:avLst/>
          </a:prstGeom>
          <a:ln w="476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 rot="10800000">
            <a:off x="1143794" y="2667000"/>
            <a:ext cx="1600994" cy="1524000"/>
            <a:chOff x="1447800" y="3352800"/>
            <a:chExt cx="1600994" cy="1524000"/>
          </a:xfrm>
        </p:grpSpPr>
        <p:cxnSp>
          <p:nvCxnSpPr>
            <p:cNvPr id="9" name="Straight Connector 8"/>
            <p:cNvCxnSpPr/>
            <p:nvPr/>
          </p:nvCxnSpPr>
          <p:spPr>
            <a:xfrm rot="5400000">
              <a:off x="1333500" y="3467100"/>
              <a:ext cx="1066800" cy="838200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H="1">
              <a:off x="2133600" y="3505200"/>
              <a:ext cx="1066800" cy="762000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1219994" y="4648200"/>
              <a:ext cx="456406" cy="794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2820194" y="4648200"/>
              <a:ext cx="456406" cy="794"/>
            </a:xfrm>
            <a:prstGeom prst="line">
              <a:avLst/>
            </a:prstGeom>
            <a:ln w="60325">
              <a:solidFill>
                <a:srgbClr val="0FDB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/>
          <p:cNvCxnSpPr/>
          <p:nvPr/>
        </p:nvCxnSpPr>
        <p:spPr>
          <a:xfrm rot="10800000" flipV="1">
            <a:off x="2286000" y="1894076"/>
            <a:ext cx="762000" cy="620524"/>
          </a:xfrm>
          <a:prstGeom prst="straightConnector1">
            <a:avLst/>
          </a:prstGeom>
          <a:ln w="25400">
            <a:solidFill>
              <a:srgbClr val="F616D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rved Left Arrow 16"/>
          <p:cNvSpPr/>
          <p:nvPr/>
        </p:nvSpPr>
        <p:spPr>
          <a:xfrm>
            <a:off x="1600200" y="2438400"/>
            <a:ext cx="381000" cy="685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9" name="Picture 18" descr="Children, Kids, Child, Girl, Boy, Clip-Art, Cartoo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2273"/>
          <a:stretch>
            <a:fillRect/>
          </a:stretch>
        </p:blipFill>
        <p:spPr bwMode="auto">
          <a:xfrm>
            <a:off x="3581400" y="3505200"/>
            <a:ext cx="1600200" cy="3352800"/>
          </a:xfrm>
          <a:prstGeom prst="rect">
            <a:avLst/>
          </a:prstGeom>
          <a:noFill/>
        </p:spPr>
      </p:pic>
      <p:sp>
        <p:nvSpPr>
          <p:cNvPr id="20" name="Rounded Rectangular Callout 19"/>
          <p:cNvSpPr/>
          <p:nvPr/>
        </p:nvSpPr>
        <p:spPr>
          <a:xfrm>
            <a:off x="457200" y="4648200"/>
            <a:ext cx="3124200" cy="1143000"/>
          </a:xfrm>
          <a:prstGeom prst="wedgeRoundRectCallout">
            <a:avLst>
              <a:gd name="adj1" fmla="val 55645"/>
              <a:gd name="adj2" fmla="val -65233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The dotted line is called the line of symmetry.</a:t>
            </a:r>
            <a:endParaRPr lang="en-US" sz="2400" b="1" dirty="0"/>
          </a:p>
        </p:txBody>
      </p:sp>
      <p:sp>
        <p:nvSpPr>
          <p:cNvPr id="21" name="Rounded Rectangular Callout 20"/>
          <p:cNvSpPr/>
          <p:nvPr/>
        </p:nvSpPr>
        <p:spPr>
          <a:xfrm>
            <a:off x="5410200" y="4800600"/>
            <a:ext cx="3124200" cy="1066800"/>
          </a:xfrm>
          <a:prstGeom prst="wedgeRoundRectCallout">
            <a:avLst>
              <a:gd name="adj1" fmla="val -58048"/>
              <a:gd name="adj2" fmla="val -79195"/>
              <a:gd name="adj3" fmla="val 16667"/>
            </a:avLst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This line divides the figure in to two equal halves.</a:t>
            </a:r>
            <a:endParaRPr lang="en-US" sz="2400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8841" t="4467" r="54037" b="5155"/>
          <a:stretch>
            <a:fillRect/>
          </a:stretch>
        </p:blipFill>
        <p:spPr>
          <a:xfrm>
            <a:off x="5162550" y="1143000"/>
            <a:ext cx="1247775" cy="25050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45963" t="4467" r="26708" b="5155"/>
          <a:stretch>
            <a:fillRect/>
          </a:stretch>
        </p:blipFill>
        <p:spPr>
          <a:xfrm>
            <a:off x="6362700" y="1143000"/>
            <a:ext cx="1257300" cy="2505075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rot="5400000" flipH="1" flipV="1">
            <a:off x="5181600" y="2400300"/>
            <a:ext cx="2362200" cy="1588"/>
          </a:xfrm>
          <a:prstGeom prst="line">
            <a:avLst/>
          </a:prstGeom>
          <a:ln w="444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114800" y="1676400"/>
            <a:ext cx="1524000" cy="5334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rved Up Arrow 25"/>
          <p:cNvSpPr/>
          <p:nvPr/>
        </p:nvSpPr>
        <p:spPr>
          <a:xfrm>
            <a:off x="6019800" y="2362200"/>
            <a:ext cx="762000" cy="3810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0800" y="115669"/>
            <a:ext cx="39624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Symmetric Figures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7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70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77" dur="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0" grpId="0" animBg="1"/>
      <p:bldP spid="20" grpId="1" animBg="1"/>
      <p:bldP spid="21" grpId="0" animBg="1"/>
      <p:bldP spid="21" grpId="1" animBg="1"/>
      <p:bldP spid="26" grpId="0" animBg="1"/>
      <p:bldP spid="2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90800" y="115669"/>
            <a:ext cx="39624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Lines of Symmetry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109397030"/>
              </p:ext>
            </p:extLst>
          </p:nvPr>
        </p:nvGraphicFramePr>
        <p:xfrm>
          <a:off x="1295400" y="1346200"/>
          <a:ext cx="66294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C6F484F-459D-42AA-BEC4-0EF37411B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1C6F484F-459D-42AA-BEC4-0EF37411B5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D9C892A-5024-407B-B76D-83B418BC7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>
                                            <p:graphicEl>
                                              <a:dgm id="{3D9C892A-5024-407B-B76D-83B418BC75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C46B42-2CC5-4FBB-B003-45F842AB9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">
                                            <p:graphicEl>
                                              <a:dgm id="{CBC46B42-2CC5-4FBB-B003-45F842AB9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Paper Boat, Toy, Folded, Crafts, Papers, Playi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50833"/>
          <a:stretch>
            <a:fillRect/>
          </a:stretch>
        </p:blipFill>
        <p:spPr bwMode="auto">
          <a:xfrm>
            <a:off x="2869366" y="3657600"/>
            <a:ext cx="1474034" cy="1524001"/>
          </a:xfrm>
          <a:prstGeom prst="rect">
            <a:avLst/>
          </a:prstGeom>
          <a:noFill/>
        </p:spPr>
      </p:pic>
      <p:pic>
        <p:nvPicPr>
          <p:cNvPr id="20" name="Picture 2" descr="Paper Boat, Toy, Folded, Crafts, Papers, Playi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r="51708"/>
          <a:stretch>
            <a:fillRect/>
          </a:stretch>
        </p:blipFill>
        <p:spPr bwMode="auto">
          <a:xfrm>
            <a:off x="1421566" y="3657600"/>
            <a:ext cx="1447800" cy="1524001"/>
          </a:xfrm>
          <a:prstGeom prst="rect">
            <a:avLst/>
          </a:prstGeom>
          <a:noFill/>
        </p:spPr>
      </p:pic>
      <p:cxnSp>
        <p:nvCxnSpPr>
          <p:cNvPr id="21" name="Straight Arrow Connector 20"/>
          <p:cNvCxnSpPr/>
          <p:nvPr/>
        </p:nvCxnSpPr>
        <p:spPr>
          <a:xfrm rot="5400000">
            <a:off x="1954968" y="4343398"/>
            <a:ext cx="1828800" cy="4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" descr="https://upload.wikimedia.org/wikipedia/commons/thumb/6/68/Simetria-bilateria.svg/220px-Simetria-bilateria.svg.png"/>
          <p:cNvPicPr>
            <a:picLocks noChangeAspect="1" noChangeArrowheads="1"/>
          </p:cNvPicPr>
          <p:nvPr/>
        </p:nvPicPr>
        <p:blipFill>
          <a:blip r:embed="rId4" cstate="print"/>
          <a:srcRect r="49745"/>
          <a:stretch>
            <a:fillRect/>
          </a:stretch>
        </p:blipFill>
        <p:spPr bwMode="auto">
          <a:xfrm>
            <a:off x="4986448" y="1524000"/>
            <a:ext cx="1414330" cy="1752600"/>
          </a:xfrm>
          <a:prstGeom prst="rect">
            <a:avLst/>
          </a:prstGeom>
          <a:noFill/>
        </p:spPr>
      </p:pic>
      <p:pic>
        <p:nvPicPr>
          <p:cNvPr id="38" name="Picture 4" descr="https://upload.wikimedia.org/wikipedia/commons/thumb/6/68/Simetria-bilateria.svg/220px-Simetria-bilateria.svg.png"/>
          <p:cNvPicPr>
            <a:picLocks noChangeAspect="1" noChangeArrowheads="1"/>
          </p:cNvPicPr>
          <p:nvPr/>
        </p:nvPicPr>
        <p:blipFill>
          <a:blip r:embed="rId4" cstate="print"/>
          <a:srcRect l="49745"/>
          <a:stretch>
            <a:fillRect/>
          </a:stretch>
        </p:blipFill>
        <p:spPr bwMode="auto">
          <a:xfrm>
            <a:off x="6358048" y="1524000"/>
            <a:ext cx="1414352" cy="1752600"/>
          </a:xfrm>
          <a:prstGeom prst="rect">
            <a:avLst/>
          </a:prstGeom>
          <a:noFill/>
        </p:spPr>
      </p:pic>
      <p:cxnSp>
        <p:nvCxnSpPr>
          <p:cNvPr id="25" name="Straight Arrow Connector 24"/>
          <p:cNvCxnSpPr/>
          <p:nvPr/>
        </p:nvCxnSpPr>
        <p:spPr>
          <a:xfrm rot="5400000">
            <a:off x="5464984" y="2362198"/>
            <a:ext cx="1828800" cy="4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708" t="58584" r="38053" b="15419"/>
          <a:stretch>
            <a:fillRect/>
          </a:stretch>
        </p:blipFill>
        <p:spPr bwMode="auto">
          <a:xfrm>
            <a:off x="6019800" y="4327525"/>
            <a:ext cx="914400" cy="101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708" t="35150" r="38053" b="41416"/>
          <a:stretch>
            <a:fillRect/>
          </a:stretch>
        </p:blipFill>
        <p:spPr bwMode="auto">
          <a:xfrm>
            <a:off x="6019800" y="34290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0" name="Straight Arrow Connector 39"/>
          <p:cNvCxnSpPr/>
          <p:nvPr/>
        </p:nvCxnSpPr>
        <p:spPr>
          <a:xfrm>
            <a:off x="5410200" y="4358005"/>
            <a:ext cx="2133600" cy="1588"/>
          </a:xfrm>
          <a:prstGeom prst="straightConnector1">
            <a:avLst/>
          </a:prstGeom>
          <a:ln w="38100">
            <a:solidFill>
              <a:srgbClr val="0FDB14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2" descr="Illustration of a fish : Free Stock Photo"/>
          <p:cNvPicPr>
            <a:picLocks noChangeAspect="1" noChangeArrowheads="1"/>
          </p:cNvPicPr>
          <p:nvPr/>
        </p:nvPicPr>
        <p:blipFill>
          <a:blip r:embed="rId6" cstate="print"/>
          <a:srcRect b="45286"/>
          <a:stretch>
            <a:fillRect/>
          </a:stretch>
        </p:blipFill>
        <p:spPr bwMode="auto">
          <a:xfrm>
            <a:off x="1295400" y="1668446"/>
            <a:ext cx="2743200" cy="838200"/>
          </a:xfrm>
          <a:prstGeom prst="rect">
            <a:avLst/>
          </a:prstGeom>
          <a:noFill/>
        </p:spPr>
      </p:pic>
      <p:pic>
        <p:nvPicPr>
          <p:cNvPr id="56" name="Picture 2" descr="Illustration of a fish : Free Stock Photo"/>
          <p:cNvPicPr>
            <a:picLocks noChangeAspect="1" noChangeArrowheads="1"/>
          </p:cNvPicPr>
          <p:nvPr/>
        </p:nvPicPr>
        <p:blipFill>
          <a:blip r:embed="rId6" cstate="print"/>
          <a:srcRect t="54714"/>
          <a:stretch>
            <a:fillRect/>
          </a:stretch>
        </p:blipFill>
        <p:spPr bwMode="auto">
          <a:xfrm>
            <a:off x="1295400" y="2506646"/>
            <a:ext cx="2743200" cy="693754"/>
          </a:xfrm>
          <a:prstGeom prst="rect">
            <a:avLst/>
          </a:prstGeom>
          <a:noFill/>
        </p:spPr>
      </p:pic>
      <p:cxnSp>
        <p:nvCxnSpPr>
          <p:cNvPr id="57" name="Straight Arrow Connector 56"/>
          <p:cNvCxnSpPr/>
          <p:nvPr/>
        </p:nvCxnSpPr>
        <p:spPr>
          <a:xfrm flipV="1">
            <a:off x="838200" y="2506646"/>
            <a:ext cx="3581400" cy="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72488" y="115669"/>
            <a:ext cx="6934200" cy="1200329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Shapes possessing one line of Symmetry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191" y="5551224"/>
            <a:ext cx="7355609" cy="830997"/>
          </a:xfrm>
          <a:prstGeom prst="rect">
            <a:avLst/>
          </a:prstGeom>
          <a:solidFill>
            <a:srgbClr val="F3700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Shapes can be folded along the dotted line such that the two halves are exactly the same.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xit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7" presetClass="exit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3047998"/>
            <a:ext cx="15430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10799978" rev="0"/>
            </a:camera>
            <a:lightRig rig="threePt" dir="t"/>
          </a:scene3d>
        </p:spPr>
      </p:pic>
      <p:pic>
        <p:nvPicPr>
          <p:cNvPr id="7" name="Picture 6" descr="Illustration of a fish : Free Stock Photo"/>
          <p:cNvPicPr>
            <a:picLocks noChangeAspect="1" noChangeArrowheads="1"/>
          </p:cNvPicPr>
          <p:nvPr/>
        </p:nvPicPr>
        <p:blipFill>
          <a:blip r:embed="rId4" cstate="print"/>
          <a:srcRect l="51059"/>
          <a:stretch>
            <a:fillRect/>
          </a:stretch>
        </p:blipFill>
        <p:spPr bwMode="auto">
          <a:xfrm>
            <a:off x="1358602" y="2981322"/>
            <a:ext cx="1460798" cy="1666876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074" name="Picture 2" descr="Illustration of a fish : Free Stock Photo"/>
          <p:cNvPicPr>
            <a:picLocks noChangeAspect="1" noChangeArrowheads="1"/>
          </p:cNvPicPr>
          <p:nvPr/>
        </p:nvPicPr>
        <p:blipFill>
          <a:blip r:embed="rId4" cstate="print"/>
          <a:srcRect r="48941"/>
          <a:stretch>
            <a:fillRect/>
          </a:stretch>
        </p:blipFill>
        <p:spPr bwMode="auto">
          <a:xfrm>
            <a:off x="1282402" y="2971798"/>
            <a:ext cx="1524000" cy="1666876"/>
          </a:xfrm>
          <a:prstGeom prst="rect">
            <a:avLst/>
          </a:prstGeom>
          <a:noFill/>
        </p:spPr>
      </p:pic>
      <p:pic>
        <p:nvPicPr>
          <p:cNvPr id="3" name="Picture 2" descr="Illustration of a fish : Free Stock Photo"/>
          <p:cNvPicPr>
            <a:picLocks noChangeAspect="1" noChangeArrowheads="1"/>
          </p:cNvPicPr>
          <p:nvPr/>
        </p:nvPicPr>
        <p:blipFill>
          <a:blip r:embed="rId4" cstate="print"/>
          <a:srcRect l="51059"/>
          <a:stretch>
            <a:fillRect/>
          </a:stretch>
        </p:blipFill>
        <p:spPr bwMode="auto">
          <a:xfrm>
            <a:off x="2806402" y="2981322"/>
            <a:ext cx="1460798" cy="1666876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 rot="5400000">
            <a:off x="1664195" y="3809205"/>
            <a:ext cx="2286002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3047998"/>
            <a:ext cx="15430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7517" b="28455"/>
          <a:stretch>
            <a:fillRect/>
          </a:stretch>
        </p:blipFill>
        <p:spPr bwMode="auto">
          <a:xfrm>
            <a:off x="5105400" y="3047998"/>
            <a:ext cx="2057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7" name="Straight Arrow Connector 46"/>
          <p:cNvCxnSpPr/>
          <p:nvPr/>
        </p:nvCxnSpPr>
        <p:spPr>
          <a:xfrm rot="16200000" flipH="1">
            <a:off x="5829299" y="3238497"/>
            <a:ext cx="1981202" cy="1295403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90800" y="115669"/>
            <a:ext cx="39624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Lines of Symmetry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1143000"/>
            <a:ext cx="7315200" cy="830997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If we fold it along any other dotted line the two halves will not match each other.</a:t>
            </a:r>
            <a:endParaRPr lang="en-IN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14400" y="5638800"/>
            <a:ext cx="7430880" cy="52322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These shapes possess only one line of symmetry.</a:t>
            </a:r>
            <a:endParaRPr lang="en-IN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7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1219200" y="1828800"/>
            <a:ext cx="2667000" cy="1676401"/>
          </a:xfrm>
          <a:prstGeom prst="arc">
            <a:avLst>
              <a:gd name="adj1" fmla="val 10779264"/>
              <a:gd name="adj2" fmla="val 4843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c 9"/>
          <p:cNvSpPr/>
          <p:nvPr/>
        </p:nvSpPr>
        <p:spPr>
          <a:xfrm rot="10800000">
            <a:off x="1219200" y="1828800"/>
            <a:ext cx="2667000" cy="1676401"/>
          </a:xfrm>
          <a:prstGeom prst="arc">
            <a:avLst>
              <a:gd name="adj1" fmla="val 10779264"/>
              <a:gd name="adj2" fmla="val 48437"/>
            </a:avLst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90600" y="2743201"/>
            <a:ext cx="3124200" cy="1587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 r="49655"/>
          <a:stretch>
            <a:fillRect/>
          </a:stretch>
        </p:blipFill>
        <p:spPr bwMode="auto">
          <a:xfrm>
            <a:off x="1085885" y="4572001"/>
            <a:ext cx="1411269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 r="49655"/>
          <a:stretch>
            <a:fillRect/>
          </a:stretch>
        </p:blipFill>
        <p:spPr bwMode="auto">
          <a:xfrm rot="10800000">
            <a:off x="2474931" y="4572000"/>
            <a:ext cx="1411269" cy="167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 flipH="1">
            <a:off x="2474930" y="4321792"/>
            <a:ext cx="23814" cy="207900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 b="72764"/>
          <a:stretch>
            <a:fillRect/>
          </a:stretch>
        </p:blipFill>
        <p:spPr bwMode="auto">
          <a:xfrm>
            <a:off x="5372100" y="2057400"/>
            <a:ext cx="28575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b="72764"/>
          <a:stretch>
            <a:fillRect/>
          </a:stretch>
        </p:blipFill>
        <p:spPr bwMode="auto">
          <a:xfrm>
            <a:off x="5372100" y="2667000"/>
            <a:ext cx="28575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7" name="Straight Arrow Connector 36"/>
          <p:cNvCxnSpPr/>
          <p:nvPr/>
        </p:nvCxnSpPr>
        <p:spPr>
          <a:xfrm>
            <a:off x="4953000" y="2665412"/>
            <a:ext cx="37338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5" cstate="print"/>
          <a:srcRect r="49669" b="46748"/>
          <a:stretch>
            <a:fillRect/>
          </a:stretch>
        </p:blipFill>
        <p:spPr bwMode="auto">
          <a:xfrm>
            <a:off x="5334000" y="4799806"/>
            <a:ext cx="14478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5" cstate="print"/>
          <a:srcRect r="49669" b="46748"/>
          <a:stretch>
            <a:fillRect/>
          </a:stretch>
        </p:blipFill>
        <p:spPr bwMode="auto">
          <a:xfrm rot="10800000">
            <a:off x="6781800" y="4812792"/>
            <a:ext cx="14478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3" name="Straight Arrow Connector 42"/>
          <p:cNvCxnSpPr/>
          <p:nvPr/>
        </p:nvCxnSpPr>
        <p:spPr>
          <a:xfrm rot="5400000">
            <a:off x="5944394" y="5333206"/>
            <a:ext cx="16764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486400" y="1164608"/>
            <a:ext cx="2362200" cy="477054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Horizontal Line</a:t>
            </a:r>
            <a:endParaRPr lang="en-US" sz="2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371600" y="1150442"/>
            <a:ext cx="2362200" cy="477054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Horizontal Line</a:t>
            </a: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1295400" y="3754890"/>
            <a:ext cx="2362200" cy="477054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Vertical Line</a:t>
            </a:r>
            <a:endParaRPr lang="en-US" sz="2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568288" y="3735554"/>
            <a:ext cx="2362200" cy="477054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Vertical Line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133600" y="115669"/>
            <a:ext cx="4876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Two lines of Symmetry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7" presetClass="exit" presetSubtype="1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7" presetClass="exit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47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5358" t="37991" r="49983" b="16370"/>
          <a:stretch>
            <a:fillRect/>
          </a:stretch>
        </p:blipFill>
        <p:spPr bwMode="auto">
          <a:xfrm>
            <a:off x="838200" y="1905000"/>
            <a:ext cx="68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5358" t="59818" r="35324" b="16370"/>
          <a:stretch>
            <a:fillRect/>
          </a:stretch>
        </p:blipFill>
        <p:spPr bwMode="auto">
          <a:xfrm>
            <a:off x="3124200" y="2743200"/>
            <a:ext cx="137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50017" t="37991" r="35324" b="16370"/>
          <a:stretch>
            <a:fillRect/>
          </a:stretch>
        </p:blipFill>
        <p:spPr bwMode="auto">
          <a:xfrm>
            <a:off x="1524000" y="1905000"/>
            <a:ext cx="68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Arrow Connector 10"/>
          <p:cNvCxnSpPr/>
          <p:nvPr/>
        </p:nvCxnSpPr>
        <p:spPr>
          <a:xfrm rot="5400000">
            <a:off x="496094" y="2856706"/>
            <a:ext cx="20574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35358" t="37991" r="35324" b="40182"/>
          <a:stretch>
            <a:fillRect/>
          </a:stretch>
        </p:blipFill>
        <p:spPr bwMode="auto">
          <a:xfrm>
            <a:off x="3124200" y="1905000"/>
            <a:ext cx="137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>
            <a:off x="2590800" y="2743200"/>
            <a:ext cx="24384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37945" t="35151" r="50672" b="17982"/>
          <a:stretch>
            <a:fillRect/>
          </a:stretch>
        </p:blipFill>
        <p:spPr bwMode="auto">
          <a:xfrm>
            <a:off x="990600" y="4419600"/>
            <a:ext cx="457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 l="49329" t="35151" r="39288" b="17982"/>
          <a:stretch>
            <a:fillRect/>
          </a:stretch>
        </p:blipFill>
        <p:spPr bwMode="auto">
          <a:xfrm>
            <a:off x="1371600" y="4419600"/>
            <a:ext cx="457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 l="37945" t="35151" r="39288" b="41416"/>
          <a:stretch>
            <a:fillRect/>
          </a:stretch>
        </p:blipFill>
        <p:spPr bwMode="auto">
          <a:xfrm>
            <a:off x="3276600" y="43434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Straight Arrow Connector 22"/>
          <p:cNvCxnSpPr/>
          <p:nvPr/>
        </p:nvCxnSpPr>
        <p:spPr>
          <a:xfrm rot="5400000">
            <a:off x="265906" y="5295106"/>
            <a:ext cx="23622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 l="37945" t="58585" r="39288" b="17982"/>
          <a:stretch>
            <a:fillRect/>
          </a:stretch>
        </p:blipFill>
        <p:spPr bwMode="auto">
          <a:xfrm>
            <a:off x="3276600" y="52578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Straight Arrow Connector 26"/>
          <p:cNvCxnSpPr/>
          <p:nvPr/>
        </p:nvCxnSpPr>
        <p:spPr>
          <a:xfrm>
            <a:off x="2895600" y="5181600"/>
            <a:ext cx="19050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9600" y="1219200"/>
            <a:ext cx="2057400" cy="477054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Vertical Line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895600" y="1246661"/>
            <a:ext cx="2084696" cy="461665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Horizontal Line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133600" y="115669"/>
            <a:ext cx="4876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Two lines of Symmetry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57800" y="5140657"/>
            <a:ext cx="31242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Both the vertical and horizontal lines are lines of symmetry.</a:t>
            </a:r>
            <a:endParaRPr lang="en-IN" sz="2400" b="1" dirty="0"/>
          </a:p>
        </p:txBody>
      </p:sp>
      <p:sp>
        <p:nvSpPr>
          <p:cNvPr id="28" name="Rectangle 27"/>
          <p:cNvSpPr/>
          <p:nvPr/>
        </p:nvSpPr>
        <p:spPr>
          <a:xfrm>
            <a:off x="5105400" y="1828800"/>
            <a:ext cx="3276600" cy="1600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Some shapes can be folded along the vertical line and horizontal line into identical halves.</a:t>
            </a:r>
            <a:endParaRPr lang="en-IN" sz="2400" b="1" dirty="0"/>
          </a:p>
        </p:txBody>
      </p:sp>
      <p:sp>
        <p:nvSpPr>
          <p:cNvPr id="31" name="Up-Down Arrow 30"/>
          <p:cNvSpPr/>
          <p:nvPr/>
        </p:nvSpPr>
        <p:spPr>
          <a:xfrm>
            <a:off x="6553200" y="3429000"/>
            <a:ext cx="609600" cy="1676400"/>
          </a:xfrm>
          <a:prstGeom prst="upDownArrow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xit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7" presetClass="exit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6" presetClass="entr" presetSubtype="4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5" grpId="0" animBg="1"/>
      <p:bldP spid="28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 descr="File:Green equilateral triangle point up.sv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-5769" r="50000"/>
          <a:stretch>
            <a:fillRect/>
          </a:stretch>
        </p:blipFill>
        <p:spPr bwMode="auto">
          <a:xfrm>
            <a:off x="914400" y="2193056"/>
            <a:ext cx="926240" cy="1698107"/>
          </a:xfrm>
          <a:prstGeom prst="rect">
            <a:avLst/>
          </a:prstGeom>
          <a:noFill/>
        </p:spPr>
      </p:pic>
      <p:pic>
        <p:nvPicPr>
          <p:cNvPr id="31" name="Picture 10" descr="File:Green equilateral triangle point up.sv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50000" t="-2885"/>
          <a:stretch>
            <a:fillRect/>
          </a:stretch>
        </p:blipFill>
        <p:spPr bwMode="auto">
          <a:xfrm>
            <a:off x="1828800" y="2239368"/>
            <a:ext cx="926240" cy="1651795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723900" y="3162300"/>
            <a:ext cx="2209802" cy="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10" descr="File:Green equilateral triangle point up.sv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-5769" r="50000"/>
          <a:stretch>
            <a:fillRect/>
          </a:stretch>
        </p:blipFill>
        <p:spPr bwMode="auto">
          <a:xfrm rot="14402370">
            <a:off x="3714777" y="2990024"/>
            <a:ext cx="974572" cy="1786716"/>
          </a:xfrm>
          <a:prstGeom prst="rect">
            <a:avLst/>
          </a:prstGeom>
          <a:noFill/>
        </p:spPr>
      </p:pic>
      <p:pic>
        <p:nvPicPr>
          <p:cNvPr id="34" name="Picture 10" descr="File:Green equilateral triangle point up.sv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50000" t="-2885"/>
          <a:stretch>
            <a:fillRect/>
          </a:stretch>
        </p:blipFill>
        <p:spPr bwMode="auto">
          <a:xfrm rot="14402370">
            <a:off x="3252136" y="2164021"/>
            <a:ext cx="974572" cy="1737987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/>
          <p:nvPr/>
        </p:nvCxnSpPr>
        <p:spPr>
          <a:xfrm flipV="1">
            <a:off x="3004784" y="2794427"/>
            <a:ext cx="2057400" cy="1219199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10" descr="File:Green equilateral triangle point up.sv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-5769" r="50000"/>
          <a:stretch>
            <a:fillRect/>
          </a:stretch>
        </p:blipFill>
        <p:spPr bwMode="auto">
          <a:xfrm rot="7209868">
            <a:off x="2969097" y="4117206"/>
            <a:ext cx="840860" cy="1541577"/>
          </a:xfrm>
          <a:prstGeom prst="rect">
            <a:avLst/>
          </a:prstGeom>
          <a:noFill/>
        </p:spPr>
      </p:pic>
      <p:pic>
        <p:nvPicPr>
          <p:cNvPr id="39" name="Picture 10" descr="File:Green equilateral triangle point up.sv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50000" t="-2885"/>
          <a:stretch>
            <a:fillRect/>
          </a:stretch>
        </p:blipFill>
        <p:spPr bwMode="auto">
          <a:xfrm rot="7209868">
            <a:off x="2545080" y="4834591"/>
            <a:ext cx="840860" cy="1499534"/>
          </a:xfrm>
          <a:prstGeom prst="rect">
            <a:avLst/>
          </a:prstGeom>
          <a:noFill/>
        </p:spPr>
      </p:pic>
      <p:cxnSp>
        <p:nvCxnSpPr>
          <p:cNvPr id="40" name="Straight Arrow Connector 39"/>
          <p:cNvCxnSpPr/>
          <p:nvPr/>
        </p:nvCxnSpPr>
        <p:spPr>
          <a:xfrm rot="10800000">
            <a:off x="2209804" y="4648203"/>
            <a:ext cx="1752597" cy="101058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53.pn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410200" y="2819400"/>
            <a:ext cx="3352800" cy="1676402"/>
          </a:xfrm>
          <a:prstGeom prst="rect">
            <a:avLst/>
          </a:prstGeom>
          <a:ln/>
        </p:spPr>
      </p:pic>
      <p:sp>
        <p:nvSpPr>
          <p:cNvPr id="36" name="TextBox 35"/>
          <p:cNvSpPr txBox="1"/>
          <p:nvPr/>
        </p:nvSpPr>
        <p:spPr>
          <a:xfrm>
            <a:off x="2258704" y="2188195"/>
            <a:ext cx="1447800" cy="7694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 smtClean="0"/>
              <a:t>Equilateral Triangles</a:t>
            </a:r>
            <a:endParaRPr lang="en-US" sz="2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133600" y="115669"/>
            <a:ext cx="4876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Three lines of Symmetry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1066800"/>
            <a:ext cx="76200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If we fold these shapes along the dotted lines, the resulting halves will be identical.</a:t>
            </a:r>
            <a:endParaRPr lang="en-IN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584502" y="5943600"/>
            <a:ext cx="6098464" cy="461665"/>
          </a:xfrm>
          <a:prstGeom prst="rect">
            <a:avLst/>
          </a:prstGeom>
          <a:solidFill>
            <a:srgbClr val="F11B4E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All these shapes have three lines of symmetry.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7" presetClass="exit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6" presetClass="exit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xit" presetSubtype="4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 r="938" b="938"/>
          <a:stretch>
            <a:fillRect/>
          </a:stretch>
        </p:blipFill>
        <p:spPr bwMode="auto">
          <a:xfrm>
            <a:off x="457200" y="2209798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6200000" flipH="1">
            <a:off x="-1" y="3124198"/>
            <a:ext cx="2590802" cy="1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 r="938" b="938"/>
          <a:stretch>
            <a:fillRect/>
          </a:stretch>
        </p:blipFill>
        <p:spPr bwMode="auto">
          <a:xfrm>
            <a:off x="2590800" y="2209798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 rot="10800000">
            <a:off x="2209801" y="3047998"/>
            <a:ext cx="25146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 cstate="print"/>
          <a:srcRect r="938" b="938"/>
          <a:stretch>
            <a:fillRect/>
          </a:stretch>
        </p:blipFill>
        <p:spPr bwMode="auto">
          <a:xfrm>
            <a:off x="4800600" y="2209798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 rot="5400000">
            <a:off x="4572000" y="2057398"/>
            <a:ext cx="2133600" cy="19812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3" cstate="print"/>
          <a:srcRect r="938" b="938"/>
          <a:stretch>
            <a:fillRect/>
          </a:stretch>
        </p:blipFill>
        <p:spPr bwMode="auto">
          <a:xfrm>
            <a:off x="7010400" y="2285999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Straight Arrow Connector 19"/>
          <p:cNvCxnSpPr/>
          <p:nvPr/>
        </p:nvCxnSpPr>
        <p:spPr>
          <a:xfrm rot="16200000" flipH="1">
            <a:off x="6781800" y="2057399"/>
            <a:ext cx="2209800" cy="22098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47800" y="152400"/>
            <a:ext cx="6400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Symmetry in Square</a:t>
            </a:r>
          </a:p>
        </p:txBody>
      </p:sp>
      <p:sp>
        <p:nvSpPr>
          <p:cNvPr id="18" name="Horizontal Scroll 17"/>
          <p:cNvSpPr/>
          <p:nvPr/>
        </p:nvSpPr>
        <p:spPr>
          <a:xfrm>
            <a:off x="1676400" y="5181600"/>
            <a:ext cx="5791200" cy="838200"/>
          </a:xfrm>
          <a:prstGeom prst="horizontalScroll">
            <a:avLst/>
          </a:prstGeom>
          <a:solidFill>
            <a:srgbClr val="F11B4E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</a:t>
            </a:r>
            <a:r>
              <a:rPr lang="en-GB" sz="2800" b="1" dirty="0" smtClean="0"/>
              <a:t> square has four lines of symmetry.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gular Pentagon 10"/>
          <p:cNvSpPr/>
          <p:nvPr/>
        </p:nvSpPr>
        <p:spPr>
          <a:xfrm>
            <a:off x="1371600" y="2286001"/>
            <a:ext cx="1524000" cy="1447800"/>
          </a:xfrm>
          <a:prstGeom prst="pentagon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11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gular Pentagon 12"/>
          <p:cNvSpPr/>
          <p:nvPr/>
        </p:nvSpPr>
        <p:spPr>
          <a:xfrm>
            <a:off x="3657600" y="2286001"/>
            <a:ext cx="1524000" cy="1447800"/>
          </a:xfrm>
          <a:prstGeom prst="pentagon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11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1181100" y="2400301"/>
            <a:ext cx="1905000" cy="13716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3467100" y="2476501"/>
            <a:ext cx="1828800" cy="12954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gular Pentagon 24"/>
          <p:cNvSpPr/>
          <p:nvPr/>
        </p:nvSpPr>
        <p:spPr>
          <a:xfrm>
            <a:off x="2514600" y="3962400"/>
            <a:ext cx="1524000" cy="1447800"/>
          </a:xfrm>
          <a:prstGeom prst="pentagon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11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210594" y="4647406"/>
            <a:ext cx="2133600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gular Pentagon 28"/>
          <p:cNvSpPr/>
          <p:nvPr/>
        </p:nvSpPr>
        <p:spPr>
          <a:xfrm>
            <a:off x="4876800" y="3962400"/>
            <a:ext cx="1524000" cy="1447800"/>
          </a:xfrm>
          <a:prstGeom prst="pentagon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11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572000" y="4419600"/>
            <a:ext cx="2057400" cy="6858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gular Pentagon 34"/>
          <p:cNvSpPr/>
          <p:nvPr/>
        </p:nvSpPr>
        <p:spPr>
          <a:xfrm>
            <a:off x="6096000" y="2286001"/>
            <a:ext cx="1524000" cy="1447800"/>
          </a:xfrm>
          <a:prstGeom prst="pentagon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11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 rot="10800000" flipV="1">
            <a:off x="5791200" y="2743201"/>
            <a:ext cx="2209800" cy="7620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ular Callout 39"/>
          <p:cNvSpPr/>
          <p:nvPr/>
        </p:nvSpPr>
        <p:spPr>
          <a:xfrm>
            <a:off x="1676400" y="1143000"/>
            <a:ext cx="5562600" cy="685800"/>
          </a:xfrm>
          <a:prstGeom prst="wedgeRoundRectCallout">
            <a:avLst>
              <a:gd name="adj1" fmla="val -15735"/>
              <a:gd name="adj2" fmla="val 9595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 pentagon has five lines of symmetry.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447800" y="152400"/>
            <a:ext cx="6400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Symmetry in regular pentagon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862935"/>
            <a:ext cx="7821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 regular polygon of ‘n’ sides will have ‘n’ lines of symmetry.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5" grpId="0" animBg="1"/>
      <p:bldP spid="29" grpId="0" animBg="1"/>
      <p:bldP spid="35" grpId="0" animBg="1"/>
      <p:bldP spid="40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98224" y="3069607"/>
            <a:ext cx="1673352" cy="1676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217225" y="3984008"/>
            <a:ext cx="2438399" cy="158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731824" y="3069607"/>
            <a:ext cx="1673352" cy="1676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2427024" y="3907807"/>
            <a:ext cx="2286000" cy="2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941625" y="3069607"/>
            <a:ext cx="1673352" cy="1676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4636825" y="3145806"/>
            <a:ext cx="2209800" cy="1600199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999024" y="3069607"/>
            <a:ext cx="1673352" cy="1676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rot="16200000" flipH="1">
            <a:off x="6808526" y="3336309"/>
            <a:ext cx="1981199" cy="114299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2274624" y="4898408"/>
            <a:ext cx="1673352" cy="1676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2293620" y="4792980"/>
            <a:ext cx="1737360" cy="17526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5322624" y="4898408"/>
            <a:ext cx="1673352" cy="1676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10800000">
            <a:off x="5017824" y="4974608"/>
            <a:ext cx="2286000" cy="152400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420504" y="152400"/>
            <a:ext cx="6400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Line of symmetry in a circle</a:t>
            </a:r>
          </a:p>
        </p:txBody>
      </p:sp>
      <p:sp>
        <p:nvSpPr>
          <p:cNvPr id="17" name="Flowchart: Punched Tape 16"/>
          <p:cNvSpPr/>
          <p:nvPr/>
        </p:nvSpPr>
        <p:spPr>
          <a:xfrm>
            <a:off x="685800" y="1066800"/>
            <a:ext cx="7848600" cy="1676400"/>
          </a:xfrm>
          <a:prstGeom prst="flowChartPunchedTa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200" b="1" dirty="0" smtClean="0"/>
              <a:t>In a circle, if we draw any line through the center of the circle it is a line of symmetry.</a:t>
            </a:r>
            <a:r>
              <a:rPr lang="en-US" sz="2200" dirty="0" smtClean="0"/>
              <a:t> </a:t>
            </a:r>
          </a:p>
          <a:p>
            <a:pPr lvl="0" algn="just">
              <a:spcBef>
                <a:spcPts val="600"/>
              </a:spcBef>
            </a:pPr>
            <a:r>
              <a:rPr lang="en-US" sz="2200" b="1" dirty="0" smtClean="0"/>
              <a:t>A circle, therefore, has infinite number of lines of symmetry.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3" grpId="0" animBg="1"/>
      <p:bldP spid="19" grpId="0" animBg="1"/>
      <p:bldP spid="27" grpId="0" animBg="1"/>
      <p:bldP spid="37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 t="71186"/>
          <a:stretch>
            <a:fillRect/>
          </a:stretch>
        </p:blipFill>
        <p:spPr bwMode="auto">
          <a:xfrm>
            <a:off x="3352800" y="5562600"/>
            <a:ext cx="2247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 cstate="print"/>
          <a:srcRect b="28814"/>
          <a:stretch>
            <a:fillRect/>
          </a:stretch>
        </p:blipFill>
        <p:spPr bwMode="auto">
          <a:xfrm>
            <a:off x="3352800" y="3962400"/>
            <a:ext cx="2247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0800000">
            <a:off x="3124200" y="5561011"/>
            <a:ext cx="2667000" cy="1588"/>
          </a:xfrm>
          <a:prstGeom prst="straightConnector1">
            <a:avLst/>
          </a:prstGeom>
          <a:ln w="38100">
            <a:solidFill>
              <a:schemeClr val="accent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1186"/>
          <a:stretch>
            <a:fillRect/>
          </a:stretch>
        </p:blipFill>
        <p:spPr bwMode="auto">
          <a:xfrm rot="10800000">
            <a:off x="3352800" y="4876800"/>
            <a:ext cx="2247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420504" y="152400"/>
            <a:ext cx="6400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Line of symmetry in a circle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40123629"/>
              </p:ext>
            </p:extLst>
          </p:nvPr>
        </p:nvGraphicFramePr>
        <p:xfrm>
          <a:off x="990600" y="1066800"/>
          <a:ext cx="74676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F4F8D60-F2A1-4D85-8B96-B4D55791F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0F4F8D60-F2A1-4D85-8B96-B4D55791FE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3E534D2-9564-4087-A279-2EF1C65942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">
                                            <p:graphicEl>
                                              <a:dgm id="{A3E534D2-9564-4087-A279-2EF1C65942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7" presetClass="exit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F960F1C-ED0B-4CDA-8144-AACAA23CB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4">
                                            <p:graphicEl>
                                              <a:dgm id="{1F960F1C-ED0B-4CDA-8144-AACAA23CBB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20504" y="152400"/>
            <a:ext cx="6400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Asymmetrical Figures</a:t>
            </a: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2715551411"/>
              </p:ext>
            </p:extLst>
          </p:nvPr>
        </p:nvGraphicFramePr>
        <p:xfrm>
          <a:off x="838200" y="1295400"/>
          <a:ext cx="56388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image38.png"/>
          <p:cNvPicPr/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6553200" y="1365912"/>
            <a:ext cx="1778163" cy="1919288"/>
          </a:xfrm>
          <a:prstGeom prst="rect">
            <a:avLst/>
          </a:prstGeom>
          <a:ln/>
        </p:spPr>
      </p:pic>
      <p:pic>
        <p:nvPicPr>
          <p:cNvPr id="14" name="image11.png"/>
          <p:cNvPicPr/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3405187" y="4673234"/>
            <a:ext cx="3071813" cy="1727566"/>
          </a:xfrm>
          <a:prstGeom prst="rect">
            <a:avLst/>
          </a:prstGeom>
          <a:ln/>
        </p:spPr>
      </p:pic>
      <p:pic>
        <p:nvPicPr>
          <p:cNvPr id="15" name="image54.png"/>
          <p:cNvPicPr/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6248400" y="3276600"/>
            <a:ext cx="2286000" cy="1695450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9FACF81-D6A8-4A89-BEBD-240D67321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graphicEl>
                                              <a:dgm id="{F9FACF81-D6A8-4A89-BEBD-240D67321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3FE6DCE-288D-4E9A-8E24-2FE7F56D82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>
                                            <p:graphicEl>
                                              <a:dgm id="{C3FE6DCE-288D-4E9A-8E24-2FE7F56D82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35610F3-7E0B-4469-9B73-A20394F77C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>
                                            <p:graphicEl>
                                              <a:dgm id="{F35610F3-7E0B-4469-9B73-A20394F77C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080890F-FB89-49A0-A363-47DA4F303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2">
                                            <p:graphicEl>
                                              <a:dgm id="{1080890F-FB89-49A0-A363-47DA4F3032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756F948-432D-47DF-8B30-6A326085DE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2">
                                            <p:graphicEl>
                                              <a:dgm id="{B756F948-432D-47DF-8B30-6A326085DE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62000" y="2026930"/>
            <a:ext cx="3048000" cy="312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2560330"/>
            <a:ext cx="3429000" cy="198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3639131">
            <a:off x="1956338" y="3794765"/>
            <a:ext cx="1752600" cy="1143000"/>
          </a:xfrm>
          <a:prstGeom prst="rect">
            <a:avLst/>
          </a:prstGeom>
          <a:solidFill>
            <a:srgbClr val="F616DB"/>
          </a:soli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3639131">
            <a:off x="1194338" y="3383295"/>
            <a:ext cx="1752600" cy="1143000"/>
          </a:xfrm>
          <a:prstGeom prst="rect">
            <a:avLst/>
          </a:prstGeom>
          <a:solidFill>
            <a:srgbClr val="F616DB"/>
          </a:solidFill>
          <a:scene3d>
            <a:camera prst="isometricOffAxis2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90800" y="115669"/>
            <a:ext cx="39624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Mirror Symmetry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998649843"/>
              </p:ext>
            </p:extLst>
          </p:nvPr>
        </p:nvGraphicFramePr>
        <p:xfrm>
          <a:off x="4038600" y="1295400"/>
          <a:ext cx="4191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4E91F83-E813-4A58-8AD0-C19142BA2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FE68BCE-6865-42C5-AD64-071E4B486F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51FAF11-A6A5-435F-8EB8-05FEE43AB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Graphic spid="11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905000" y="102021"/>
            <a:ext cx="53340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Reflection Symmetry</a:t>
            </a:r>
          </a:p>
        </p:txBody>
      </p:sp>
      <p:grpSp>
        <p:nvGrpSpPr>
          <p:cNvPr id="16" name="Group 11"/>
          <p:cNvGrpSpPr/>
          <p:nvPr/>
        </p:nvGrpSpPr>
        <p:grpSpPr>
          <a:xfrm>
            <a:off x="1295400" y="1066800"/>
            <a:ext cx="3505200" cy="2590800"/>
            <a:chOff x="304800" y="1066800"/>
            <a:chExt cx="4459200" cy="3539491"/>
          </a:xfrm>
        </p:grpSpPr>
        <p:pic>
          <p:nvPicPr>
            <p:cNvPr id="17" name="Picture 16" descr="Mount Hood reflected in Mirror Lake, Oregon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1066800"/>
              <a:ext cx="4459200" cy="3539491"/>
            </a:xfrm>
            <a:prstGeom prst="rect">
              <a:avLst/>
            </a:prstGeom>
            <a:noFill/>
          </p:spPr>
        </p:pic>
        <p:cxnSp>
          <p:nvCxnSpPr>
            <p:cNvPr id="18" name="Straight Arrow Connector 17"/>
            <p:cNvCxnSpPr/>
            <p:nvPr/>
          </p:nvCxnSpPr>
          <p:spPr>
            <a:xfrm>
              <a:off x="1219200" y="1828800"/>
              <a:ext cx="914400" cy="1588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19200" y="3675866"/>
              <a:ext cx="914400" cy="1588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92557" y="1215965"/>
              <a:ext cx="1467600" cy="651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</a:rPr>
                <a:t>Image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95617" y="3669367"/>
              <a:ext cx="2423478" cy="651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</a:rPr>
                <a:t>Reflection</a:t>
              </a:r>
              <a:endParaRPr lang="en-US" sz="2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158740" y="1066800"/>
            <a:ext cx="2613660" cy="2560320"/>
            <a:chOff x="5158740" y="1066800"/>
            <a:chExt cx="2613660" cy="2560320"/>
          </a:xfrm>
        </p:grpSpPr>
        <p:pic>
          <p:nvPicPr>
            <p:cNvPr id="8194" name="Picture 2" descr="Swan, Bird, Nature, Water Bird, Mirror Image"/>
            <p:cNvPicPr>
              <a:picLocks noChangeAspect="1" noChangeArrowheads="1"/>
            </p:cNvPicPr>
            <p:nvPr/>
          </p:nvPicPr>
          <p:blipFill>
            <a:blip r:embed="rId4" cstate="print"/>
            <a:srcRect l="27500" t="17111" r="31667" b="22606"/>
            <a:stretch>
              <a:fillRect/>
            </a:stretch>
          </p:blipFill>
          <p:spPr bwMode="auto">
            <a:xfrm>
              <a:off x="5158740" y="1066800"/>
              <a:ext cx="2613660" cy="2560320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5462130" y="1387002"/>
              <a:ext cx="115362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 smtClean="0"/>
                <a:t>Image</a:t>
              </a:r>
              <a:endParaRPr lang="en-US" sz="2500" b="1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5834426" y="1828800"/>
              <a:ext cx="718774" cy="11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181600" y="2951946"/>
              <a:ext cx="19050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Reflection</a:t>
              </a:r>
              <a:endParaRPr lang="en-US" sz="2400" b="1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5867400" y="2971800"/>
              <a:ext cx="718774" cy="11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914400" y="3886200"/>
            <a:ext cx="7239000" cy="830997"/>
          </a:xfrm>
          <a:prstGeom prst="rect">
            <a:avLst/>
          </a:prstGeom>
          <a:solidFill>
            <a:srgbClr val="64365B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The image is reflected in the water below and both are identical to each other.</a:t>
            </a:r>
            <a:endParaRPr lang="en-IN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914400" y="4953000"/>
            <a:ext cx="7315200" cy="461665"/>
          </a:xfrm>
          <a:prstGeom prst="rect">
            <a:avLst/>
          </a:prstGeom>
          <a:solidFill>
            <a:srgbClr val="F11B4E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lt1"/>
                </a:solidFill>
              </a:rPr>
              <a:t>The water line becomes the line of symmetry. </a:t>
            </a:r>
            <a:endParaRPr lang="en-IN" sz="2400" b="1" dirty="0" smtClean="0">
              <a:solidFill>
                <a:schemeClr val="lt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0753" y="5638800"/>
            <a:ext cx="7391400" cy="83099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lt1"/>
                </a:solidFill>
              </a:rPr>
              <a:t>Line symmetry, Mirror symmetry, Reflection symmetry are all the same.</a:t>
            </a:r>
            <a:endParaRPr lang="en-IN" sz="2400" b="1" dirty="0" smtClean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20504" y="152400"/>
            <a:ext cx="6400800" cy="646331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Observations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834690210"/>
              </p:ext>
            </p:extLst>
          </p:nvPr>
        </p:nvGraphicFramePr>
        <p:xfrm>
          <a:off x="1219200" y="1066800"/>
          <a:ext cx="7010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image42.png"/>
          <p:cNvPicPr/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143000" y="4114800"/>
            <a:ext cx="3505200" cy="2362200"/>
          </a:xfrm>
          <a:prstGeom prst="rect">
            <a:avLst/>
          </a:prstGeom>
          <a:ln/>
        </p:spPr>
      </p:pic>
      <p:pic>
        <p:nvPicPr>
          <p:cNvPr id="13" name="image34.png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800600" y="4439811"/>
            <a:ext cx="3581400" cy="1947341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1A34BAA-87CF-46A2-9430-32B529FE2B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1">
                                            <p:graphicEl>
                                              <a:dgm id="{E1A34BAA-87CF-46A2-9430-32B529FE2B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221B25E-66F1-41D1-ADA8-EB8A0FAADC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11">
                                            <p:graphicEl>
                                              <a:dgm id="{B221B25E-66F1-41D1-ADA8-EB8A0FAADC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8FB211A-B8B8-4F29-AF3F-E83BA7B358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1">
                                            <p:graphicEl>
                                              <a:dgm id="{98FB211A-B8B8-4F29-AF3F-E83BA7B358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919211B-9C8D-42D5-AC81-051503A4A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1">
                                            <p:graphicEl>
                                              <a:dgm id="{F919211B-9C8D-42D5-AC81-051503A4A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MM Index</a:t>
            </a:r>
            <a:endParaRPr lang="en-IN" altLang="en-US" dirty="0" smtClean="0"/>
          </a:p>
        </p:txBody>
      </p:sp>
      <p:graphicFrame>
        <p:nvGraphicFramePr>
          <p:cNvPr id="5" name="Table 4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005768"/>
              </p:ext>
            </p:extLst>
          </p:nvPr>
        </p:nvGraphicFramePr>
        <p:xfrm>
          <a:off x="838200" y="1295400"/>
          <a:ext cx="8001000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/>
                  </a:extLst>
                </a:gridCol>
                <a:gridCol w="1295400">
                  <a:extLst>
                    <a:ext uri="{9D8B030D-6E8A-4147-A177-3AD203B41FA5}"/>
                  </a:extLst>
                </a:gridCol>
                <a:gridCol w="5943600">
                  <a:extLst>
                    <a:ext uri="{9D8B030D-6E8A-4147-A177-3AD203B41FA5}"/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2,3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 smtClean="0">
                          <a:hlinkClick r:id="rId3"/>
                        </a:rPr>
                        <a:t>https://pixabay.com/illustrations/children-kids-child-girl-boy-163541/</a:t>
                      </a:r>
                      <a:endParaRPr lang="en-US" altLang="en-US" sz="1100" b="1" dirty="0" smtClean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 smtClean="0">
                          <a:hlinkClick r:id="rId4"/>
                        </a:rPr>
                        <a:t>http://www.freestockphotos.biz/stockphoto/10702</a:t>
                      </a:r>
                      <a:endParaRPr lang="en-US" sz="1100" dirty="0" smtClean="0"/>
                    </a:p>
                    <a:p>
                      <a:r>
                        <a:rPr lang="en-US" sz="1100" dirty="0" smtClean="0"/>
                        <a:t> </a:t>
                      </a:r>
                      <a:r>
                        <a:rPr lang="en-IN" sz="1100" dirty="0" smtClean="0">
                          <a:hlinkClick r:id="rId5"/>
                        </a:rPr>
                        <a:t>https://pixabay.com/vectors/paper-boat-toy-folded-crafts-34131</a:t>
                      </a:r>
                      <a:r>
                        <a:rPr lang="en-IN" sz="1100" dirty="0" smtClean="0">
                          <a:hlinkClick r:id="rId5"/>
                        </a:rPr>
                        <a:t>/</a:t>
                      </a:r>
                      <a:endParaRPr lang="en-IN" sz="1100" dirty="0" smtClean="0"/>
                    </a:p>
                    <a:p>
                      <a:r>
                        <a:rPr lang="en-US" sz="1100" dirty="0" smtClean="0">
                          <a:hlinkClick r:id="rId6"/>
                        </a:rPr>
                        <a:t>https://commons.wikimedia.org/wiki/File:Simetria-bilateria.svg</a:t>
                      </a:r>
                      <a:r>
                        <a:rPr lang="en-US" sz="1100" dirty="0" smtClean="0"/>
                        <a:t> </a:t>
                      </a:r>
                      <a:endParaRPr lang="en-US" sz="1100" dirty="0" smtClean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38105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 smtClean="0">
                          <a:hlinkClick r:id="rId4"/>
                        </a:rPr>
                        <a:t>http://www.freestockphotos.biz/stockphoto/10702</a:t>
                      </a:r>
                      <a:endParaRPr lang="en-US" sz="1100" dirty="0" smtClean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 smtClean="0">
                          <a:hlinkClick r:id="rId7"/>
                        </a:rPr>
                        <a:t>https://en.wikipedia.org/wiki/File:Green_equilateral_triangle_point_up.svg</a:t>
                      </a:r>
                      <a:endParaRPr lang="en-US" sz="1100" dirty="0" smtClean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ct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N" sz="1100" dirty="0" smtClean="0">
                          <a:hlinkClick r:id="rId8"/>
                        </a:rPr>
                        <a:t>https://pixabay.com/vectors/tree-forest-trunk-nature-leaves-576847/</a:t>
                      </a:r>
                      <a:endParaRPr lang="en-GB" altLang="en-US" sz="1100" dirty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/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ct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N" sz="1100" dirty="0" smtClean="0">
                          <a:hlinkClick r:id="rId9"/>
                        </a:rPr>
                        <a:t>http://www.freestockphotos.biz/stockphoto/14938</a:t>
                      </a:r>
                      <a:endParaRPr lang="en-GB" altLang="en-US" sz="1100" dirty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ct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N" sz="1100" dirty="0" smtClean="0">
                          <a:hlinkClick r:id="rId10"/>
                        </a:rPr>
                        <a:t>https://commons.wikimedia.org/wiki/File:Mount_Hood_reflected_in_Mirror_Lake,_Oregon.jpg</a:t>
                      </a:r>
                      <a:endParaRPr lang="en-GB" altLang="en-US" sz="1100" dirty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ct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IN" sz="1100" dirty="0" smtClean="0">
                          <a:hlinkClick r:id="rId11"/>
                        </a:rPr>
                        <a:t>https://pixabay.com/photos/swan-bird-nature-water-bird-293157/</a:t>
                      </a:r>
                      <a:endParaRPr lang="en-GB" altLang="en-US" sz="1100" dirty="0"/>
                    </a:p>
                  </a:txBody>
                  <a:tcPr marL="91441" marR="91441" marT="45693" marB="4569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1711656" y="2278040"/>
            <a:ext cx="274320" cy="274320"/>
            <a:chOff x="1421566" y="3657600"/>
            <a:chExt cx="2921834" cy="1524001"/>
          </a:xfrm>
        </p:grpSpPr>
        <p:pic>
          <p:nvPicPr>
            <p:cNvPr id="8" name="Picture 2" descr="Paper Boat, Toy, Folded, Crafts, Papers, Playing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 l="50833"/>
            <a:stretch>
              <a:fillRect/>
            </a:stretch>
          </p:blipFill>
          <p:spPr bwMode="auto">
            <a:xfrm>
              <a:off x="2869366" y="3657600"/>
              <a:ext cx="1474034" cy="1524001"/>
            </a:xfrm>
            <a:prstGeom prst="rect">
              <a:avLst/>
            </a:prstGeom>
            <a:noFill/>
          </p:spPr>
        </p:pic>
        <p:pic>
          <p:nvPicPr>
            <p:cNvPr id="9" name="Picture 2" descr="Paper Boat, Toy, Folded, Crafts, Papers, Playing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 r="51708"/>
            <a:stretch>
              <a:fillRect/>
            </a:stretch>
          </p:blipFill>
          <p:spPr bwMode="auto">
            <a:xfrm>
              <a:off x="1421566" y="3657600"/>
              <a:ext cx="1447800" cy="1524001"/>
            </a:xfrm>
            <a:prstGeom prst="rect">
              <a:avLst/>
            </a:prstGeom>
            <a:noFill/>
          </p:spPr>
        </p:pic>
      </p:grpSp>
      <p:grpSp>
        <p:nvGrpSpPr>
          <p:cNvPr id="23" name="Group 22"/>
          <p:cNvGrpSpPr/>
          <p:nvPr/>
        </p:nvGrpSpPr>
        <p:grpSpPr>
          <a:xfrm>
            <a:off x="1981200" y="2297376"/>
            <a:ext cx="274320" cy="274320"/>
            <a:chOff x="4986448" y="1524000"/>
            <a:chExt cx="2785952" cy="1752600"/>
          </a:xfrm>
        </p:grpSpPr>
        <p:pic>
          <p:nvPicPr>
            <p:cNvPr id="11" name="Picture 4" descr="https://upload.wikimedia.org/wikipedia/commons/thumb/6/68/Simetria-bilateria.svg/220px-Simetria-bilateria.svg.png"/>
            <p:cNvPicPr>
              <a:picLocks noChangeAspect="1" noChangeArrowheads="1"/>
            </p:cNvPicPr>
            <p:nvPr/>
          </p:nvPicPr>
          <p:blipFill>
            <a:blip r:embed="rId13" cstate="print"/>
            <a:srcRect r="49745"/>
            <a:stretch>
              <a:fillRect/>
            </a:stretch>
          </p:blipFill>
          <p:spPr bwMode="auto">
            <a:xfrm>
              <a:off x="4986448" y="1524000"/>
              <a:ext cx="1414330" cy="1752600"/>
            </a:xfrm>
            <a:prstGeom prst="rect">
              <a:avLst/>
            </a:prstGeom>
            <a:noFill/>
          </p:spPr>
        </p:pic>
        <p:pic>
          <p:nvPicPr>
            <p:cNvPr id="12" name="Picture 4" descr="https://upload.wikimedia.org/wikipedia/commons/thumb/6/68/Simetria-bilateria.svg/220px-Simetria-bilateria.svg.png"/>
            <p:cNvPicPr>
              <a:picLocks noChangeAspect="1" noChangeArrowheads="1"/>
            </p:cNvPicPr>
            <p:nvPr/>
          </p:nvPicPr>
          <p:blipFill>
            <a:blip r:embed="rId13" cstate="print"/>
            <a:srcRect l="49745"/>
            <a:stretch>
              <a:fillRect/>
            </a:stretch>
          </p:blipFill>
          <p:spPr bwMode="auto">
            <a:xfrm>
              <a:off x="6358048" y="1524000"/>
              <a:ext cx="1414352" cy="1752600"/>
            </a:xfrm>
            <a:prstGeom prst="rect">
              <a:avLst/>
            </a:prstGeom>
            <a:noFill/>
          </p:spPr>
        </p:pic>
      </p:grpSp>
      <p:grpSp>
        <p:nvGrpSpPr>
          <p:cNvPr id="24" name="Group 23"/>
          <p:cNvGrpSpPr/>
          <p:nvPr/>
        </p:nvGrpSpPr>
        <p:grpSpPr>
          <a:xfrm>
            <a:off x="2258704" y="2324672"/>
            <a:ext cx="274320" cy="274320"/>
            <a:chOff x="1295400" y="1668446"/>
            <a:chExt cx="2743200" cy="1531954"/>
          </a:xfrm>
        </p:grpSpPr>
        <p:pic>
          <p:nvPicPr>
            <p:cNvPr id="7" name="Picture 6" descr="Children, Kids, Child, Girl, Boy, Clip-Art, Cartoon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2273"/>
            <a:stretch>
              <a:fillRect/>
            </a:stretch>
          </p:blipFill>
          <p:spPr bwMode="auto">
            <a:xfrm>
              <a:off x="3450475" y="2653352"/>
              <a:ext cx="130925" cy="274320"/>
            </a:xfrm>
            <a:prstGeom prst="rect">
              <a:avLst/>
            </a:prstGeom>
            <a:noFill/>
          </p:spPr>
        </p:pic>
        <p:pic>
          <p:nvPicPr>
            <p:cNvPr id="17" name="Picture 2" descr="Illustration of a fish : Free Stock Photo"/>
            <p:cNvPicPr>
              <a:picLocks noChangeAspect="1" noChangeArrowheads="1"/>
            </p:cNvPicPr>
            <p:nvPr/>
          </p:nvPicPr>
          <p:blipFill>
            <a:blip r:embed="rId15" cstate="print"/>
            <a:srcRect b="45286"/>
            <a:stretch>
              <a:fillRect/>
            </a:stretch>
          </p:blipFill>
          <p:spPr bwMode="auto">
            <a:xfrm>
              <a:off x="1295400" y="1668446"/>
              <a:ext cx="2743200" cy="838200"/>
            </a:xfrm>
            <a:prstGeom prst="rect">
              <a:avLst/>
            </a:prstGeom>
            <a:noFill/>
          </p:spPr>
        </p:pic>
        <p:pic>
          <p:nvPicPr>
            <p:cNvPr id="18" name="Picture 2" descr="Illustration of a fish : Free Stock Photo"/>
            <p:cNvPicPr>
              <a:picLocks noChangeAspect="1" noChangeArrowheads="1"/>
            </p:cNvPicPr>
            <p:nvPr/>
          </p:nvPicPr>
          <p:blipFill>
            <a:blip r:embed="rId15" cstate="print"/>
            <a:srcRect t="54714"/>
            <a:stretch>
              <a:fillRect/>
            </a:stretch>
          </p:blipFill>
          <p:spPr bwMode="auto">
            <a:xfrm>
              <a:off x="1295400" y="2506646"/>
              <a:ext cx="2743200" cy="693754"/>
            </a:xfrm>
            <a:prstGeom prst="rect">
              <a:avLst/>
            </a:prstGeom>
            <a:noFill/>
          </p:spPr>
        </p:pic>
      </p:grpSp>
      <p:pic>
        <p:nvPicPr>
          <p:cNvPr id="25" name="Picture 24" descr="Children, Kids, Child, Girl, Boy, Clip-Art, Cartoon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2273"/>
          <a:stretch>
            <a:fillRect/>
          </a:stretch>
        </p:blipFill>
        <p:spPr bwMode="auto">
          <a:xfrm>
            <a:off x="2147248" y="1801504"/>
            <a:ext cx="130926" cy="274320"/>
          </a:xfrm>
          <a:prstGeom prst="rect">
            <a:avLst/>
          </a:prstGeom>
          <a:noFill/>
        </p:spPr>
      </p:pic>
      <p:grpSp>
        <p:nvGrpSpPr>
          <p:cNvPr id="30" name="Group 29"/>
          <p:cNvGrpSpPr/>
          <p:nvPr/>
        </p:nvGrpSpPr>
        <p:grpSpPr>
          <a:xfrm>
            <a:off x="2087880" y="2743200"/>
            <a:ext cx="274320" cy="274320"/>
            <a:chOff x="1295400" y="1668446"/>
            <a:chExt cx="2743200" cy="1531954"/>
          </a:xfrm>
        </p:grpSpPr>
        <p:pic>
          <p:nvPicPr>
            <p:cNvPr id="31" name="Picture 30" descr="Children, Kids, Child, Girl, Boy, Clip-Art, Cartoon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2273"/>
            <a:stretch>
              <a:fillRect/>
            </a:stretch>
          </p:blipFill>
          <p:spPr bwMode="auto">
            <a:xfrm>
              <a:off x="3450475" y="2653352"/>
              <a:ext cx="130925" cy="274320"/>
            </a:xfrm>
            <a:prstGeom prst="rect">
              <a:avLst/>
            </a:prstGeom>
            <a:noFill/>
          </p:spPr>
        </p:pic>
        <p:pic>
          <p:nvPicPr>
            <p:cNvPr id="32" name="Picture 2" descr="Illustration of a fish : Free Stock Photo"/>
            <p:cNvPicPr>
              <a:picLocks noChangeAspect="1" noChangeArrowheads="1"/>
            </p:cNvPicPr>
            <p:nvPr/>
          </p:nvPicPr>
          <p:blipFill>
            <a:blip r:embed="rId15" cstate="print"/>
            <a:srcRect b="45286"/>
            <a:stretch>
              <a:fillRect/>
            </a:stretch>
          </p:blipFill>
          <p:spPr bwMode="auto">
            <a:xfrm>
              <a:off x="1295400" y="1668446"/>
              <a:ext cx="2743200" cy="838200"/>
            </a:xfrm>
            <a:prstGeom prst="rect">
              <a:avLst/>
            </a:prstGeom>
            <a:noFill/>
          </p:spPr>
        </p:pic>
        <p:pic>
          <p:nvPicPr>
            <p:cNvPr id="33" name="Picture 2" descr="Illustration of a fish : Free Stock Photo"/>
            <p:cNvPicPr>
              <a:picLocks noChangeAspect="1" noChangeArrowheads="1"/>
            </p:cNvPicPr>
            <p:nvPr/>
          </p:nvPicPr>
          <p:blipFill>
            <a:blip r:embed="rId15" cstate="print"/>
            <a:srcRect t="54714"/>
            <a:stretch>
              <a:fillRect/>
            </a:stretch>
          </p:blipFill>
          <p:spPr bwMode="auto">
            <a:xfrm>
              <a:off x="1295400" y="2506646"/>
              <a:ext cx="2743200" cy="693754"/>
            </a:xfrm>
            <a:prstGeom prst="rect">
              <a:avLst/>
            </a:prstGeom>
            <a:noFill/>
          </p:spPr>
        </p:pic>
      </p:grpSp>
      <p:grpSp>
        <p:nvGrpSpPr>
          <p:cNvPr id="38" name="Group 37"/>
          <p:cNvGrpSpPr/>
          <p:nvPr/>
        </p:nvGrpSpPr>
        <p:grpSpPr>
          <a:xfrm>
            <a:off x="2011680" y="3230880"/>
            <a:ext cx="274320" cy="274320"/>
            <a:chOff x="2337028" y="4907927"/>
            <a:chExt cx="2224993" cy="1811291"/>
          </a:xfrm>
        </p:grpSpPr>
        <p:pic>
          <p:nvPicPr>
            <p:cNvPr id="34" name="Picture 10" descr="File:Green equilateral triangle point up.sv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t="-5769" r="50000"/>
            <a:stretch>
              <a:fillRect/>
            </a:stretch>
          </p:blipFill>
          <p:spPr bwMode="auto">
            <a:xfrm rot="14402370">
              <a:off x="3181377" y="5338574"/>
              <a:ext cx="974572" cy="1786716"/>
            </a:xfrm>
            <a:prstGeom prst="rect">
              <a:avLst/>
            </a:prstGeom>
            <a:noFill/>
          </p:spPr>
        </p:pic>
        <p:pic>
          <p:nvPicPr>
            <p:cNvPr id="35" name="Picture 10" descr="File:Green equilateral triangle point up.sv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l="50000" t="-2885"/>
            <a:stretch>
              <a:fillRect/>
            </a:stretch>
          </p:blipFill>
          <p:spPr bwMode="auto">
            <a:xfrm rot="14402370">
              <a:off x="2718736" y="4526219"/>
              <a:ext cx="974572" cy="1737987"/>
            </a:xfrm>
            <a:prstGeom prst="rect">
              <a:avLst/>
            </a:prstGeom>
            <a:noFill/>
          </p:spPr>
        </p:pic>
      </p:grpSp>
      <p:pic>
        <p:nvPicPr>
          <p:cNvPr id="39" name="image38.png"/>
          <p:cNvPicPr/>
          <p:nvPr/>
        </p:nvPicPr>
        <p:blipFill>
          <a:blip r:embed="rId17" cstate="print"/>
          <a:srcRect/>
          <a:stretch>
            <a:fillRect/>
          </a:stretch>
        </p:blipFill>
        <p:spPr>
          <a:xfrm>
            <a:off x="1981200" y="3657600"/>
            <a:ext cx="365760" cy="365760"/>
          </a:xfrm>
          <a:prstGeom prst="rect">
            <a:avLst/>
          </a:prstGeom>
          <a:ln/>
        </p:spPr>
      </p:pic>
      <p:pic>
        <p:nvPicPr>
          <p:cNvPr id="40" name="image11.png"/>
          <p:cNvPicPr/>
          <p:nvPr/>
        </p:nvPicPr>
        <p:blipFill>
          <a:blip r:embed="rId18" cstate="print"/>
          <a:srcRect/>
          <a:stretch>
            <a:fillRect/>
          </a:stretch>
        </p:blipFill>
        <p:spPr>
          <a:xfrm>
            <a:off x="1981200" y="4191000"/>
            <a:ext cx="365760" cy="365760"/>
          </a:xfrm>
          <a:prstGeom prst="rect">
            <a:avLst/>
          </a:prstGeom>
          <a:ln/>
        </p:spPr>
      </p:pic>
      <p:pic>
        <p:nvPicPr>
          <p:cNvPr id="42" name="Picture 41" descr="Mount Hood reflected in Mirror Lake, Oregon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905000" y="4724400"/>
            <a:ext cx="494852" cy="365760"/>
          </a:xfrm>
          <a:prstGeom prst="rect">
            <a:avLst/>
          </a:prstGeom>
          <a:noFill/>
        </p:spPr>
      </p:pic>
      <p:pic>
        <p:nvPicPr>
          <p:cNvPr id="48" name="Picture 2" descr="Swan, Bird, Nature, Water Bird, Mirror Image"/>
          <p:cNvPicPr>
            <a:picLocks noChangeAspect="1" noChangeArrowheads="1"/>
          </p:cNvPicPr>
          <p:nvPr/>
        </p:nvPicPr>
        <p:blipFill>
          <a:blip r:embed="rId20" cstate="print"/>
          <a:srcRect l="27500" t="17111" r="31667" b="22606"/>
          <a:stretch>
            <a:fillRect/>
          </a:stretch>
        </p:blipFill>
        <p:spPr bwMode="auto">
          <a:xfrm>
            <a:off x="1981200" y="5257800"/>
            <a:ext cx="457200" cy="447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11381</TotalTime>
  <Words>701</Words>
  <Application>Microsoft Office PowerPoint</Application>
  <PresentationFormat>On-screen Show (4:3)</PresentationFormat>
  <Paragraphs>190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SSSVV</dc:creator>
  <cp:lastModifiedBy>mnivas@yahoo.com</cp:lastModifiedBy>
  <cp:revision>728</cp:revision>
  <dcterms:created xsi:type="dcterms:W3CDTF">2013-03-27T08:53:33Z</dcterms:created>
  <dcterms:modified xsi:type="dcterms:W3CDTF">2021-04-07T15:19:47Z</dcterms:modified>
</cp:coreProperties>
</file>