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3"/>
  </p:notesMasterIdLst>
  <p:sldIdLst>
    <p:sldId id="457" r:id="rId2"/>
    <p:sldId id="459" r:id="rId3"/>
    <p:sldId id="466" r:id="rId4"/>
    <p:sldId id="444" r:id="rId5"/>
    <p:sldId id="441" r:id="rId6"/>
    <p:sldId id="461" r:id="rId7"/>
    <p:sldId id="463" r:id="rId8"/>
    <p:sldId id="450" r:id="rId9"/>
    <p:sldId id="446" r:id="rId10"/>
    <p:sldId id="458" r:id="rId11"/>
    <p:sldId id="4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Day to Day Relevance" id="{C4D3A10E-8367-443D-921D-5D8C183E1806}">
          <p14:sldIdLst>
            <p14:sldId id="457"/>
            <p14:sldId id="459"/>
            <p14:sldId id="466"/>
            <p14:sldId id="444"/>
            <p14:sldId id="441"/>
            <p14:sldId id="461"/>
            <p14:sldId id="463"/>
            <p14:sldId id="450"/>
            <p14:sldId id="446"/>
            <p14:sldId id="458"/>
            <p14:sldId id="4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16DB"/>
    <a:srgbClr val="003300"/>
    <a:srgbClr val="204C94"/>
    <a:srgbClr val="2E4186"/>
    <a:srgbClr val="315683"/>
    <a:srgbClr val="3F6EA7"/>
    <a:srgbClr val="6B460F"/>
    <a:srgbClr val="EBF6F9"/>
    <a:srgbClr val="F11B4E"/>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8068" autoAdjust="0"/>
    <p:restoredTop sz="83333" autoAdjust="0"/>
  </p:normalViewPr>
  <p:slideViewPr>
    <p:cSldViewPr>
      <p:cViewPr>
        <p:scale>
          <a:sx n="63" d="100"/>
          <a:sy n="63" d="100"/>
        </p:scale>
        <p:origin x="-734" y="-4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2FFA15-B295-4B4E-8525-FF3F4E57379E}" type="datetimeFigureOut">
              <a:rPr lang="en-IN" smtClean="0"/>
              <a:pPr/>
              <a:t>07-04-2021</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84A4E6-3285-479C-81E1-064EE7D4696D}" type="slidenum">
              <a:rPr lang="en-IN" smtClean="0"/>
              <a:pPr/>
              <a:t>‹#›</a:t>
            </a:fld>
            <a:endParaRPr lang="en-IN" dirty="0"/>
          </a:p>
        </p:txBody>
      </p:sp>
    </p:spTree>
    <p:extLst>
      <p:ext uri="{BB962C8B-B14F-4D97-AF65-F5344CB8AC3E}">
        <p14:creationId xmlns:p14="http://schemas.microsoft.com/office/powerpoint/2010/main" val="3623213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latin typeface="+mn-lt"/>
                <a:ea typeface="+mn-ea"/>
                <a:cs typeface="+mn-cs"/>
              </a:rPr>
              <a:t>Notes for Teacher</a:t>
            </a:r>
            <a:r>
              <a:rPr lang="en-US" sz="1200" b="0" i="0" kern="1200" dirty="0" smtClean="0">
                <a:solidFill>
                  <a:schemeClr val="tx1"/>
                </a:solidFill>
                <a:latin typeface="+mn-lt"/>
                <a:ea typeface="+mn-ea"/>
                <a:cs typeface="+mn-cs"/>
              </a:rPr>
              <a:t> - &lt; Information for further reference or explanation &gt;</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Suggestions: </a:t>
            </a:r>
            <a:r>
              <a:rPr lang="en-US" sz="1200" b="0" i="0" kern="1200" dirty="0" smtClean="0">
                <a:solidFill>
                  <a:schemeClr val="tx1"/>
                </a:solidFill>
                <a:latin typeface="+mn-lt"/>
                <a:ea typeface="+mn-ea"/>
                <a:cs typeface="+mn-cs"/>
              </a:rPr>
              <a:t>&lt;Ideas/</a:t>
            </a:r>
            <a:r>
              <a:rPr lang="en-US" sz="1200" b="0" i="0" kern="1200" baseline="0" dirty="0" smtClean="0">
                <a:solidFill>
                  <a:schemeClr val="tx1"/>
                </a:solidFill>
                <a:latin typeface="+mn-lt"/>
                <a:ea typeface="+mn-ea"/>
                <a:cs typeface="+mn-cs"/>
              </a:rPr>
              <a:t> Images/ Animations / Others – To make better representation of the content </a:t>
            </a:r>
            <a:r>
              <a:rPr lang="en-US" sz="1200" b="0" i="0" kern="1200" dirty="0" smtClean="0">
                <a:solidFill>
                  <a:schemeClr val="tx1"/>
                </a:solidFill>
                <a:latin typeface="+mn-lt"/>
                <a:ea typeface="+mn-ea"/>
                <a:cs typeface="+mn-cs"/>
              </a:rPr>
              <a:t>&gt;</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Source of Multimedia</a:t>
            </a:r>
            <a:r>
              <a:rPr lang="en-US" sz="1200" b="1" i="0" kern="1200" baseline="0" dirty="0" smtClean="0">
                <a:solidFill>
                  <a:schemeClr val="tx1"/>
                </a:solidFill>
                <a:latin typeface="+mn-lt"/>
                <a:ea typeface="+mn-ea"/>
                <a:cs typeface="+mn-cs"/>
              </a:rPr>
              <a:t> Objects (Image</a:t>
            </a:r>
            <a:r>
              <a:rPr lang="en-US" sz="1200" b="1" i="0" kern="1200" dirty="0" smtClean="0">
                <a:solidFill>
                  <a:schemeClr val="tx1"/>
                </a:solidFill>
                <a:latin typeface="+mn-lt"/>
                <a:ea typeface="+mn-ea"/>
                <a:cs typeface="+mn-cs"/>
              </a:rPr>
              <a:t>/audio/ Video/Animation) used in this slide - </a:t>
            </a:r>
          </a:p>
          <a:p>
            <a:r>
              <a:rPr lang="en-US" sz="1200" b="0" i="1" kern="1200" dirty="0" smtClean="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a:t>
            </a:fld>
            <a:endParaRPr lang="en-IN" dirty="0"/>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latin typeface="+mn-lt"/>
                <a:ea typeface="+mn-ea"/>
                <a:cs typeface="+mn-cs"/>
              </a:rPr>
              <a:t>Asset Type: Day</a:t>
            </a:r>
            <a:r>
              <a:rPr lang="en-US" sz="1200" b="1" i="0" kern="1200" baseline="0" dirty="0" smtClean="0">
                <a:solidFill>
                  <a:schemeClr val="tx1"/>
                </a:solidFill>
                <a:latin typeface="+mn-lt"/>
                <a:ea typeface="+mn-ea"/>
                <a:cs typeface="+mn-cs"/>
              </a:rPr>
              <a:t> to Day Relevance</a:t>
            </a:r>
            <a:endParaRPr lang="en-US" sz="1200" b="1" i="0" kern="1200" dirty="0" smtClean="0">
              <a:solidFill>
                <a:schemeClr val="tx1"/>
              </a:solidFill>
              <a:latin typeface="+mn-lt"/>
              <a:ea typeface="+mn-ea"/>
              <a:cs typeface="+mn-cs"/>
            </a:endParaRPr>
          </a:p>
          <a:p>
            <a:r>
              <a:rPr lang="en-US" b="0" dirty="0" smtClean="0"/>
              <a:t/>
            </a:r>
            <a:br>
              <a:rPr lang="en-US" b="0" dirty="0" smtClean="0"/>
            </a:br>
            <a:r>
              <a:rPr lang="en-US" sz="1200" b="1" i="0" kern="1200" dirty="0" smtClean="0">
                <a:solidFill>
                  <a:schemeClr val="tx1"/>
                </a:solidFill>
                <a:latin typeface="+mn-lt"/>
                <a:ea typeface="+mn-ea"/>
                <a:cs typeface="+mn-cs"/>
              </a:rPr>
              <a:t>Notes for Teacher</a:t>
            </a:r>
            <a:r>
              <a:rPr lang="en-US" sz="1200" b="0" i="0" kern="1200" dirty="0" smtClean="0">
                <a:solidFill>
                  <a:schemeClr val="tx1"/>
                </a:solidFill>
                <a:latin typeface="+mn-lt"/>
                <a:ea typeface="+mn-ea"/>
                <a:cs typeface="+mn-cs"/>
              </a:rPr>
              <a:t> –</a:t>
            </a:r>
            <a:r>
              <a:rPr lang="te-IN" sz="1200" b="0" i="0" kern="1200" baseline="0" dirty="0" smtClean="0">
                <a:solidFill>
                  <a:schemeClr val="tx1"/>
                </a:solidFill>
                <a:latin typeface="+mn-lt"/>
                <a:ea typeface="+mn-ea"/>
                <a:cs typeface="+mn-cs"/>
              </a:rPr>
              <a:t> </a:t>
            </a:r>
            <a:r>
              <a:rPr lang="en-US" sz="1200" b="0" i="0" kern="1200" baseline="0" dirty="0" smtClean="0">
                <a:solidFill>
                  <a:schemeClr val="tx1"/>
                </a:solidFill>
                <a:latin typeface="+mn-lt"/>
                <a:ea typeface="+mn-ea"/>
                <a:cs typeface="+mn-cs"/>
              </a:rPr>
              <a:t>N/A</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Suggestions: </a:t>
            </a:r>
            <a:r>
              <a:rPr lang="en-US" sz="1200" b="0" i="0" kern="1200" baseline="0" dirty="0" smtClean="0">
                <a:solidFill>
                  <a:schemeClr val="tx1"/>
                </a:solidFill>
                <a:latin typeface="+mn-lt"/>
                <a:ea typeface="+mn-ea"/>
                <a:cs typeface="+mn-cs"/>
              </a:rPr>
              <a:t> N/A</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Details of Multimedia</a:t>
            </a:r>
            <a:r>
              <a:rPr lang="en-US" sz="1200" b="1" i="0" kern="1200" baseline="0" dirty="0" smtClean="0">
                <a:solidFill>
                  <a:schemeClr val="tx1"/>
                </a:solidFill>
                <a:latin typeface="+mn-lt"/>
                <a:ea typeface="+mn-ea"/>
                <a:cs typeface="+mn-cs"/>
              </a:rPr>
              <a:t> Objects (Image</a:t>
            </a:r>
            <a:r>
              <a:rPr lang="en-US" sz="1200" b="1" i="0" kern="1200" dirty="0" smtClean="0">
                <a:solidFill>
                  <a:schemeClr val="tx1"/>
                </a:solidFill>
                <a:latin typeface="+mn-lt"/>
                <a:ea typeface="+mn-ea"/>
                <a:cs typeface="+mn-cs"/>
              </a:rPr>
              <a:t>/audio/ Video/Animation) used in this slide - </a:t>
            </a:r>
          </a:p>
          <a:p>
            <a:pPr>
              <a:buFont typeface="Arial" pitchFamily="34" charset="0"/>
              <a:buNone/>
            </a:pPr>
            <a:endParaRPr lang="en-US" sz="1200" b="0" i="0" kern="1200" dirty="0" smtClean="0">
              <a:solidFill>
                <a:schemeClr val="tx1"/>
              </a:solidFill>
              <a:latin typeface="+mn-lt"/>
              <a:ea typeface="+mn-ea"/>
              <a:cs typeface="+mn-cs"/>
            </a:endParaRPr>
          </a:p>
          <a:p>
            <a:r>
              <a:rPr lang="en-US" dirty="0" smtClean="0"/>
              <a:t>1. Red shirt - https://pixabay.com/en/polo-shirt-t-shirt-shirt-clothing-48105/</a:t>
            </a:r>
          </a:p>
          <a:p>
            <a:r>
              <a:rPr lang="en-US" dirty="0" smtClean="0"/>
              <a:t>2. Pink shirt</a:t>
            </a:r>
            <a:r>
              <a:rPr lang="en-US" baseline="0" dirty="0" smtClean="0"/>
              <a:t> - </a:t>
            </a:r>
            <a:r>
              <a:rPr lang="en-US" dirty="0" smtClean="0"/>
              <a:t>https://pixabay.com/en/blouse-pink-clothing-female-shirt-154159/</a:t>
            </a:r>
          </a:p>
          <a:p>
            <a:r>
              <a:rPr lang="en-US" dirty="0" smtClean="0"/>
              <a:t>3. Maroon pant - https://pixabay.com/en/pants-maroon-cloth-2414348/</a:t>
            </a:r>
          </a:p>
          <a:p>
            <a:r>
              <a:rPr lang="en-US" dirty="0" smtClean="0"/>
              <a:t>4. Blue pant - https://pixabay.com/en/pants-blue-cloth-2414349/</a:t>
            </a:r>
          </a:p>
          <a:p>
            <a:r>
              <a:rPr lang="en-US" dirty="0" smtClean="0"/>
              <a:t>5.</a:t>
            </a:r>
            <a:r>
              <a:rPr lang="en-US" baseline="0" dirty="0" smtClean="0"/>
              <a:t> Boy - </a:t>
            </a:r>
            <a:r>
              <a:rPr lang="en-US" dirty="0" smtClean="0"/>
              <a:t>https://pixabay.com/vectors/boy-child-comic-characters-human-2027946/</a:t>
            </a:r>
          </a:p>
          <a:p>
            <a:r>
              <a:rPr lang="en-US" sz="1200" b="1" i="0" kern="1200" dirty="0" smtClean="0">
                <a:solidFill>
                  <a:schemeClr val="tx1"/>
                </a:solidFill>
                <a:latin typeface="+mn-lt"/>
                <a:ea typeface="+mn-ea"/>
                <a:cs typeface="+mn-cs"/>
              </a:rPr>
              <a:t>Source Types - </a:t>
            </a:r>
            <a:endParaRPr lang="en-US" sz="1200" b="0" i="0" kern="1200" dirty="0" smtClean="0">
              <a:solidFill>
                <a:schemeClr val="tx1"/>
              </a:solidFill>
              <a:latin typeface="+mn-lt"/>
              <a:ea typeface="+mn-ea"/>
              <a:cs typeface="+mn-cs"/>
            </a:endParaRPr>
          </a:p>
          <a:p>
            <a:pPr>
              <a:buFont typeface="Arial" pitchFamily="34" charset="0"/>
              <a:buChar char="•"/>
            </a:pPr>
            <a:r>
              <a:rPr lang="en-US" sz="1200" b="0" i="0" kern="1200" dirty="0" smtClean="0">
                <a:solidFill>
                  <a:schemeClr val="tx1"/>
                </a:solidFill>
                <a:latin typeface="+mn-lt"/>
                <a:ea typeface="+mn-ea"/>
                <a:cs typeface="+mn-cs"/>
              </a:rPr>
              <a:t>CR FREE  CREATIVE COMMONS SEARCH</a:t>
            </a:r>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D84A4E6-3285-479C-81E1-064EE7D4696D}" type="slidenum">
              <a:rPr lang="en-IN" smtClean="0"/>
              <a:pPr/>
              <a:t>2</a:t>
            </a:fld>
            <a:endParaRPr lang="en-I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smtClean="0"/>
              <a:t>https://pixabay.com/vectors/blouse-clothes-clothing-colorful-1297721/</a:t>
            </a:r>
          </a:p>
          <a:p>
            <a:r>
              <a:rPr lang="en-SG" dirty="0" smtClean="0"/>
              <a:t>https://pixabay.com/illustrations/pattern-floral-seamless-wallpaper-6019976/</a:t>
            </a:r>
            <a:endParaRPr lang="en-SG" dirty="0"/>
          </a:p>
        </p:txBody>
      </p:sp>
      <p:sp>
        <p:nvSpPr>
          <p:cNvPr id="4" name="Slide Number Placeholder 3"/>
          <p:cNvSpPr>
            <a:spLocks noGrp="1"/>
          </p:cNvSpPr>
          <p:nvPr>
            <p:ph type="sldNum" sz="quarter" idx="10"/>
          </p:nvPr>
        </p:nvSpPr>
        <p:spPr/>
        <p:txBody>
          <a:bodyPr/>
          <a:lstStyle/>
          <a:p>
            <a:fld id="{FD84A4E6-3285-479C-81E1-064EE7D4696D}" type="slidenum">
              <a:rPr lang="en-IN" smtClean="0"/>
              <a:pPr/>
              <a:t>3</a:t>
            </a:fld>
            <a:endParaRPr lang="en-IN" dirty="0"/>
          </a:p>
        </p:txBody>
      </p:sp>
    </p:spTree>
    <p:extLst>
      <p:ext uri="{BB962C8B-B14F-4D97-AF65-F5344CB8AC3E}">
        <p14:creationId xmlns:p14="http://schemas.microsoft.com/office/powerpoint/2010/main" val="247964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latin typeface="+mn-lt"/>
                <a:ea typeface="+mn-ea"/>
                <a:cs typeface="+mn-cs"/>
              </a:rPr>
              <a:t>Asset Type: Day</a:t>
            </a:r>
            <a:r>
              <a:rPr lang="en-US" sz="1200" b="1" i="0" kern="1200" baseline="0" dirty="0" smtClean="0">
                <a:solidFill>
                  <a:schemeClr val="tx1"/>
                </a:solidFill>
                <a:latin typeface="+mn-lt"/>
                <a:ea typeface="+mn-ea"/>
                <a:cs typeface="+mn-cs"/>
              </a:rPr>
              <a:t> to Day Relevance</a:t>
            </a:r>
            <a:endParaRPr lang="en-US" sz="1200" b="1" i="0" kern="1200" dirty="0" smtClean="0">
              <a:solidFill>
                <a:schemeClr val="tx1"/>
              </a:solidFill>
              <a:latin typeface="+mn-lt"/>
              <a:ea typeface="+mn-ea"/>
              <a:cs typeface="+mn-cs"/>
            </a:endParaRPr>
          </a:p>
          <a:p>
            <a:endParaRPr lang="en-US" sz="1200" b="1"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Notes for Teacher</a:t>
            </a:r>
            <a:r>
              <a:rPr lang="en-US" sz="1200" b="0" i="0" kern="1200" dirty="0" smtClean="0">
                <a:solidFill>
                  <a:schemeClr val="tx1"/>
                </a:solidFill>
                <a:latin typeface="+mn-lt"/>
                <a:ea typeface="+mn-ea"/>
                <a:cs typeface="+mn-cs"/>
              </a:rPr>
              <a:t> –</a:t>
            </a:r>
            <a:r>
              <a:rPr lang="en-US" sz="1200" b="0" i="0" kern="1200" baseline="0" dirty="0" smtClean="0">
                <a:solidFill>
                  <a:schemeClr val="tx1"/>
                </a:solidFill>
                <a:latin typeface="+mn-lt"/>
                <a:ea typeface="+mn-ea"/>
                <a:cs typeface="+mn-cs"/>
              </a:rPr>
              <a:t> N/A</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Suggestions: </a:t>
            </a:r>
            <a:r>
              <a:rPr lang="en-US" sz="1200" b="0" i="0" kern="1200" dirty="0" smtClean="0">
                <a:solidFill>
                  <a:schemeClr val="tx1"/>
                </a:solidFill>
                <a:latin typeface="+mn-lt"/>
                <a:ea typeface="+mn-ea"/>
                <a:cs typeface="+mn-cs"/>
              </a:rPr>
              <a:t>N/A</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Details of Multimedia</a:t>
            </a:r>
            <a:r>
              <a:rPr lang="en-US" sz="1200" b="1" i="0" kern="1200" baseline="0" dirty="0" smtClean="0">
                <a:solidFill>
                  <a:schemeClr val="tx1"/>
                </a:solidFill>
                <a:latin typeface="+mn-lt"/>
                <a:ea typeface="+mn-ea"/>
                <a:cs typeface="+mn-cs"/>
              </a:rPr>
              <a:t> Objects (Image</a:t>
            </a:r>
            <a:r>
              <a:rPr lang="en-US" sz="1200" b="1" i="0" kern="1200" dirty="0" smtClean="0">
                <a:solidFill>
                  <a:schemeClr val="tx1"/>
                </a:solidFill>
                <a:latin typeface="+mn-lt"/>
                <a:ea typeface="+mn-ea"/>
                <a:cs typeface="+mn-cs"/>
              </a:rPr>
              <a:t>/audio/ Video/Animation) used in this slide -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kern="1200" dirty="0" smtClean="0">
                <a:solidFill>
                  <a:schemeClr val="tx1"/>
                </a:solidFill>
                <a:latin typeface="+mn-lt"/>
                <a:ea typeface="+mn-ea"/>
                <a:cs typeface="+mn-cs"/>
              </a:rPr>
              <a:t>Pumpkin:</a:t>
            </a:r>
            <a:r>
              <a:rPr lang="en-US" sz="1200" b="0" i="0" kern="1200" baseline="0" dirty="0" smtClean="0">
                <a:solidFill>
                  <a:schemeClr val="tx1"/>
                </a:solidFill>
                <a:latin typeface="+mn-lt"/>
                <a:ea typeface="+mn-ea"/>
                <a:cs typeface="+mn-cs"/>
              </a:rPr>
              <a:t> https://pixabay.com/en/pumpkin-white-back-ground-squash-963043/</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3.  Onion : </a:t>
            </a:r>
            <a:r>
              <a:rPr lang="en-SG" sz="1200" b="0" i="0" kern="1200" dirty="0" smtClean="0">
                <a:solidFill>
                  <a:schemeClr val="tx1"/>
                </a:solidFill>
                <a:effectLst/>
                <a:latin typeface="+mn-lt"/>
                <a:ea typeface="+mn-ea"/>
                <a:cs typeface="+mn-cs"/>
              </a:rPr>
              <a:t> https://pixabay.com/photos/spices-onion-purple-food-cut-3005240/</a:t>
            </a:r>
            <a:endParaRPr lang="en-US" sz="1200" b="0" i="0"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2.  Flower:    https://pixabay.com/en/floral-daisy-blossom-plant-natural-50157/</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Source Types - </a:t>
            </a:r>
            <a:endParaRPr lang="en-US" sz="1200" b="0" i="0" kern="1200" dirty="0" smtClean="0">
              <a:solidFill>
                <a:schemeClr val="tx1"/>
              </a:solidFill>
              <a:latin typeface="+mn-lt"/>
              <a:ea typeface="+mn-ea"/>
              <a:cs typeface="+mn-cs"/>
            </a:endParaRPr>
          </a:p>
          <a:p>
            <a:pPr>
              <a:buFont typeface="Arial" pitchFamily="34" charset="0"/>
              <a:buChar char="•"/>
            </a:pPr>
            <a:r>
              <a:rPr lang="en-US" sz="1200" b="0" i="0" kern="1200" dirty="0" smtClean="0">
                <a:solidFill>
                  <a:schemeClr val="tx1"/>
                </a:solidFill>
                <a:latin typeface="+mn-lt"/>
                <a:ea typeface="+mn-ea"/>
                <a:cs typeface="+mn-cs"/>
              </a:rPr>
              <a:t>CR FREE  CREATIVE COMMONS SEARCH</a:t>
            </a:r>
          </a:p>
          <a:p>
            <a:pPr marL="228600" marR="0" indent="-22860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4</a:t>
            </a:fld>
            <a:endParaRPr lang="en-IN" dirty="0"/>
          </a:p>
        </p:txBody>
      </p:sp>
    </p:spTree>
    <p:extLst>
      <p:ext uri="{BB962C8B-B14F-4D97-AF65-F5344CB8AC3E}">
        <p14:creationId xmlns:p14="http://schemas.microsoft.com/office/powerpoint/2010/main" val="542282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latin typeface="+mn-lt"/>
                <a:ea typeface="+mn-ea"/>
                <a:cs typeface="+mn-cs"/>
              </a:rPr>
              <a:t>Asset Type: Day</a:t>
            </a:r>
            <a:r>
              <a:rPr lang="en-US" sz="1200" b="1" i="0" kern="1200" baseline="0" dirty="0" smtClean="0">
                <a:solidFill>
                  <a:schemeClr val="tx1"/>
                </a:solidFill>
                <a:latin typeface="+mn-lt"/>
                <a:ea typeface="+mn-ea"/>
                <a:cs typeface="+mn-cs"/>
              </a:rPr>
              <a:t> to Day Relevance</a:t>
            </a:r>
            <a:endParaRPr lang="en-US" sz="1200" b="1" i="0" kern="1200" dirty="0" smtClean="0">
              <a:solidFill>
                <a:schemeClr val="tx1"/>
              </a:solidFill>
              <a:latin typeface="+mn-lt"/>
              <a:ea typeface="+mn-ea"/>
              <a:cs typeface="+mn-cs"/>
            </a:endParaRPr>
          </a:p>
          <a:p>
            <a:endParaRPr lang="en-US" sz="1200" b="1"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Notes for Teacher</a:t>
            </a:r>
            <a:r>
              <a:rPr lang="en-US" sz="1200" b="0" i="0" kern="1200" dirty="0" smtClean="0">
                <a:solidFill>
                  <a:schemeClr val="tx1"/>
                </a:solidFill>
                <a:latin typeface="+mn-lt"/>
                <a:ea typeface="+mn-ea"/>
                <a:cs typeface="+mn-cs"/>
              </a:rPr>
              <a:t> - Move on to the next slide.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Suggestions: </a:t>
            </a:r>
            <a:r>
              <a:rPr lang="en-US" sz="1200" b="0" i="0" kern="1200" dirty="0" smtClean="0">
                <a:solidFill>
                  <a:schemeClr val="tx1"/>
                </a:solidFill>
                <a:latin typeface="+mn-lt"/>
                <a:ea typeface="+mn-ea"/>
                <a:cs typeface="+mn-cs"/>
              </a:rPr>
              <a:t>&lt;Ideas/</a:t>
            </a:r>
            <a:r>
              <a:rPr lang="en-US" sz="1200" b="0" i="0" kern="1200" baseline="0" dirty="0" smtClean="0">
                <a:solidFill>
                  <a:schemeClr val="tx1"/>
                </a:solidFill>
                <a:latin typeface="+mn-lt"/>
                <a:ea typeface="+mn-ea"/>
                <a:cs typeface="+mn-cs"/>
              </a:rPr>
              <a:t> Images/ Animations / Others – To make better representation of the content </a:t>
            </a:r>
            <a:r>
              <a:rPr lang="en-US" sz="1200" b="0" i="0" kern="1200" dirty="0" smtClean="0">
                <a:solidFill>
                  <a:schemeClr val="tx1"/>
                </a:solidFill>
                <a:latin typeface="+mn-lt"/>
                <a:ea typeface="+mn-ea"/>
                <a:cs typeface="+mn-cs"/>
              </a:rPr>
              <a:t>&gt;</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Details of Multimedia</a:t>
            </a:r>
            <a:r>
              <a:rPr lang="en-US" sz="1200" b="1" i="0" kern="1200" baseline="0" dirty="0" smtClean="0">
                <a:solidFill>
                  <a:schemeClr val="tx1"/>
                </a:solidFill>
                <a:latin typeface="+mn-lt"/>
                <a:ea typeface="+mn-ea"/>
                <a:cs typeface="+mn-cs"/>
              </a:rPr>
              <a:t> Objects (Image</a:t>
            </a:r>
            <a:r>
              <a:rPr lang="en-US" sz="1200" b="1" i="0" kern="1200" dirty="0" smtClean="0">
                <a:solidFill>
                  <a:schemeClr val="tx1"/>
                </a:solidFill>
                <a:latin typeface="+mn-lt"/>
                <a:ea typeface="+mn-ea"/>
                <a:cs typeface="+mn-cs"/>
              </a:rPr>
              <a:t>/audio/ Video/Animation) used in this slide - </a:t>
            </a:r>
          </a:p>
          <a:p>
            <a:pPr marL="228600" indent="-228600">
              <a:buAutoNum type="arabicPeriod"/>
            </a:pPr>
            <a:r>
              <a:rPr lang="en-US" sz="1200" b="0" i="0" kern="1200" dirty="0" smtClean="0">
                <a:solidFill>
                  <a:schemeClr val="tx1"/>
                </a:solidFill>
                <a:latin typeface="+mn-lt"/>
                <a:ea typeface="+mn-ea"/>
                <a:cs typeface="+mn-cs"/>
              </a:rPr>
              <a:t>Weighing Scale:</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https://pixabay.com/en/scales-balance-measure-weigh-blue-309810/</a:t>
            </a:r>
            <a:endParaRPr lang="en-US" sz="1200" b="0" i="0" kern="1200" baseline="0" dirty="0" smtClean="0">
              <a:solidFill>
                <a:schemeClr val="tx1"/>
              </a:solidFill>
              <a:latin typeface="+mn-lt"/>
              <a:ea typeface="+mn-ea"/>
              <a:cs typeface="+mn-cs"/>
            </a:endParaRPr>
          </a:p>
          <a:p>
            <a:pPr marL="228600" indent="-228600">
              <a:buAutoNum type="arabicPeriod"/>
            </a:pPr>
            <a:r>
              <a:rPr lang="en-US" sz="1200" b="0" u="none" kern="1200" dirty="0" smtClean="0">
                <a:solidFill>
                  <a:schemeClr val="tx1"/>
                </a:solidFill>
                <a:latin typeface="+mn-lt"/>
                <a:ea typeface="+mn-ea"/>
                <a:cs typeface="+mn-cs"/>
              </a:rPr>
              <a:t>Scissors:</a:t>
            </a:r>
            <a:r>
              <a:rPr lang="en-US" sz="1200" b="0" u="none" kern="1200" baseline="0" dirty="0" smtClean="0">
                <a:solidFill>
                  <a:schemeClr val="tx1"/>
                </a:solidFill>
                <a:latin typeface="+mn-lt"/>
                <a:ea typeface="+mn-ea"/>
                <a:cs typeface="+mn-cs"/>
              </a:rPr>
              <a:t> https://pixabay.com/en/scissors-office-open-scissor-tool-28697/</a:t>
            </a:r>
            <a:endParaRPr lang="en-US" sz="1200" b="0" u="none" kern="1200" dirty="0" smtClean="0">
              <a:solidFill>
                <a:schemeClr val="tx1"/>
              </a:solidFill>
              <a:latin typeface="+mn-lt"/>
              <a:ea typeface="+mn-ea"/>
              <a:cs typeface="+mn-cs"/>
            </a:endParaRPr>
          </a:p>
          <a:p>
            <a:pPr marL="228600" indent="-228600">
              <a:buAutoNum type="arabicPeriod"/>
            </a:pPr>
            <a:endParaRPr lang="en-US" sz="1200" b="0" i="0" u="none"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Source Types - </a:t>
            </a:r>
            <a:endParaRPr lang="en-US" sz="1200" b="0" i="0" kern="1200" dirty="0" smtClean="0">
              <a:solidFill>
                <a:schemeClr val="tx1"/>
              </a:solidFill>
              <a:latin typeface="+mn-lt"/>
              <a:ea typeface="+mn-ea"/>
              <a:cs typeface="+mn-cs"/>
            </a:endParaRPr>
          </a:p>
          <a:p>
            <a:pPr>
              <a:buFont typeface="Arial" pitchFamily="34" charset="0"/>
              <a:buChar char="•"/>
            </a:pPr>
            <a:r>
              <a:rPr lang="en-US" sz="1200" b="0" i="0" kern="1200" dirty="0" smtClean="0">
                <a:solidFill>
                  <a:schemeClr val="tx1"/>
                </a:solidFill>
                <a:latin typeface="+mn-lt"/>
                <a:ea typeface="+mn-ea"/>
                <a:cs typeface="+mn-cs"/>
              </a:rPr>
              <a:t>CR FREE  CREATIVE COMMONS SEARCH</a:t>
            </a:r>
          </a:p>
          <a:p>
            <a:pPr marL="228600" indent="-228600">
              <a:buAutoNum type="arabicPeriod"/>
            </a:pPr>
            <a:endParaRPr lang="en-US"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5</a:t>
            </a:fld>
            <a:endParaRPr lang="en-IN" dirty="0"/>
          </a:p>
        </p:txBody>
      </p:sp>
    </p:spTree>
    <p:extLst>
      <p:ext uri="{BB962C8B-B14F-4D97-AF65-F5344CB8AC3E}">
        <p14:creationId xmlns:p14="http://schemas.microsoft.com/office/powerpoint/2010/main" val="542282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Details of Multimedia</a:t>
            </a:r>
            <a:r>
              <a:rPr lang="en-US" sz="1200" b="1" i="0" kern="1200" baseline="0" dirty="0" smtClean="0">
                <a:solidFill>
                  <a:schemeClr val="tx1"/>
                </a:solidFill>
                <a:latin typeface="+mn-lt"/>
                <a:ea typeface="+mn-ea"/>
                <a:cs typeface="+mn-cs"/>
              </a:rPr>
              <a:t> Objects (Image</a:t>
            </a:r>
            <a:r>
              <a:rPr lang="en-US" sz="1200" b="1" i="0" kern="1200" dirty="0" smtClean="0">
                <a:solidFill>
                  <a:schemeClr val="tx1"/>
                </a:solidFill>
                <a:latin typeface="+mn-lt"/>
                <a:ea typeface="+mn-ea"/>
                <a:cs typeface="+mn-cs"/>
              </a:rPr>
              <a:t>/audio/ Video/Animation) used in this slide - </a:t>
            </a:r>
          </a:p>
          <a:p>
            <a:endParaRPr lang="en-US" dirty="0" smtClean="0"/>
          </a:p>
          <a:p>
            <a:pPr marL="228600" indent="-228600">
              <a:buAutoNum type="arabicPeriod"/>
            </a:pPr>
            <a:r>
              <a:rPr lang="en-US" dirty="0" smtClean="0"/>
              <a:t>Ceiling</a:t>
            </a:r>
            <a:r>
              <a:rPr lang="en-US" baseline="0" dirty="0" smtClean="0"/>
              <a:t> : https://www.srisathyasaividyavahini.org/index.php/component/joomgallery/default/religious-1065.html</a:t>
            </a:r>
          </a:p>
          <a:p>
            <a:pPr marL="228600" indent="-228600">
              <a:buAutoNum type="arabicPeriod"/>
            </a:pPr>
            <a:r>
              <a:rPr lang="en-US" baseline="0" dirty="0" smtClean="0"/>
              <a:t>Wall : https://www.srisathyasaividyavahini.org/index.php/component/joomgallery/default/temple-wall-painting-8270.html</a:t>
            </a:r>
            <a:endParaRPr lang="en-SG" dirty="0"/>
          </a:p>
        </p:txBody>
      </p:sp>
      <p:sp>
        <p:nvSpPr>
          <p:cNvPr id="4" name="Slide Number Placeholder 3"/>
          <p:cNvSpPr>
            <a:spLocks noGrp="1"/>
          </p:cNvSpPr>
          <p:nvPr>
            <p:ph type="sldNum" sz="quarter" idx="10"/>
          </p:nvPr>
        </p:nvSpPr>
        <p:spPr/>
        <p:txBody>
          <a:bodyPr/>
          <a:lstStyle/>
          <a:p>
            <a:fld id="{FD84A4E6-3285-479C-81E1-064EE7D4696D}" type="slidenum">
              <a:rPr lang="en-IN" smtClean="0"/>
              <a:pPr/>
              <a:t>6</a:t>
            </a:fld>
            <a:endParaRPr lang="en-IN" dirty="0"/>
          </a:p>
        </p:txBody>
      </p:sp>
    </p:spTree>
    <p:extLst>
      <p:ext uri="{BB962C8B-B14F-4D97-AF65-F5344CB8AC3E}">
        <p14:creationId xmlns:p14="http://schemas.microsoft.com/office/powerpoint/2010/main" val="3566076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Notes to the Teacher: </a:t>
            </a:r>
            <a:r>
              <a:rPr lang="en-IN" sz="1200" kern="1200" dirty="0" smtClean="0">
                <a:solidFill>
                  <a:schemeClr val="tx1"/>
                </a:solidFill>
                <a:effectLst/>
                <a:latin typeface="+mn-lt"/>
                <a:ea typeface="+mn-ea"/>
                <a:cs typeface="+mn-cs"/>
              </a:rPr>
              <a:t>Asymmetrical designs create a sort of visual disturbance. Designers prefer symmetrical design as it gives a pleasing effect to human brain.</a:t>
            </a:r>
            <a:endParaRPr lang="en-SG"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IN" sz="1200" kern="1200" dirty="0" smtClean="0">
                <a:solidFill>
                  <a:schemeClr val="tx1"/>
                </a:solidFill>
                <a:effectLst/>
                <a:latin typeface="+mn-lt"/>
                <a:ea typeface="+mn-ea"/>
                <a:cs typeface="+mn-cs"/>
              </a:rPr>
              <a:t>Moreover symmetrical design in jewellery-making reduces the cost and amount of time taken to complete it.</a:t>
            </a:r>
            <a:endParaRPr lang="en-SG"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Details of Multimedia</a:t>
            </a:r>
            <a:r>
              <a:rPr lang="en-US" sz="1200" b="1" i="0" kern="1200" baseline="0" dirty="0" smtClean="0">
                <a:solidFill>
                  <a:schemeClr val="tx1"/>
                </a:solidFill>
                <a:latin typeface="+mn-lt"/>
                <a:ea typeface="+mn-ea"/>
                <a:cs typeface="+mn-cs"/>
              </a:rPr>
              <a:t> Objects (Image</a:t>
            </a:r>
            <a:r>
              <a:rPr lang="en-US" sz="1200" b="1" i="0" kern="1200" dirty="0" smtClean="0">
                <a:solidFill>
                  <a:schemeClr val="tx1"/>
                </a:solidFill>
                <a:latin typeface="+mn-lt"/>
                <a:ea typeface="+mn-ea"/>
                <a:cs typeface="+mn-cs"/>
              </a:rPr>
              <a:t>/audio/ Video/Animation) used in this slide - </a:t>
            </a:r>
          </a:p>
          <a:p>
            <a:endParaRPr lang="en-US" dirty="0" smtClean="0"/>
          </a:p>
          <a:p>
            <a:r>
              <a:rPr lang="en-US" dirty="0" smtClean="0"/>
              <a:t>Pillow</a:t>
            </a:r>
            <a:r>
              <a:rPr lang="en-US" baseline="0" dirty="0" smtClean="0"/>
              <a:t> cover: </a:t>
            </a:r>
            <a:r>
              <a:rPr lang="en-SG" sz="1200" b="0" i="0" kern="1200" dirty="0" smtClean="0">
                <a:solidFill>
                  <a:schemeClr val="tx1"/>
                </a:solidFill>
                <a:effectLst/>
                <a:latin typeface="+mn-lt"/>
                <a:ea typeface="+mn-ea"/>
                <a:cs typeface="+mn-cs"/>
              </a:rPr>
              <a:t>https://pixabay.com/en/pillow-sofa-cozy-furniture-2092155/</a:t>
            </a:r>
          </a:p>
          <a:p>
            <a:r>
              <a:rPr lang="en-US" sz="1200" b="0" i="0" kern="1200" dirty="0" smtClean="0">
                <a:solidFill>
                  <a:schemeClr val="tx1"/>
                </a:solidFill>
                <a:effectLst/>
                <a:latin typeface="+mn-lt"/>
                <a:ea typeface="+mn-ea"/>
                <a:cs typeface="+mn-cs"/>
              </a:rPr>
              <a:t>Cot with bedsheet : </a:t>
            </a:r>
            <a:r>
              <a:rPr lang="en-SG" sz="1200" b="0" i="0" kern="1200" dirty="0" smtClean="0">
                <a:solidFill>
                  <a:schemeClr val="tx1"/>
                </a:solidFill>
                <a:effectLst/>
                <a:latin typeface="+mn-lt"/>
                <a:ea typeface="+mn-ea"/>
                <a:cs typeface="+mn-cs"/>
              </a:rPr>
              <a:t>https://pixabay.com/en/bed-bedroom-pillows-design-modern-1834916/</a:t>
            </a:r>
          </a:p>
          <a:p>
            <a:r>
              <a:rPr lang="en-US" sz="1200" b="0" i="0" kern="1200" dirty="0" smtClean="0">
                <a:solidFill>
                  <a:schemeClr val="tx1"/>
                </a:solidFill>
                <a:effectLst/>
                <a:latin typeface="+mn-lt"/>
                <a:ea typeface="+mn-ea"/>
                <a:cs typeface="+mn-cs"/>
              </a:rPr>
              <a:t>Necklace: </a:t>
            </a:r>
            <a:r>
              <a:rPr lang="en-SG" sz="1200" b="0" i="0" kern="1200" dirty="0" smtClean="0">
                <a:solidFill>
                  <a:schemeClr val="tx1"/>
                </a:solidFill>
                <a:effectLst/>
                <a:latin typeface="+mn-lt"/>
                <a:ea typeface="+mn-ea"/>
                <a:cs typeface="+mn-cs"/>
              </a:rPr>
              <a:t>https://pixabay.com/en/necklace-pearl-jewelry-luxury-gift-2125146/</a:t>
            </a:r>
          </a:p>
          <a:p>
            <a:endParaRPr lang="en-US" dirty="0" smtClean="0"/>
          </a:p>
        </p:txBody>
      </p:sp>
      <p:sp>
        <p:nvSpPr>
          <p:cNvPr id="4" name="Slide Number Placeholder 3"/>
          <p:cNvSpPr>
            <a:spLocks noGrp="1"/>
          </p:cNvSpPr>
          <p:nvPr>
            <p:ph type="sldNum" sz="quarter" idx="10"/>
          </p:nvPr>
        </p:nvSpPr>
        <p:spPr/>
        <p:txBody>
          <a:bodyPr/>
          <a:lstStyle/>
          <a:p>
            <a:fld id="{FD84A4E6-3285-479C-81E1-064EE7D4696D}" type="slidenum">
              <a:rPr lang="en-IN" smtClean="0"/>
              <a:pPr/>
              <a:t>7</a:t>
            </a:fld>
            <a:endParaRPr lang="en-IN" dirty="0"/>
          </a:p>
        </p:txBody>
      </p:sp>
    </p:spTree>
    <p:extLst>
      <p:ext uri="{BB962C8B-B14F-4D97-AF65-F5344CB8AC3E}">
        <p14:creationId xmlns:p14="http://schemas.microsoft.com/office/powerpoint/2010/main" val="3566076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
            </a:r>
            <a:br>
              <a:rPr lang="en-US" b="0" dirty="0" smtClean="0"/>
            </a:br>
            <a:endParaRPr lang="en-US" sz="1200" b="1"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Notes for Teacher</a:t>
            </a:r>
            <a:r>
              <a:rPr lang="en-US" sz="1200" b="0" i="0" kern="1200" dirty="0" smtClean="0">
                <a:solidFill>
                  <a:schemeClr val="tx1"/>
                </a:solidFill>
                <a:latin typeface="+mn-lt"/>
                <a:ea typeface="+mn-ea"/>
                <a:cs typeface="+mn-cs"/>
              </a:rPr>
              <a:t> –</a:t>
            </a:r>
            <a:r>
              <a:rPr lang="te-IN" sz="1200" b="0" i="0" kern="1200" baseline="0" dirty="0" smtClean="0">
                <a:solidFill>
                  <a:schemeClr val="tx1"/>
                </a:solidFill>
                <a:latin typeface="+mn-lt"/>
                <a:ea typeface="+mn-ea"/>
                <a:cs typeface="+mn-cs"/>
              </a:rPr>
              <a:t> </a:t>
            </a:r>
            <a:r>
              <a:rPr lang="en-IN" sz="1200" kern="1200" dirty="0" smtClean="0">
                <a:solidFill>
                  <a:schemeClr val="tx1"/>
                </a:solidFill>
                <a:effectLst/>
                <a:latin typeface="+mn-lt"/>
                <a:ea typeface="+mn-ea"/>
                <a:cs typeface="+mn-cs"/>
              </a:rPr>
              <a:t> Photographers try to bring more of symmetry in the picture that they capture because symmetry makes the photograph visually more appealing. Asymmetrical photographs give a sort of weird look.</a:t>
            </a:r>
            <a:endParaRPr lang="en-SG"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IN" sz="1200" kern="1200" dirty="0" smtClean="0">
                <a:solidFill>
                  <a:schemeClr val="tx1"/>
                </a:solidFill>
                <a:effectLst/>
                <a:latin typeface="+mn-lt"/>
                <a:ea typeface="+mn-ea"/>
                <a:cs typeface="+mn-cs"/>
              </a:rPr>
              <a:t>The human face and body is considered to be symmetrical in nature. The more the symmetry is there in the human body the more the person looks beautiful and attractive. That’s why sometimes when we try taking selfies, our face looks weird because it is not symmetrical.</a:t>
            </a:r>
            <a:endParaRPr lang="en-SG" sz="1200" kern="1200" dirty="0" smtClean="0">
              <a:solidFill>
                <a:schemeClr val="tx1"/>
              </a:solidFill>
              <a:effectLst/>
              <a:latin typeface="+mn-lt"/>
              <a:ea typeface="+mn-ea"/>
              <a:cs typeface="+mn-cs"/>
            </a:endParaRP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Suggestions: </a:t>
            </a:r>
            <a:r>
              <a:rPr lang="en-US" sz="1200" b="0" i="0" kern="1200" baseline="0" dirty="0" smtClean="0">
                <a:solidFill>
                  <a:schemeClr val="tx1"/>
                </a:solidFill>
                <a:latin typeface="+mn-lt"/>
                <a:ea typeface="+mn-ea"/>
                <a:cs typeface="+mn-cs"/>
              </a:rPr>
              <a:t> N/A</a:t>
            </a:r>
            <a:r>
              <a:rPr lang="en-US" sz="1200" b="0" i="0" kern="1200" dirty="0" smtClean="0">
                <a:solidFill>
                  <a:schemeClr val="tx1"/>
                </a:solidFill>
                <a:latin typeface="+mn-lt"/>
                <a:ea typeface="+mn-ea"/>
                <a:cs typeface="+mn-cs"/>
              </a:rPr>
              <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Details of Multimedia</a:t>
            </a:r>
            <a:r>
              <a:rPr lang="en-US" sz="1200" b="1" i="0" kern="1200" baseline="0" dirty="0" smtClean="0">
                <a:solidFill>
                  <a:schemeClr val="tx1"/>
                </a:solidFill>
                <a:latin typeface="+mn-lt"/>
                <a:ea typeface="+mn-ea"/>
                <a:cs typeface="+mn-cs"/>
              </a:rPr>
              <a:t> Objects (Image</a:t>
            </a:r>
            <a:r>
              <a:rPr lang="en-US" sz="1200" b="1" i="0" kern="1200" dirty="0" smtClean="0">
                <a:solidFill>
                  <a:schemeClr val="tx1"/>
                </a:solidFill>
                <a:latin typeface="+mn-lt"/>
                <a:ea typeface="+mn-ea"/>
                <a:cs typeface="+mn-cs"/>
              </a:rPr>
              <a:t>/audio/ Video/Animation) used in this slide - </a:t>
            </a:r>
          </a:p>
          <a:p>
            <a:r>
              <a:rPr lang="en-US" sz="1200" b="0" i="0" kern="1200" baseline="0" dirty="0" smtClean="0">
                <a:solidFill>
                  <a:schemeClr val="tx1"/>
                </a:solidFill>
                <a:latin typeface="+mn-lt"/>
                <a:ea typeface="+mn-ea"/>
                <a:cs typeface="+mn-cs"/>
              </a:rPr>
              <a:t>1. Facial Symmetry:CC: https://pixabay.com/en/man-male-adult-person-caucasian-1209494/</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Source Types - </a:t>
            </a:r>
            <a:endParaRPr lang="en-US" sz="1200" b="0" i="0" kern="1200" dirty="0" smtClean="0">
              <a:solidFill>
                <a:schemeClr val="tx1"/>
              </a:solidFill>
              <a:latin typeface="+mn-lt"/>
              <a:ea typeface="+mn-ea"/>
              <a:cs typeface="+mn-cs"/>
            </a:endParaRPr>
          </a:p>
          <a:p>
            <a:pPr>
              <a:buFont typeface="Arial" pitchFamily="34" charset="0"/>
              <a:buChar char="•"/>
            </a:pPr>
            <a:r>
              <a:rPr lang="en-US" sz="1200" b="0" i="0" kern="1200" dirty="0" smtClean="0">
                <a:solidFill>
                  <a:schemeClr val="tx1"/>
                </a:solidFill>
                <a:latin typeface="+mn-lt"/>
                <a:ea typeface="+mn-ea"/>
                <a:cs typeface="+mn-cs"/>
              </a:rPr>
              <a:t>CR FREE  CREATIVE COMMONS SEARCH</a:t>
            </a:r>
          </a:p>
          <a:p>
            <a:pPr>
              <a:buFont typeface="Arial" pitchFamily="34" charset="0"/>
              <a:buNone/>
            </a:pPr>
            <a:endParaRPr lang="en-US"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8</a:t>
            </a:fld>
            <a:endParaRPr lang="en-IN" dirty="0"/>
          </a:p>
        </p:txBody>
      </p:sp>
    </p:spTree>
    <p:extLst>
      <p:ext uri="{BB962C8B-B14F-4D97-AF65-F5344CB8AC3E}">
        <p14:creationId xmlns:p14="http://schemas.microsoft.com/office/powerpoint/2010/main" val="542282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latin typeface="+mn-lt"/>
                <a:ea typeface="+mn-ea"/>
                <a:cs typeface="+mn-cs"/>
              </a:rPr>
              <a:t>Asset Type: Day</a:t>
            </a:r>
            <a:r>
              <a:rPr lang="en-US" sz="1200" b="1" i="0" kern="1200" baseline="0" dirty="0" smtClean="0">
                <a:solidFill>
                  <a:schemeClr val="tx1"/>
                </a:solidFill>
                <a:latin typeface="+mn-lt"/>
                <a:ea typeface="+mn-ea"/>
                <a:cs typeface="+mn-cs"/>
              </a:rPr>
              <a:t> to Day Relevance</a:t>
            </a:r>
            <a:endParaRPr lang="en-US" sz="1200" b="1" i="0" kern="1200" dirty="0" smtClean="0">
              <a:solidFill>
                <a:schemeClr val="tx1"/>
              </a:solidFill>
              <a:latin typeface="+mn-lt"/>
              <a:ea typeface="+mn-ea"/>
              <a:cs typeface="+mn-cs"/>
            </a:endParaRPr>
          </a:p>
          <a:p>
            <a:endParaRPr lang="en-US" sz="1200" b="1"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Notes for Teacher</a:t>
            </a:r>
            <a:r>
              <a:rPr lang="en-US" sz="1200" b="0" i="0" kern="1200" dirty="0" smtClean="0">
                <a:solidFill>
                  <a:schemeClr val="tx1"/>
                </a:solidFill>
                <a:latin typeface="+mn-lt"/>
                <a:ea typeface="+mn-ea"/>
                <a:cs typeface="+mn-cs"/>
              </a:rPr>
              <a:t> –</a:t>
            </a:r>
            <a:r>
              <a:rPr lang="en-US" sz="1200" b="0" i="0" kern="1200" baseline="0" dirty="0" smtClean="0">
                <a:solidFill>
                  <a:schemeClr val="tx1"/>
                </a:solidFill>
                <a:latin typeface="+mn-lt"/>
                <a:ea typeface="+mn-ea"/>
                <a:cs typeface="+mn-cs"/>
              </a:rPr>
              <a:t> N/A</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Suggestions: </a:t>
            </a:r>
            <a:r>
              <a:rPr lang="en-US" sz="1200" b="0" i="0" kern="1200" dirty="0" smtClean="0">
                <a:solidFill>
                  <a:schemeClr val="tx1"/>
                </a:solidFill>
                <a:latin typeface="+mn-lt"/>
                <a:ea typeface="+mn-ea"/>
                <a:cs typeface="+mn-cs"/>
              </a:rPr>
              <a:t>N/A</a:t>
            </a:r>
            <a:br>
              <a:rPr lang="en-US" sz="1200" b="0" i="0" kern="1200" dirty="0" smtClean="0">
                <a:solidFill>
                  <a:schemeClr val="tx1"/>
                </a:solidFill>
                <a:latin typeface="+mn-lt"/>
                <a:ea typeface="+mn-ea"/>
                <a:cs typeface="+mn-cs"/>
              </a:rPr>
            </a:br>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Details of Multimedia</a:t>
            </a:r>
            <a:r>
              <a:rPr lang="en-US" sz="1200" b="1" i="0" kern="1200" baseline="0" dirty="0" smtClean="0">
                <a:solidFill>
                  <a:schemeClr val="tx1"/>
                </a:solidFill>
                <a:latin typeface="+mn-lt"/>
                <a:ea typeface="+mn-ea"/>
                <a:cs typeface="+mn-cs"/>
              </a:rPr>
              <a:t> Objects (Image</a:t>
            </a:r>
            <a:r>
              <a:rPr lang="en-US" sz="1200" b="1" i="0" kern="1200" dirty="0" smtClean="0">
                <a:solidFill>
                  <a:schemeClr val="tx1"/>
                </a:solidFill>
                <a:latin typeface="+mn-lt"/>
                <a:ea typeface="+mn-ea"/>
                <a:cs typeface="+mn-cs"/>
              </a:rPr>
              <a:t>/audio/ Video/Animation) used in this slide - N/A</a:t>
            </a:r>
          </a:p>
          <a:p>
            <a:r>
              <a:rPr lang="en-US" sz="1200" b="0" i="0" kern="1200" dirty="0" smtClean="0">
                <a:solidFill>
                  <a:schemeClr val="tx1"/>
                </a:solidFill>
                <a:latin typeface="+mn-lt"/>
                <a:ea typeface="+mn-ea"/>
                <a:cs typeface="+mn-cs"/>
              </a:rPr>
              <a:t>https://pixabay.com/illustrations/selfie-social-media-man-post-love-3677225/</a:t>
            </a:r>
          </a:p>
          <a:p>
            <a:r>
              <a:rPr lang="en-US" sz="1200" b="0" i="0" kern="1200" dirty="0" smtClean="0">
                <a:solidFill>
                  <a:schemeClr val="tx1"/>
                </a:solidFill>
                <a:latin typeface="+mn-lt"/>
                <a:ea typeface="+mn-ea"/>
                <a:cs typeface="+mn-cs"/>
              </a:rPr>
              <a:t>Other images</a:t>
            </a:r>
            <a:r>
              <a:rPr lang="en-US" sz="1200" b="0" i="0" kern="1200" baseline="0" dirty="0" smtClean="0">
                <a:solidFill>
                  <a:schemeClr val="tx1"/>
                </a:solidFill>
                <a:latin typeface="+mn-lt"/>
                <a:ea typeface="+mn-ea"/>
                <a:cs typeface="+mn-cs"/>
              </a:rPr>
              <a:t> – Created using ppt tools</a:t>
            </a:r>
            <a:endParaRPr lang="en-US"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9</a:t>
            </a:fld>
            <a:endParaRPr lang="en-IN" dirty="0"/>
          </a:p>
        </p:txBody>
      </p:sp>
    </p:spTree>
    <p:extLst>
      <p:ext uri="{BB962C8B-B14F-4D97-AF65-F5344CB8AC3E}">
        <p14:creationId xmlns:p14="http://schemas.microsoft.com/office/powerpoint/2010/main" val="542282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36183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5788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smtClean="0"/>
              <a:t>Asset Title (Size 54)</a:t>
            </a:r>
            <a:endParaRPr lang="en-IN" dirty="0"/>
          </a:p>
        </p:txBody>
      </p:sp>
      <p:grpSp>
        <p:nvGrpSpPr>
          <p:cNvPr id="3"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smtClean="0">
                <a:solidFill>
                  <a:srgbClr val="08482B"/>
                </a:solidFill>
              </a:rPr>
              <a:t>Integral Education</a:t>
            </a:r>
            <a:r>
              <a:rPr lang="en-US" sz="1400" dirty="0" smtClean="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smtClean="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smtClean="0"/>
          </a:p>
          <a:p>
            <a:pPr lvl="0"/>
            <a:endParaRPr lang="en-US" dirty="0" smtClean="0"/>
          </a:p>
          <a:p>
            <a:pPr lvl="1"/>
            <a:r>
              <a:rPr lang="en-US" dirty="0" smtClean="0"/>
              <a:t>Second level (Size 28)</a:t>
            </a:r>
          </a:p>
          <a:p>
            <a:pPr lvl="2"/>
            <a:r>
              <a:rPr lang="en-US" dirty="0" smtClean="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www.srisathyasaividyavahini.org/" TargetMode="External"/><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98972" y="5974432"/>
            <a:ext cx="914400" cy="914400"/>
          </a:xfrm>
          <a:prstGeom prst="rect">
            <a:avLst/>
          </a:prstGeom>
        </p:spPr>
      </p:pic>
      <p:sp>
        <p:nvSpPr>
          <p:cNvPr id="14" name="Rectangle 13">
            <a:hlinkClick r:id="rId8"/>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smtClean="0">
                <a:solidFill>
                  <a:srgbClr val="0000CC"/>
                </a:solidFill>
                <a:latin typeface="Calibri" pitchFamily="34" charset="0"/>
                <a:cs typeface="Calibri" pitchFamily="34" charset="0"/>
              </a:rPr>
              <a:t>©www.srisathyasaividyavahini.org</a:t>
            </a:r>
            <a:endParaRPr lang="en-US" sz="1100" b="1" dirty="0">
              <a:solidFill>
                <a:srgbClr val="0000CC"/>
              </a:solidFill>
              <a:latin typeface="Calibri" pitchFamily="34" charset="0"/>
              <a:cs typeface="Calibri" pitchFamily="34" charset="0"/>
            </a:endParaRPr>
          </a:p>
        </p:txBody>
      </p:sp>
    </p:spTree>
    <p:extLst>
      <p:ext uri="{BB962C8B-B14F-4D97-AF65-F5344CB8AC3E}">
        <p14:creationId xmlns:p14="http://schemas.microsoft.com/office/powerpoint/2010/main" val="3639051611"/>
      </p:ext>
    </p:extLst>
  </p:cSld>
  <p:clrMap bg1="lt1" tx1="dk1" bg2="lt2" tx2="dk2" accent1="accent1" accent2="accent2" accent3="accent3" accent4="accent4" accent5="accent5" accent6="accent6" hlink="hlink" folHlink="folHlink"/>
  <p:sldLayoutIdLst>
    <p:sldLayoutId id="2147483663" r:id="rId1"/>
    <p:sldLayoutId id="2147483667" r:id="rId2"/>
    <p:sldLayoutId id="2147483668" r:id="rId3"/>
    <p:sldLayoutId id="2147483669"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3.jpeg"/><Relationship Id="rId3" Type="http://schemas.openxmlformats.org/officeDocument/2006/relationships/image" Target="../media/image24.png"/><Relationship Id="rId7" Type="http://schemas.openxmlformats.org/officeDocument/2006/relationships/image" Target="../media/image15.png"/><Relationship Id="rId12" Type="http://schemas.openxmlformats.org/officeDocument/2006/relationships/image" Target="../media/image12.jpeg"/><Relationship Id="rId2" Type="http://schemas.openxmlformats.org/officeDocument/2006/relationships/hyperlink" Target="https://pixabay.com/vectors/blouse-clothes-clothing-colorful-1297721/" TargetMode="External"/><Relationship Id="rId16" Type="http://schemas.openxmlformats.org/officeDocument/2006/relationships/image" Target="../media/image30.jpeg"/><Relationship Id="rId1" Type="http://schemas.openxmlformats.org/officeDocument/2006/relationships/slideLayout" Target="../slideLayouts/slideLayout4.xml"/><Relationship Id="rId6" Type="http://schemas.openxmlformats.org/officeDocument/2006/relationships/image" Target="../media/image5.png"/><Relationship Id="rId11" Type="http://schemas.openxmlformats.org/officeDocument/2006/relationships/image" Target="../media/image27.jpeg"/><Relationship Id="rId5" Type="http://schemas.openxmlformats.org/officeDocument/2006/relationships/image" Target="../media/image4.png"/><Relationship Id="rId15" Type="http://schemas.openxmlformats.org/officeDocument/2006/relationships/image" Target="../media/image29.png"/><Relationship Id="rId10" Type="http://schemas.openxmlformats.org/officeDocument/2006/relationships/image" Target="../media/image26.png"/><Relationship Id="rId4" Type="http://schemas.openxmlformats.org/officeDocument/2006/relationships/image" Target="../media/image6.png"/><Relationship Id="rId9" Type="http://schemas.openxmlformats.org/officeDocument/2006/relationships/image" Target="../media/image25.png"/><Relationship Id="rId1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 Id="rId6" Type="http://schemas.openxmlformats.org/officeDocument/2006/relationships/image" Target="../media/image34.jpeg"/><Relationship Id="rId5" Type="http://schemas.openxmlformats.org/officeDocument/2006/relationships/image" Target="../media/image22.jpeg"/><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2286000"/>
            <a:ext cx="5410200" cy="2585323"/>
          </a:xfrm>
          <a:prstGeom prst="rect">
            <a:avLst/>
          </a:prstGeom>
        </p:spPr>
        <p:txBody>
          <a:bodyPr wrap="square">
            <a:spAutoFit/>
          </a:bodyPr>
          <a:lstStyle/>
          <a:p>
            <a:pPr algn="ctr"/>
            <a:r>
              <a:rPr lang="en-US" sz="5400" b="1" dirty="0" smtClean="0">
                <a:solidFill>
                  <a:srgbClr val="C00000"/>
                </a:solidFill>
                <a:latin typeface="Calibri" pitchFamily="34" charset="0"/>
                <a:cs typeface="Calibri" pitchFamily="34" charset="0"/>
              </a:rPr>
              <a:t>Practical Uses of Symmetry in Daily Life</a:t>
            </a:r>
            <a:endParaRPr lang="en-US" sz="5400" b="1" dirty="0">
              <a:latin typeface="Calibri" pitchFamily="34" charset="0"/>
              <a:cs typeface="Calibri" pitchFamily="34" charset="0"/>
            </a:endParaRPr>
          </a:p>
        </p:txBody>
      </p:sp>
    </p:spTree>
    <p:extLst>
      <p:ext uri="{BB962C8B-B14F-4D97-AF65-F5344CB8AC3E}">
        <p14:creationId xmlns:p14="http://schemas.microsoft.com/office/powerpoint/2010/main" val="22507313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2371165" y="3223164"/>
            <a:ext cx="1676400" cy="2830554"/>
            <a:chOff x="4648200" y="1447800"/>
            <a:chExt cx="2210012" cy="5020083"/>
          </a:xfrm>
        </p:grpSpPr>
        <p:pic>
          <p:nvPicPr>
            <p:cNvPr id="1026" name="Picture 2" descr="C:\Users\Workshop_meet\Desktop\blouse-154159_960_720.png"/>
            <p:cNvPicPr>
              <a:picLocks noChangeAspect="1" noChangeArrowheads="1"/>
            </p:cNvPicPr>
            <p:nvPr/>
          </p:nvPicPr>
          <p:blipFill>
            <a:blip r:embed="rId3" cstate="print"/>
            <a:srcRect/>
            <a:stretch>
              <a:fillRect/>
            </a:stretch>
          </p:blipFill>
          <p:spPr bwMode="auto">
            <a:xfrm>
              <a:off x="4648200" y="1447800"/>
              <a:ext cx="2210012" cy="2683320"/>
            </a:xfrm>
            <a:prstGeom prst="rect">
              <a:avLst/>
            </a:prstGeom>
            <a:noFill/>
          </p:spPr>
        </p:pic>
        <p:pic>
          <p:nvPicPr>
            <p:cNvPr id="1029" name="Picture 5" descr="C:\Users\Workshop_meet\Desktop\pants-2414348_960_720.png"/>
            <p:cNvPicPr>
              <a:picLocks noChangeAspect="1" noChangeArrowheads="1"/>
            </p:cNvPicPr>
            <p:nvPr/>
          </p:nvPicPr>
          <p:blipFill>
            <a:blip r:embed="rId4" cstate="print"/>
            <a:srcRect/>
            <a:stretch>
              <a:fillRect/>
            </a:stretch>
          </p:blipFill>
          <p:spPr bwMode="auto">
            <a:xfrm>
              <a:off x="5029200" y="4114800"/>
              <a:ext cx="1447800" cy="2353083"/>
            </a:xfrm>
            <a:prstGeom prst="rect">
              <a:avLst/>
            </a:prstGeom>
            <a:noFill/>
          </p:spPr>
        </p:pic>
      </p:grpSp>
      <p:sp>
        <p:nvSpPr>
          <p:cNvPr id="11" name="Rectangle 10"/>
          <p:cNvSpPr/>
          <p:nvPr/>
        </p:nvSpPr>
        <p:spPr>
          <a:xfrm>
            <a:off x="533400" y="990601"/>
            <a:ext cx="7467600" cy="523220"/>
          </a:xfrm>
          <a:prstGeom prst="rect">
            <a:avLst/>
          </a:prstGeom>
        </p:spPr>
        <p:txBody>
          <a:bodyPr wrap="square">
            <a:spAutoFit/>
          </a:bodyPr>
          <a:lstStyle/>
          <a:p>
            <a:r>
              <a:rPr lang="en-US" sz="2800" dirty="0" smtClean="0">
                <a:solidFill>
                  <a:srgbClr val="002060"/>
                </a:solidFill>
                <a:latin typeface="Calibri" pitchFamily="34" charset="0"/>
                <a:cs typeface="Calibri" pitchFamily="34" charset="0"/>
              </a:rPr>
              <a:t>The uniform that you wear is symmetrical. </a:t>
            </a:r>
            <a:endParaRPr lang="en-US" sz="2800" dirty="0">
              <a:solidFill>
                <a:srgbClr val="002060"/>
              </a:solidFill>
              <a:latin typeface="Calibri" pitchFamily="34" charset="0"/>
              <a:cs typeface="Calibri" pitchFamily="34" charset="0"/>
            </a:endParaRPr>
          </a:p>
        </p:txBody>
      </p:sp>
      <p:sp>
        <p:nvSpPr>
          <p:cNvPr id="14" name="Rectangle 13"/>
          <p:cNvSpPr/>
          <p:nvPr/>
        </p:nvSpPr>
        <p:spPr>
          <a:xfrm>
            <a:off x="2023739" y="228600"/>
            <a:ext cx="5096523" cy="646331"/>
          </a:xfrm>
          <a:prstGeom prst="rect">
            <a:avLst/>
          </a:prstGeom>
        </p:spPr>
        <p:txBody>
          <a:bodyPr wrap="none">
            <a:spAutoFit/>
          </a:bodyPr>
          <a:lstStyle/>
          <a:p>
            <a:r>
              <a:rPr lang="en-US" sz="3600" b="1" dirty="0">
                <a:solidFill>
                  <a:srgbClr val="C00000"/>
                </a:solidFill>
              </a:rPr>
              <a:t>Symmetry in our daily life</a:t>
            </a:r>
            <a:endParaRPr lang="en-US" sz="3600" b="1" dirty="0">
              <a:solidFill>
                <a:srgbClr val="C00000"/>
              </a:solidFill>
              <a:effectLst>
                <a:outerShdw blurRad="38100" dist="38100" dir="2700000" algn="tl">
                  <a:srgbClr val="000000">
                    <a:alpha val="43137"/>
                  </a:srgbClr>
                </a:outerShdw>
              </a:effectLst>
              <a:latin typeface="Calibri" pitchFamily="34" charset="0"/>
              <a:cs typeface="Calibri" pitchFamily="34" charset="0"/>
            </a:endParaRPr>
          </a:p>
        </p:txBody>
      </p:sp>
      <p:grpSp>
        <p:nvGrpSpPr>
          <p:cNvPr id="8" name="Group 7"/>
          <p:cNvGrpSpPr/>
          <p:nvPr/>
        </p:nvGrpSpPr>
        <p:grpSpPr>
          <a:xfrm>
            <a:off x="610419" y="3048000"/>
            <a:ext cx="1760746" cy="2969507"/>
            <a:chOff x="1168515" y="2173000"/>
            <a:chExt cx="2190750" cy="3844507"/>
          </a:xfrm>
        </p:grpSpPr>
        <p:pic>
          <p:nvPicPr>
            <p:cNvPr id="1030" name="Picture 6" descr="C:\Users\Workshop_meet\Desktop\pants-2414349_960_720.png"/>
            <p:cNvPicPr>
              <a:picLocks noChangeAspect="1" noChangeArrowheads="1"/>
            </p:cNvPicPr>
            <p:nvPr/>
          </p:nvPicPr>
          <p:blipFill>
            <a:blip r:embed="rId5" cstate="print"/>
            <a:srcRect/>
            <a:stretch>
              <a:fillRect/>
            </a:stretch>
          </p:blipFill>
          <p:spPr bwMode="auto">
            <a:xfrm>
              <a:off x="1267930" y="4232083"/>
              <a:ext cx="1991920" cy="1785424"/>
            </a:xfrm>
            <a:prstGeom prst="rect">
              <a:avLst/>
            </a:prstGeom>
            <a:noFill/>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8515" y="2173000"/>
              <a:ext cx="2190750" cy="2137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6" name="Line Callout 3 (No Border) 15"/>
          <p:cNvSpPr/>
          <p:nvPr/>
        </p:nvSpPr>
        <p:spPr>
          <a:xfrm flipH="1">
            <a:off x="4343400" y="1875414"/>
            <a:ext cx="2286000" cy="2345172"/>
          </a:xfrm>
          <a:prstGeom prst="callout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nvGrpSpPr>
          <p:cNvPr id="19" name="Group 18"/>
          <p:cNvGrpSpPr/>
          <p:nvPr/>
        </p:nvGrpSpPr>
        <p:grpSpPr>
          <a:xfrm>
            <a:off x="4219369" y="2599646"/>
            <a:ext cx="4828929" cy="3454072"/>
            <a:chOff x="4219369" y="2599646"/>
            <a:chExt cx="4828929" cy="3454072"/>
          </a:xfrm>
        </p:grpSpPr>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5600" y="2661577"/>
              <a:ext cx="2342698" cy="3392141"/>
            </a:xfrm>
            <a:prstGeom prst="rect">
              <a:avLst/>
            </a:prstGeom>
          </p:spPr>
        </p:pic>
        <p:pic>
          <p:nvPicPr>
            <p:cNvPr id="15"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50911" y="2806305"/>
              <a:ext cx="1146715" cy="1400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Cloud Callout 16"/>
            <p:cNvSpPr/>
            <p:nvPr/>
          </p:nvSpPr>
          <p:spPr>
            <a:xfrm rot="19521066" flipH="1">
              <a:off x="4219369" y="2599646"/>
              <a:ext cx="2209800" cy="1841046"/>
            </a:xfrm>
            <a:prstGeom prst="cloudCallout">
              <a:avLst>
                <a:gd name="adj1" fmla="val -80219"/>
                <a:gd name="adj2" fmla="val 35639"/>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
        <p:nvSpPr>
          <p:cNvPr id="18" name="Rectangle 17"/>
          <p:cNvSpPr/>
          <p:nvPr/>
        </p:nvSpPr>
        <p:spPr>
          <a:xfrm>
            <a:off x="533400" y="1416155"/>
            <a:ext cx="7889707" cy="954107"/>
          </a:xfrm>
          <a:prstGeom prst="rect">
            <a:avLst/>
          </a:prstGeom>
        </p:spPr>
        <p:txBody>
          <a:bodyPr wrap="square">
            <a:spAutoFit/>
          </a:bodyPr>
          <a:lstStyle/>
          <a:p>
            <a:r>
              <a:rPr lang="en-US" sz="2800" dirty="0">
                <a:solidFill>
                  <a:srgbClr val="002060"/>
                </a:solidFill>
                <a:latin typeface="Calibri" pitchFamily="34" charset="0"/>
                <a:cs typeface="Calibri" pitchFamily="34" charset="0"/>
              </a:rPr>
              <a:t>Would you like to wear a shirt with one half sleeve and the other to be sleeveless?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ocument 1"/>
          <p:cNvSpPr/>
          <p:nvPr/>
        </p:nvSpPr>
        <p:spPr>
          <a:xfrm>
            <a:off x="619727" y="1143000"/>
            <a:ext cx="4561873" cy="2254925"/>
          </a:xfrm>
          <a:prstGeom prst="flowChartDocument">
            <a:avLst/>
          </a:prstGeom>
          <a:ln w="28575">
            <a:solidFill>
              <a:srgbClr val="6B460F"/>
            </a:solidFill>
          </a:ln>
        </p:spPr>
        <p:txBody>
          <a:bodyPr wrap="square">
            <a:spAutoFit/>
          </a:bodyPr>
          <a:lstStyle/>
          <a:p>
            <a:r>
              <a:rPr lang="en-IN" sz="2800" dirty="0"/>
              <a:t>Observe the T-shirt and some casual dresses that you wear. </a:t>
            </a:r>
            <a:r>
              <a:rPr lang="en-IN" sz="2800" dirty="0" smtClean="0"/>
              <a:t>They have symmetrical designs.</a:t>
            </a:r>
            <a:endParaRPr lang="en-SG" sz="2800" dirty="0"/>
          </a:p>
        </p:txBody>
      </p:sp>
      <p:sp>
        <p:nvSpPr>
          <p:cNvPr id="3" name="Flowchart: Document 2"/>
          <p:cNvSpPr/>
          <p:nvPr/>
        </p:nvSpPr>
        <p:spPr>
          <a:xfrm>
            <a:off x="5681322" y="1169895"/>
            <a:ext cx="2929278" cy="2254925"/>
          </a:xfrm>
          <a:prstGeom prst="flowChartDocument">
            <a:avLst/>
          </a:prstGeom>
          <a:ln w="28575">
            <a:solidFill>
              <a:srgbClr val="6B460F"/>
            </a:solidFill>
          </a:ln>
        </p:spPr>
        <p:txBody>
          <a:bodyPr wrap="square">
            <a:spAutoFit/>
          </a:bodyPr>
          <a:lstStyle/>
          <a:p>
            <a:r>
              <a:rPr lang="en-IN" sz="2800" dirty="0"/>
              <a:t>Asymmetrical design creates </a:t>
            </a:r>
            <a:r>
              <a:rPr lang="en-IN" sz="2800" dirty="0" smtClean="0"/>
              <a:t>an incomplete </a:t>
            </a:r>
            <a:r>
              <a:rPr lang="en-IN" sz="2800" dirty="0"/>
              <a:t>feeling in our </a:t>
            </a:r>
            <a:r>
              <a:rPr lang="en-IN" sz="2800" dirty="0" smtClean="0"/>
              <a:t>brain.</a:t>
            </a:r>
            <a:endParaRPr lang="en-SG" sz="2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505200"/>
            <a:ext cx="4257073" cy="2667322"/>
          </a:xfrm>
          <a:prstGeom prst="rect">
            <a:avLst/>
          </a:prstGeom>
        </p:spPr>
      </p:pic>
      <p:sp>
        <p:nvSpPr>
          <p:cNvPr id="5" name="Rectangle 4"/>
          <p:cNvSpPr/>
          <p:nvPr/>
        </p:nvSpPr>
        <p:spPr>
          <a:xfrm>
            <a:off x="2023739" y="228600"/>
            <a:ext cx="5096523" cy="646331"/>
          </a:xfrm>
          <a:prstGeom prst="rect">
            <a:avLst/>
          </a:prstGeom>
        </p:spPr>
        <p:txBody>
          <a:bodyPr wrap="none">
            <a:spAutoFit/>
          </a:bodyPr>
          <a:lstStyle/>
          <a:p>
            <a:r>
              <a:rPr lang="en-US" sz="3600" b="1" dirty="0">
                <a:solidFill>
                  <a:srgbClr val="C00000"/>
                </a:solidFill>
              </a:rPr>
              <a:t>Symmetry in our daily life</a:t>
            </a:r>
            <a:endParaRPr lang="en-US" sz="3600" b="1" dirty="0">
              <a:solidFill>
                <a:srgbClr val="C00000"/>
              </a:solidFill>
              <a:effectLst>
                <a:outerShdw blurRad="38100" dist="38100" dir="2700000" algn="tl">
                  <a:srgbClr val="000000">
                    <a:alpha val="43137"/>
                  </a:srgbClr>
                </a:outerShdw>
              </a:effectLst>
              <a:latin typeface="Calibri" pitchFamily="34" charset="0"/>
              <a:cs typeface="Calibri"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9040" y="3657600"/>
            <a:ext cx="2702443" cy="2191512"/>
          </a:xfrm>
          <a:prstGeom prst="rect">
            <a:avLst/>
          </a:prstGeom>
        </p:spPr>
      </p:pic>
    </p:spTree>
    <p:extLst>
      <p:ext uri="{BB962C8B-B14F-4D97-AF65-F5344CB8AC3E}">
        <p14:creationId xmlns:p14="http://schemas.microsoft.com/office/powerpoint/2010/main" val="197230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1100" y="1062318"/>
            <a:ext cx="6934200" cy="954107"/>
          </a:xfrm>
          <a:prstGeom prst="rect">
            <a:avLst/>
          </a:prstGeom>
        </p:spPr>
        <p:txBody>
          <a:bodyPr wrap="square">
            <a:spAutoFit/>
          </a:bodyPr>
          <a:lstStyle/>
          <a:p>
            <a:pPr algn="ctr"/>
            <a:r>
              <a:rPr lang="en-US" sz="2800" b="1" dirty="0" smtClean="0">
                <a:solidFill>
                  <a:srgbClr val="000066"/>
                </a:solidFill>
                <a:latin typeface="Calibri" pitchFamily="34" charset="0"/>
                <a:cs typeface="Calibri" pitchFamily="34" charset="0"/>
              </a:rPr>
              <a:t>Vegetables and Flowers follow Symmetry as well</a:t>
            </a:r>
            <a:endParaRPr lang="en-US" sz="2800" dirty="0">
              <a:solidFill>
                <a:srgbClr val="000066"/>
              </a:solidFill>
              <a:latin typeface="Calibri" pitchFamily="34" charset="0"/>
              <a:cs typeface="Calibri" pitchFamily="34" charset="0"/>
            </a:endParaRPr>
          </a:p>
        </p:txBody>
      </p:sp>
      <p:sp>
        <p:nvSpPr>
          <p:cNvPr id="5" name="Rectangle 4"/>
          <p:cNvSpPr/>
          <p:nvPr/>
        </p:nvSpPr>
        <p:spPr>
          <a:xfrm>
            <a:off x="6349057" y="4965316"/>
            <a:ext cx="1342162" cy="523220"/>
          </a:xfrm>
          <a:prstGeom prst="rect">
            <a:avLst/>
          </a:prstGeom>
        </p:spPr>
        <p:txBody>
          <a:bodyPr wrap="none">
            <a:spAutoFit/>
          </a:bodyPr>
          <a:lstStyle/>
          <a:p>
            <a:r>
              <a:rPr lang="en-US" sz="2800" b="1" dirty="0" smtClean="0">
                <a:solidFill>
                  <a:srgbClr val="000066"/>
                </a:solidFill>
                <a:cs typeface="Arial" pitchFamily="34" charset="0"/>
              </a:rPr>
              <a:t>Flowers</a:t>
            </a:r>
            <a:endParaRPr lang="en-US" sz="2800" dirty="0"/>
          </a:p>
        </p:txBody>
      </p:sp>
      <p:pic>
        <p:nvPicPr>
          <p:cNvPr id="2050" name="Picture 2" descr="C:\Users\Workshop_meet\Downloads\pumpkin-963043_960_720.jpg"/>
          <p:cNvPicPr>
            <a:picLocks noChangeAspect="1" noChangeArrowheads="1"/>
          </p:cNvPicPr>
          <p:nvPr/>
        </p:nvPicPr>
        <p:blipFill>
          <a:blip r:embed="rId3" cstate="print"/>
          <a:srcRect/>
          <a:stretch>
            <a:fillRect/>
          </a:stretch>
        </p:blipFill>
        <p:spPr bwMode="auto">
          <a:xfrm>
            <a:off x="185530" y="1769116"/>
            <a:ext cx="3417486" cy="2299683"/>
          </a:xfrm>
          <a:prstGeom prst="rect">
            <a:avLst/>
          </a:prstGeom>
          <a:noFill/>
        </p:spPr>
      </p:pic>
      <p:pic>
        <p:nvPicPr>
          <p:cNvPr id="2051" name="Picture 3" descr="C:\Users\Workshop_meet\Desktop\floral-50157_960_720.jpg"/>
          <p:cNvPicPr>
            <a:picLocks noChangeAspect="1" noChangeArrowheads="1"/>
          </p:cNvPicPr>
          <p:nvPr/>
        </p:nvPicPr>
        <p:blipFill>
          <a:blip r:embed="rId4" cstate="print"/>
          <a:srcRect l="20896" t="4478" r="17910" b="5970"/>
          <a:stretch>
            <a:fillRect/>
          </a:stretch>
        </p:blipFill>
        <p:spPr bwMode="auto">
          <a:xfrm>
            <a:off x="5871534" y="2209800"/>
            <a:ext cx="2497455" cy="2436542"/>
          </a:xfrm>
          <a:prstGeom prst="rect">
            <a:avLst/>
          </a:prstGeom>
          <a:noFill/>
        </p:spPr>
      </p:pic>
      <p:sp>
        <p:nvSpPr>
          <p:cNvPr id="9" name="Rectangle 8"/>
          <p:cNvSpPr/>
          <p:nvPr/>
        </p:nvSpPr>
        <p:spPr>
          <a:xfrm>
            <a:off x="2023739" y="76200"/>
            <a:ext cx="5096523" cy="646331"/>
          </a:xfrm>
          <a:prstGeom prst="rect">
            <a:avLst/>
          </a:prstGeom>
        </p:spPr>
        <p:txBody>
          <a:bodyPr wrap="none">
            <a:spAutoFit/>
          </a:bodyPr>
          <a:lstStyle/>
          <a:p>
            <a:r>
              <a:rPr lang="en-US" sz="3600" b="1" dirty="0">
                <a:solidFill>
                  <a:srgbClr val="C00000"/>
                </a:solidFill>
              </a:rPr>
              <a:t>Symmetry in our daily life</a:t>
            </a:r>
            <a:endParaRPr lang="en-US" sz="3600" b="1" dirty="0">
              <a:solidFill>
                <a:srgbClr val="C00000"/>
              </a:solidFill>
              <a:effectLst>
                <a:outerShdw blurRad="38100" dist="38100" dir="2700000" algn="tl">
                  <a:srgbClr val="000000">
                    <a:alpha val="43137"/>
                  </a:srgbClr>
                </a:outerShdw>
              </a:effectLst>
              <a:latin typeface="Calibri" pitchFamily="34" charset="0"/>
              <a:cs typeface="Calibri" pitchFamily="34"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23739" y="3962400"/>
            <a:ext cx="3463242" cy="2310632"/>
          </a:xfrm>
          <a:prstGeom prst="rect">
            <a:avLst/>
          </a:prstGeom>
        </p:spPr>
      </p:pic>
      <p:sp>
        <p:nvSpPr>
          <p:cNvPr id="4" name="Rectangle 3"/>
          <p:cNvSpPr/>
          <p:nvPr/>
        </p:nvSpPr>
        <p:spPr>
          <a:xfrm>
            <a:off x="3200400" y="2743200"/>
            <a:ext cx="1889300" cy="523220"/>
          </a:xfrm>
          <a:prstGeom prst="rect">
            <a:avLst/>
          </a:prstGeom>
        </p:spPr>
        <p:txBody>
          <a:bodyPr wrap="none">
            <a:spAutoFit/>
          </a:bodyPr>
          <a:lstStyle/>
          <a:p>
            <a:r>
              <a:rPr lang="en-US" sz="2800" b="1" dirty="0">
                <a:solidFill>
                  <a:srgbClr val="000066"/>
                </a:solidFill>
                <a:cs typeface="Arial" pitchFamily="34" charset="0"/>
              </a:rPr>
              <a:t>Vegetables </a:t>
            </a:r>
            <a:endParaRPr lang="en-US" sz="2800" dirty="0"/>
          </a:p>
        </p:txBody>
      </p:sp>
    </p:spTree>
    <p:extLst>
      <p:ext uri="{BB962C8B-B14F-4D97-AF65-F5344CB8AC3E}">
        <p14:creationId xmlns:p14="http://schemas.microsoft.com/office/powerpoint/2010/main" val="145280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1000"/>
                                        <p:tgtEl>
                                          <p:spTgt spid="2050"/>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1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1000"/>
                                        <p:tgtEl>
                                          <p:spTgt spid="4"/>
                                        </p:tgtEl>
                                      </p:cBhvr>
                                    </p:animEffect>
                                  </p:childTnLst>
                                </p:cTn>
                              </p:par>
                            </p:childTnLst>
                          </p:cTn>
                        </p:par>
                        <p:par>
                          <p:cTn id="16" fill="hold">
                            <p:stCondLst>
                              <p:cond delay="1000"/>
                            </p:stCondLst>
                            <p:childTnLst>
                              <p:par>
                                <p:cTn id="17" presetID="9" presetClass="entr" presetSubtype="0" fill="hold" nodeType="afterEffect">
                                  <p:stCondLst>
                                    <p:cond delay="0"/>
                                  </p:stCondLst>
                                  <p:childTnLst>
                                    <p:set>
                                      <p:cBhvr>
                                        <p:cTn id="18" dur="1" fill="hold">
                                          <p:stCondLst>
                                            <p:cond delay="0"/>
                                          </p:stCondLst>
                                        </p:cTn>
                                        <p:tgtEl>
                                          <p:spTgt spid="2051"/>
                                        </p:tgtEl>
                                        <p:attrNameLst>
                                          <p:attrName>style.visibility</p:attrName>
                                        </p:attrNameLst>
                                      </p:cBhvr>
                                      <p:to>
                                        <p:strVal val="visible"/>
                                      </p:to>
                                    </p:set>
                                    <p:animEffect transition="in" filter="dissolve">
                                      <p:cBhvr>
                                        <p:cTn id="19" dur="1000"/>
                                        <p:tgtEl>
                                          <p:spTgt spid="2051"/>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lide(fromBottom)">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descr="data:image/jpeg;base64,/9j/4AAQSkZJRgABAQAAAQABAAD/2wCEAAkGBw0NDw8MEA0PDQ0QEBAQDQwNDQ8PDA0MFhIWFhQVFRQYHiggGRolGxQUIjEtJSkrLjEwFx8zODM4OiguLisBCgoKDg0OGxAQGzAkHiUyLCwsNSwsLCwsLSwsLC0sLDQsNCwsLCwsLCwsLCwtLCw0LSwsLC4sLCwsLCwsLCwsLP/AABEIAOgA2QMBEQACEQEDEQH/xAAbAAEBAQEBAQEBAAAAAAAAAAAAAQcGAgUEA//EAEwQAAIBAgIEBwkLCwMFAAAAAAABAgMEBREGByFREjFBYXGR0RMUIiMyQoGhsRYkUlRygpKTsrPBMzQ1RGJjZHN0lMIVU/ElQ6LD8P/EABoBAQADAQEBAAAAAAAAAAAAAAABBAUGAwL/xAA1EQEAAQIDAwkHBAMBAAAAAAAAAQIDBBExBSGBEhMyQVFhcZHBFCIzUrHR8DRy4fEkQqEj/9oADAMBAAIRAxEAPwDcQAAAAAAAAEby28S3gcnjesDD7XwISd3UzacaDTpxa31Hs6szxrv0097RsbMvXN8+7Hf9nAaTad3t24qnKVpS2+Lo1JcJ7fOmsm/UitXeqq03NfDbOtWul7098ejnv9ZvPjVf66p2nly6u1c5i18seUPSx2+X65cfX1O0nl1dp7Pa+WPKH9I6SYill39c/wBxV7RzlXa+fZbPyR5Q/lUxy+l5V5cS6a9R/iOXV2vqMPajSmPKH0sD0vxC1qRcbidSGa4VKtKVSnJdDez0ZH1RdqpnV4X8DZuU76cp7tzScI1i4fXyjVc7Sbyz7qk6PC5cprk52kWqcRTOu5i3tlX6N9PvR3a+X9uvhNSSkmpRazUk801yNM92bMZbpeggAAAAAAAAAAAAAAAAAPz3t9Qt490rVqdGHw6s4wj1siaojfL7ot11zlRGc9zj8Z1l2VHONvCd3U+FtpUE/lNZv0LLnPCrE0xpvadjZF2vfcnkx5z+cWe4/pTfYhnGtV4NF/q9JOFHLnWecvnNlWu7VXq2cPgrNjfRG/tnX+Hx+To9h8LXWko8JZcq2rn3oIndvfmIfQAAAf1oR28LkW308hMPmex/WK6uUJl9PB9Ir6xfiLiUIZ5ujLKdFtvN+A9iz5smfVNyqnSXhewtm906d/b1uzwnWk9kbu1z2batq9uf8ub/AMixTifmhl3tjRraq8/vH2dvg+kVjfLxFxCcss3Sb4FaK54Pb+BYpuU1aSyb2Fu2enTl9PN9U+1cAAAAAAAAAAAADmdLdMrfDPF8F17lrONCMlFRXI6kvNXob5uU8rl6KN3Wv4PAV4jfpT2/Zm2J6d4pcZrvjveDz8C2ioZL5bzln0NFSq/XPW3LWzcPb/1znv8AzJzlarOpLuk5yqTex1KknObXPJ7TynfqvUxFMZUxlHc8kJUCp5EoVrlXF60BJJS41t+Etj9O8Iyy0eHQ3SXpTTBnPYncH8KPr7AZ9z0qMVxty6NiBve8s9i2JdSCdB7lxe0DyQkAm58qaafKmuJoD7OH6VYlbNOneVmvgVputBrdlPPJdGR6U3a6dJVbmCsXNaI4bvo7LBtaKeULy34PEnXts3HpdN7UuhvoPenE/NDLv7H67VXCfv8A07/DcRt7umq1CrCtTfnQeeT3NcafM9papqiqM4Y921Xaq5NcZS/US8wAAAAAAAD4ml+PRw21nX2OrJ9zt4Pz6z4s+ZJOT5kedyvkU5rWDw04i7FPVrPh+bmF1q86051Kk5VKk25zqSecpT5W/wD7cZ2czq62KYpiIpjKIfyIfagAKAAqCF2f8dhIcFb+vMBwedesGZkun1IG9G+rcBCEgACAAIB+vCsSuLOoq9CpKlUWWeTfAqLkjOPnR5mfVNU0znDyvWqLtPIrjOPzTsbvo9jFO/tqd1T2cJZThnm6dVeVF9D61k+U0aK4qpzhyOIsVWLk0Vf3D6R9vAAAAAACSkkm28ktrb2JIDDdONIniV05Rb72pZwt18JZ+FU+c0vQo85nXbnLq7nW4HC+z28p6U6/bh9XPLeea49NdXJ0AhCEqAAoACgAAAABAAACAQAAfFl6SUOj0F0leG3GU2+9KzUa65Kb82qlzcu9dCPW1c5E9yjj8J7Rb3dKNPt9u9t8ZJpNNNNZpp5po0HKKAAAAAHDa08e73t1ZU5ZVrlPujT2wtVsl9J+D0cLcV8RXlHJjra2ysNy7nOVaU/X+NfJkhRdIoHrk6PYSjrQhKgAKAAoAAAAAQABAAEAJdXKSiUe8CEJafqt0m4cf9MrS8OCztJPzqS46fTHjXNn8EuYe5/rPBgbVwmU89R16+Pbx+vi0UtMQAAAP4X13Tt6VSvUlwKdOLnOW6KXrZEzERnL7ooqrqimnWWA47itS/uat3PY5vwIf7dJbIQ9C497zfKZtdXKqzdjh7NNm3Funq/7PW/AfD2UD1Hl6CUSEJUABQAACgAAEAAAIAAgFezZ1koeCEgHqhWnSnGrTm4VISUoTj5UZp5pomJy3w+aqYqiaaoziW86KY7DEbWFwso1F4Femn+TrJbV0PNNczRo26+XTm5DF4acPcmidOrvh9g9FYAAZbrW0h4c1hlOXgQandNcUqnHCHo8p87juKeIuZzyYdBsnC5Rz1XXuj1n082elVtKBQPUOMlEhCQCgUAAAoAABAAACAQAkSiUe0gQJQCAdDoPpC8OulKT97VcqdyuSMc/BqfNbfocuY9bVzkVdylj8L7RayjpRvj7cfrk3JPPatqfE1xNGi5JQPk6UYzHD7WpcvJyS4NGD/7ld+SujlfMmfFyvkU5rGFw837sURx8GB1asqkpVJyc5zk5zm+Oc5POTfO22ZursYiIjKNIQhKgAPUONdKJROgQKEqAAoACgAAEAAQABAC/Bkol5ISAQCARga9qvx/vm2dnUlnWtklDPjnbcUX83yejg7y9h6845M9Tmtq4bm7nOU6VfX+dfN2xYZTG9ZmO993fe0JZ0LVyhs4p3HFUfoy4PolvKF+vlVZR1On2Xhuatcudavp1ffyceeDTUCgUCoIepLa+kkgISAUCgAKAAAQABAAEALl6CUS8kJQCAQCAfR0dxaVhdUruObUHlVivPoPZOPVtXOkfdFfJqzeGJsRftTbnr08ept3ukw/43R+maHOU9rlPZb3yy4LSnVzVjKdxZSdaDblK2qS8dFva+BN+UuZ7edla5h51pbGE2rTMRRd3d/Vx7PzRwFSnKEnCcZQnF5ThOLhOD3OL2p9JWbMTExnG+HkhKgVAdBoNg7vb2lHLOjRca1d8nBi84xfypJLo4W49bNHKqUsffizZmeud0fnd9n6dYeFK1v6jisqdwu7xyyyU5NqovpJv5yJv0cmvxfGzb3O2Iz1jd9v+fRzJ4tBQKBQAFAAAIAAgEAgHbassGoXbve7QVSHcoUknyd0cnJrdJcCOT40WcPRFWebI2riK7XI5E5TnM+X9uc0kwSrh1xK3nnKPlUauWSrUuR9K4muR8zWfjXRNE5SvYXE04i3y44x2T+aPks+FkYEA/Rh+H17qoqFClKtUfmwXEt8nxRXO8kfVNM1TlDzuXaLdPKrnKGm6Nat6FHg1rxq5q8fcF+bQfPntqenJcxbt4eI31MHFbWrr921ujt6/4/N7tP8AT7f/AGKX1UOwscmGVzlfbPm/SS+Hysc0ds8QjlXoqUksoVo+DWh0SXJzPNcx8V26a9Vixirtifcnh1M00g1eXdrnUt27yitvBisrmK54ef8AN28xUrw9VOm9vYbatq5ur92f+fxx83HNNNprJptNPY01xpreV2m/Th9jVuasLejBzqzeUYri523yJcbZ9U0zVOUPi5cpt0zXXOUQ3DRbAKeG26oRfDqPwq9bLJ1Kn4RXElu582aFu3FEZOTxeJqxFzlTp1R2Q4DW1PO9ow3W0ZfSqTX+JWxM+9DZ2PH/AI1T3+kOJKzXUABQKAAoACAQABAIBpOqCPgXj3yorqU+0uYXSWBtrWjj6Ow0iwOhiNB0KqyfHSqpeHSqb1+K5T3roiuMpZmGxNdivlU8e9iWN4RXsK0retHKS2wmvIqw5JRe72GfXRNM5S6yxfov0cuj+n4acJTkoRjKc5PKMIRcpye5RW1voPl6zMRGc6O40d1b163Bq3cu9qXH3GDUria53xQ9b6CxRh5nfVuZGJ2tRR7trfPb1fz+atLwvC7azpqjQoxpQ5VFeFJ75Se2T52W6aYpjKGFdvV3auVXOcv2H08gAAAAfD0g0VssQ21afArZZK4pZRrLdm8spLpTPOu1TXqt4fG3bHRnd2To86K6LUMMjPgSdWrUfhV5xSl3PzYLLiS9b9CS3aihOLxteImM90R1PvHopsi1r/pGH9HR++rlHE9Ph93TbI/TT+6fpS49FdqKgKBQKAAoEAAQCAQCAafqiXiLp/vorqgu0u4bSXPbZ+JT4erviyxny9IMCt8RouhWT2badWOSq0p74t+ziZ8V0RXGUrGGxNdivlUfxLzgWjtnh8cqFJKbWU60/Crz6ZbuZZLmFFumjQxGKu359+eHU+sfauAAAAAAAAAAGRa1/wBIw/o6P31co4np8Pu6bZH6af3T9KXHldqKBQKBQKBQIBAIBAIBANS1RR963Mv4ng9VKm/8i7hejPi53bPxaY7vWXdlljgAAAAAAAAAAAAAMi1r/pGH9HR++rlHE9Ph93TbI/TT+6fpS48rtRQKBUBUBQKAAjAjAjAgHkDW9VVPKwk8vKuKj6fBhH/EvYboOZ2vOd/Luj1dkWGWAAAAAAAAAAAAAAyTWuv+oU3/AAdL76sUcT0+H3dNsf8ATz+6fpS40rtRQKBQKBQKBAIBAIBAIBsGrCWeHRW6rVT+ln+Jfw/QcvtWP8ifCHWnuzQAAAAAAAAAAAAAGUa2l79ov+Gj95U7SlielDo9j/Bq8fSHEorNdUBQKBQAFAgACAQCAQDWNU9ThWNWPwLma66dOX4l7DT7rmtsU5X4ntiPrLtSwygAAAAAAAAAAAAAGV62176t3+4y6qku0pYnpQ6LY3wqvH0cMVmwoACgUCgAAEAgACAQDUNUUve1zH+IT66cV+BdwvRlz22fiU+HrLvSyxgAAAAAAAAAAAAAGWa3Pzm2/kS+2U8TrDodjfDq8fRwhVbKgUCgAKAAAQABAIBANL1QT8C8junSfXGS/AuYXSWBtqPeonxaGWmIAAAAAAAAAAAAAAy3W8vfFq/3M/trtKeJ1h0Oxvh1eMODKrZAKBQAFAAAIAAgACAaLqentvY81u/vUW8L1sLbUdCfH0aSW2EAAAAAAAAAAAAAAy/W+vHWj306vqlHtKeK1h0GxehX4x6uAKraUABQAFAAAIAAAQCAaFqefjL1fsW/tq9pawus8GJtro0cfRppcYAAAAAAAAAAAAAADMdcP5Wy+RX+1TKeK1hv7F6NfD1Z6VW2oFAAAKAAAAIAAgEA7/VA/H3a30qT6pS7S1hdZYu2uhR4z6NRLjnwAAAAAAAAAAAAAGY64vyll8i49tIp4rWOLf2L0a+Hqz0qtsAoACgAAAABAAEAAd7qg/OLr+TD7bLWF1ljbZ+HR4y1MuOeAAAAAAAAAAAAAAZnrj8uxf7Nx7aRUxWscW9sXSvh6s6KjcAKAAoAAAAAQABAAHeaoZe+rlb6CfVNdpZw3Slj7Z+HT4+jVS650AAAAAAAAAAAAABmmuPyrHouf/UVMV1N7YulfD1ZwVG4oAABQAAAAAgAABAO41RS9+1lvtpPqqU+0s4bpSyNsR/40+PpLWi65wAAAAAAAAAAAAABmWuR+HYr9m59tIqYrWOLe2LpXw9WclRuKAAAUAAAAAIAAAQDt9Uf5/V/pJ/e0izhulwZO2PgR4+ktcLrmwAAAAAAAAAAAAAGX65H42x+RcfapFPFaxx9G/sXo18PVnZVbagAAFAAAAAABAAEA7TVLLLEJrfa1PvKRYw3T4Mra8f48eMfSWwF5zQAAAAAAAAAAAAADLtcj8bZfy6/2qfYU8VrDf2L0a+HqzwqtsAAUAAAAAAACAAAHYaqHliXTbVV/wCVN/ge+H6fBmbW/T8Y9WyF9zAAAAAAAAAAAAAADhNY+i13fypXFu41O5U3B27ahN7W+FGT2NvYsnlxcZXv2qqt8NfZuMtWYmivdn1syucIvKLaqWlxTy5ZUKij6HlkynNFUaw3ab9qro1R5w/G4viyee7LaQ9c39adrVn5NKpP5NOcvYhlL5mumNZjzfrp4FfyWcbG7a3q1rZfZPqKKuyXnOJsxrXHnD2tHcR+IXf9tV7BzdfZKParHzx5wvucxL4hdf29TsHN19h7XY+ePOHpaM4k/wBQufTRmvaTzdfYj2yx88eb17lsT+IXH1bHNV9iPbcP88HuVxP4jcfVjmq+w9tw/wA8L7lMU+I1/oDmq+w9tw/zwvuSxT4jW+iu0c1X2I9uw/zwe5HFfiNbqj2jmq+w9uw/zw/RbaDYtUeXebgvhVatKKXo4WfqJizXPU+Kto4an/bPwiXY6EaD3djcxu69WjshOKpUnObfCWW2TSS9ZYtWaqas5ZmO2jbvW+boieP5LQSyxgAAAAAAH//Z"/>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 name="Rectangle 9"/>
          <p:cNvSpPr/>
          <p:nvPr/>
        </p:nvSpPr>
        <p:spPr>
          <a:xfrm>
            <a:off x="1295400" y="5791200"/>
            <a:ext cx="2438400" cy="400110"/>
          </a:xfrm>
          <a:prstGeom prst="rect">
            <a:avLst/>
          </a:prstGeom>
        </p:spPr>
        <p:txBody>
          <a:bodyPr wrap="square">
            <a:spAutoFit/>
          </a:bodyPr>
          <a:lstStyle/>
          <a:p>
            <a:r>
              <a:rPr lang="en-US" sz="2000" b="1" dirty="0" smtClean="0">
                <a:solidFill>
                  <a:srgbClr val="003300"/>
                </a:solidFill>
                <a:cs typeface="Arial" pitchFamily="34" charset="0"/>
              </a:rPr>
              <a:t>Weighing Balance</a:t>
            </a:r>
            <a:endParaRPr lang="en-US" sz="2000" dirty="0">
              <a:solidFill>
                <a:srgbClr val="003300"/>
              </a:solidFill>
            </a:endParaRPr>
          </a:p>
        </p:txBody>
      </p:sp>
      <p:sp>
        <p:nvSpPr>
          <p:cNvPr id="11" name="Rectangle 10"/>
          <p:cNvSpPr/>
          <p:nvPr/>
        </p:nvSpPr>
        <p:spPr>
          <a:xfrm>
            <a:off x="5922645" y="5612748"/>
            <a:ext cx="1354455" cy="400110"/>
          </a:xfrm>
          <a:prstGeom prst="rect">
            <a:avLst/>
          </a:prstGeom>
        </p:spPr>
        <p:txBody>
          <a:bodyPr wrap="square">
            <a:spAutoFit/>
          </a:bodyPr>
          <a:lstStyle/>
          <a:p>
            <a:r>
              <a:rPr lang="en-US" sz="2000" b="1" dirty="0" smtClean="0">
                <a:solidFill>
                  <a:srgbClr val="003300"/>
                </a:solidFill>
                <a:cs typeface="Arial" pitchFamily="34" charset="0"/>
              </a:rPr>
              <a:t>Scissors</a:t>
            </a:r>
            <a:endParaRPr lang="en-US" sz="2000" dirty="0">
              <a:solidFill>
                <a:srgbClr val="003300"/>
              </a:solidFill>
            </a:endParaRPr>
          </a:p>
        </p:txBody>
      </p:sp>
      <p:sp>
        <p:nvSpPr>
          <p:cNvPr id="12" name="Rectangle 11"/>
          <p:cNvSpPr/>
          <p:nvPr/>
        </p:nvSpPr>
        <p:spPr>
          <a:xfrm>
            <a:off x="533400" y="874932"/>
            <a:ext cx="8001000" cy="1077218"/>
          </a:xfrm>
          <a:prstGeom prst="rect">
            <a:avLst/>
          </a:prstGeom>
        </p:spPr>
        <p:txBody>
          <a:bodyPr wrap="square">
            <a:spAutoFit/>
          </a:bodyPr>
          <a:lstStyle/>
          <a:p>
            <a:pPr algn="ctr"/>
            <a:r>
              <a:rPr lang="en-US" sz="3200" b="1" dirty="0" smtClean="0">
                <a:solidFill>
                  <a:schemeClr val="tx2">
                    <a:lumMod val="50000"/>
                  </a:schemeClr>
                </a:solidFill>
                <a:latin typeface="Calibri" pitchFamily="34" charset="0"/>
                <a:cs typeface="Calibri" pitchFamily="34" charset="0"/>
              </a:rPr>
              <a:t>Simple Gadgets are symmetrical. </a:t>
            </a:r>
            <a:r>
              <a:rPr lang="en-US" sz="3200" b="1" dirty="0"/>
              <a:t>The tools that are symmetrical are handier to use. </a:t>
            </a:r>
            <a:r>
              <a:rPr lang="en-US" sz="3200" dirty="0"/>
              <a:t> </a:t>
            </a:r>
            <a:endParaRPr lang="en-US" sz="3200" b="1" dirty="0">
              <a:solidFill>
                <a:schemeClr val="tx2">
                  <a:lumMod val="50000"/>
                </a:schemeClr>
              </a:solidFill>
              <a:latin typeface="Calibri" pitchFamily="34" charset="0"/>
              <a:cs typeface="Calibri" pitchFamily="34" charset="0"/>
            </a:endParaRPr>
          </a:p>
        </p:txBody>
      </p:sp>
      <p:pic>
        <p:nvPicPr>
          <p:cNvPr id="1026" name="Picture 2" descr="C:\Users\Workshop_meet\Desktop\scales-309810_960_720.png"/>
          <p:cNvPicPr>
            <a:picLocks noChangeAspect="1" noChangeArrowheads="1"/>
          </p:cNvPicPr>
          <p:nvPr/>
        </p:nvPicPr>
        <p:blipFill>
          <a:blip r:embed="rId3" cstate="print"/>
          <a:srcRect/>
          <a:stretch>
            <a:fillRect/>
          </a:stretch>
        </p:blipFill>
        <p:spPr bwMode="auto">
          <a:xfrm>
            <a:off x="838200" y="2057400"/>
            <a:ext cx="3367088" cy="3353117"/>
          </a:xfrm>
          <a:prstGeom prst="rect">
            <a:avLst/>
          </a:prstGeom>
          <a:noFill/>
        </p:spPr>
      </p:pic>
      <p:grpSp>
        <p:nvGrpSpPr>
          <p:cNvPr id="9" name="Group 8"/>
          <p:cNvGrpSpPr/>
          <p:nvPr/>
        </p:nvGrpSpPr>
        <p:grpSpPr>
          <a:xfrm>
            <a:off x="4572000" y="2895600"/>
            <a:ext cx="4343400" cy="1981200"/>
            <a:chOff x="4572000" y="2743200"/>
            <a:chExt cx="4343400" cy="1981200"/>
          </a:xfrm>
        </p:grpSpPr>
        <p:pic>
          <p:nvPicPr>
            <p:cNvPr id="1027" name="Picture 3" descr="C:\Users\Workshop_meet\Desktop\scissors-28697_960_720.png"/>
            <p:cNvPicPr>
              <a:picLocks noChangeAspect="1" noChangeArrowheads="1"/>
            </p:cNvPicPr>
            <p:nvPr/>
          </p:nvPicPr>
          <p:blipFill>
            <a:blip r:embed="rId4" cstate="print"/>
            <a:srcRect/>
            <a:stretch>
              <a:fillRect/>
            </a:stretch>
          </p:blipFill>
          <p:spPr bwMode="auto">
            <a:xfrm>
              <a:off x="4724400" y="2743200"/>
              <a:ext cx="3962400" cy="1981200"/>
            </a:xfrm>
            <a:prstGeom prst="rect">
              <a:avLst/>
            </a:prstGeom>
            <a:noFill/>
          </p:spPr>
        </p:pic>
        <p:sp>
          <p:nvSpPr>
            <p:cNvPr id="8" name="TextBox 7"/>
            <p:cNvSpPr txBox="1"/>
            <p:nvPr/>
          </p:nvSpPr>
          <p:spPr>
            <a:xfrm>
              <a:off x="4572000" y="3733800"/>
              <a:ext cx="4343400" cy="369332"/>
            </a:xfrm>
            <a:prstGeom prst="rect">
              <a:avLst/>
            </a:prstGeom>
            <a:noFill/>
          </p:spPr>
          <p:txBody>
            <a:bodyPr wrap="square" rtlCol="0">
              <a:spAutoFit/>
            </a:bodyPr>
            <a:lstStyle/>
            <a:p>
              <a:r>
                <a:rPr lang="te-IN" dirty="0" smtClean="0">
                  <a:solidFill>
                    <a:schemeClr val="tx1">
                      <a:lumMod val="95000"/>
                      <a:lumOff val="5000"/>
                    </a:schemeClr>
                  </a:solidFill>
                </a:rPr>
                <a:t> - - - - - - - - - - - - - - - - - - - - - - - - </a:t>
              </a:r>
              <a:endParaRPr lang="en-IN" dirty="0">
                <a:solidFill>
                  <a:schemeClr val="tx1">
                    <a:lumMod val="95000"/>
                    <a:lumOff val="5000"/>
                  </a:schemeClr>
                </a:solidFill>
              </a:endParaRPr>
            </a:p>
          </p:txBody>
        </p:sp>
      </p:grpSp>
      <p:sp>
        <p:nvSpPr>
          <p:cNvPr id="14" name="Rectangle 13"/>
          <p:cNvSpPr/>
          <p:nvPr/>
        </p:nvSpPr>
        <p:spPr>
          <a:xfrm>
            <a:off x="2023739" y="76200"/>
            <a:ext cx="5096523" cy="646331"/>
          </a:xfrm>
          <a:prstGeom prst="rect">
            <a:avLst/>
          </a:prstGeom>
        </p:spPr>
        <p:txBody>
          <a:bodyPr wrap="none">
            <a:spAutoFit/>
          </a:bodyPr>
          <a:lstStyle/>
          <a:p>
            <a:r>
              <a:rPr lang="en-US" sz="3600" b="1" dirty="0">
                <a:solidFill>
                  <a:srgbClr val="C00000"/>
                </a:solidFill>
              </a:rPr>
              <a:t>Symmetry in our daily life</a:t>
            </a:r>
            <a:endParaRPr lang="en-US" sz="3600" b="1" dirty="0">
              <a:solidFill>
                <a:srgbClr val="C00000"/>
              </a:solidFill>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45280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strips(downRight)">
                                      <p:cBhvr>
                                        <p:cTn id="7" dur="1000"/>
                                        <p:tgtEl>
                                          <p:spTgt spid="1026"/>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slide(fromTop)">
                                      <p:cBhvr>
                                        <p:cTn id="10" dur="1000"/>
                                        <p:tgtEl>
                                          <p:spTgt spid="10"/>
                                        </p:tgtEl>
                                      </p:cBhvr>
                                    </p:animEffect>
                                  </p:childTnLst>
                                </p:cTn>
                              </p:par>
                            </p:childTnLst>
                          </p:cTn>
                        </p:par>
                        <p:par>
                          <p:cTn id="11" fill="hold">
                            <p:stCondLst>
                              <p:cond delay="1000"/>
                            </p:stCondLst>
                            <p:childTnLst>
                              <p:par>
                                <p:cTn id="12" presetID="9"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1000"/>
                                        <p:tgtEl>
                                          <p:spTgt spid="9"/>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Top)">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1143000"/>
            <a:ext cx="6781800" cy="1384995"/>
          </a:xfrm>
          <a:prstGeom prst="rect">
            <a:avLst/>
          </a:prstGeom>
        </p:spPr>
        <p:txBody>
          <a:bodyPr wrap="square">
            <a:spAutoFit/>
          </a:bodyPr>
          <a:lstStyle/>
          <a:p>
            <a:pPr algn="ctr"/>
            <a:r>
              <a:rPr lang="en-US" sz="2800" b="1" dirty="0" smtClean="0">
                <a:solidFill>
                  <a:srgbClr val="000066"/>
                </a:solidFill>
                <a:latin typeface="Calibri" pitchFamily="34" charset="0"/>
                <a:cs typeface="Calibri" pitchFamily="34" charset="0"/>
              </a:rPr>
              <a:t>Ceilings and walls of temples have symmetrical designs to create harmony and balance</a:t>
            </a:r>
            <a:endParaRPr lang="en-US" sz="2800" dirty="0">
              <a:solidFill>
                <a:srgbClr val="000066"/>
              </a:solidFill>
              <a:latin typeface="Calibri" pitchFamily="34" charset="0"/>
              <a:cs typeface="Calibri"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738997"/>
            <a:ext cx="3548919" cy="2643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1476" y="2734812"/>
            <a:ext cx="3810000"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061838" y="76200"/>
            <a:ext cx="5096523" cy="646331"/>
          </a:xfrm>
          <a:prstGeom prst="rect">
            <a:avLst/>
          </a:prstGeom>
        </p:spPr>
        <p:txBody>
          <a:bodyPr wrap="none">
            <a:spAutoFit/>
          </a:bodyPr>
          <a:lstStyle/>
          <a:p>
            <a:r>
              <a:rPr lang="en-US" sz="3600" b="1" dirty="0">
                <a:solidFill>
                  <a:srgbClr val="C00000"/>
                </a:solidFill>
              </a:rPr>
              <a:t>Symmetry in our daily life</a:t>
            </a:r>
            <a:endParaRPr lang="en-US" sz="3600" b="1" dirty="0">
              <a:solidFill>
                <a:srgbClr val="C00000"/>
              </a:solidFill>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252987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99"/>
                                          </p:stCondLst>
                                        </p:cTn>
                                        <p:tgtEl>
                                          <p:spTgt spid="1026"/>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0"/>
                                  </p:stCondLst>
                                  <p:childTnLst>
                                    <p:set>
                                      <p:cBhvr>
                                        <p:cTn id="9" dur="1" fill="hold">
                                          <p:stCondLst>
                                            <p:cond delay="999"/>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1143000"/>
            <a:ext cx="6781800" cy="954107"/>
          </a:xfrm>
          <a:prstGeom prst="rect">
            <a:avLst/>
          </a:prstGeom>
        </p:spPr>
        <p:txBody>
          <a:bodyPr wrap="square">
            <a:spAutoFit/>
          </a:bodyPr>
          <a:lstStyle/>
          <a:p>
            <a:pPr algn="ctr"/>
            <a:r>
              <a:rPr lang="en-SG" sz="2800" b="1" dirty="0">
                <a:solidFill>
                  <a:srgbClr val="002060"/>
                </a:solidFill>
              </a:rPr>
              <a:t>The bedsheets, pillow covers </a:t>
            </a:r>
            <a:r>
              <a:rPr lang="en-SG" sz="2800" b="1" dirty="0" smtClean="0">
                <a:solidFill>
                  <a:srgbClr val="002060"/>
                </a:solidFill>
              </a:rPr>
              <a:t>and jewels that </a:t>
            </a:r>
            <a:r>
              <a:rPr lang="en-SG" sz="2800" b="1" dirty="0">
                <a:solidFill>
                  <a:srgbClr val="002060"/>
                </a:solidFill>
              </a:rPr>
              <a:t>we use all have symmetrical designs in it.</a:t>
            </a:r>
            <a:endParaRPr lang="en-US" sz="2800" b="1" dirty="0">
              <a:solidFill>
                <a:srgbClr val="002060"/>
              </a:solidFill>
              <a:latin typeface="Calibri" pitchFamily="34" charset="0"/>
              <a:cs typeface="Calibri"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2286000"/>
            <a:ext cx="2815503" cy="239722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1800" y="4800600"/>
            <a:ext cx="2964690" cy="154151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9000" y="2286000"/>
            <a:ext cx="2849642" cy="2377124"/>
          </a:xfrm>
          <a:prstGeom prst="rect">
            <a:avLst/>
          </a:prstGeom>
        </p:spPr>
      </p:pic>
      <p:sp>
        <p:nvSpPr>
          <p:cNvPr id="7" name="Rectangle 6"/>
          <p:cNvSpPr/>
          <p:nvPr/>
        </p:nvSpPr>
        <p:spPr>
          <a:xfrm>
            <a:off x="2023739" y="228600"/>
            <a:ext cx="5096523" cy="646331"/>
          </a:xfrm>
          <a:prstGeom prst="rect">
            <a:avLst/>
          </a:prstGeom>
        </p:spPr>
        <p:txBody>
          <a:bodyPr wrap="none">
            <a:spAutoFit/>
          </a:bodyPr>
          <a:lstStyle/>
          <a:p>
            <a:r>
              <a:rPr lang="en-US" sz="3600" b="1" dirty="0">
                <a:solidFill>
                  <a:srgbClr val="C00000"/>
                </a:solidFill>
              </a:rPr>
              <a:t>Symmetry in our daily life</a:t>
            </a:r>
            <a:endParaRPr lang="en-US" sz="3600" b="1" dirty="0">
              <a:solidFill>
                <a:srgbClr val="C00000"/>
              </a:solidFill>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60419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990600"/>
            <a:ext cx="7924800" cy="954107"/>
          </a:xfrm>
          <a:prstGeom prst="rect">
            <a:avLst/>
          </a:prstGeom>
        </p:spPr>
        <p:txBody>
          <a:bodyPr wrap="square">
            <a:spAutoFit/>
          </a:bodyPr>
          <a:lstStyle/>
          <a:p>
            <a:pPr algn="ctr"/>
            <a:r>
              <a:rPr lang="en-US" sz="2800" b="1" dirty="0" smtClean="0">
                <a:solidFill>
                  <a:srgbClr val="F616DB"/>
                </a:solidFill>
                <a:cs typeface="Arial" pitchFamily="34" charset="0"/>
              </a:rPr>
              <a:t>One of the best examples that nature has created is Human Face</a:t>
            </a:r>
          </a:p>
        </p:txBody>
      </p:sp>
      <p:sp>
        <p:nvSpPr>
          <p:cNvPr id="6" name="Rectangle 5"/>
          <p:cNvSpPr/>
          <p:nvPr/>
        </p:nvSpPr>
        <p:spPr>
          <a:xfrm>
            <a:off x="914398" y="5405718"/>
            <a:ext cx="7315200" cy="1200329"/>
          </a:xfrm>
          <a:prstGeom prst="rect">
            <a:avLst/>
          </a:prstGeom>
        </p:spPr>
        <p:txBody>
          <a:bodyPr wrap="square">
            <a:spAutoFit/>
          </a:bodyPr>
          <a:lstStyle/>
          <a:p>
            <a:pPr algn="ctr"/>
            <a:endParaRPr lang="en-US" sz="2400" b="1" dirty="0" smtClean="0">
              <a:solidFill>
                <a:srgbClr val="000066"/>
              </a:solidFill>
              <a:cs typeface="Arial" pitchFamily="34" charset="0"/>
            </a:endParaRPr>
          </a:p>
          <a:p>
            <a:pPr algn="ctr"/>
            <a:r>
              <a:rPr lang="en-US" sz="2400" b="1" dirty="0" smtClean="0">
                <a:solidFill>
                  <a:srgbClr val="000066"/>
                </a:solidFill>
                <a:cs typeface="Arial" pitchFamily="34" charset="0"/>
              </a:rPr>
              <a:t>The human face and body are considered to be perfectly symmetrical in nature. </a:t>
            </a:r>
            <a:endParaRPr lang="en-US" sz="2400" b="1" dirty="0">
              <a:solidFill>
                <a:srgbClr val="000066"/>
              </a:solidFill>
              <a:cs typeface="Arial" pitchFamily="34" charset="0"/>
            </a:endParaRPr>
          </a:p>
        </p:txBody>
      </p:sp>
      <p:pic>
        <p:nvPicPr>
          <p:cNvPr id="1026" name="Picture 2" descr="C:\Users\Workshop_meet\Desktop\man-1209494_960_720.jpg"/>
          <p:cNvPicPr>
            <a:picLocks noChangeAspect="1" noChangeArrowheads="1"/>
          </p:cNvPicPr>
          <p:nvPr/>
        </p:nvPicPr>
        <p:blipFill>
          <a:blip r:embed="rId3" cstate="print"/>
          <a:srcRect/>
          <a:stretch>
            <a:fillRect/>
          </a:stretch>
        </p:blipFill>
        <p:spPr bwMode="auto">
          <a:xfrm>
            <a:off x="2057400" y="2209800"/>
            <a:ext cx="5181600" cy="3454400"/>
          </a:xfrm>
          <a:prstGeom prst="rect">
            <a:avLst/>
          </a:prstGeom>
          <a:noFill/>
        </p:spPr>
      </p:pic>
      <p:sp>
        <p:nvSpPr>
          <p:cNvPr id="7" name="TextBox 6"/>
          <p:cNvSpPr txBox="1"/>
          <p:nvPr/>
        </p:nvSpPr>
        <p:spPr>
          <a:xfrm rot="5400000">
            <a:off x="3073688" y="3479512"/>
            <a:ext cx="3581398" cy="584775"/>
          </a:xfrm>
          <a:prstGeom prst="rect">
            <a:avLst/>
          </a:prstGeom>
          <a:noFill/>
        </p:spPr>
        <p:txBody>
          <a:bodyPr wrap="square" rtlCol="0">
            <a:spAutoFit/>
          </a:bodyPr>
          <a:lstStyle/>
          <a:p>
            <a:r>
              <a:rPr lang="en-US" sz="3200" dirty="0" smtClean="0">
                <a:solidFill>
                  <a:srgbClr val="FFFF00"/>
                </a:solidFill>
              </a:rPr>
              <a:t>_ _ _ _ _ _ _ _ _ _ _  </a:t>
            </a:r>
            <a:endParaRPr lang="en-US" dirty="0"/>
          </a:p>
        </p:txBody>
      </p:sp>
      <p:sp>
        <p:nvSpPr>
          <p:cNvPr id="9" name="Rectangle 8"/>
          <p:cNvSpPr/>
          <p:nvPr/>
        </p:nvSpPr>
        <p:spPr>
          <a:xfrm>
            <a:off x="2023737" y="43951"/>
            <a:ext cx="5096523" cy="646331"/>
          </a:xfrm>
          <a:prstGeom prst="rect">
            <a:avLst/>
          </a:prstGeom>
        </p:spPr>
        <p:txBody>
          <a:bodyPr wrap="none">
            <a:spAutoFit/>
          </a:bodyPr>
          <a:lstStyle/>
          <a:p>
            <a:r>
              <a:rPr lang="en-US" sz="3600" b="1" dirty="0">
                <a:solidFill>
                  <a:srgbClr val="C00000"/>
                </a:solidFill>
              </a:rPr>
              <a:t>Symmetry in our daily life</a:t>
            </a:r>
            <a:endParaRPr lang="en-US" sz="3600" b="1" dirty="0">
              <a:solidFill>
                <a:srgbClr val="C00000"/>
              </a:solidFill>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60063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edge">
                                      <p:cBhvr>
                                        <p:cTn id="7" dur="1000"/>
                                        <p:tgtEl>
                                          <p:spTgt spid="1026"/>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edge">
                                      <p:cBhvr>
                                        <p:cTn id="11" dur="1000"/>
                                        <p:tgtEl>
                                          <p:spTgt spid="7"/>
                                        </p:tgtEl>
                                      </p:cBhvr>
                                    </p:animEffect>
                                  </p:childTnLst>
                                </p:cTn>
                              </p:par>
                            </p:childTnLst>
                          </p:cTn>
                        </p:par>
                        <p:par>
                          <p:cTn id="12" fill="hold">
                            <p:stCondLst>
                              <p:cond delay="2000"/>
                            </p:stCondLst>
                            <p:childTnLst>
                              <p:par>
                                <p:cTn id="13" presetID="1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Top)">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23739" y="228600"/>
            <a:ext cx="5096523" cy="646331"/>
          </a:xfrm>
          <a:prstGeom prst="rect">
            <a:avLst/>
          </a:prstGeom>
        </p:spPr>
        <p:txBody>
          <a:bodyPr wrap="none">
            <a:spAutoFit/>
          </a:bodyPr>
          <a:lstStyle/>
          <a:p>
            <a:r>
              <a:rPr lang="en-US" sz="3600" b="1" dirty="0">
                <a:solidFill>
                  <a:srgbClr val="C00000"/>
                </a:solidFill>
              </a:rPr>
              <a:t>Symmetry in our daily life</a:t>
            </a:r>
            <a:endParaRPr lang="en-US" sz="3600" b="1" dirty="0">
              <a:solidFill>
                <a:srgbClr val="C00000"/>
              </a:solidFill>
              <a:effectLst>
                <a:outerShdw blurRad="38100" dist="38100" dir="2700000" algn="tl">
                  <a:srgbClr val="000000">
                    <a:alpha val="43137"/>
                  </a:srgbClr>
                </a:outerShdw>
              </a:effectLst>
              <a:latin typeface="Calibri" pitchFamily="34" charset="0"/>
              <a:cs typeface="Calibri" pitchFamily="34" charset="0"/>
            </a:endParaRPr>
          </a:p>
        </p:txBody>
      </p:sp>
      <p:sp>
        <p:nvSpPr>
          <p:cNvPr id="6" name="Rectangle 5"/>
          <p:cNvSpPr/>
          <p:nvPr/>
        </p:nvSpPr>
        <p:spPr>
          <a:xfrm>
            <a:off x="685800" y="990600"/>
            <a:ext cx="7772400" cy="1815882"/>
          </a:xfrm>
          <a:prstGeom prst="rect">
            <a:avLst/>
          </a:prstGeom>
        </p:spPr>
        <p:txBody>
          <a:bodyPr wrap="square">
            <a:spAutoFit/>
          </a:bodyPr>
          <a:lstStyle/>
          <a:p>
            <a:r>
              <a:rPr lang="en-IN" sz="2800" dirty="0"/>
              <a:t>The more the symmetry is there in the human body the more the person looks beautiful and attractive. That’s why sometimes </a:t>
            </a:r>
            <a:r>
              <a:rPr lang="en-IN" sz="2800" dirty="0" smtClean="0"/>
              <a:t>our face looks weird in a selfie.</a:t>
            </a:r>
            <a:endParaRPr lang="en-SG" sz="2800" dirty="0"/>
          </a:p>
        </p:txBody>
      </p:sp>
      <p:grpSp>
        <p:nvGrpSpPr>
          <p:cNvPr id="16" name="Group 15"/>
          <p:cNvGrpSpPr/>
          <p:nvPr/>
        </p:nvGrpSpPr>
        <p:grpSpPr>
          <a:xfrm>
            <a:off x="2039204" y="2642189"/>
            <a:ext cx="5564262" cy="3721100"/>
            <a:chOff x="2039204" y="2642189"/>
            <a:chExt cx="5564262" cy="372110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9204" y="2642189"/>
              <a:ext cx="5564262" cy="3721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2039204" y="2681371"/>
              <a:ext cx="5564262" cy="1219200"/>
            </a:xfrm>
            <a:prstGeom prst="rect">
              <a:avLst/>
            </a:prstGeom>
            <a:solidFill>
              <a:srgbClr val="204C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There is no symmetry in a selfie</a:t>
              </a:r>
              <a:endParaRPr lang="en-SG" sz="2400" dirty="0"/>
            </a:p>
          </p:txBody>
        </p:sp>
        <p:sp>
          <p:nvSpPr>
            <p:cNvPr id="7" name="Oval 6"/>
            <p:cNvSpPr/>
            <p:nvPr/>
          </p:nvSpPr>
          <p:spPr>
            <a:xfrm rot="21142796">
              <a:off x="6390107" y="3534611"/>
              <a:ext cx="990600" cy="731921"/>
            </a:xfrm>
            <a:prstGeom prst="ellips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0" name="Oval 9"/>
            <p:cNvSpPr/>
            <p:nvPr/>
          </p:nvSpPr>
          <p:spPr>
            <a:xfrm>
              <a:off x="6907127" y="3661158"/>
              <a:ext cx="152400" cy="150621"/>
            </a:xfrm>
            <a:prstGeom prst="ellipse">
              <a:avLst/>
            </a:prstGeom>
            <a:solidFill>
              <a:srgbClr val="003300"/>
            </a:solidFill>
            <a:ln>
              <a:solidFill>
                <a:srgbClr val="FFC000"/>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SG" dirty="0"/>
            </a:p>
          </p:txBody>
        </p:sp>
        <p:sp>
          <p:nvSpPr>
            <p:cNvPr id="11" name="Oval 10"/>
            <p:cNvSpPr/>
            <p:nvPr/>
          </p:nvSpPr>
          <p:spPr>
            <a:xfrm>
              <a:off x="6629400" y="3811779"/>
              <a:ext cx="152400" cy="150621"/>
            </a:xfrm>
            <a:prstGeom prst="ellipse">
              <a:avLst/>
            </a:prstGeom>
            <a:solidFill>
              <a:srgbClr val="003300"/>
            </a:solidFill>
            <a:ln>
              <a:solidFill>
                <a:srgbClr val="FFC000"/>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SG" dirty="0"/>
            </a:p>
          </p:txBody>
        </p:sp>
        <p:sp>
          <p:nvSpPr>
            <p:cNvPr id="12" name="Freeform 11"/>
            <p:cNvSpPr/>
            <p:nvPr/>
          </p:nvSpPr>
          <p:spPr>
            <a:xfrm flipH="1">
              <a:off x="6850351" y="3866905"/>
              <a:ext cx="56198" cy="150620"/>
            </a:xfrm>
            <a:custGeom>
              <a:avLst/>
              <a:gdLst>
                <a:gd name="connsiteX0" fmla="*/ 0 w 20471"/>
                <a:gd name="connsiteY0" fmla="*/ 0 h 95535"/>
                <a:gd name="connsiteX1" fmla="*/ 20471 w 20471"/>
                <a:gd name="connsiteY1" fmla="*/ 95535 h 95535"/>
                <a:gd name="connsiteX2" fmla="*/ 20471 w 20471"/>
                <a:gd name="connsiteY2" fmla="*/ 95535 h 95535"/>
              </a:gdLst>
              <a:ahLst/>
              <a:cxnLst>
                <a:cxn ang="0">
                  <a:pos x="connsiteX0" y="connsiteY0"/>
                </a:cxn>
                <a:cxn ang="0">
                  <a:pos x="connsiteX1" y="connsiteY1"/>
                </a:cxn>
                <a:cxn ang="0">
                  <a:pos x="connsiteX2" y="connsiteY2"/>
                </a:cxn>
              </a:cxnLst>
              <a:rect l="l" t="t" r="r" b="b"/>
              <a:pathLst>
                <a:path w="20471" h="95535">
                  <a:moveTo>
                    <a:pt x="0" y="0"/>
                  </a:moveTo>
                  <a:lnTo>
                    <a:pt x="20471" y="95535"/>
                  </a:lnTo>
                  <a:lnTo>
                    <a:pt x="20471" y="95535"/>
                  </a:ln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5" name="Arc 14"/>
            <p:cNvSpPr/>
            <p:nvPr/>
          </p:nvSpPr>
          <p:spPr>
            <a:xfrm rot="10511643">
              <a:off x="6559342" y="3773738"/>
              <a:ext cx="582020" cy="336954"/>
            </a:xfrm>
            <a:prstGeom prst="arc">
              <a:avLst>
                <a:gd name="adj1" fmla="val 12946468"/>
                <a:gd name="adj2" fmla="val 19047127"/>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dirty="0"/>
            </a:p>
          </p:txBody>
        </p:sp>
      </p:grpSp>
    </p:spTree>
    <p:extLst>
      <p:ext uri="{BB962C8B-B14F-4D97-AF65-F5344CB8AC3E}">
        <p14:creationId xmlns:p14="http://schemas.microsoft.com/office/powerpoint/2010/main" val="145280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100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000" fill="hold"/>
                                        <p:tgtEl>
                                          <p:spTgt spid="16"/>
                                        </p:tgtEl>
                                        <p:attrNameLst>
                                          <p:attrName>ppt_x</p:attrName>
                                        </p:attrNameLst>
                                      </p:cBhvr>
                                      <p:tavLst>
                                        <p:tav tm="0">
                                          <p:val>
                                            <p:strVal val="#ppt_x"/>
                                          </p:val>
                                        </p:tav>
                                        <p:tav tm="100000">
                                          <p:val>
                                            <p:strVal val="#ppt_x"/>
                                          </p:val>
                                        </p:tav>
                                      </p:tavLst>
                                    </p:anim>
                                    <p:anim calcmode="lin" valueType="num">
                                      <p:cBhvr additive="base">
                                        <p:cTn id="13"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smtClean="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1077262781"/>
              </p:ext>
            </p:extLst>
          </p:nvPr>
        </p:nvGraphicFramePr>
        <p:xfrm>
          <a:off x="685800" y="945992"/>
          <a:ext cx="7543800" cy="5150008"/>
        </p:xfrm>
        <a:graphic>
          <a:graphicData uri="http://schemas.openxmlformats.org/drawingml/2006/table">
            <a:tbl>
              <a:tblPr firstRow="1" bandRow="1">
                <a:tableStyleId>{7DF18680-E054-41AD-8BC1-D1AEF772440D}</a:tableStyleId>
              </a:tblPr>
              <a:tblGrid>
                <a:gridCol w="838200"/>
                <a:gridCol w="1219201"/>
                <a:gridCol w="5486399"/>
              </a:tblGrid>
              <a:tr h="647068">
                <a:tc>
                  <a:txBody>
                    <a:bodyPr/>
                    <a:lstStyle/>
                    <a:p>
                      <a:pPr algn="ctr"/>
                      <a:r>
                        <a:rPr lang="en-US" dirty="0" smtClean="0"/>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140">
                <a:tc>
                  <a:txBody>
                    <a:bodyPr/>
                    <a:lstStyle/>
                    <a:p>
                      <a:pPr algn="ctr"/>
                      <a:r>
                        <a:rPr lang="en-IN" sz="1000" b="1" dirty="0" smtClean="0">
                          <a:solidFill>
                            <a:schemeClr val="dk1"/>
                          </a:solidFill>
                          <a:latin typeface="+mn-lt"/>
                        </a:rPr>
                        <a:t>2</a:t>
                      </a:r>
                      <a:endParaRPr lang="en-IN" sz="1000" b="1"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smtClean="0"/>
                        <a:t>https://pixabay.com/vectors/boy-child-comic-characters-human-2027946/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a:r>
                        <a:rPr lang="en-IN" sz="1000" b="1" dirty="0" smtClean="0"/>
                        <a:t> </a:t>
                      </a:r>
                      <a:r>
                        <a:rPr lang="en-IN" sz="1000" b="1" dirty="0" smtClean="0"/>
                        <a:t>2</a:t>
                      </a:r>
                      <a:endParaRPr lang="en-IN" sz="1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smtClean="0"/>
                        <a:t>https://pixabay.com/en/polo-shirt-t-shirt-shirt-clothing-48105/</a:t>
                      </a:r>
                      <a:endParaRPr lang="en-IN" sz="1200"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ctr"/>
                      <a:r>
                        <a:rPr lang="en-IN" sz="1000" b="1" dirty="0" smtClean="0"/>
                        <a:t>2</a:t>
                      </a:r>
                      <a:endParaRPr lang="en-IN" sz="1000" b="1"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https://pixabay.com/en/pants-blue-cloth-2414349/</a:t>
                      </a:r>
                      <a:endParaRPr lang="en-US" sz="1200" dirty="0" smtClean="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ctr"/>
                      <a:r>
                        <a:rPr lang="en-IN" sz="1000" b="1" dirty="0" smtClean="0"/>
                        <a:t> 2</a:t>
                      </a:r>
                      <a:endParaRPr lang="en-IN" sz="1000" b="1"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smtClean="0"/>
                        <a:t>https://pixabay.com/en/blouse-pink-clothing-female-shirt-154159/</a:t>
                      </a:r>
                      <a:endParaRPr lang="en-IN" sz="1200"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000" b="1" dirty="0" smtClean="0"/>
                        <a:t>    </a:t>
                      </a:r>
                      <a:r>
                        <a:rPr lang="en-IN" sz="1000" b="1" dirty="0" smtClean="0"/>
                        <a:t>2</a:t>
                      </a:r>
                      <a:endParaRPr lang="en-IN" sz="1000" b="1" dirty="0" smtClean="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smtClean="0"/>
                        <a:t>https://pixabay.com/en/pants-maroon-cloth-2414348/</a:t>
                      </a:r>
                      <a:endParaRPr lang="en-IN" sz="1200"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a:txBody>
                    <a:bodyPr/>
                    <a:lstStyle/>
                    <a:p>
                      <a:pPr algn="ctr"/>
                      <a:endParaRPr lang="en-IN" sz="1000" b="1" dirty="0" smtClean="0"/>
                    </a:p>
                    <a:p>
                      <a:pPr algn="ctr"/>
                      <a:r>
                        <a:rPr lang="en-IN" sz="1000" b="1" dirty="0" smtClean="0"/>
                        <a:t>   </a:t>
                      </a:r>
                      <a:r>
                        <a:rPr lang="en-IN" sz="1000" b="1" dirty="0" smtClean="0"/>
                        <a:t>  </a:t>
                      </a:r>
                      <a:r>
                        <a:rPr lang="en-IN" sz="1000" b="1" dirty="0" smtClean="0"/>
                        <a:t>3</a:t>
                      </a:r>
                      <a:endParaRPr lang="en-IN" sz="1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SG" sz="1200" dirty="0" smtClean="0">
                          <a:hlinkClick r:id="rId2"/>
                        </a:rPr>
                        <a:t>https://pixabay.com/vectors/blouse-clothes-clothing-colorful-1297721/</a:t>
                      </a:r>
                      <a:endParaRPr lang="en-SG"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SG" sz="1200" dirty="0" smtClean="0"/>
                        <a:t>https://pixabay.com/illustrations/pattern-floral-seamless-wallpaper-6019976/</a:t>
                      </a:r>
                      <a:endParaRPr lang="en-IN" sz="1200"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ctr"/>
                      <a:r>
                        <a:rPr lang="en-IN" sz="1000" b="1" dirty="0" smtClean="0"/>
                        <a:t>   </a:t>
                      </a:r>
                      <a:r>
                        <a:rPr lang="en-IN" sz="1000" b="1" dirty="0" smtClean="0"/>
                        <a:t>  </a:t>
                      </a:r>
                      <a:r>
                        <a:rPr lang="en-IN" sz="1000" b="1" dirty="0" smtClean="0"/>
                        <a:t>4</a:t>
                      </a:r>
                      <a:endParaRPr lang="en-IN" sz="1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kern="1200" dirty="0" smtClean="0"/>
                        <a:t>https://pixabay.com/en/scales-balance-measure-weigh-blue-309810/</a:t>
                      </a:r>
                      <a:endParaRPr lang="en-IN" sz="1200"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a:r>
                        <a:rPr lang="en-IN" sz="1000" b="1" dirty="0" smtClean="0"/>
                        <a:t>  </a:t>
                      </a:r>
                      <a:r>
                        <a:rPr lang="en-IN" sz="1000" b="1" dirty="0" smtClean="0"/>
                        <a:t>   </a:t>
                      </a:r>
                      <a:r>
                        <a:rPr lang="en-IN" sz="1000" b="1" dirty="0" smtClean="0"/>
                        <a:t>4</a:t>
                      </a:r>
                      <a:endParaRPr lang="en-IN" sz="1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baseline="0" dirty="0" smtClean="0"/>
                        <a:t>https://pixabay.com/en/scissors-office-open-scissor-tool-28697/</a:t>
                      </a:r>
                      <a:endParaRPr lang="en-US" sz="1200" b="0" u="none"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a:r>
                        <a:rPr lang="en-IN" sz="1000" b="1" dirty="0" smtClean="0">
                          <a:solidFill>
                            <a:schemeClr val="tx1"/>
                          </a:solidFill>
                        </a:rPr>
                        <a:t>5</a:t>
                      </a:r>
                      <a:endParaRPr lang="en-IN" sz="1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b="0" i="0" kern="1200" baseline="0" dirty="0" smtClean="0">
                          <a:solidFill>
                            <a:schemeClr val="tx1"/>
                          </a:solidFill>
                          <a:latin typeface="Calibri" pitchFamily="34" charset="0"/>
                          <a:ea typeface="+mn-ea"/>
                          <a:cs typeface="+mn-cs"/>
                        </a:rPr>
                        <a:t>https://pixabay.com/en/pumpkin-white-back-ground-squash-963043/</a:t>
                      </a:r>
                      <a:endParaRPr lang="en-US" sz="1000" dirty="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a:r>
                        <a:rPr lang="en-IN" sz="1000" b="1" dirty="0" smtClean="0">
                          <a:solidFill>
                            <a:schemeClr val="tx1"/>
                          </a:solidFill>
                        </a:rPr>
                        <a:t>5</a:t>
                      </a:r>
                      <a:endParaRPr lang="en-IN" sz="1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i="0" kern="1200" dirty="0" smtClean="0">
                          <a:solidFill>
                            <a:schemeClr val="tx1"/>
                          </a:solidFill>
                          <a:latin typeface="Calibri" pitchFamily="34" charset="0"/>
                          <a:ea typeface="+mn-ea"/>
                          <a:cs typeface="+mn-cs"/>
                        </a:rPr>
                        <a:t>https://pixabay.com/en/floral-daisy-blossom-plant-natural-50157/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a:r>
                        <a:rPr lang="en-IN" sz="1000" b="1" dirty="0" smtClean="0">
                          <a:solidFill>
                            <a:schemeClr val="tx1"/>
                          </a:solidFill>
                        </a:rPr>
                        <a:t>5</a:t>
                      </a:r>
                      <a:endParaRPr lang="en-IN" sz="1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SG" sz="1200" b="0" i="0" kern="1200" dirty="0" smtClean="0">
                          <a:solidFill>
                            <a:schemeClr val="tx1"/>
                          </a:solidFill>
                          <a:effectLst/>
                          <a:latin typeface="+mn-lt"/>
                          <a:ea typeface="+mn-ea"/>
                          <a:cs typeface="+mn-cs"/>
                        </a:rPr>
                        <a:t>https://pixabay.com/photos/spices-onion-purple-food-cut-3005240/</a:t>
                      </a:r>
                      <a:endParaRPr lang="en-US" sz="1200" b="0" i="0" kern="1200" baseline="0" dirty="0" smtClean="0">
                        <a:solidFill>
                          <a:schemeClr val="tx1"/>
                        </a:solidFill>
                        <a:latin typeface="Calibri"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a:r>
                        <a:rPr lang="en-IN" sz="1000" b="1" dirty="0" smtClean="0">
                          <a:solidFill>
                            <a:schemeClr val="tx1"/>
                          </a:solidFill>
                        </a:rPr>
                        <a:t>6</a:t>
                      </a:r>
                      <a:endParaRPr lang="en-IN" sz="1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SSSVV Gallery-Keyword-roof</a:t>
                      </a:r>
                      <a:endParaRPr lang="en-US" sz="1200" b="0" u="none"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a:r>
                        <a:rPr lang="en-IN" sz="1000" b="1" dirty="0" smtClean="0">
                          <a:solidFill>
                            <a:schemeClr val="tx1"/>
                          </a:solidFill>
                        </a:rPr>
                        <a:t>6</a:t>
                      </a:r>
                      <a:endParaRPr lang="en-IN" sz="1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SSSVV Gallery-Keyword-temple wall</a:t>
                      </a:r>
                      <a:endParaRPr lang="en-US" sz="1200" b="0" dirty="0" smtClean="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7" name="Picture 2" descr="C:\Users\Workshop_meet\Desktop\polo-shirt-48105_960_720.png"/>
          <p:cNvPicPr>
            <a:picLocks noChangeAspect="1" noChangeArrowheads="1"/>
          </p:cNvPicPr>
          <p:nvPr/>
        </p:nvPicPr>
        <p:blipFill>
          <a:blip r:embed="rId3" cstate="print"/>
          <a:srcRect r="50000"/>
          <a:stretch>
            <a:fillRect/>
          </a:stretch>
        </p:blipFill>
        <p:spPr bwMode="auto">
          <a:xfrm>
            <a:off x="1981200" y="2016000"/>
            <a:ext cx="272648" cy="270000"/>
          </a:xfrm>
          <a:prstGeom prst="rect">
            <a:avLst/>
          </a:prstGeom>
          <a:noFill/>
        </p:spPr>
      </p:pic>
      <p:pic>
        <p:nvPicPr>
          <p:cNvPr id="8" name="Picture 6" descr="C:\Users\Workshop_meet\Desktop\pants-2414349_960_720.png"/>
          <p:cNvPicPr>
            <a:picLocks noChangeAspect="1" noChangeArrowheads="1"/>
          </p:cNvPicPr>
          <p:nvPr/>
        </p:nvPicPr>
        <p:blipFill>
          <a:blip r:embed="rId4" cstate="print"/>
          <a:srcRect/>
          <a:stretch>
            <a:fillRect/>
          </a:stretch>
        </p:blipFill>
        <p:spPr bwMode="auto">
          <a:xfrm>
            <a:off x="1971399" y="2362200"/>
            <a:ext cx="301227" cy="270000"/>
          </a:xfrm>
          <a:prstGeom prst="rect">
            <a:avLst/>
          </a:prstGeom>
          <a:noFill/>
        </p:spPr>
      </p:pic>
      <p:pic>
        <p:nvPicPr>
          <p:cNvPr id="9" name="Picture 2" descr="C:\Users\Workshop_meet\Desktop\blouse-154159_960_720.png"/>
          <p:cNvPicPr>
            <a:picLocks noChangeAspect="1" noChangeArrowheads="1"/>
          </p:cNvPicPr>
          <p:nvPr/>
        </p:nvPicPr>
        <p:blipFill>
          <a:blip r:embed="rId5" cstate="print"/>
          <a:srcRect/>
          <a:stretch>
            <a:fillRect/>
          </a:stretch>
        </p:blipFill>
        <p:spPr bwMode="auto">
          <a:xfrm>
            <a:off x="1905000" y="2743200"/>
            <a:ext cx="434027" cy="270000"/>
          </a:xfrm>
          <a:prstGeom prst="rect">
            <a:avLst/>
          </a:prstGeom>
          <a:noFill/>
        </p:spPr>
      </p:pic>
      <p:pic>
        <p:nvPicPr>
          <p:cNvPr id="10" name="Picture 5" descr="C:\Users\Workshop_meet\Desktop\pants-2414348_960_720.png"/>
          <p:cNvPicPr>
            <a:picLocks noChangeAspect="1" noChangeArrowheads="1"/>
          </p:cNvPicPr>
          <p:nvPr/>
        </p:nvPicPr>
        <p:blipFill>
          <a:blip r:embed="rId6" cstate="print"/>
          <a:srcRect/>
          <a:stretch>
            <a:fillRect/>
          </a:stretch>
        </p:blipFill>
        <p:spPr bwMode="auto">
          <a:xfrm>
            <a:off x="1988570" y="3082800"/>
            <a:ext cx="324240" cy="270000"/>
          </a:xfrm>
          <a:prstGeom prst="rect">
            <a:avLst/>
          </a:prstGeom>
          <a:noFill/>
        </p:spPr>
      </p:pic>
      <p:pic>
        <p:nvPicPr>
          <p:cNvPr id="14" name="Picture 2" descr="C:\Users\Workshop_meet\Desktop\scales-309810_960_720.png"/>
          <p:cNvPicPr>
            <a:picLocks noChangeAspect="1" noChangeArrowheads="1"/>
          </p:cNvPicPr>
          <p:nvPr/>
        </p:nvPicPr>
        <p:blipFill>
          <a:blip r:embed="rId7" cstate="print"/>
          <a:srcRect/>
          <a:stretch>
            <a:fillRect/>
          </a:stretch>
        </p:blipFill>
        <p:spPr bwMode="auto">
          <a:xfrm>
            <a:off x="1999783" y="3921000"/>
            <a:ext cx="271125" cy="270000"/>
          </a:xfrm>
          <a:prstGeom prst="rect">
            <a:avLst/>
          </a:prstGeom>
          <a:noFill/>
        </p:spPr>
      </p:pic>
      <p:pic>
        <p:nvPicPr>
          <p:cNvPr id="16" name="Picture 3" descr="C:\Users\Workshop_meet\Desktop\scissors-28697_960_720.png"/>
          <p:cNvPicPr>
            <a:picLocks noChangeAspect="1" noChangeArrowheads="1"/>
          </p:cNvPicPr>
          <p:nvPr/>
        </p:nvPicPr>
        <p:blipFill>
          <a:blip r:embed="rId8" cstate="print"/>
          <a:srcRect/>
          <a:stretch>
            <a:fillRect/>
          </a:stretch>
        </p:blipFill>
        <p:spPr bwMode="auto">
          <a:xfrm>
            <a:off x="1772810" y="4267200"/>
            <a:ext cx="540000" cy="270000"/>
          </a:xfrm>
          <a:prstGeom prst="rect">
            <a:avLst/>
          </a:prstGeom>
          <a:noFill/>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30390" y="1600200"/>
            <a:ext cx="233927" cy="338718"/>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00200" y="3505200"/>
            <a:ext cx="542519" cy="339922"/>
          </a:xfrm>
          <a:prstGeom prst="rect">
            <a:avLst/>
          </a:prstGeom>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91139" y="3505200"/>
            <a:ext cx="375861" cy="304800"/>
          </a:xfrm>
          <a:prstGeom prst="rect">
            <a:avLst/>
          </a:prstGeom>
        </p:spPr>
      </p:pic>
      <p:pic>
        <p:nvPicPr>
          <p:cNvPr id="13" name="Picture 2" descr="C:\Users\Workshop_meet\Downloads\pumpkin-963043_960_720.jpg"/>
          <p:cNvPicPr>
            <a:picLocks noChangeAspect="1" noChangeArrowheads="1"/>
          </p:cNvPicPr>
          <p:nvPr/>
        </p:nvPicPr>
        <p:blipFill>
          <a:blip r:embed="rId12" cstate="print"/>
          <a:srcRect/>
          <a:stretch>
            <a:fillRect/>
          </a:stretch>
        </p:blipFill>
        <p:spPr bwMode="auto">
          <a:xfrm>
            <a:off x="1828800" y="4649827"/>
            <a:ext cx="337297" cy="226973"/>
          </a:xfrm>
          <a:prstGeom prst="rect">
            <a:avLst/>
          </a:prstGeom>
          <a:noFill/>
        </p:spPr>
      </p:pic>
      <p:pic>
        <p:nvPicPr>
          <p:cNvPr id="19" name="Picture 3" descr="C:\Users\Workshop_meet\Desktop\floral-50157_960_720.jpg"/>
          <p:cNvPicPr>
            <a:picLocks noChangeAspect="1" noChangeArrowheads="1"/>
          </p:cNvPicPr>
          <p:nvPr/>
        </p:nvPicPr>
        <p:blipFill>
          <a:blip r:embed="rId13" cstate="print"/>
          <a:srcRect l="20896" t="4478" r="17910" b="5970"/>
          <a:stretch>
            <a:fillRect/>
          </a:stretch>
        </p:blipFill>
        <p:spPr bwMode="auto">
          <a:xfrm>
            <a:off x="1894732" y="4964242"/>
            <a:ext cx="222792" cy="217358"/>
          </a:xfrm>
          <a:prstGeom prst="rect">
            <a:avLst/>
          </a:prstGeom>
          <a:noFill/>
        </p:spPr>
      </p:pic>
      <p:pic>
        <p:nvPicPr>
          <p:cNvPr id="20" name="Picture 1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828800" y="5257800"/>
            <a:ext cx="282840" cy="185948"/>
          </a:xfrm>
          <a:prstGeom prst="rect">
            <a:avLst/>
          </a:prstGeom>
        </p:spPr>
      </p:pic>
      <p:pic>
        <p:nvPicPr>
          <p:cNvPr id="21"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880620" y="5562600"/>
            <a:ext cx="252980" cy="188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905000" y="5867400"/>
            <a:ext cx="291506" cy="202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56486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smtClean="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2619961810"/>
              </p:ext>
            </p:extLst>
          </p:nvPr>
        </p:nvGraphicFramePr>
        <p:xfrm>
          <a:off x="838199" y="1045278"/>
          <a:ext cx="7543800" cy="3218193"/>
        </p:xfrm>
        <a:graphic>
          <a:graphicData uri="http://schemas.openxmlformats.org/drawingml/2006/table">
            <a:tbl>
              <a:tblPr firstRow="1" bandRow="1">
                <a:tableStyleId>{7DF18680-E054-41AD-8BC1-D1AEF772440D}</a:tableStyleId>
              </a:tblPr>
              <a:tblGrid>
                <a:gridCol w="838200"/>
                <a:gridCol w="1219201"/>
                <a:gridCol w="5486399"/>
              </a:tblGrid>
              <a:tr h="647068">
                <a:tc>
                  <a:txBody>
                    <a:bodyPr/>
                    <a:lstStyle/>
                    <a:p>
                      <a:pPr algn="ctr"/>
                      <a:r>
                        <a:rPr lang="en-US" dirty="0" smtClean="0"/>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7428">
                <a:tc>
                  <a:txBody>
                    <a:bodyPr/>
                    <a:lstStyle/>
                    <a:p>
                      <a:endParaRPr lang="en-IN" sz="1000" dirty="0" smtClean="0"/>
                    </a:p>
                    <a:p>
                      <a:pPr algn="ctr"/>
                      <a:r>
                        <a:rPr lang="en-IN" sz="1000" dirty="0" smtClean="0">
                          <a:solidFill>
                            <a:schemeClr val="tx1"/>
                          </a:solidFill>
                          <a:latin typeface="Calibri" pitchFamily="34" charset="0"/>
                        </a:rPr>
                        <a:t>7</a:t>
                      </a:r>
                      <a:endParaRPr lang="en-IN" sz="1000"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SG" sz="1000" b="0" i="0" kern="1200" dirty="0" smtClean="0">
                          <a:solidFill>
                            <a:schemeClr val="dk1"/>
                          </a:solidFill>
                          <a:effectLst/>
                          <a:latin typeface="+mn-lt"/>
                          <a:ea typeface="+mn-ea"/>
                          <a:cs typeface="+mn-cs"/>
                        </a:rPr>
                        <a:t>https://pixabay.com/en/bed-bedroom-pillows-design-modern-1834916/</a:t>
                      </a:r>
                      <a:endParaRPr lang="en-US" sz="1000" b="0" i="0" kern="1200" baseline="0" dirty="0" smtClean="0">
                        <a:solidFill>
                          <a:schemeClr val="tx1"/>
                        </a:solidFill>
                        <a:latin typeface="Calibri"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7699">
                <a:tc>
                  <a:txBody>
                    <a:bodyPr/>
                    <a:lstStyle/>
                    <a:p>
                      <a:endParaRPr lang="en-IN" sz="1000" dirty="0" smtClean="0"/>
                    </a:p>
                    <a:p>
                      <a:r>
                        <a:rPr lang="en-IN" sz="1000" dirty="0" smtClean="0"/>
                        <a:t>        7</a:t>
                      </a:r>
                      <a:endParaRPr lang="en-IN"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sz="1000" b="0" i="0" kern="1200" dirty="0" smtClean="0">
                          <a:solidFill>
                            <a:schemeClr val="dk1"/>
                          </a:solidFill>
                          <a:effectLst/>
                          <a:latin typeface="+mn-lt"/>
                          <a:ea typeface="+mn-ea"/>
                          <a:cs typeface="+mn-cs"/>
                        </a:rPr>
                        <a:t>https://pixabay.com/en/pillow-sofa-cozy-furniture-2092155/</a:t>
                      </a:r>
                      <a:endParaRPr lang="en-IN" sz="1000"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666">
                <a:tc>
                  <a:txBody>
                    <a:bodyPr/>
                    <a:lstStyle/>
                    <a:p>
                      <a:r>
                        <a:rPr lang="en-IN" sz="1000" dirty="0" smtClean="0"/>
                        <a:t>      </a:t>
                      </a:r>
                      <a:r>
                        <a:rPr lang="en-IN" sz="1000" baseline="0" dirty="0">
                          <a:solidFill>
                            <a:schemeClr val="tx1"/>
                          </a:solidFill>
                          <a:latin typeface="Calibri" pitchFamily="34" charset="0"/>
                        </a:rPr>
                        <a:t> </a:t>
                      </a:r>
                      <a:endParaRPr lang="en-IN" sz="1000" baseline="0" dirty="0" smtClean="0">
                        <a:solidFill>
                          <a:schemeClr val="tx1"/>
                        </a:solidFill>
                        <a:latin typeface="Calibri" pitchFamily="34" charset="0"/>
                      </a:endParaRPr>
                    </a:p>
                    <a:p>
                      <a:r>
                        <a:rPr lang="en-IN" sz="1000" baseline="0" dirty="0" smtClean="0">
                          <a:solidFill>
                            <a:schemeClr val="tx1"/>
                          </a:solidFill>
                          <a:latin typeface="Calibri" pitchFamily="34" charset="0"/>
                        </a:rPr>
                        <a:t>      7          </a:t>
                      </a:r>
                      <a:endParaRPr lang="en-IN" sz="10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SG" sz="1000" b="0" i="0" kern="1200" dirty="0" smtClean="0">
                          <a:solidFill>
                            <a:schemeClr val="dk1"/>
                          </a:solidFill>
                          <a:effectLst/>
                          <a:latin typeface="+mn-lt"/>
                          <a:ea typeface="+mn-ea"/>
                          <a:cs typeface="+mn-cs"/>
                        </a:rPr>
                        <a:t>https://pixabay.com/en/necklace-pearl-jewelry-luxury-gift-2125146/</a:t>
                      </a:r>
                      <a:endParaRPr lang="en-US" sz="1000" dirty="0" smtClean="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666">
                <a:tc>
                  <a:txBody>
                    <a:bodyPr/>
                    <a:lstStyle/>
                    <a:p>
                      <a:endParaRPr lang="en-IN" sz="1000" dirty="0" smtClean="0"/>
                    </a:p>
                    <a:p>
                      <a:pPr algn="ctr"/>
                      <a:r>
                        <a:rPr lang="en-IN" sz="1000" dirty="0" smtClean="0">
                          <a:solidFill>
                            <a:schemeClr val="dk1"/>
                          </a:solidFill>
                          <a:latin typeface="+mn-lt"/>
                        </a:rPr>
                        <a:t>8</a:t>
                      </a:r>
                      <a:endParaRPr lang="en-IN" sz="1000" dirty="0">
                        <a:solidFill>
                          <a:schemeClr val="tx1"/>
                        </a:solidFill>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smtClean="0"/>
                        <a:t>https://pixabay.com/en/man-male-adult-person-caucasian-1209494/</a:t>
                      </a:r>
                      <a:endParaRPr lang="en-US" sz="1000" b="0" i="0" kern="1200" baseline="0" dirty="0" smtClean="0">
                        <a:solidFill>
                          <a:schemeClr val="tx1"/>
                        </a:solidFill>
                        <a:latin typeface="Calibri"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666">
                <a:tc>
                  <a:txBody>
                    <a:bodyPr/>
                    <a:lstStyle/>
                    <a:p>
                      <a:pPr algn="ctr"/>
                      <a:r>
                        <a:rPr lang="en-IN" sz="1000" dirty="0" smtClean="0"/>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i="0" kern="1200" dirty="0" smtClean="0">
                          <a:solidFill>
                            <a:schemeClr val="tx1"/>
                          </a:solidFill>
                          <a:latin typeface="+mn-lt"/>
                          <a:ea typeface="+mn-ea"/>
                          <a:cs typeface="+mn-cs"/>
                        </a:rPr>
                        <a:t>https://pixabay.com/illustrations/selfie-social-media-man-post-love-3677225/</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smtClean="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0" y="1752600"/>
            <a:ext cx="495300" cy="421717"/>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2943" y="2407695"/>
            <a:ext cx="531813" cy="276520"/>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935" y="2819400"/>
            <a:ext cx="357827" cy="298493"/>
          </a:xfrm>
          <a:prstGeom prst="rect">
            <a:avLst/>
          </a:prstGeom>
        </p:spPr>
      </p:pic>
      <p:pic>
        <p:nvPicPr>
          <p:cNvPr id="7" name="Picture 2" descr="C:\Users\Workshop_meet\Desktop\man-1209494_960_720.jpg"/>
          <p:cNvPicPr>
            <a:picLocks noChangeAspect="1" noChangeArrowheads="1"/>
          </p:cNvPicPr>
          <p:nvPr/>
        </p:nvPicPr>
        <p:blipFill>
          <a:blip r:embed="rId5" cstate="print"/>
          <a:srcRect/>
          <a:stretch>
            <a:fillRect/>
          </a:stretch>
        </p:blipFill>
        <p:spPr bwMode="auto">
          <a:xfrm>
            <a:off x="2026762" y="3352800"/>
            <a:ext cx="381000" cy="254000"/>
          </a:xfrm>
          <a:prstGeom prst="rect">
            <a:avLst/>
          </a:prstGeom>
          <a:noFill/>
        </p:spPr>
      </p:pic>
      <p:grpSp>
        <p:nvGrpSpPr>
          <p:cNvPr id="8" name="Group 7"/>
          <p:cNvGrpSpPr/>
          <p:nvPr/>
        </p:nvGrpSpPr>
        <p:grpSpPr>
          <a:xfrm>
            <a:off x="1957752" y="3886200"/>
            <a:ext cx="435041" cy="200172"/>
            <a:chOff x="2039204" y="2642189"/>
            <a:chExt cx="5564262" cy="3721100"/>
          </a:xfrm>
        </p:grpSpPr>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39204" y="2642189"/>
              <a:ext cx="5564262" cy="3721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Oval 11"/>
            <p:cNvSpPr/>
            <p:nvPr/>
          </p:nvSpPr>
          <p:spPr>
            <a:xfrm>
              <a:off x="6907127" y="3661158"/>
              <a:ext cx="152400" cy="150621"/>
            </a:xfrm>
            <a:prstGeom prst="ellipse">
              <a:avLst/>
            </a:prstGeom>
            <a:solidFill>
              <a:srgbClr val="003300"/>
            </a:solidFill>
            <a:ln>
              <a:solidFill>
                <a:srgbClr val="FFC000"/>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SG" dirty="0"/>
            </a:p>
          </p:txBody>
        </p:sp>
        <p:sp>
          <p:nvSpPr>
            <p:cNvPr id="13" name="Oval 12"/>
            <p:cNvSpPr/>
            <p:nvPr/>
          </p:nvSpPr>
          <p:spPr>
            <a:xfrm>
              <a:off x="6629400" y="3811779"/>
              <a:ext cx="152400" cy="150621"/>
            </a:xfrm>
            <a:prstGeom prst="ellipse">
              <a:avLst/>
            </a:prstGeom>
            <a:solidFill>
              <a:srgbClr val="003300"/>
            </a:solidFill>
            <a:ln>
              <a:solidFill>
                <a:srgbClr val="FFC000"/>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SG" dirty="0"/>
            </a:p>
          </p:txBody>
        </p:sp>
        <p:sp>
          <p:nvSpPr>
            <p:cNvPr id="14" name="Freeform 13"/>
            <p:cNvSpPr/>
            <p:nvPr/>
          </p:nvSpPr>
          <p:spPr>
            <a:xfrm flipH="1">
              <a:off x="6850351" y="3866905"/>
              <a:ext cx="56198" cy="150620"/>
            </a:xfrm>
            <a:custGeom>
              <a:avLst/>
              <a:gdLst>
                <a:gd name="connsiteX0" fmla="*/ 0 w 20471"/>
                <a:gd name="connsiteY0" fmla="*/ 0 h 95535"/>
                <a:gd name="connsiteX1" fmla="*/ 20471 w 20471"/>
                <a:gd name="connsiteY1" fmla="*/ 95535 h 95535"/>
                <a:gd name="connsiteX2" fmla="*/ 20471 w 20471"/>
                <a:gd name="connsiteY2" fmla="*/ 95535 h 95535"/>
              </a:gdLst>
              <a:ahLst/>
              <a:cxnLst>
                <a:cxn ang="0">
                  <a:pos x="connsiteX0" y="connsiteY0"/>
                </a:cxn>
                <a:cxn ang="0">
                  <a:pos x="connsiteX1" y="connsiteY1"/>
                </a:cxn>
                <a:cxn ang="0">
                  <a:pos x="connsiteX2" y="connsiteY2"/>
                </a:cxn>
              </a:cxnLst>
              <a:rect l="l" t="t" r="r" b="b"/>
              <a:pathLst>
                <a:path w="20471" h="95535">
                  <a:moveTo>
                    <a:pt x="0" y="0"/>
                  </a:moveTo>
                  <a:lnTo>
                    <a:pt x="20471" y="95535"/>
                  </a:lnTo>
                  <a:lnTo>
                    <a:pt x="20471" y="95535"/>
                  </a:ln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grpSp>
    </p:spTree>
    <p:extLst>
      <p:ext uri="{BB962C8B-B14F-4D97-AF65-F5344CB8AC3E}">
        <p14:creationId xmlns:p14="http://schemas.microsoft.com/office/powerpoint/2010/main" val="1400572627"/>
      </p:ext>
    </p:extLst>
  </p:cSld>
  <p:clrMapOvr>
    <a:masterClrMapping/>
  </p:clrMapOvr>
  <p:timing>
    <p:tnLst>
      <p:par>
        <p:cTn id="1" dur="indefinite" restart="never" nodeType="tmRoot"/>
      </p:par>
    </p:tnLst>
  </p:timing>
</p:sld>
</file>

<file path=ppt/theme/theme1.xml><?xml version="1.0" encoding="utf-8"?>
<a:theme xmlns:a="http://schemas.openxmlformats.org/drawingml/2006/main" name="MT_05_05_07_DD_Practical use of Symmetry_Fin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MT_05_05_07_DD_Practical use of Symmetry_Final</Template>
  <TotalTime>3279</TotalTime>
  <Words>552</Words>
  <Application>Microsoft Office PowerPoint</Application>
  <PresentationFormat>On-screen Show (4:3)</PresentationFormat>
  <Paragraphs>162</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MT_05_05_07_DD_Practical use of Symmetry_Final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MM Index</vt:lpstr>
      <vt:lpstr>MM Index</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sssvv.cet</dc:creator>
  <cp:lastModifiedBy>mnivas@yahoo.com</cp:lastModifiedBy>
  <cp:revision>53</cp:revision>
  <dcterms:created xsi:type="dcterms:W3CDTF">2016-01-10T05:30:40Z</dcterms:created>
  <dcterms:modified xsi:type="dcterms:W3CDTF">2021-04-07T15:56:18Z</dcterms:modified>
</cp:coreProperties>
</file>