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qBb53J/kyjHkjZlCTNplz/vzH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C49EB5C-5B51-4C7B-BEDC-588BB410130A}">
  <a:tblStyle styleId="{CC49EB5C-5B51-4C7B-BEDC-588BB410130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4" d="100"/>
          <a:sy n="84" d="100"/>
        </p:scale>
        <p:origin x="-1325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97715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" name="Google Shape;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" name="Google Shape;3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10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teacher must ask the students to bring the materials the previous day itself. The students must bring the materials on their won.</a:t>
            </a:r>
            <a:endParaRPr sz="10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&lt;Scissors&gt; - &lt;</a:t>
            </a:r>
            <a:r>
              <a:rPr lang="en-US" sz="1200" dirty="0">
                <a:solidFill>
                  <a:schemeClr val="dk1"/>
                </a:solidFill>
              </a:rPr>
              <a:t>https://openclipart.org/detail/22372/scissors</a:t>
            </a: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&lt;Paper&gt; - &lt;https://pixabay.com/en/paper-sheets-colours-red-green-305095/&gt;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&lt;Pencil&gt; - &lt;https://commons.wikimedia.org/wiki/File:Pencil-db.jpg&gt;</a:t>
            </a:r>
            <a:endParaRPr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&lt;Scale&gt; - &lt;</a:t>
            </a:r>
            <a:r>
              <a:rPr lang="en-US" sz="1200" i="1" dirty="0"/>
              <a:t>https://openclipart.org/detail/308824/shinwa-15cm-ruler</a:t>
            </a: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must ask the questions to recall the line of symmetry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&lt;Scissors&gt; - &lt;https://www.kisspng.com/png-scissors-clip-art-public-domain-drawings-578403/&gt;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&lt;Paper&gt; - &lt;https://pixabay.com/en/paper-sheets-colours-red-green-305095/&gt;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&lt;Pencil&gt; - &lt;https://commons.wikimedia.org/wiki/File:Pencil-db.jpg&gt;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&lt;Scale&gt; - &lt;https://commons.wikimedia.org/wiki/File:Ruler_4scales.jpg&gt;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5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must ask the questions to recall the line of symmetry</a:t>
            </a: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&lt;Scissors&gt; - &lt;https://www.kisspng.com/png-scissors-clip-art-public-domain-drawings-578403/&gt;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&lt;Paper&gt; - &lt;https://pixabay.com/en/paper-sheets-colours-red-green-305095/&gt;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&lt;Pencil&gt; - &lt;https://commons.wikimedia.org/wiki/File:Pencil-db.jpg&gt;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&lt;Scale&gt; - &lt;https://commons.wikimedia.org/wiki/File:Ruler_4scales.jpg&gt;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6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N/A</a:t>
            </a:r>
            <a:endParaRPr sz="1200" b="1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Original Contribution: vishmom@gmail.com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N/A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 – Original Contribution - vishmom@gmail.com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 – Original Contribution - vishmom@gmail.com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must ask the questions to recall the line of symmetry</a:t>
            </a: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&lt;Scissors&gt; - &lt;https://www.kisspng.com/png-scissors-clip-art-public-domain-drawings-578403/&gt;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&lt;Paper&gt; - &lt;https://pixabay.com/en/paper-sheets-colours-red-green-305095/&gt;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&lt;Pencil&gt; - &lt;https://commons.wikimedia.org/wiki/File:Pencil-db.jpg&gt;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&lt;Scale&gt; - &lt;https://commons.wikimedia.org/wiki/File:Ruler_4scales.jpg&gt;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must ask the questions to recall the line of symmetry</a:t>
            </a: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&lt;Scissors&gt; - &lt;https://www.kisspng.com/png-scissors-clip-art-public-domain-drawings-578403/&gt;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&lt;Paper&gt; - &lt;https://pixabay.com/en/paper-sheets-colours-red-green-305095/&gt;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&lt;Pencil&gt; - &lt;https://commons.wikimedia.org/wiki/File:Pencil-db.jpg&gt;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&lt;Scale&gt; - &lt;https://commons.wikimedia.org/wiki/File:Ruler_4scales.jpg&gt;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1" name="Google Shape;21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3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3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dirty="0"/>
            </a:p>
          </p:txBody>
        </p:sp>
        <p:sp>
          <p:nvSpPr>
            <p:cNvPr id="16" name="Google Shape;16;p13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dirty="0"/>
            </a:p>
          </p:txBody>
        </p:sp>
        <p:sp>
          <p:nvSpPr>
            <p:cNvPr id="17" name="Google Shape;17;p13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 dirty="0"/>
            </a:p>
          </p:txBody>
        </p:sp>
        <p:sp>
          <p:nvSpPr>
            <p:cNvPr id="18" name="Google Shape;18;p13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 dirty="0"/>
            </a:p>
          </p:txBody>
        </p:sp>
        <p:cxnSp>
          <p:nvCxnSpPr>
            <p:cNvPr id="19" name="Google Shape;19;p13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3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3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3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3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dirty="0"/>
          </a:p>
        </p:txBody>
      </p:sp>
      <p:pic>
        <p:nvPicPr>
          <p:cNvPr id="24" name="Google Shape;24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>
            <a:hlinkClick r:id="rId6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"/>
          <p:cNvSpPr txBox="1">
            <a:spLocks noGrp="1"/>
          </p:cNvSpPr>
          <p:nvPr>
            <p:ph type="ctrTitle"/>
          </p:nvPr>
        </p:nvSpPr>
        <p:spPr>
          <a:xfrm>
            <a:off x="762000" y="2438400"/>
            <a:ext cx="7772400" cy="190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Calibri"/>
              <a:buNone/>
            </a:pPr>
            <a:r>
              <a:rPr lang="en-US" b="1" dirty="0">
                <a:solidFill>
                  <a:srgbClr val="C00000"/>
                </a:solidFill>
              </a:rPr>
              <a:t>Activity to Learn Lines of Symmetry</a:t>
            </a:r>
            <a:endParaRPr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/>
          <p:cNvSpPr txBox="1">
            <a:spLocks noGrp="1"/>
          </p:cNvSpPr>
          <p:nvPr>
            <p:ph type="title"/>
          </p:nvPr>
        </p:nvSpPr>
        <p:spPr>
          <a:xfrm>
            <a:off x="1066800" y="274638"/>
            <a:ext cx="69342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b="1" dirty="0"/>
              <a:t>LINE OF SYMMETRY</a:t>
            </a:r>
            <a:endParaRPr b="1" dirty="0"/>
          </a:p>
        </p:txBody>
      </p:sp>
      <p:sp>
        <p:nvSpPr>
          <p:cNvPr id="42" name="Google Shape;42;p2"/>
          <p:cNvSpPr txBox="1">
            <a:spLocks noGrp="1"/>
          </p:cNvSpPr>
          <p:nvPr>
            <p:ph type="body" idx="1"/>
          </p:nvPr>
        </p:nvSpPr>
        <p:spPr>
          <a:xfrm>
            <a:off x="457200" y="1219201"/>
            <a:ext cx="8229600" cy="205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3200"/>
              <a:buFont typeface="Arial"/>
              <a:buNone/>
            </a:pPr>
            <a:r>
              <a:rPr lang="en-US" b="1" i="1" dirty="0">
                <a:solidFill>
                  <a:srgbClr val="008000"/>
                </a:solidFill>
              </a:rPr>
              <a:t>Aim</a:t>
            </a:r>
            <a:r>
              <a:rPr lang="en-US" dirty="0"/>
              <a:t> - </a:t>
            </a:r>
            <a:r>
              <a:rPr lang="en-US" sz="2800" dirty="0"/>
              <a:t>To find lines of symmetry of the given shapes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/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8000"/>
              </a:buClr>
              <a:buSzPts val="3200"/>
              <a:buFont typeface="Arial"/>
              <a:buNone/>
            </a:pPr>
            <a:r>
              <a:rPr lang="en-US" b="1" i="1" dirty="0">
                <a:solidFill>
                  <a:srgbClr val="008000"/>
                </a:solidFill>
              </a:rPr>
              <a:t>Materials Required </a:t>
            </a:r>
            <a:endParaRPr sz="2800" dirty="0">
              <a:solidFill>
                <a:srgbClr val="008000"/>
              </a:solidFill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838200" y="4567535"/>
            <a:ext cx="115758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Scissors</a:t>
            </a:r>
            <a:endParaRPr sz="2400" dirty="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Google Shape;44;p2" descr="800px-Pencil-d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0" y="3657600"/>
            <a:ext cx="2138946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2" descr="paper-305095_960_72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2800" y="3276600"/>
            <a:ext cx="1447800" cy="135378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2"/>
          <p:cNvSpPr/>
          <p:nvPr/>
        </p:nvSpPr>
        <p:spPr>
          <a:xfrm>
            <a:off x="7543800" y="4724400"/>
            <a:ext cx="9132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800000"/>
                </a:solidFill>
                <a:latin typeface="Calibri"/>
                <a:ea typeface="Calibri"/>
                <a:cs typeface="Calibri"/>
                <a:sym typeface="Calibri"/>
              </a:rPr>
              <a:t>Paper</a:t>
            </a:r>
            <a:endParaRPr sz="2400" dirty="0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4114800" y="4572000"/>
            <a:ext cx="9326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3F3151"/>
                </a:solidFill>
                <a:latin typeface="Calibri"/>
                <a:ea typeface="Calibri"/>
                <a:cs typeface="Calibri"/>
                <a:sym typeface="Calibri"/>
              </a:rPr>
              <a:t>Pencil</a:t>
            </a:r>
            <a:endParaRPr sz="2400" dirty="0">
              <a:solidFill>
                <a:srgbClr val="3F315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3429000" y="6243935"/>
            <a:ext cx="8274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Scale</a:t>
            </a:r>
            <a:endParaRPr sz="2400" dirty="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" name="Google Shape;49;p2" descr="nicubunu-Scissor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003175" y="3289171"/>
            <a:ext cx="965454" cy="1600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2" descr="1540329960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3001" y="5562601"/>
            <a:ext cx="5334000" cy="62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 txBox="1">
            <a:spLocks noGrp="1"/>
          </p:cNvSpPr>
          <p:nvPr>
            <p:ph type="title"/>
          </p:nvPr>
        </p:nvSpPr>
        <p:spPr>
          <a:xfrm>
            <a:off x="1066800" y="274638"/>
            <a:ext cx="69342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b="1" dirty="0"/>
              <a:t>QUESTIONS TO RECALL</a:t>
            </a:r>
            <a:endParaRPr b="1" dirty="0"/>
          </a:p>
        </p:txBody>
      </p:sp>
      <p:sp>
        <p:nvSpPr>
          <p:cNvPr id="57" name="Google Shape;57;p3"/>
          <p:cNvSpPr txBox="1">
            <a:spLocks noGrp="1"/>
          </p:cNvSpPr>
          <p:nvPr>
            <p:ph type="body" idx="1"/>
          </p:nvPr>
        </p:nvSpPr>
        <p:spPr>
          <a:xfrm>
            <a:off x="457200" y="1219201"/>
            <a:ext cx="8229600" cy="5029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98463" lvl="0" indent="-3984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3200"/>
              <a:buAutoNum type="arabicPeriod"/>
            </a:pPr>
            <a:r>
              <a:rPr lang="en-US" b="1" i="1" dirty="0">
                <a:solidFill>
                  <a:srgbClr val="974806"/>
                </a:solidFill>
              </a:rPr>
              <a:t>What is a line of symmetry?</a:t>
            </a:r>
            <a:endParaRPr dirty="0"/>
          </a:p>
          <a:p>
            <a:pPr marL="398463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dirty="0"/>
              <a:t>The axis or </a:t>
            </a:r>
            <a:r>
              <a:rPr lang="en-US" sz="2800" b="1" dirty="0"/>
              <a:t>line of symmetry</a:t>
            </a:r>
            <a:r>
              <a:rPr lang="en-US" sz="2800" dirty="0"/>
              <a:t> is an imaginary line that runs through the center of a line or shape creating two perfectly identical halves. </a:t>
            </a:r>
            <a:endParaRPr dirty="0"/>
          </a:p>
          <a:p>
            <a:pPr marL="398463" marR="0" lvl="0" indent="-398463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Arial"/>
              <a:buNone/>
            </a:pPr>
            <a:r>
              <a:rPr lang="en-US" b="1" dirty="0">
                <a:solidFill>
                  <a:srgbClr val="800000"/>
                </a:solidFill>
              </a:rPr>
              <a:t>2. </a:t>
            </a:r>
            <a:r>
              <a:rPr lang="en-US" b="1" i="1" dirty="0">
                <a:solidFill>
                  <a:srgbClr val="800000"/>
                </a:solidFill>
              </a:rPr>
              <a:t>How many lines of symmetry are there in a regular polygon?</a:t>
            </a:r>
            <a:endParaRPr dirty="0"/>
          </a:p>
          <a:p>
            <a:pPr marL="398463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dirty="0"/>
              <a:t>A regular polygon has as many lines of symmetry as it has sides. They may have several lines of symmetry.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/>
          <p:cNvSpPr txBox="1">
            <a:spLocks noGrp="1"/>
          </p:cNvSpPr>
          <p:nvPr>
            <p:ph type="title"/>
          </p:nvPr>
        </p:nvSpPr>
        <p:spPr>
          <a:xfrm>
            <a:off x="1066800" y="274638"/>
            <a:ext cx="69342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b="1" dirty="0"/>
              <a:t>PROCEDURE</a:t>
            </a:r>
            <a:endParaRPr b="1" dirty="0"/>
          </a:p>
        </p:txBody>
      </p:sp>
      <p:sp>
        <p:nvSpPr>
          <p:cNvPr id="64" name="Google Shape;64;p4"/>
          <p:cNvSpPr txBox="1">
            <a:spLocks noGrp="1"/>
          </p:cNvSpPr>
          <p:nvPr>
            <p:ph type="body" idx="1"/>
          </p:nvPr>
        </p:nvSpPr>
        <p:spPr>
          <a:xfrm>
            <a:off x="304800" y="1447800"/>
            <a:ext cx="8610600" cy="380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lang="en-US" b="1" i="1" dirty="0">
                <a:solidFill>
                  <a:srgbClr val="FF0000"/>
                </a:solidFill>
              </a:rPr>
              <a:t>Step 1</a:t>
            </a:r>
            <a:r>
              <a:rPr lang="en-US" dirty="0"/>
              <a:t>: </a:t>
            </a:r>
            <a:r>
              <a:rPr lang="en-US" sz="2800" dirty="0"/>
              <a:t>Cut the sheets by drawing the shapes of equilateral triangle, square, regular pentagon, and regular hexagon.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/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lang="en-US" b="1" i="1" dirty="0">
                <a:solidFill>
                  <a:srgbClr val="FF0000"/>
                </a:solidFill>
              </a:rPr>
              <a:t>Step 2</a:t>
            </a:r>
            <a:r>
              <a:rPr lang="en-US" dirty="0"/>
              <a:t>: </a:t>
            </a:r>
            <a:r>
              <a:rPr lang="en-US" sz="2800" dirty="0"/>
              <a:t>Starting with a triangle, by folding the paper, find out the number of lines of symmetry in each figure.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dirty="0"/>
              <a:t>Let us see the lines of symmetry for square: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4104" y="5941069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Google Shape;71;p5"/>
          <p:cNvGrpSpPr/>
          <p:nvPr/>
        </p:nvGrpSpPr>
        <p:grpSpPr>
          <a:xfrm>
            <a:off x="914400" y="1161026"/>
            <a:ext cx="7315198" cy="1809628"/>
            <a:chOff x="0" y="18026"/>
            <a:chExt cx="7315198" cy="1809628"/>
          </a:xfrm>
        </p:grpSpPr>
        <p:sp>
          <p:nvSpPr>
            <p:cNvPr id="72" name="Google Shape;72;p5"/>
            <p:cNvSpPr/>
            <p:nvPr/>
          </p:nvSpPr>
          <p:spPr>
            <a:xfrm rot="5400000">
              <a:off x="-149069" y="167095"/>
              <a:ext cx="993795" cy="695657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;p5"/>
            <p:cNvSpPr txBox="1"/>
            <p:nvPr/>
          </p:nvSpPr>
          <p:spPr>
            <a:xfrm>
              <a:off x="1" y="365855"/>
              <a:ext cx="695657" cy="2981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5"/>
            <p:cNvSpPr/>
            <p:nvPr/>
          </p:nvSpPr>
          <p:spPr>
            <a:xfrm rot="5400000">
              <a:off x="3552260" y="-2823382"/>
              <a:ext cx="906335" cy="661954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BF504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" name="Google Shape;75;p5"/>
            <p:cNvSpPr txBox="1"/>
            <p:nvPr/>
          </p:nvSpPr>
          <p:spPr>
            <a:xfrm>
              <a:off x="695657" y="77465"/>
              <a:ext cx="6575298" cy="817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Fold it along its length into two such that the halves exactly overlap</a:t>
              </a:r>
              <a:endParaRPr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5"/>
            <p:cNvSpPr/>
            <p:nvPr/>
          </p:nvSpPr>
          <p:spPr>
            <a:xfrm rot="5400000">
              <a:off x="-149069" y="982928"/>
              <a:ext cx="993795" cy="695657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739235"/>
                </a:gs>
                <a:gs pos="80000">
                  <a:srgbClr val="98BF47"/>
                </a:gs>
                <a:gs pos="100000">
                  <a:srgbClr val="99C34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" name="Google Shape;77;p5"/>
            <p:cNvSpPr txBox="1"/>
            <p:nvPr/>
          </p:nvSpPr>
          <p:spPr>
            <a:xfrm>
              <a:off x="1" y="1181688"/>
              <a:ext cx="695657" cy="2981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5"/>
            <p:cNvSpPr/>
            <p:nvPr/>
          </p:nvSpPr>
          <p:spPr>
            <a:xfrm rot="5400000">
              <a:off x="3682444" y="-1883095"/>
              <a:ext cx="645967" cy="661954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99B95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" name="Google Shape;79;p5"/>
            <p:cNvSpPr txBox="1"/>
            <p:nvPr/>
          </p:nvSpPr>
          <p:spPr>
            <a:xfrm>
              <a:off x="695657" y="1135226"/>
              <a:ext cx="6588008" cy="582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Unfold the shape and look at the creased line</a:t>
              </a:r>
              <a:endParaRPr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0" name="Google Shape;80;p5"/>
          <p:cNvPicPr preferRelativeResize="0"/>
          <p:nvPr/>
        </p:nvPicPr>
        <p:blipFill rotWithShape="1">
          <a:blip r:embed="rId4">
            <a:alphaModFix/>
          </a:blip>
          <a:srcRect l="24598" t="43750" r="49048" b="26041"/>
          <a:stretch/>
        </p:blipFill>
        <p:spPr>
          <a:xfrm>
            <a:off x="1371600" y="3892153"/>
            <a:ext cx="342900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5"/>
          <p:cNvPicPr preferRelativeResize="0"/>
          <p:nvPr/>
        </p:nvPicPr>
        <p:blipFill rotWithShape="1">
          <a:blip r:embed="rId5">
            <a:alphaModFix/>
          </a:blip>
          <a:srcRect l="24817" t="48958" r="50000" b="23958"/>
          <a:stretch/>
        </p:blipFill>
        <p:spPr>
          <a:xfrm>
            <a:off x="1524000" y="4044553"/>
            <a:ext cx="32766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5"/>
          <p:cNvSpPr/>
          <p:nvPr/>
        </p:nvSpPr>
        <p:spPr>
          <a:xfrm>
            <a:off x="6400800" y="4120753"/>
            <a:ext cx="1371600" cy="13716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6400800" y="4120753"/>
            <a:ext cx="685800" cy="13716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6629400" y="4196953"/>
            <a:ext cx="685800" cy="14478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7086600" y="4157329"/>
            <a:ext cx="685800" cy="14478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6934200" y="3739753"/>
            <a:ext cx="533400" cy="304800"/>
          </a:xfrm>
          <a:prstGeom prst="arc">
            <a:avLst>
              <a:gd name="adj1" fmla="val 16200000"/>
              <a:gd name="adj2" fmla="val 5850987"/>
            </a:avLst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3886200" y="6305490"/>
            <a:ext cx="2667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DF322D"/>
                </a:solidFill>
                <a:latin typeface="Arial"/>
                <a:ea typeface="Arial"/>
                <a:cs typeface="Arial"/>
                <a:sym typeface="Arial"/>
              </a:rPr>
              <a:t>Line of symmetry</a:t>
            </a:r>
            <a:endParaRPr sz="2000" b="1" cap="none" dirty="0">
              <a:solidFill>
                <a:srgbClr val="DF322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" name="Google Shape;88;p5"/>
          <p:cNvCxnSpPr/>
          <p:nvPr/>
        </p:nvCxnSpPr>
        <p:spPr>
          <a:xfrm rot="10800000">
            <a:off x="2971800" y="5035153"/>
            <a:ext cx="1828800" cy="1295400"/>
          </a:xfrm>
          <a:prstGeom prst="straightConnector1">
            <a:avLst/>
          </a:prstGeom>
          <a:noFill/>
          <a:ln w="50800" cap="flat" cmpd="sng">
            <a:solidFill>
              <a:srgbClr val="FFC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89" name="Google Shape;89;p5"/>
          <p:cNvCxnSpPr/>
          <p:nvPr/>
        </p:nvCxnSpPr>
        <p:spPr>
          <a:xfrm flipH="1">
            <a:off x="4800600" y="5416153"/>
            <a:ext cx="2286000" cy="914400"/>
          </a:xfrm>
          <a:prstGeom prst="straightConnector1">
            <a:avLst/>
          </a:prstGeom>
          <a:noFill/>
          <a:ln w="50800" cap="flat" cmpd="sng">
            <a:solidFill>
              <a:srgbClr val="FFC000"/>
            </a:solidFill>
            <a:prstDash val="solid"/>
            <a:round/>
            <a:headEnd type="triangle" w="med" len="med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90" name="Google Shape;90;p5"/>
          <p:cNvSpPr/>
          <p:nvPr/>
        </p:nvSpPr>
        <p:spPr>
          <a:xfrm>
            <a:off x="5943600" y="3333690"/>
            <a:ext cx="239681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Along the Length</a:t>
            </a:r>
            <a:endParaRPr sz="2400" b="1" cap="none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1793544" y="158089"/>
            <a:ext cx="5486400" cy="646331"/>
          </a:xfrm>
          <a:prstGeom prst="rect">
            <a:avLst/>
          </a:prstGeom>
          <a:solidFill>
            <a:srgbClr val="6B460F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Line of Symmetry - Square</a:t>
            </a:r>
            <a:endParaRPr sz="36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1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1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1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2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/>
          <p:nvPr/>
        </p:nvSpPr>
        <p:spPr>
          <a:xfrm>
            <a:off x="3048000" y="4029102"/>
            <a:ext cx="685800" cy="13716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6"/>
          <p:cNvSpPr/>
          <p:nvPr/>
        </p:nvSpPr>
        <p:spPr>
          <a:xfrm>
            <a:off x="3038448" y="4029102"/>
            <a:ext cx="1371600" cy="13716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59088" y="588673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6"/>
          <p:cNvSpPr/>
          <p:nvPr/>
        </p:nvSpPr>
        <p:spPr>
          <a:xfrm>
            <a:off x="4714848" y="4486302"/>
            <a:ext cx="533400" cy="304800"/>
          </a:xfrm>
          <a:prstGeom prst="arc">
            <a:avLst>
              <a:gd name="adj1" fmla="val 16200000"/>
              <a:gd name="adj2" fmla="val 5850987"/>
            </a:avLst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3038448" y="4714902"/>
            <a:ext cx="1371600" cy="6858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 rot="1743589">
            <a:off x="3031340" y="4627441"/>
            <a:ext cx="1700168" cy="6858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 rot="-1799190">
            <a:off x="3035594" y="4112770"/>
            <a:ext cx="1700168" cy="6858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" name="Google Shape;104;p6"/>
          <p:cNvCxnSpPr/>
          <p:nvPr/>
        </p:nvCxnSpPr>
        <p:spPr>
          <a:xfrm rot="10800000">
            <a:off x="3657600" y="4029102"/>
            <a:ext cx="381000" cy="838200"/>
          </a:xfrm>
          <a:prstGeom prst="straightConnector1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5" name="Google Shape;105;p6"/>
          <p:cNvCxnSpPr/>
          <p:nvPr/>
        </p:nvCxnSpPr>
        <p:spPr>
          <a:xfrm rot="10800000" flipH="1">
            <a:off x="3657600" y="4541166"/>
            <a:ext cx="457200" cy="838200"/>
          </a:xfrm>
          <a:prstGeom prst="straightConnector1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6" name="Google Shape;106;p6"/>
          <p:cNvSpPr/>
          <p:nvPr/>
        </p:nvSpPr>
        <p:spPr>
          <a:xfrm>
            <a:off x="3048000" y="4714902"/>
            <a:ext cx="685800" cy="6858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3657600" y="5985239"/>
            <a:ext cx="36576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Another Line of symmetry</a:t>
            </a:r>
            <a:endParaRPr sz="2400" b="1" cap="none" dirty="0">
              <a:solidFill>
                <a:srgbClr val="DF32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8" name="Google Shape;108;p6"/>
          <p:cNvCxnSpPr/>
          <p:nvPr/>
        </p:nvCxnSpPr>
        <p:spPr>
          <a:xfrm rot="10800000">
            <a:off x="4038600" y="4791102"/>
            <a:ext cx="1066800" cy="1219200"/>
          </a:xfrm>
          <a:prstGeom prst="straightConnector1">
            <a:avLst/>
          </a:prstGeom>
          <a:noFill/>
          <a:ln w="50800" cap="flat" cmpd="sng">
            <a:solidFill>
              <a:srgbClr val="FFC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09" name="Google Shape;109;p6"/>
          <p:cNvSpPr/>
          <p:nvPr/>
        </p:nvSpPr>
        <p:spPr>
          <a:xfrm>
            <a:off x="5029200" y="3657600"/>
            <a:ext cx="25170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Along the Breadth</a:t>
            </a:r>
            <a:endParaRPr sz="2400" b="1" cap="none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1793544" y="158089"/>
            <a:ext cx="5486400" cy="646331"/>
          </a:xfrm>
          <a:prstGeom prst="rect">
            <a:avLst/>
          </a:prstGeom>
          <a:solidFill>
            <a:srgbClr val="6B460F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Line of Symmetry - Square</a:t>
            </a:r>
            <a:endParaRPr sz="36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" name="Google Shape;111;p6"/>
          <p:cNvGrpSpPr/>
          <p:nvPr/>
        </p:nvGrpSpPr>
        <p:grpSpPr>
          <a:xfrm>
            <a:off x="887104" y="1375978"/>
            <a:ext cx="7315198" cy="1809628"/>
            <a:chOff x="0" y="18026"/>
            <a:chExt cx="7315198" cy="1809628"/>
          </a:xfrm>
        </p:grpSpPr>
        <p:sp>
          <p:nvSpPr>
            <p:cNvPr id="112" name="Google Shape;112;p6"/>
            <p:cNvSpPr/>
            <p:nvPr/>
          </p:nvSpPr>
          <p:spPr>
            <a:xfrm rot="5400000">
              <a:off x="-149069" y="167095"/>
              <a:ext cx="993795" cy="695657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113;p6"/>
            <p:cNvSpPr txBox="1"/>
            <p:nvPr/>
          </p:nvSpPr>
          <p:spPr>
            <a:xfrm>
              <a:off x="1" y="365855"/>
              <a:ext cx="695657" cy="2981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6"/>
            <p:cNvSpPr/>
            <p:nvPr/>
          </p:nvSpPr>
          <p:spPr>
            <a:xfrm rot="5400000">
              <a:off x="3552260" y="-2823382"/>
              <a:ext cx="906335" cy="661954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BF504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5" name="Google Shape;115;p6"/>
            <p:cNvSpPr txBox="1"/>
            <p:nvPr/>
          </p:nvSpPr>
          <p:spPr>
            <a:xfrm>
              <a:off x="695657" y="77465"/>
              <a:ext cx="6575298" cy="817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Fold it along its breadth into two such that the halves exactly overlap</a:t>
              </a:r>
              <a:endParaRPr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6"/>
            <p:cNvSpPr/>
            <p:nvPr/>
          </p:nvSpPr>
          <p:spPr>
            <a:xfrm rot="5400000">
              <a:off x="-149069" y="982928"/>
              <a:ext cx="993795" cy="695657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739235"/>
                </a:gs>
                <a:gs pos="80000">
                  <a:srgbClr val="98BF47"/>
                </a:gs>
                <a:gs pos="100000">
                  <a:srgbClr val="99C34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7" name="Google Shape;117;p6"/>
            <p:cNvSpPr txBox="1"/>
            <p:nvPr/>
          </p:nvSpPr>
          <p:spPr>
            <a:xfrm>
              <a:off x="1" y="1181688"/>
              <a:ext cx="695657" cy="2981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6"/>
            <p:cNvSpPr/>
            <p:nvPr/>
          </p:nvSpPr>
          <p:spPr>
            <a:xfrm rot="5400000">
              <a:off x="3682444" y="-1883095"/>
              <a:ext cx="645967" cy="661954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99B95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" name="Google Shape;119;p6"/>
            <p:cNvSpPr txBox="1"/>
            <p:nvPr/>
          </p:nvSpPr>
          <p:spPr>
            <a:xfrm>
              <a:off x="695657" y="1135226"/>
              <a:ext cx="6588008" cy="582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Unfold the shape and look at the creased line</a:t>
              </a:r>
              <a:endParaRPr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1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2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2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3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3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4104" y="5941069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7"/>
          <p:cNvGrpSpPr/>
          <p:nvPr/>
        </p:nvGrpSpPr>
        <p:grpSpPr>
          <a:xfrm>
            <a:off x="817598" y="1143000"/>
            <a:ext cx="7695307" cy="1007119"/>
            <a:chOff x="131798" y="0"/>
            <a:chExt cx="7695307" cy="1007119"/>
          </a:xfrm>
        </p:grpSpPr>
        <p:sp>
          <p:nvSpPr>
            <p:cNvPr id="127" name="Google Shape;127;p7"/>
            <p:cNvSpPr/>
            <p:nvPr/>
          </p:nvSpPr>
          <p:spPr>
            <a:xfrm rot="5400000">
              <a:off x="-90241" y="222039"/>
              <a:ext cx="1007119" cy="563040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128;p7"/>
            <p:cNvSpPr txBox="1"/>
            <p:nvPr/>
          </p:nvSpPr>
          <p:spPr>
            <a:xfrm>
              <a:off x="131799" y="281519"/>
              <a:ext cx="563040" cy="444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7"/>
            <p:cNvSpPr/>
            <p:nvPr/>
          </p:nvSpPr>
          <p:spPr>
            <a:xfrm rot="5400000">
              <a:off x="3946905" y="-2965806"/>
              <a:ext cx="854705" cy="690569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BF504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130;p7"/>
            <p:cNvSpPr txBox="1"/>
            <p:nvPr/>
          </p:nvSpPr>
          <p:spPr>
            <a:xfrm>
              <a:off x="921410" y="101412"/>
              <a:ext cx="6863973" cy="771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Fold it along its diagonal into two such that the halves exactly overlap</a:t>
              </a:r>
              <a:endParaRPr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1" name="Google Shape;13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5647" y="3429000"/>
            <a:ext cx="3194106" cy="2209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7"/>
          <p:cNvGrpSpPr/>
          <p:nvPr/>
        </p:nvGrpSpPr>
        <p:grpSpPr>
          <a:xfrm>
            <a:off x="838197" y="1996381"/>
            <a:ext cx="7270810" cy="1051619"/>
            <a:chOff x="35253" y="303048"/>
            <a:chExt cx="7270810" cy="1051619"/>
          </a:xfrm>
        </p:grpSpPr>
        <p:sp>
          <p:nvSpPr>
            <p:cNvPr id="133" name="Google Shape;133;p7"/>
            <p:cNvSpPr/>
            <p:nvPr/>
          </p:nvSpPr>
          <p:spPr>
            <a:xfrm rot="5400000">
              <a:off x="-204484" y="542785"/>
              <a:ext cx="1051619" cy="572145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134;p7"/>
            <p:cNvSpPr txBox="1"/>
            <p:nvPr/>
          </p:nvSpPr>
          <p:spPr>
            <a:xfrm>
              <a:off x="35254" y="589121"/>
              <a:ext cx="572145" cy="4794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 rot="5400000">
              <a:off x="3758283" y="-2345512"/>
              <a:ext cx="586749" cy="6508811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BF504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136;p7"/>
            <p:cNvSpPr txBox="1"/>
            <p:nvPr/>
          </p:nvSpPr>
          <p:spPr>
            <a:xfrm>
              <a:off x="797253" y="644161"/>
              <a:ext cx="6480168" cy="5294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Unfold the shape and look at the creased line</a:t>
              </a:r>
              <a:endParaRPr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7" name="Google Shape;137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6024" y="3505200"/>
            <a:ext cx="2684751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7"/>
          <p:cNvSpPr/>
          <p:nvPr/>
        </p:nvSpPr>
        <p:spPr>
          <a:xfrm>
            <a:off x="5351379" y="3793395"/>
            <a:ext cx="1371600" cy="13716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 rot="-2725107">
            <a:off x="5481119" y="3745608"/>
            <a:ext cx="1056871" cy="2031592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"/>
          <p:cNvSpPr/>
          <p:nvPr/>
        </p:nvSpPr>
        <p:spPr>
          <a:xfrm rot="-2704236">
            <a:off x="5893450" y="3216837"/>
            <a:ext cx="934782" cy="2027887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/>
          <p:nvPr/>
        </p:nvSpPr>
        <p:spPr>
          <a:xfrm rot="-1720906">
            <a:off x="5985396" y="4180238"/>
            <a:ext cx="401476" cy="233101"/>
          </a:xfrm>
          <a:prstGeom prst="arc">
            <a:avLst>
              <a:gd name="adj1" fmla="val 16200000"/>
              <a:gd name="adj2" fmla="val 5850987"/>
            </a:avLst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3674979" y="6136485"/>
            <a:ext cx="44958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Another Line of symmetry</a:t>
            </a:r>
            <a:endParaRPr sz="2400" b="1" cap="none" dirty="0">
              <a:solidFill>
                <a:srgbClr val="DF32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3" name="Google Shape;143;p7"/>
          <p:cNvCxnSpPr/>
          <p:nvPr/>
        </p:nvCxnSpPr>
        <p:spPr>
          <a:xfrm flipH="1">
            <a:off x="5427579" y="4860195"/>
            <a:ext cx="838200" cy="1295400"/>
          </a:xfrm>
          <a:prstGeom prst="straightConnector1">
            <a:avLst/>
          </a:prstGeom>
          <a:noFill/>
          <a:ln w="50800" cap="flat" cmpd="sng">
            <a:solidFill>
              <a:srgbClr val="FFC000"/>
            </a:solidFill>
            <a:prstDash val="solid"/>
            <a:round/>
            <a:headEnd type="triangle" w="med" len="med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44" name="Google Shape;144;p7"/>
          <p:cNvSpPr/>
          <p:nvPr/>
        </p:nvSpPr>
        <p:spPr>
          <a:xfrm>
            <a:off x="6361198" y="3037943"/>
            <a:ext cx="26289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Along the Diagonal</a:t>
            </a:r>
            <a:endParaRPr sz="2400" b="1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5351379" y="4479195"/>
            <a:ext cx="1371600" cy="6858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5351379" y="3793395"/>
            <a:ext cx="1371600" cy="1371600"/>
          </a:xfrm>
          <a:prstGeom prst="rtTriangle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351379" y="4479195"/>
            <a:ext cx="685800" cy="6858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8" name="Google Shape;148;p7"/>
          <p:cNvCxnSpPr/>
          <p:nvPr/>
        </p:nvCxnSpPr>
        <p:spPr>
          <a:xfrm rot="10800000">
            <a:off x="6247491" y="3564795"/>
            <a:ext cx="170688" cy="1143000"/>
          </a:xfrm>
          <a:prstGeom prst="straightConnector1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9" name="Google Shape;149;p7"/>
          <p:cNvCxnSpPr/>
          <p:nvPr/>
        </p:nvCxnSpPr>
        <p:spPr>
          <a:xfrm rot="10800000">
            <a:off x="5043531" y="3869595"/>
            <a:ext cx="2670048" cy="762000"/>
          </a:xfrm>
          <a:prstGeom prst="straightConnector1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0" name="Google Shape;150;p7"/>
          <p:cNvSpPr/>
          <p:nvPr/>
        </p:nvSpPr>
        <p:spPr>
          <a:xfrm>
            <a:off x="5351379" y="3793395"/>
            <a:ext cx="685800" cy="13716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1" name="Google Shape;151;p7"/>
          <p:cNvCxnSpPr/>
          <p:nvPr/>
        </p:nvCxnSpPr>
        <p:spPr>
          <a:xfrm rot="10800000">
            <a:off x="5732379" y="4402995"/>
            <a:ext cx="457200" cy="685800"/>
          </a:xfrm>
          <a:prstGeom prst="straightConnector1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2" name="Google Shape;152;p7"/>
          <p:cNvCxnSpPr/>
          <p:nvPr/>
        </p:nvCxnSpPr>
        <p:spPr>
          <a:xfrm rot="10800000">
            <a:off x="4665579" y="4402995"/>
            <a:ext cx="2667000" cy="685800"/>
          </a:xfrm>
          <a:prstGeom prst="straightConnector1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3" name="Google Shape;153;p7"/>
          <p:cNvSpPr/>
          <p:nvPr/>
        </p:nvSpPr>
        <p:spPr>
          <a:xfrm rot="-5400000">
            <a:off x="5351379" y="3793395"/>
            <a:ext cx="1371600" cy="1371600"/>
          </a:xfrm>
          <a:prstGeom prst="rtTriangle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6037179" y="3793395"/>
            <a:ext cx="685800" cy="685800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1793544" y="158089"/>
            <a:ext cx="5486400" cy="646331"/>
          </a:xfrm>
          <a:prstGeom prst="rect">
            <a:avLst/>
          </a:prstGeom>
          <a:solidFill>
            <a:srgbClr val="6B460F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Line of Symmetry - Square</a:t>
            </a:r>
            <a:endParaRPr sz="36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1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1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4104" y="594106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8"/>
          <p:cNvSpPr/>
          <p:nvPr/>
        </p:nvSpPr>
        <p:spPr>
          <a:xfrm>
            <a:off x="680177" y="2072909"/>
            <a:ext cx="7467600" cy="1600200"/>
          </a:xfrm>
          <a:prstGeom prst="horizontalScroll">
            <a:avLst>
              <a:gd name="adj" fmla="val 12500"/>
            </a:avLst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952500" y="2377709"/>
            <a:ext cx="6858000" cy="9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DF322D"/>
                </a:solidFill>
                <a:latin typeface="Calibri"/>
                <a:ea typeface="Calibri"/>
                <a:cs typeface="Calibri"/>
                <a:sym typeface="Calibri"/>
              </a:rPr>
              <a:t>There are four lines of symmetry for a square.</a:t>
            </a:r>
            <a:endParaRPr sz="2800" b="1" cap="none" dirty="0">
              <a:solidFill>
                <a:srgbClr val="DF32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3581400"/>
            <a:ext cx="4339824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8"/>
          <p:cNvSpPr/>
          <p:nvPr/>
        </p:nvSpPr>
        <p:spPr>
          <a:xfrm>
            <a:off x="1793544" y="158089"/>
            <a:ext cx="5486400" cy="646331"/>
          </a:xfrm>
          <a:prstGeom prst="rect">
            <a:avLst/>
          </a:prstGeom>
          <a:solidFill>
            <a:srgbClr val="6B460F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Line of Symmetry - Square</a:t>
            </a:r>
            <a:endParaRPr sz="36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36244" y="914400"/>
            <a:ext cx="80010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Step 3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Draw a dotted line over lines of fold.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Step 4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These dotted lines indicate lines of symmetry.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5791200" y="4229100"/>
            <a:ext cx="1600200" cy="14478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8" name="Google Shape;168;p8"/>
          <p:cNvCxnSpPr>
            <a:stCxn id="167" idx="0"/>
            <a:endCxn id="167" idx="2"/>
          </p:cNvCxnSpPr>
          <p:nvPr/>
        </p:nvCxnSpPr>
        <p:spPr>
          <a:xfrm>
            <a:off x="6591300" y="4229100"/>
            <a:ext cx="0" cy="1447800"/>
          </a:xfrm>
          <a:prstGeom prst="straightConnector1">
            <a:avLst/>
          </a:prstGeom>
          <a:noFill/>
          <a:ln w="28575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9" name="Google Shape;169;p8"/>
          <p:cNvCxnSpPr>
            <a:stCxn id="167" idx="1"/>
            <a:endCxn id="167" idx="3"/>
          </p:cNvCxnSpPr>
          <p:nvPr/>
        </p:nvCxnSpPr>
        <p:spPr>
          <a:xfrm>
            <a:off x="5791200" y="4953000"/>
            <a:ext cx="160020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0" name="Google Shape;170;p8"/>
          <p:cNvCxnSpPr/>
          <p:nvPr/>
        </p:nvCxnSpPr>
        <p:spPr>
          <a:xfrm rot="10800000" flipH="1">
            <a:off x="5791200" y="4229100"/>
            <a:ext cx="1600200" cy="144780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1" name="Google Shape;171;p8"/>
          <p:cNvCxnSpPr/>
          <p:nvPr/>
        </p:nvCxnSpPr>
        <p:spPr>
          <a:xfrm>
            <a:off x="5791200" y="4229100"/>
            <a:ext cx="1600200" cy="1447800"/>
          </a:xfrm>
          <a:prstGeom prst="straightConnector1">
            <a:avLst/>
          </a:prstGeom>
          <a:noFill/>
          <a:ln w="28575" cap="flat" cmpd="sng">
            <a:solidFill>
              <a:srgbClr val="A82298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 txBox="1">
            <a:spLocks noGrp="1"/>
          </p:cNvSpPr>
          <p:nvPr>
            <p:ph type="title"/>
          </p:nvPr>
        </p:nvSpPr>
        <p:spPr>
          <a:xfrm>
            <a:off x="1066800" y="274638"/>
            <a:ext cx="69342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b="1" dirty="0"/>
              <a:t>OBSERVATION</a:t>
            </a:r>
            <a:endParaRPr b="1" dirty="0"/>
          </a:p>
        </p:txBody>
      </p:sp>
      <p:sp>
        <p:nvSpPr>
          <p:cNvPr id="178" name="Google Shape;178;p9"/>
          <p:cNvSpPr/>
          <p:nvPr/>
        </p:nvSpPr>
        <p:spPr>
          <a:xfrm>
            <a:off x="1485900" y="4351867"/>
            <a:ext cx="1905000" cy="1524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497A"/>
          </a:solidFill>
          <a:ln w="9525" cap="flat" cmpd="sng">
            <a:solidFill>
              <a:srgbClr val="5F497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9" name="Google Shape;179;p9"/>
          <p:cNvGrpSpPr/>
          <p:nvPr/>
        </p:nvGrpSpPr>
        <p:grpSpPr>
          <a:xfrm>
            <a:off x="1214582" y="1219200"/>
            <a:ext cx="2142836" cy="1752600"/>
            <a:chOff x="1219200" y="1447800"/>
            <a:chExt cx="2209800" cy="2033016"/>
          </a:xfrm>
        </p:grpSpPr>
        <p:sp>
          <p:nvSpPr>
            <p:cNvPr id="180" name="Google Shape;180;p9"/>
            <p:cNvSpPr/>
            <p:nvPr/>
          </p:nvSpPr>
          <p:spPr>
            <a:xfrm>
              <a:off x="1600200" y="1828800"/>
              <a:ext cx="1524000" cy="13716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1" name="Google Shape;181;p9"/>
            <p:cNvCxnSpPr/>
            <p:nvPr/>
          </p:nvCxnSpPr>
          <p:spPr>
            <a:xfrm>
              <a:off x="1219200" y="1447800"/>
              <a:ext cx="2133600" cy="1981200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82" name="Google Shape;182;p9"/>
            <p:cNvCxnSpPr/>
            <p:nvPr/>
          </p:nvCxnSpPr>
          <p:spPr>
            <a:xfrm rot="10800000" flipH="1">
              <a:off x="1219200" y="1624584"/>
              <a:ext cx="2133600" cy="185623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83" name="Google Shape;183;p9"/>
            <p:cNvCxnSpPr/>
            <p:nvPr/>
          </p:nvCxnSpPr>
          <p:spPr>
            <a:xfrm>
              <a:off x="2362200" y="1524000"/>
              <a:ext cx="0" cy="1905000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84" name="Google Shape;184;p9"/>
            <p:cNvCxnSpPr/>
            <p:nvPr/>
          </p:nvCxnSpPr>
          <p:spPr>
            <a:xfrm>
              <a:off x="1219200" y="2514600"/>
              <a:ext cx="2209800" cy="0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85" name="Google Shape;185;p9"/>
          <p:cNvGrpSpPr/>
          <p:nvPr/>
        </p:nvGrpSpPr>
        <p:grpSpPr>
          <a:xfrm>
            <a:off x="5562599" y="1143000"/>
            <a:ext cx="2181726" cy="1981200"/>
            <a:chOff x="5562600" y="1177413"/>
            <a:chExt cx="2590800" cy="2428568"/>
          </a:xfrm>
        </p:grpSpPr>
        <p:sp>
          <p:nvSpPr>
            <p:cNvPr id="186" name="Google Shape;186;p9"/>
            <p:cNvSpPr/>
            <p:nvPr/>
          </p:nvSpPr>
          <p:spPr>
            <a:xfrm>
              <a:off x="5867400" y="1676400"/>
              <a:ext cx="1981200" cy="152400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7" name="Google Shape;187;p9"/>
            <p:cNvCxnSpPr/>
            <p:nvPr/>
          </p:nvCxnSpPr>
          <p:spPr>
            <a:xfrm rot="10800000" flipH="1">
              <a:off x="5562600" y="2018071"/>
              <a:ext cx="2590800" cy="1334731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88" name="Google Shape;188;p9"/>
            <p:cNvCxnSpPr/>
            <p:nvPr/>
          </p:nvCxnSpPr>
          <p:spPr>
            <a:xfrm rot="10800000">
              <a:off x="5715000" y="2133600"/>
              <a:ext cx="2438400" cy="1219200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89" name="Google Shape;189;p9"/>
            <p:cNvCxnSpPr/>
            <p:nvPr/>
          </p:nvCxnSpPr>
          <p:spPr>
            <a:xfrm>
              <a:off x="6858000" y="1177413"/>
              <a:ext cx="0" cy="2428568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sp>
        <p:nvSpPr>
          <p:cNvPr id="190" name="Google Shape;190;p9"/>
          <p:cNvSpPr txBox="1"/>
          <p:nvPr/>
        </p:nvSpPr>
        <p:spPr>
          <a:xfrm>
            <a:off x="5545667" y="3124200"/>
            <a:ext cx="29718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Equilateral Triangle</a:t>
            </a:r>
            <a:br>
              <a:rPr lang="en-US" sz="2400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3 lines of symmetry</a:t>
            </a:r>
            <a:endParaRPr sz="2400" dirty="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 txBox="1"/>
          <p:nvPr/>
        </p:nvSpPr>
        <p:spPr>
          <a:xfrm>
            <a:off x="465667" y="3200400"/>
            <a:ext cx="374974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Square - 4 lines of symmetry</a:t>
            </a:r>
            <a:endParaRPr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2" name="Google Shape;192;p9"/>
          <p:cNvGrpSpPr/>
          <p:nvPr/>
        </p:nvGrpSpPr>
        <p:grpSpPr>
          <a:xfrm>
            <a:off x="1104900" y="4047067"/>
            <a:ext cx="2743200" cy="2057400"/>
            <a:chOff x="381000" y="4267200"/>
            <a:chExt cx="2743200" cy="2057400"/>
          </a:xfrm>
        </p:grpSpPr>
        <p:cxnSp>
          <p:nvCxnSpPr>
            <p:cNvPr id="193" name="Google Shape;193;p9"/>
            <p:cNvCxnSpPr/>
            <p:nvPr/>
          </p:nvCxnSpPr>
          <p:spPr>
            <a:xfrm>
              <a:off x="914400" y="4267200"/>
              <a:ext cx="1524000" cy="205740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94" name="Google Shape;194;p9"/>
            <p:cNvCxnSpPr/>
            <p:nvPr/>
          </p:nvCxnSpPr>
          <p:spPr>
            <a:xfrm rot="10800000" flipH="1">
              <a:off x="990600" y="4343400"/>
              <a:ext cx="1447800" cy="198120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95" name="Google Shape;195;p9"/>
            <p:cNvCxnSpPr/>
            <p:nvPr/>
          </p:nvCxnSpPr>
          <p:spPr>
            <a:xfrm>
              <a:off x="381000" y="5334000"/>
              <a:ext cx="2743200" cy="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96" name="Google Shape;196;p9"/>
            <p:cNvCxnSpPr/>
            <p:nvPr/>
          </p:nvCxnSpPr>
          <p:spPr>
            <a:xfrm>
              <a:off x="1676400" y="4343400"/>
              <a:ext cx="0" cy="198120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97" name="Google Shape;197;p9"/>
            <p:cNvCxnSpPr/>
            <p:nvPr/>
          </p:nvCxnSpPr>
          <p:spPr>
            <a:xfrm>
              <a:off x="914400" y="4953000"/>
              <a:ext cx="1600200" cy="76200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98" name="Google Shape;198;p9"/>
            <p:cNvCxnSpPr/>
            <p:nvPr/>
          </p:nvCxnSpPr>
          <p:spPr>
            <a:xfrm rot="10800000" flipH="1">
              <a:off x="990600" y="4953000"/>
              <a:ext cx="1447800" cy="762000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sp>
        <p:nvSpPr>
          <p:cNvPr id="199" name="Google Shape;199;p9"/>
          <p:cNvSpPr txBox="1"/>
          <p:nvPr/>
        </p:nvSpPr>
        <p:spPr>
          <a:xfrm>
            <a:off x="685800" y="6104467"/>
            <a:ext cx="39677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Hexagon - 6 lines of symmetry</a:t>
            </a:r>
            <a:endParaRPr sz="2400" dirty="0">
              <a:solidFill>
                <a:srgbClr val="5F497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0" name="Google Shape;200;p9"/>
          <p:cNvGrpSpPr/>
          <p:nvPr/>
        </p:nvGrpSpPr>
        <p:grpSpPr>
          <a:xfrm>
            <a:off x="5562600" y="4047067"/>
            <a:ext cx="2286000" cy="1828800"/>
            <a:chOff x="5562600" y="4047067"/>
            <a:chExt cx="2286000" cy="1828800"/>
          </a:xfrm>
        </p:grpSpPr>
        <p:sp>
          <p:nvSpPr>
            <p:cNvPr id="201" name="Google Shape;201;p9"/>
            <p:cNvSpPr/>
            <p:nvPr/>
          </p:nvSpPr>
          <p:spPr>
            <a:xfrm>
              <a:off x="6007768" y="4351867"/>
              <a:ext cx="1419726" cy="1143000"/>
            </a:xfrm>
            <a:prstGeom prst="pentagon">
              <a:avLst>
                <a:gd name="hf" fmla="val 105146"/>
                <a:gd name="vf" fmla="val 110557"/>
              </a:avLst>
            </a:prstGeom>
            <a:solidFill>
              <a:schemeClr val="accent6"/>
            </a:solidFill>
            <a:ln w="25400" cap="flat" cmpd="sng">
              <a:solidFill>
                <a:srgbClr val="B46D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2" name="Google Shape;202;p9"/>
            <p:cNvCxnSpPr/>
            <p:nvPr/>
          </p:nvCxnSpPr>
          <p:spPr>
            <a:xfrm rot="10800000" flipH="1">
              <a:off x="5943600" y="4267200"/>
              <a:ext cx="1371600" cy="1608667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3" name="Google Shape;203;p9"/>
            <p:cNvCxnSpPr/>
            <p:nvPr/>
          </p:nvCxnSpPr>
          <p:spPr>
            <a:xfrm>
              <a:off x="6096000" y="4267200"/>
              <a:ext cx="1331494" cy="1524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4" name="Google Shape;204;p9"/>
            <p:cNvCxnSpPr/>
            <p:nvPr/>
          </p:nvCxnSpPr>
          <p:spPr>
            <a:xfrm>
              <a:off x="5562600" y="4660900"/>
              <a:ext cx="2286000" cy="596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5" name="Google Shape;205;p9"/>
            <p:cNvCxnSpPr/>
            <p:nvPr/>
          </p:nvCxnSpPr>
          <p:spPr>
            <a:xfrm rot="10800000" flipH="1">
              <a:off x="5562600" y="4732867"/>
              <a:ext cx="2181726" cy="524933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6" name="Google Shape;206;p9"/>
            <p:cNvCxnSpPr/>
            <p:nvPr/>
          </p:nvCxnSpPr>
          <p:spPr>
            <a:xfrm>
              <a:off x="6705600" y="4047067"/>
              <a:ext cx="12031" cy="1828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07" name="Google Shape;207;p9"/>
          <p:cNvSpPr txBox="1"/>
          <p:nvPr/>
        </p:nvSpPr>
        <p:spPr>
          <a:xfrm>
            <a:off x="5181599" y="5919800"/>
            <a:ext cx="289560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Pentagon - 5 lines of symmetry</a:t>
            </a:r>
            <a:endParaRPr sz="2400" b="1" dirty="0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 txBox="1">
            <a:spLocks noGrp="1"/>
          </p:cNvSpPr>
          <p:nvPr>
            <p:ph type="title"/>
          </p:nvPr>
        </p:nvSpPr>
        <p:spPr>
          <a:xfrm>
            <a:off x="1066800" y="381000"/>
            <a:ext cx="69342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b="1" dirty="0"/>
              <a:t>CONCLUSION</a:t>
            </a:r>
            <a:endParaRPr b="1" dirty="0"/>
          </a:p>
        </p:txBody>
      </p:sp>
      <p:sp>
        <p:nvSpPr>
          <p:cNvPr id="214" name="Google Shape;214;p10"/>
          <p:cNvSpPr txBox="1">
            <a:spLocks noGrp="1"/>
          </p:cNvSpPr>
          <p:nvPr>
            <p:ph type="body" idx="1"/>
          </p:nvPr>
        </p:nvSpPr>
        <p:spPr>
          <a:xfrm>
            <a:off x="1447800" y="2133600"/>
            <a:ext cx="6705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3200"/>
              <a:buNone/>
            </a:pPr>
            <a:r>
              <a:rPr lang="en-US" b="1" dirty="0">
                <a:solidFill>
                  <a:srgbClr val="974806"/>
                </a:solidFill>
              </a:rPr>
              <a:t>A regular polygon has as many lines of symmetry as it has sides</a:t>
            </a:r>
            <a:endParaRPr b="1" dirty="0">
              <a:solidFill>
                <a:srgbClr val="974806"/>
              </a:solidFill>
            </a:endParaRPr>
          </a:p>
          <a:p>
            <a:pPr marL="514350" lvl="0" indent="-31115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b="1" dirty="0">
              <a:solidFill>
                <a:srgbClr val="9748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0" name="Google Shape;220;p11"/>
          <p:cNvGraphicFramePr/>
          <p:nvPr/>
        </p:nvGraphicFramePr>
        <p:xfrm>
          <a:off x="457200" y="1397000"/>
          <a:ext cx="8229600" cy="4158300"/>
        </p:xfrm>
        <a:graphic>
          <a:graphicData uri="http://schemas.openxmlformats.org/drawingml/2006/table">
            <a:tbl>
              <a:tblPr firstRow="1" bandRow="1">
                <a:noFill/>
                <a:tableStyleId>{CC49EB5C-5B51-4C7B-BEDC-588BB410130A}</a:tableStyleId>
              </a:tblPr>
              <a:tblGrid>
                <a:gridCol w="914400"/>
                <a:gridCol w="1295400"/>
                <a:gridCol w="6019800"/>
              </a:tblGrid>
              <a:tr h="693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https://openclipart.org/detail/22372/scissors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i="1" dirty="0"/>
                        <a:t>https://commons.wikimedia.org/wiki/File:Pencil-db.jpg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i="1" dirty="0"/>
                        <a:t>https://pixabay.com/en/paper-sheets-colours-red-green-305095/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i="1" dirty="0"/>
                        <a:t>https://openclipart.org/detail/308824/shinwa-15cm-ruler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5-8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solidFill>
                            <a:schemeClr val="dk1"/>
                          </a:solidFill>
                        </a:rPr>
                        <a:t>Original Contribution  -vishmom@gmail.com</a:t>
                      </a: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221" name="Google Shape;221;p11" descr="800px-Pencil-d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11448">
            <a:off x="1600200" y="2971800"/>
            <a:ext cx="712982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 descr="paper-305095_960_72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6400" y="3657600"/>
            <a:ext cx="388408" cy="36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 descr="nicubunu-Scissor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822297" y="2063903"/>
            <a:ext cx="443821" cy="735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 descr="1540329960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47800" y="4419600"/>
            <a:ext cx="114300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7">
            <a:alphaModFix/>
          </a:blip>
          <a:srcRect l="24598" t="43750" r="49048" b="26041"/>
          <a:stretch/>
        </p:blipFill>
        <p:spPr>
          <a:xfrm>
            <a:off x="1733057" y="4953000"/>
            <a:ext cx="622299" cy="401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563</Words>
  <Application>Microsoft Office PowerPoint</Application>
  <PresentationFormat>On-screen Show (4:3)</PresentationFormat>
  <Paragraphs>145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Activity to Learn Lines of Symmetry</vt:lpstr>
      <vt:lpstr>LINE OF SYMMETRY</vt:lpstr>
      <vt:lpstr>QUESTIONS TO RECALL</vt:lpstr>
      <vt:lpstr>PROCEDURE</vt:lpstr>
      <vt:lpstr>PowerPoint Presentation</vt:lpstr>
      <vt:lpstr>PowerPoint Presentation</vt:lpstr>
      <vt:lpstr>PowerPoint Presentation</vt:lpstr>
      <vt:lpstr>PowerPoint Presentation</vt:lpstr>
      <vt:lpstr>OBSERVATION</vt:lpstr>
      <vt:lpstr>CONCLUSION</vt:lpstr>
      <vt:lpstr>MM Index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Activity to Learn Lines of Symmetry</dc:title>
  <dc:creator>keshaba</dc:creator>
  <cp:lastModifiedBy>mnivas@yahoo.com</cp:lastModifiedBy>
  <cp:revision>1</cp:revision>
  <dcterms:created xsi:type="dcterms:W3CDTF">2018-12-16T04:20:25Z</dcterms:created>
  <dcterms:modified xsi:type="dcterms:W3CDTF">2021-04-06T19:26:32Z</dcterms:modified>
</cp:coreProperties>
</file>