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2" r:id="rId4"/>
    <p:sldId id="260" r:id="rId5"/>
    <p:sldId id="261" r:id="rId6"/>
    <p:sldId id="264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171" autoAdjust="0"/>
  </p:normalViewPr>
  <p:slideViewPr>
    <p:cSldViewPr>
      <p:cViewPr>
        <p:scale>
          <a:sx n="60" d="100"/>
          <a:sy n="60" d="100"/>
        </p:scale>
        <p:origin x="-2021" y="-1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indent="0">
              <a:buNone/>
            </a:pP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https://pixabay.com/illustrations/fractal-fractal-art-digital-art-1597774/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 smtClean="0"/>
              <a:t>https://pixabay.com/vectors/mathematics-sierpinski-triangle-696806/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568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dirty="0" smtClean="0"/>
              <a:t>https://pixabay.com/photos/ornamental-cabbage-leaves-kraus-779950/</a:t>
            </a:r>
          </a:p>
          <a:p>
            <a:r>
              <a:rPr lang="en-SG" dirty="0" smtClean="0"/>
              <a:t>https://pixabay.com/photos/romanesco-cauliflower-vegetables-3920110/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239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 contribution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01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dirty="0" smtClean="0"/>
              <a:t>https://pixabay.com/vectors/koch-snowflake-maths-design-3271115/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7859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dirty="0" smtClean="0"/>
              <a:t>https://en.wikipedia.org/wiki/Fractal#/media/File:Von_Koch_curve.gif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Attribution: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António</a:t>
            </a:r>
            <a:r>
              <a:rPr lang="en-US" baseline="0" dirty="0" smtClean="0"/>
              <a:t> Miguel de Campos</a:t>
            </a:r>
            <a:endParaRPr lang="en-S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785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 smtClean="0"/>
              <a:t>https://pixabay.com/illustrations/snowflakes-vector-new-year-s-eve-1523381/</a:t>
            </a:r>
          </a:p>
          <a:p>
            <a:r>
              <a:rPr lang="en-SG" dirty="0" smtClean="0"/>
              <a:t>https://pixabay.com/vectors/star-snow-snowflake-season-winter-145393/</a:t>
            </a:r>
          </a:p>
          <a:p>
            <a:r>
              <a:rPr lang="en-SG" dirty="0" smtClean="0"/>
              <a:t>https://pixabay.com/illustrations/ice-crystal-ice-form-frost-fabric-528534/</a:t>
            </a:r>
          </a:p>
          <a:p>
            <a:r>
              <a:rPr lang="en-SG" dirty="0" smtClean="0"/>
              <a:t>https://pixabay.com/illustrations/snowflake-ice-crystal-snow-ice-5544636/</a:t>
            </a:r>
          </a:p>
          <a:p>
            <a:r>
              <a:rPr lang="en-SG" dirty="0" smtClean="0"/>
              <a:t>https://pixabay.com/illustrations/snowflake-ice-crystal-winter-snow-1065155/</a:t>
            </a:r>
          </a:p>
          <a:p>
            <a:endParaRPr lang="en-US" dirty="0" smtClean="0"/>
          </a:p>
          <a:p>
            <a:r>
              <a:rPr lang="en-SG" dirty="0" smtClean="0"/>
              <a:t>https://en.wikipedia.org/wiki/Fractal#/media/File:Von_Koch_curve.gif </a:t>
            </a:r>
          </a:p>
          <a:p>
            <a:endParaRPr lang="en-SG" dirty="0" smtClean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437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506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hyperlink" Target="https://en.wikipedia.org/wiki/Fractal#/media/File:Von_Koch_curve.gif" TargetMode="External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B216165-EF79-4BE3-A672-777563876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7724" y="1196752"/>
            <a:ext cx="4968552" cy="1152128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b="1" dirty="0" smtClean="0"/>
              <a:t>FRACTALS</a:t>
            </a:r>
            <a:endParaRPr lang="en-IN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94" y="2492896"/>
            <a:ext cx="5984213" cy="33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4896544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FRACTALS</a:t>
            </a:r>
            <a:endParaRPr lang="en-SG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293096"/>
            <a:ext cx="8352928" cy="144015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lvl="0"/>
            <a:r>
              <a:rPr lang="en-SG" sz="2800" dirty="0"/>
              <a:t>A fractal is a pattern, based on a mathematical function that is repeatable, self-similar, and that cannot be scaled. Different functions have different patterns</a:t>
            </a:r>
            <a:r>
              <a:rPr lang="en-SG" sz="2800" dirty="0" smtClean="0"/>
              <a:t>.</a:t>
            </a:r>
            <a:endParaRPr lang="en-SG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36" y="1412776"/>
            <a:ext cx="3528392" cy="269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8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6084"/>
            <a:ext cx="4035724" cy="30267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0860" y="4869160"/>
            <a:ext cx="7200800" cy="954107"/>
          </a:xfrm>
          <a:prstGeom prst="rect">
            <a:avLst/>
          </a:prstGeom>
          <a:ln w="38100">
            <a:solidFill>
              <a:srgbClr val="E692EA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SG" sz="2800" dirty="0"/>
              <a:t>The structure can be split into parts, each one is a miniature of the whole, having </a:t>
            </a:r>
            <a:r>
              <a:rPr lang="en-SG" sz="2800" dirty="0" smtClean="0"/>
              <a:t>self-similarity</a:t>
            </a:r>
            <a:r>
              <a:rPr lang="en-SG" sz="2800" dirty="0"/>
              <a:t>.</a:t>
            </a:r>
            <a:endParaRPr lang="en-SG" sz="28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4896544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FRACTALS</a:t>
            </a:r>
            <a:endParaRPr lang="en-SG" b="1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60" y="1346084"/>
            <a:ext cx="4547295" cy="302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7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6192688" cy="734684"/>
          </a:xfrm>
        </p:spPr>
        <p:txBody>
          <a:bodyPr/>
          <a:lstStyle/>
          <a:p>
            <a:r>
              <a:rPr lang="en-SG" b="1" dirty="0" smtClean="0">
                <a:solidFill>
                  <a:srgbClr val="C00000"/>
                </a:solidFill>
              </a:rPr>
              <a:t>IMAGE OF A SNOWFLAKE</a:t>
            </a:r>
            <a:r>
              <a:rPr lang="en-SG" b="1" dirty="0">
                <a:solidFill>
                  <a:srgbClr val="C00000"/>
                </a:solidFill>
              </a:rPr>
              <a:t/>
            </a:r>
            <a:br>
              <a:rPr lang="en-SG" b="1" dirty="0">
                <a:solidFill>
                  <a:srgbClr val="C00000"/>
                </a:solidFill>
              </a:rPr>
            </a:br>
            <a:endParaRPr lang="en-SG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355" y="3717032"/>
            <a:ext cx="7610218" cy="2736304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SG" dirty="0" smtClean="0"/>
              <a:t>It </a:t>
            </a:r>
            <a:r>
              <a:rPr lang="en-SG" dirty="0"/>
              <a:t>can be built up in a sequence of stages as an equilateral triangle and each stage makes outward bends to form smaller triangles. </a:t>
            </a:r>
            <a:endParaRPr lang="en-SG" dirty="0" smtClean="0"/>
          </a:p>
          <a:p>
            <a:r>
              <a:rPr lang="en-SG" dirty="0" smtClean="0"/>
              <a:t>It </a:t>
            </a:r>
            <a:r>
              <a:rPr lang="en-SG" dirty="0"/>
              <a:t>has an infinite perimeter</a:t>
            </a:r>
            <a:r>
              <a:rPr lang="en-SG" dirty="0" smtClean="0"/>
              <a:t>.</a:t>
            </a:r>
            <a:endParaRPr lang="en-SG" dirty="0"/>
          </a:p>
        </p:txBody>
      </p:sp>
      <p:sp>
        <p:nvSpPr>
          <p:cNvPr id="4" name="Rounded Rectangle 3"/>
          <p:cNvSpPr/>
          <p:nvPr/>
        </p:nvSpPr>
        <p:spPr>
          <a:xfrm>
            <a:off x="617717" y="908720"/>
            <a:ext cx="7704856" cy="1191816"/>
          </a:xfrm>
          <a:prstGeom prst="round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SG" sz="3200" dirty="0"/>
              <a:t>Every Koch snowflake is a fractal curve also known as Koch curve, Koch star.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46468" y="3259069"/>
            <a:ext cx="108012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2781658" y="2757312"/>
            <a:ext cx="1714196" cy="492900"/>
            <a:chOff x="2929812" y="2492896"/>
            <a:chExt cx="1714196" cy="49290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2929812" y="2978223"/>
              <a:ext cx="562068" cy="757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491880" y="2492896"/>
              <a:ext cx="288032" cy="485327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779912" y="2492896"/>
              <a:ext cx="288032" cy="485327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067944" y="2978223"/>
              <a:ext cx="576064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5077816" y="2455996"/>
            <a:ext cx="3314568" cy="786643"/>
            <a:chOff x="5292080" y="2199153"/>
            <a:chExt cx="3314568" cy="786643"/>
          </a:xfrm>
        </p:grpSpPr>
        <p:grpSp>
          <p:nvGrpSpPr>
            <p:cNvPr id="77" name="Group 76"/>
            <p:cNvGrpSpPr/>
            <p:nvPr/>
          </p:nvGrpSpPr>
          <p:grpSpPr>
            <a:xfrm>
              <a:off x="5292080" y="2556047"/>
              <a:ext cx="936104" cy="429749"/>
              <a:chOff x="5292080" y="2564904"/>
              <a:chExt cx="936104" cy="42974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5292080" y="2978223"/>
                <a:ext cx="504056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5796136" y="2564904"/>
                <a:ext cx="216024" cy="413319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6012160" y="2564904"/>
                <a:ext cx="216024" cy="429749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>
              <a:off x="6552220" y="2204864"/>
              <a:ext cx="396044" cy="773359"/>
              <a:chOff x="6552220" y="2204864"/>
              <a:chExt cx="396044" cy="773359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flipV="1">
                <a:off x="6552220" y="2735559"/>
                <a:ext cx="180020" cy="24266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 flipV="1">
                <a:off x="6552220" y="2492899"/>
                <a:ext cx="180020" cy="24266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6552220" y="2492896"/>
                <a:ext cx="252028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6804248" y="2204864"/>
                <a:ext cx="144016" cy="288032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 flipH="1">
              <a:off x="7670544" y="2535357"/>
              <a:ext cx="936104" cy="450439"/>
              <a:chOff x="5444480" y="2717304"/>
              <a:chExt cx="936104" cy="429749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5444480" y="3130623"/>
                <a:ext cx="504056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V="1">
                <a:off x="5948536" y="2717304"/>
                <a:ext cx="216024" cy="413319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6164560" y="2717304"/>
                <a:ext cx="216024" cy="429749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 flipH="1">
              <a:off x="6952228" y="2199153"/>
              <a:ext cx="394280" cy="778279"/>
              <a:chOff x="6552220" y="2204863"/>
              <a:chExt cx="396040" cy="773361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 flipV="1">
                <a:off x="6552220" y="2729567"/>
                <a:ext cx="180020" cy="248657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552220" y="2492899"/>
                <a:ext cx="180020" cy="24266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6552220" y="2492896"/>
                <a:ext cx="252028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V="1">
                <a:off x="6804248" y="2204864"/>
                <a:ext cx="144016" cy="288032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8" name="Straight Connector 87"/>
            <p:cNvCxnSpPr/>
            <p:nvPr/>
          </p:nvCxnSpPr>
          <p:spPr>
            <a:xfrm>
              <a:off x="6228184" y="2978223"/>
              <a:ext cx="324036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7346508" y="2977432"/>
              <a:ext cx="324036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536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61" y="3140968"/>
            <a:ext cx="7776864" cy="38884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629" y="1414678"/>
            <a:ext cx="8244916" cy="2560677"/>
          </a:xfrm>
          <a:prstGeom prst="flowChartDocumen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Here, each </a:t>
            </a:r>
            <a:r>
              <a:rPr lang="en-US" sz="3200" dirty="0">
                <a:solidFill>
                  <a:srgbClr val="002060"/>
                </a:solidFill>
              </a:rPr>
              <a:t>K</a:t>
            </a:r>
            <a:r>
              <a:rPr lang="en-US" sz="3200" dirty="0" smtClean="0">
                <a:solidFill>
                  <a:srgbClr val="002060"/>
                </a:solidFill>
              </a:rPr>
              <a:t>och curve starts as a triangle, which gets built up into triangles of equal sizes outward, thus forming a beautiful pattern of Snowflake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932" y="260648"/>
            <a:ext cx="6192688" cy="734684"/>
          </a:xfrm>
        </p:spPr>
        <p:txBody>
          <a:bodyPr/>
          <a:lstStyle/>
          <a:p>
            <a:r>
              <a:rPr lang="en-SG" b="1" dirty="0" smtClean="0">
                <a:solidFill>
                  <a:srgbClr val="C00000"/>
                </a:solidFill>
              </a:rPr>
              <a:t>IMAGE OF A SNOWFLAKE</a:t>
            </a:r>
            <a:r>
              <a:rPr lang="en-SG" b="1" dirty="0">
                <a:solidFill>
                  <a:srgbClr val="C00000"/>
                </a:solidFill>
              </a:rPr>
              <a:t/>
            </a:r>
            <a:br>
              <a:rPr lang="en-SG" b="1" dirty="0">
                <a:solidFill>
                  <a:srgbClr val="C00000"/>
                </a:solidFill>
              </a:rPr>
            </a:br>
            <a:endParaRPr lang="en-SG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6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3528" y="1196752"/>
            <a:ext cx="8392859" cy="1949172"/>
          </a:xfrm>
          <a:prstGeom prst="flowChartDocumen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Here, each </a:t>
            </a:r>
            <a:r>
              <a:rPr lang="en-US" sz="3200" dirty="0">
                <a:solidFill>
                  <a:srgbClr val="002060"/>
                </a:solidFill>
              </a:rPr>
              <a:t>K</a:t>
            </a:r>
            <a:r>
              <a:rPr lang="en-US" sz="3200" dirty="0" smtClean="0">
                <a:solidFill>
                  <a:srgbClr val="002060"/>
                </a:solidFill>
              </a:rPr>
              <a:t>och curve starts as a triangle, which gets built up into triangles of equal sizes outward, thus forming a beautiful pattern of Snowflake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932" y="260648"/>
            <a:ext cx="6192688" cy="734684"/>
          </a:xfrm>
        </p:spPr>
        <p:txBody>
          <a:bodyPr/>
          <a:lstStyle/>
          <a:p>
            <a:r>
              <a:rPr lang="en-SG" b="1" dirty="0" smtClean="0">
                <a:solidFill>
                  <a:srgbClr val="C00000"/>
                </a:solidFill>
              </a:rPr>
              <a:t>IMAGE OF A SNOWFLAKE</a:t>
            </a:r>
            <a:r>
              <a:rPr lang="en-SG" b="1" dirty="0">
                <a:solidFill>
                  <a:srgbClr val="C00000"/>
                </a:solidFill>
              </a:rPr>
              <a:t/>
            </a:r>
            <a:br>
              <a:rPr lang="en-SG" b="1" dirty="0">
                <a:solidFill>
                  <a:srgbClr val="C00000"/>
                </a:solidFill>
              </a:rPr>
            </a:br>
            <a:endParaRPr lang="en-SG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upload.wikimedia.org/wikipedia/commons/f/fd/Von_Koch_curv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04" y="3429000"/>
            <a:ext cx="28575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7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836712"/>
            <a:ext cx="6696744" cy="576064"/>
          </a:xfrm>
        </p:spPr>
        <p:txBody>
          <a:bodyPr/>
          <a:lstStyle/>
          <a:p>
            <a:r>
              <a:rPr lang="en-SG" dirty="0"/>
              <a:t>Here are some images of </a:t>
            </a:r>
            <a:r>
              <a:rPr lang="en-SG" dirty="0" smtClean="0"/>
              <a:t>snowflakes</a:t>
            </a:r>
            <a:endParaRPr lang="en-SG" dirty="0"/>
          </a:p>
          <a:p>
            <a:endParaRPr lang="en-S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6192688" cy="734684"/>
          </a:xfrm>
        </p:spPr>
        <p:txBody>
          <a:bodyPr/>
          <a:lstStyle/>
          <a:p>
            <a:r>
              <a:rPr lang="en-SG" b="1" dirty="0" smtClean="0">
                <a:solidFill>
                  <a:srgbClr val="C00000"/>
                </a:solidFill>
              </a:rPr>
              <a:t>IMAGES OF SNOWFLAKES</a:t>
            </a:r>
            <a:r>
              <a:rPr lang="en-SG" b="1" dirty="0">
                <a:solidFill>
                  <a:srgbClr val="C00000"/>
                </a:solidFill>
              </a:rPr>
              <a:t/>
            </a:r>
            <a:br>
              <a:rPr lang="en-SG" b="1" dirty="0">
                <a:solidFill>
                  <a:srgbClr val="C00000"/>
                </a:solidFill>
              </a:rPr>
            </a:br>
            <a:endParaRPr lang="en-SG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874" y="3813017"/>
            <a:ext cx="2664296" cy="2664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96" y="3933055"/>
            <a:ext cx="2136343" cy="2424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36528"/>
            <a:ext cx="2808312" cy="1983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91" y="1672252"/>
            <a:ext cx="2640081" cy="1966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672252"/>
            <a:ext cx="2880320" cy="191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9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B38B5572-B568-4B11-BD7A-66D872EB6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MM Index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8C169733-BA5B-43BE-AD05-6B33EF2D3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237722"/>
              </p:ext>
            </p:extLst>
          </p:nvPr>
        </p:nvGraphicFramePr>
        <p:xfrm>
          <a:off x="683568" y="1199589"/>
          <a:ext cx="8036670" cy="4337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33324016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3365324699"/>
                    </a:ext>
                  </a:extLst>
                </a:gridCol>
                <a:gridCol w="5876430">
                  <a:extLst>
                    <a:ext uri="{9D8B030D-6E8A-4147-A177-3AD203B41FA5}">
                      <a16:colId xmlns:a16="http://schemas.microsoft.com/office/drawing/2014/main" xmlns="" val="2134789915"/>
                    </a:ext>
                  </a:extLst>
                </a:gridCol>
              </a:tblGrid>
              <a:tr h="501219">
                <a:tc>
                  <a:txBody>
                    <a:bodyPr/>
                    <a:lstStyle/>
                    <a:p>
                      <a:r>
                        <a:rPr lang="en-IN" dirty="0"/>
                        <a:t>Slide </a:t>
                      </a:r>
                      <a:r>
                        <a:rPr lang="en-IN" dirty="0" smtClean="0"/>
                        <a:t>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Thumbnail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3197126"/>
                  </a:ext>
                </a:extLst>
              </a:tr>
              <a:tr h="509211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https://pixabay.com/illustrations/fractal-fractal-art-digital-art-1597774/</a:t>
                      </a:r>
                      <a:endParaRPr lang="en-IN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106171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 smtClean="0"/>
                        <a:t>https://pixabay.com/vectors/mathematics-sierpinski-triangle-696806/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0870796"/>
                  </a:ext>
                </a:extLst>
              </a:tr>
              <a:tr h="614205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 smtClean="0"/>
                        <a:t>https://pixabay.com/photos/ornamental-cabbage-leaves-kraus-779950/</a:t>
                      </a:r>
                    </a:p>
                    <a:p>
                      <a:r>
                        <a:rPr lang="en-SG" sz="1400" dirty="0" smtClean="0"/>
                        <a:t>https://pixabay.com/photos/romanesco-cauliflower-vegetables-3920110/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3799586"/>
                  </a:ext>
                </a:extLst>
              </a:tr>
              <a:tr h="393907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 smtClean="0"/>
                        <a:t>https://pixabay.com/vectors/koch-snowflake-maths-design-3271115/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5455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400" dirty="0" smtClean="0">
                          <a:hlinkClick r:id="rId3"/>
                        </a:rPr>
                        <a:t>https://en.wikipedia.org/wiki/Fractal#/media/File:Von_Koch_curve.gif</a:t>
                      </a:r>
                      <a:r>
                        <a:rPr lang="en-SG" sz="1400" dirty="0" smtClean="0"/>
                        <a:t> Attribution:</a:t>
                      </a:r>
                      <a:r>
                        <a:rPr lang="en-SG" sz="1400" baseline="0" dirty="0" smtClean="0"/>
                        <a:t> </a:t>
                      </a:r>
                      <a:r>
                        <a:rPr lang="en-SG" sz="1400" baseline="0" dirty="0" err="1" smtClean="0"/>
                        <a:t>António</a:t>
                      </a:r>
                      <a:r>
                        <a:rPr lang="en-SG" sz="1400" baseline="0" dirty="0" smtClean="0"/>
                        <a:t> Miguel de Campos</a:t>
                      </a:r>
                      <a:endParaRPr lang="en-SG" sz="1400" dirty="0" smtClean="0"/>
                    </a:p>
                  </a:txBody>
                  <a:tcPr/>
                </a:tc>
              </a:tr>
              <a:tr h="759102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400" dirty="0" smtClean="0"/>
                        <a:t>https://pixabay.com/illustrations/snowflakes-vector-new-year-s-eve-1523381/</a:t>
                      </a:r>
                    </a:p>
                    <a:p>
                      <a:r>
                        <a:rPr lang="en-SG" sz="1400" dirty="0" smtClean="0"/>
                        <a:t>https://pixabay.com/vectors/star-snow-snowflake-season-winter-145393/</a:t>
                      </a:r>
                    </a:p>
                    <a:p>
                      <a:r>
                        <a:rPr lang="en-SG" sz="1400" dirty="0" smtClean="0"/>
                        <a:t>https://pixabay.com/illustrations/ice-crystal-ice-form-frost-fabric-528534/</a:t>
                      </a:r>
                    </a:p>
                    <a:p>
                      <a:r>
                        <a:rPr lang="en-SG" sz="1400" dirty="0" smtClean="0"/>
                        <a:t>https://pixabay.com/illustrations/snowflake-ice-crystal-snow-ice-5544636/</a:t>
                      </a:r>
                    </a:p>
                    <a:p>
                      <a:r>
                        <a:rPr lang="en-SG" sz="1400" dirty="0" smtClean="0"/>
                        <a:t>https://pixabay.com/illustrations/snowflake-ice-crystal-winter-snow-1065155/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944" y="2008433"/>
            <a:ext cx="472051" cy="2655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654" y="2462158"/>
            <a:ext cx="413052" cy="3155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77" y="2924944"/>
            <a:ext cx="468359" cy="351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096" y="2957333"/>
            <a:ext cx="479068" cy="31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77" y="3429000"/>
            <a:ext cx="1055399" cy="527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036" y="5013176"/>
            <a:ext cx="359235" cy="3592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623" y="4957362"/>
            <a:ext cx="414946" cy="4708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91" y="4559074"/>
            <a:ext cx="433791" cy="3063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61" y="4560934"/>
            <a:ext cx="451012" cy="3359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58" y="4559074"/>
            <a:ext cx="510303" cy="339670"/>
          </a:xfrm>
          <a:prstGeom prst="rect">
            <a:avLst/>
          </a:prstGeom>
        </p:spPr>
      </p:pic>
      <p:pic>
        <p:nvPicPr>
          <p:cNvPr id="15" name="Picture 2" descr="https://upload.wikimedia.org/wikipedia/commons/f/fd/Von_Koch_curve.gif"/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9" y="3937444"/>
            <a:ext cx="384634" cy="4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307</Words>
  <Application>Microsoft Office PowerPoint</Application>
  <PresentationFormat>On-screen Show (4:3)</PresentationFormat>
  <Paragraphs>63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FRACTALS</vt:lpstr>
      <vt:lpstr>FRACTALS</vt:lpstr>
      <vt:lpstr>FRACTALS</vt:lpstr>
      <vt:lpstr>IMAGE OF A SNOWFLAKE </vt:lpstr>
      <vt:lpstr>IMAGE OF A SNOWFLAKE </vt:lpstr>
      <vt:lpstr>IMAGE OF A SNOWFLAKE </vt:lpstr>
      <vt:lpstr>IMAGES OF SNOWFLAKES 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INTERESTING FACTS ABOUT COMMUTATIVE PROPERTY</dc:title>
  <dc:creator>Ourhome</dc:creator>
  <cp:lastModifiedBy>mnivas@yahoo.com</cp:lastModifiedBy>
  <cp:revision>20</cp:revision>
  <dcterms:modified xsi:type="dcterms:W3CDTF">2021-04-07T15:36:43Z</dcterms:modified>
</cp:coreProperties>
</file>