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8" r:id="rId2"/>
    <p:sldMasterId id="2147483671" r:id="rId3"/>
  </p:sldMasterIdLst>
  <p:notesMasterIdLst>
    <p:notesMasterId r:id="rId11"/>
  </p:notesMasterIdLst>
  <p:sldIdLst>
    <p:sldId id="440" r:id="rId4"/>
    <p:sldId id="435" r:id="rId5"/>
    <p:sldId id="436" r:id="rId6"/>
    <p:sldId id="437" r:id="rId7"/>
    <p:sldId id="438" r:id="rId8"/>
    <p:sldId id="439" r:id="rId9"/>
    <p:sldId id="44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Main Script" id="{7B8A9526-9236-4FAD-9158-52319A415505}">
          <p14:sldIdLst>
            <p14:sldId id="440"/>
            <p14:sldId id="435"/>
            <p14:sldId id="436"/>
            <p14:sldId id="437"/>
            <p14:sldId id="438"/>
            <p14:sldId id="439"/>
            <p14:sldId id="44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1B4E"/>
    <a:srgbClr val="1C6628"/>
    <a:srgbClr val="F3700D"/>
    <a:srgbClr val="000066"/>
    <a:srgbClr val="165220"/>
    <a:srgbClr val="6B460F"/>
    <a:srgbClr val="0FDB14"/>
    <a:srgbClr val="F616DB"/>
    <a:srgbClr val="FF7C80"/>
    <a:srgbClr val="B375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68" autoAdjust="0"/>
    <p:restoredTop sz="88259" autoAdjust="0"/>
  </p:normalViewPr>
  <p:slideViewPr>
    <p:cSldViewPr>
      <p:cViewPr varScale="1">
        <p:scale>
          <a:sx n="59" d="100"/>
          <a:sy n="59" d="100"/>
        </p:scale>
        <p:origin x="544"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2FFA15-B295-4B4E-8525-FF3F4E57379E}" type="datetimeFigureOut">
              <a:rPr lang="en-IN" smtClean="0"/>
              <a:pPr/>
              <a:t>19-02-2021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84A4E6-3285-479C-81E1-064EE7D4696D}" type="slidenum">
              <a:rPr lang="en-IN" smtClean="0"/>
              <a:pPr/>
              <a:t>‹#›</a:t>
            </a:fld>
            <a:endParaRPr lang="en-IN"/>
          </a:p>
        </p:txBody>
      </p:sp>
    </p:spTree>
    <p:extLst>
      <p:ext uri="{BB962C8B-B14F-4D97-AF65-F5344CB8AC3E}">
        <p14:creationId xmlns:p14="http://schemas.microsoft.com/office/powerpoint/2010/main" val="362321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Triangle- https://pixabay.com/vectors/threesome-green-blue-red-yellow-1995194/</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solidFill>
                  <a:prstClr val="black"/>
                </a:solidFill>
              </a:rPr>
              <a:pPr/>
              <a:t>1</a:t>
            </a:fld>
            <a:endParaRPr lang="en-IN">
              <a:solidFill>
                <a:prstClr val="black"/>
              </a:solidFill>
            </a:endParaRPr>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Suggestions</a:t>
            </a:r>
            <a:r>
              <a:rPr lang="en-US" sz="1200" b="1" i="0" kern="1200">
                <a:solidFill>
                  <a:schemeClr val="tx1"/>
                </a:solidFill>
                <a:latin typeface="+mn-lt"/>
                <a:ea typeface="+mn-ea"/>
                <a:cs typeface="+mn-cs"/>
              </a:rPr>
              <a:t>: </a:t>
            </a:r>
            <a:r>
              <a:rPr lang="en-IN">
                <a:solidFill>
                  <a:srgbClr val="FF0000"/>
                </a:solidFill>
              </a:rPr>
              <a:t>Consider the two pictures shown below:</a:t>
            </a:r>
          </a:p>
          <a:p>
            <a:pPr algn="l"/>
            <a:r>
              <a:rPr lang="en-IN" sz="1200">
                <a:solidFill>
                  <a:srgbClr val="FF0000"/>
                </a:solidFill>
              </a:rPr>
              <a:t>Observe the difference between the two  pictures.</a:t>
            </a:r>
          </a:p>
          <a:p>
            <a:pPr algn="l"/>
            <a:r>
              <a:rPr lang="en-IN" sz="1200">
                <a:solidFill>
                  <a:srgbClr val="FF0000"/>
                </a:solidFill>
              </a:rPr>
              <a:t>In first picture both stars are same shape and size.In the second picture both stars are of same shape but different size.</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a:buFont typeface="Arial" pitchFamily="34" charset="0"/>
              <a:buNone/>
            </a:pPr>
            <a:r>
              <a:rPr lang="en-US" sz="1200" b="0" i="0" kern="1200">
                <a:solidFill>
                  <a:schemeClr val="tx1"/>
                </a:solidFill>
                <a:latin typeface="+mn-lt"/>
                <a:ea typeface="+mn-ea"/>
                <a:cs typeface="+mn-cs"/>
              </a:rPr>
              <a:t>ORIGINAL CREATION /MM APP REQUEST – </a:t>
            </a:r>
            <a:r>
              <a:rPr lang="en-US" sz="1200" b="1" i="0" kern="1200">
                <a:solidFill>
                  <a:schemeClr val="tx1"/>
                </a:solidFill>
                <a:latin typeface="+mn-lt"/>
                <a:ea typeface="+mn-ea"/>
                <a:cs typeface="+mn-cs"/>
              </a:rPr>
              <a:t>OC</a:t>
            </a:r>
          </a:p>
        </p:txBody>
      </p:sp>
      <p:sp>
        <p:nvSpPr>
          <p:cNvPr id="4" name="Slide Number Placeholder 3"/>
          <p:cNvSpPr>
            <a:spLocks noGrp="1"/>
          </p:cNvSpPr>
          <p:nvPr>
            <p:ph type="sldNum" sz="quarter" idx="10"/>
          </p:nvPr>
        </p:nvSpPr>
        <p:spPr/>
        <p:txBody>
          <a:bodyPr/>
          <a:lstStyle/>
          <a:p>
            <a:fld id="{FD84A4E6-3285-479C-81E1-064EE7D4696D}" type="slidenum">
              <a:rPr lang="en-IN" smtClean="0"/>
              <a:pPr/>
              <a:t>2</a:t>
            </a:fld>
            <a:endParaRPr lang="en-IN"/>
          </a:p>
        </p:txBody>
      </p:sp>
    </p:spTree>
    <p:extLst>
      <p:ext uri="{BB962C8B-B14F-4D97-AF65-F5344CB8AC3E}">
        <p14:creationId xmlns:p14="http://schemas.microsoft.com/office/powerpoint/2010/main" val="694988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endParaRPr lang="en-US" sz="1200" b="0" i="0" kern="1200" dirty="0">
              <a:solidFill>
                <a:schemeClr val="tx1"/>
              </a:solidFill>
              <a:latin typeface="+mn-lt"/>
              <a:ea typeface="+mn-ea"/>
              <a:cs typeface="+mn-cs"/>
            </a:endParaRPr>
          </a:p>
          <a:p>
            <a:r>
              <a:rPr lang="en-IN" sz="1200" b="0" i="0" kern="1200" dirty="0">
                <a:solidFill>
                  <a:schemeClr val="tx1"/>
                </a:solidFill>
                <a:latin typeface="+mn-lt"/>
                <a:ea typeface="+mn-ea"/>
                <a:cs typeface="+mn-cs"/>
              </a:rPr>
              <a:t>Any two shapes are said to be congruent if they have exactly the same shape and size.</a:t>
            </a:r>
          </a:p>
          <a:p>
            <a:r>
              <a:rPr lang="en-IN" sz="1200" b="0" i="0" kern="1200" dirty="0">
                <a:solidFill>
                  <a:schemeClr val="tx1"/>
                </a:solidFill>
                <a:latin typeface="+mn-lt"/>
                <a:ea typeface="+mn-ea"/>
                <a:cs typeface="+mn-cs"/>
              </a:rPr>
              <a:t>Any two A4 size plain paper are congruent. Even when they are rotated (any orientation),they are congruent to each other.</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A4_paper</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a:t>
            </a:r>
            <a:r>
              <a:rPr lang="en-US" sz="1200" b="0" i="0" kern="1200" dirty="0">
                <a:solidFill>
                  <a:schemeClr val="tx1"/>
                </a:solidFill>
                <a:latin typeface="+mn-lt"/>
                <a:ea typeface="+mn-ea"/>
                <a:cs typeface="+mn-cs"/>
              </a:rPr>
              <a:t>https://pixabay.com/photos/business-branding-blank-paper-792113/</a:t>
            </a:r>
          </a:p>
        </p:txBody>
      </p:sp>
      <p:sp>
        <p:nvSpPr>
          <p:cNvPr id="4" name="Slide Number Placeholder 3"/>
          <p:cNvSpPr>
            <a:spLocks noGrp="1"/>
          </p:cNvSpPr>
          <p:nvPr>
            <p:ph type="sldNum" sz="quarter" idx="10"/>
          </p:nvPr>
        </p:nvSpPr>
        <p:spPr/>
        <p:txBody>
          <a:bodyPr/>
          <a:lstStyle/>
          <a:p>
            <a:fld id="{FD84A4E6-3285-479C-81E1-064EE7D4696D}" type="slidenum">
              <a:rPr lang="en-IN" smtClean="0"/>
              <a:pPr/>
              <a:t>3</a:t>
            </a:fld>
            <a:endParaRPr lang="en-IN"/>
          </a:p>
        </p:txBody>
      </p:sp>
    </p:spTree>
    <p:extLst>
      <p:ext uri="{BB962C8B-B14F-4D97-AF65-F5344CB8AC3E}">
        <p14:creationId xmlns:p14="http://schemas.microsoft.com/office/powerpoint/2010/main" val="2750235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a:t>
            </a:r>
            <a:r>
              <a:rPr lang="en-US" sz="1200" b="1" i="0" kern="1200">
                <a:solidFill>
                  <a:schemeClr val="tx1"/>
                </a:solidFill>
                <a:latin typeface="+mn-lt"/>
                <a:ea typeface="+mn-ea"/>
                <a:cs typeface="+mn-cs"/>
              </a:rPr>
              <a:t>: </a:t>
            </a:r>
            <a:endParaRPr lang="en-US" sz="1200" b="0" i="0" kern="1200">
              <a:solidFill>
                <a:schemeClr val="tx1"/>
              </a:solidFill>
              <a:latin typeface="+mn-lt"/>
              <a:ea typeface="+mn-ea"/>
              <a:cs typeface="+mn-cs"/>
            </a:endParaRPr>
          </a:p>
          <a:p>
            <a:r>
              <a:rPr lang="en-IN" sz="1200" b="0" i="0" kern="1200">
                <a:solidFill>
                  <a:schemeClr val="tx1"/>
                </a:solidFill>
                <a:latin typeface="+mn-lt"/>
                <a:ea typeface="+mn-ea"/>
                <a:cs typeface="+mn-cs"/>
              </a:rPr>
              <a:t>When two shapes are superimposed(laid over) on each other and they fit perfectly into each other,then the shapes are said to be congruent.This method is called method of superposition and is used to check if any two figures are congruent. </a:t>
            </a:r>
          </a:p>
          <a:p>
            <a:r>
              <a:rPr lang="en-IN" sz="1200" b="0" i="0" kern="1200">
                <a:solidFill>
                  <a:schemeClr val="tx1"/>
                </a:solidFill>
                <a:latin typeface="+mn-lt"/>
                <a:ea typeface="+mn-ea"/>
                <a:cs typeface="+mn-cs"/>
              </a:rPr>
              <a:t>The two A4 size sheets when placed over each other are a perfect fit. Hence the two sheets are congruent.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latin typeface="+mn-lt"/>
                <a:ea typeface="+mn-ea"/>
                <a:cs typeface="+mn-cs"/>
              </a:rPr>
              <a:t>A4_paper</a:t>
            </a:r>
            <a:r>
              <a:rPr lang="en-US" sz="1200" b="0" i="0" kern="1200" baseline="0">
                <a:solidFill>
                  <a:schemeClr val="tx1"/>
                </a:solidFill>
                <a:latin typeface="+mn-lt"/>
                <a:ea typeface="+mn-ea"/>
                <a:cs typeface="+mn-cs"/>
              </a:rPr>
              <a:t>- </a:t>
            </a:r>
            <a:r>
              <a:rPr lang="en-US" sz="1200" b="0" i="0" kern="1200">
                <a:solidFill>
                  <a:schemeClr val="tx1"/>
                </a:solidFill>
                <a:latin typeface="+mn-lt"/>
                <a:ea typeface="+mn-ea"/>
                <a:cs typeface="+mn-cs"/>
              </a:rPr>
              <a:t>CR FREE  CREATIVE COMMONS SEARCH</a:t>
            </a:r>
            <a:r>
              <a:rPr lang="en-US" sz="1200" b="0" i="0" kern="1200" baseline="0">
                <a:solidFill>
                  <a:schemeClr val="tx1"/>
                </a:solidFill>
                <a:latin typeface="+mn-lt"/>
                <a:ea typeface="+mn-ea"/>
                <a:cs typeface="+mn-cs"/>
              </a:rPr>
              <a:t> - </a:t>
            </a:r>
            <a:r>
              <a:rPr lang="en-US" sz="1200" b="0" i="0" kern="1200">
                <a:solidFill>
                  <a:schemeClr val="tx1"/>
                </a:solidFill>
                <a:latin typeface="+mn-lt"/>
                <a:ea typeface="+mn-ea"/>
                <a:cs typeface="+mn-cs"/>
              </a:rPr>
              <a:t>https://pixabay.com/photos/business-branding-blank-paper-792113/</a:t>
            </a:r>
          </a:p>
        </p:txBody>
      </p:sp>
      <p:sp>
        <p:nvSpPr>
          <p:cNvPr id="4" name="Slide Number Placeholder 3"/>
          <p:cNvSpPr>
            <a:spLocks noGrp="1"/>
          </p:cNvSpPr>
          <p:nvPr>
            <p:ph type="sldNum" sz="quarter" idx="10"/>
          </p:nvPr>
        </p:nvSpPr>
        <p:spPr/>
        <p:txBody>
          <a:bodyPr/>
          <a:lstStyle/>
          <a:p>
            <a:fld id="{FD84A4E6-3285-479C-81E1-064EE7D4696D}" type="slidenum">
              <a:rPr lang="en-IN" smtClean="0"/>
              <a:pPr/>
              <a:t>4</a:t>
            </a:fld>
            <a:endParaRPr lang="en-IN"/>
          </a:p>
        </p:txBody>
      </p:sp>
    </p:spTree>
    <p:extLst>
      <p:ext uri="{BB962C8B-B14F-4D97-AF65-F5344CB8AC3E}">
        <p14:creationId xmlns:p14="http://schemas.microsoft.com/office/powerpoint/2010/main" val="484432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dirty="0">
                <a:solidFill>
                  <a:srgbClr val="FF0000"/>
                </a:solidFill>
              </a:rPr>
              <a:t>Any two objects having exactly same size and shape are said to be congruent</a:t>
            </a:r>
          </a:p>
          <a:p>
            <a:r>
              <a:rPr lang="en-IN" sz="1200" b="0" i="0" kern="1200" dirty="0">
                <a:solidFill>
                  <a:schemeClr val="tx1"/>
                </a:solidFill>
                <a:latin typeface="+mn-lt"/>
                <a:ea typeface="+mn-ea"/>
                <a:cs typeface="+mn-cs"/>
              </a:rPr>
              <a:t>Two jars are congruent.</a:t>
            </a:r>
          </a:p>
          <a:p>
            <a:r>
              <a:rPr lang="en-IN" sz="1200" b="0" i="0" kern="1200" dirty="0">
                <a:solidFill>
                  <a:schemeClr val="tx1"/>
                </a:solidFill>
                <a:latin typeface="+mn-lt"/>
                <a:ea typeface="+mn-ea"/>
                <a:cs typeface="+mn-cs"/>
              </a:rPr>
              <a:t>Any two objects having same shape but different size are said to similar.</a:t>
            </a:r>
            <a:br>
              <a:rPr lang="en-IN" sz="1200" b="0" i="0" kern="1200" dirty="0">
                <a:solidFill>
                  <a:schemeClr val="tx1"/>
                </a:solidFill>
                <a:latin typeface="+mn-lt"/>
                <a:ea typeface="+mn-ea"/>
                <a:cs typeface="+mn-cs"/>
              </a:rPr>
            </a:br>
            <a:r>
              <a:rPr lang="en-IN" sz="1200" b="0" i="0" kern="1200" dirty="0">
                <a:solidFill>
                  <a:schemeClr val="tx1"/>
                </a:solidFill>
                <a:latin typeface="+mn-lt"/>
                <a:ea typeface="+mn-ea"/>
                <a:cs typeface="+mn-cs"/>
              </a:rPr>
              <a:t>Two jars are similar.</a:t>
            </a:r>
          </a:p>
          <a:p>
            <a:endParaRPr lang="en-US" sz="1200" b="0" i="0" kern="1200" dirty="0">
              <a:solidFill>
                <a:schemeClr val="tx1"/>
              </a:solidFill>
              <a:latin typeface="+mn-lt"/>
              <a:ea typeface="+mn-ea"/>
              <a:cs typeface="+mn-cs"/>
            </a:endParaRP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Mason Jars</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CR FREE  CREATIVE COMMONS SEARCH</a:t>
            </a:r>
            <a:r>
              <a:rPr lang="en-US" sz="1200" b="0" i="0" kern="1200" baseline="0" dirty="0">
                <a:solidFill>
                  <a:schemeClr val="tx1"/>
                </a:solidFill>
                <a:latin typeface="+mn-lt"/>
                <a:ea typeface="+mn-ea"/>
                <a:cs typeface="+mn-cs"/>
              </a:rPr>
              <a:t> - https://pixabay.com/illustrations/jar-candles-candle-mason-jar-4004158/</a:t>
            </a:r>
          </a:p>
        </p:txBody>
      </p:sp>
      <p:sp>
        <p:nvSpPr>
          <p:cNvPr id="4" name="Slide Number Placeholder 3"/>
          <p:cNvSpPr>
            <a:spLocks noGrp="1"/>
          </p:cNvSpPr>
          <p:nvPr>
            <p:ph type="sldNum" sz="quarter" idx="10"/>
          </p:nvPr>
        </p:nvSpPr>
        <p:spPr/>
        <p:txBody>
          <a:bodyPr/>
          <a:lstStyle/>
          <a:p>
            <a:fld id="{FD84A4E6-3285-479C-81E1-064EE7D4696D}" type="slidenum">
              <a:rPr lang="en-IN" smtClean="0"/>
              <a:pPr/>
              <a:t>5</a:t>
            </a:fld>
            <a:endParaRPr lang="en-IN"/>
          </a:p>
        </p:txBody>
      </p:sp>
    </p:spTree>
    <p:extLst>
      <p:ext uri="{BB962C8B-B14F-4D97-AF65-F5344CB8AC3E}">
        <p14:creationId xmlns:p14="http://schemas.microsoft.com/office/powerpoint/2010/main" val="3994580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a:solidFill>
                  <a:schemeClr val="tx1"/>
                </a:solidFill>
                <a:latin typeface="+mn-lt"/>
                <a:ea typeface="+mn-ea"/>
                <a:cs typeface="+mn-cs"/>
              </a:rPr>
              <a:t>Suggestions:</a:t>
            </a:r>
          </a:p>
          <a:p>
            <a:r>
              <a:rPr lang="en-IN" sz="1200" b="0" i="0" kern="1200">
                <a:solidFill>
                  <a:schemeClr val="tx1"/>
                </a:solidFill>
                <a:latin typeface="+mn-lt"/>
                <a:ea typeface="+mn-ea"/>
                <a:cs typeface="+mn-cs"/>
              </a:rPr>
              <a:t>Consider the figures F1  and  F2 shown below</a:t>
            </a:r>
          </a:p>
          <a:p>
            <a:r>
              <a:rPr lang="en-IN" sz="1200" b="0" i="0" kern="1200">
                <a:solidFill>
                  <a:schemeClr val="tx1"/>
                </a:solidFill>
                <a:latin typeface="+mn-lt"/>
                <a:ea typeface="+mn-ea"/>
                <a:cs typeface="+mn-cs"/>
              </a:rPr>
              <a:t>The two  figures are congruent. Symbol for congruence is ≅</a:t>
            </a:r>
          </a:p>
          <a:p>
            <a:r>
              <a:rPr lang="en-IN" sz="1200" b="0" i="0" kern="1200">
                <a:solidFill>
                  <a:schemeClr val="tx1"/>
                </a:solidFill>
                <a:latin typeface="+mn-lt"/>
                <a:ea typeface="+mn-ea"/>
                <a:cs typeface="+mn-cs"/>
              </a:rPr>
              <a:t>Here   F ≅  F2</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a:buFont typeface="Arial" pitchFamily="34" charset="0"/>
              <a:buChar char="•"/>
            </a:pPr>
            <a:r>
              <a:rPr lang="en-US" sz="1200" b="0" i="0" kern="1200">
                <a:solidFill>
                  <a:schemeClr val="tx1"/>
                </a:solidFill>
                <a:latin typeface="+mn-lt"/>
                <a:ea typeface="+mn-ea"/>
                <a:cs typeface="+mn-cs"/>
              </a:rPr>
              <a:t>ORIGINAL CREATION /MM APP REQUEST - </a:t>
            </a:r>
            <a:r>
              <a:rPr lang="en-US" sz="1200" b="1" i="0" kern="1200">
                <a:solidFill>
                  <a:schemeClr val="tx1"/>
                </a:solidFill>
                <a:latin typeface="+mn-lt"/>
                <a:ea typeface="+mn-ea"/>
                <a:cs typeface="+mn-cs"/>
              </a:rPr>
              <a:t>OC</a:t>
            </a:r>
          </a:p>
        </p:txBody>
      </p:sp>
      <p:sp>
        <p:nvSpPr>
          <p:cNvPr id="4" name="Slide Number Placeholder 3"/>
          <p:cNvSpPr>
            <a:spLocks noGrp="1"/>
          </p:cNvSpPr>
          <p:nvPr>
            <p:ph type="sldNum" sz="quarter" idx="10"/>
          </p:nvPr>
        </p:nvSpPr>
        <p:spPr/>
        <p:txBody>
          <a:bodyPr/>
          <a:lstStyle/>
          <a:p>
            <a:fld id="{FD84A4E6-3285-479C-81E1-064EE7D4696D}" type="slidenum">
              <a:rPr lang="en-IN" smtClean="0"/>
              <a:pPr/>
              <a:t>6</a:t>
            </a:fld>
            <a:endParaRPr lang="en-IN"/>
          </a:p>
        </p:txBody>
      </p:sp>
    </p:spTree>
    <p:extLst>
      <p:ext uri="{BB962C8B-B14F-4D97-AF65-F5344CB8AC3E}">
        <p14:creationId xmlns:p14="http://schemas.microsoft.com/office/powerpoint/2010/main" val="4293246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www.srisathyasaividyavahini.org/"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36183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0A61CEC2-04E8-4B8D-B0C3-A953D9D7EE40}"/>
              </a:ext>
            </a:extLst>
          </p:cNvPr>
          <p:cNvSpPr/>
          <p:nvPr userDrawn="1"/>
        </p:nvSpPr>
        <p:spPr>
          <a:xfrm>
            <a:off x="-7903" y="6493123"/>
            <a:ext cx="2209799" cy="369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l" fontAlgn="auto">
              <a:spcBef>
                <a:spcPts val="0"/>
              </a:spcBef>
              <a:spcAft>
                <a:spcPts val="0"/>
              </a:spcAft>
              <a:defRPr/>
            </a:pPr>
            <a:r>
              <a:rPr lang="en-US" sz="1050" b="1">
                <a:solidFill>
                  <a:srgbClr val="0000CC"/>
                </a:solidFill>
                <a:latin typeface="Candara" pitchFamily="34" charset="0"/>
                <a:cs typeface="Calibri"/>
              </a:rPr>
              <a:t>©www</a:t>
            </a:r>
            <a:r>
              <a:rPr lang="en-US" sz="1050" b="1" dirty="0">
                <a:solidFill>
                  <a:srgbClr val="0000CC"/>
                </a:solidFill>
                <a:latin typeface="Candara" pitchFamily="34" charset="0"/>
                <a:cs typeface="Calibri"/>
              </a:rPr>
              <a:t>.srisathyasaividyavahini.org</a:t>
            </a:r>
          </a:p>
        </p:txBody>
      </p:sp>
    </p:spTree>
    <p:extLst>
      <p:ext uri="{BB962C8B-B14F-4D97-AF65-F5344CB8AC3E}">
        <p14:creationId xmlns:p14="http://schemas.microsoft.com/office/powerpoint/2010/main" val="1621578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3"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3"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109982" y="5943600"/>
            <a:ext cx="914400" cy="914400"/>
          </a:xfrm>
          <a:prstGeom prst="rect">
            <a:avLst/>
          </a:prstGeom>
        </p:spPr>
      </p:pic>
    </p:spTree>
    <p:extLst>
      <p:ext uri="{BB962C8B-B14F-4D97-AF65-F5344CB8AC3E}">
        <p14:creationId xmlns:p14="http://schemas.microsoft.com/office/powerpoint/2010/main" val="3639051611"/>
      </p:ext>
    </p:extLst>
  </p:cSld>
  <p:clrMap bg1="lt1" tx1="dk1" bg2="lt2" tx2="dk2" accent1="accent1" accent2="accent2" accent3="accent3" accent4="accent4" accent5="accent5" accent6="accent6" hlink="hlink" folHlink="folHlink"/>
  <p:sldLayoutIdLst>
    <p:sldLayoutId id="2147483663" r:id="rId1"/>
    <p:sldLayoutId id="2147483667"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defRPr/>
            </a:pPr>
            <a:r>
              <a:rPr lang="en-US" sz="1100" b="1" dirty="0">
                <a:solidFill>
                  <a:srgbClr val="0000CC"/>
                </a:solidFill>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defRPr/>
            </a:pPr>
            <a:r>
              <a:rPr lang="en-US" sz="1100" b="1" dirty="0">
                <a:solidFill>
                  <a:srgbClr val="0000CC"/>
                </a:solidFill>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CCDBB3-AEF1-4C2D-A517-8AF40F6BFA70}"/>
              </a:ext>
            </a:extLst>
          </p:cNvPr>
          <p:cNvSpPr txBox="1">
            <a:spLocks/>
          </p:cNvSpPr>
          <p:nvPr/>
        </p:nvSpPr>
        <p:spPr>
          <a:xfrm>
            <a:off x="288639" y="1052736"/>
            <a:ext cx="856672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5400" dirty="0">
                <a:solidFill>
                  <a:srgbClr val="FF0000"/>
                </a:solidFill>
              </a:rPr>
              <a:t>Introduction to Congruence</a:t>
            </a:r>
          </a:p>
        </p:txBody>
      </p:sp>
      <p:pic>
        <p:nvPicPr>
          <p:cNvPr id="1028" name="Picture 4" descr="Threesome, Green, Blue, Red, Yellow, Colors, Shapes">
            <a:extLst>
              <a:ext uri="{FF2B5EF4-FFF2-40B4-BE49-F238E27FC236}">
                <a16:creationId xmlns:a16="http://schemas.microsoft.com/office/drawing/2014/main" id="{C33D181D-01F0-48F4-929C-159615BB3C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5664" y="2882801"/>
            <a:ext cx="3832671" cy="330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50265" y="2050843"/>
            <a:ext cx="3705017" cy="18102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58668BA7-33D1-4D1B-A2E4-B2EE35DBD162}"/>
              </a:ext>
            </a:extLst>
          </p:cNvPr>
          <p:cNvSpPr txBox="1">
            <a:spLocks/>
          </p:cNvSpPr>
          <p:nvPr/>
        </p:nvSpPr>
        <p:spPr>
          <a:xfrm>
            <a:off x="990600" y="412470"/>
            <a:ext cx="7086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a:solidFill>
                  <a:srgbClr val="0070C0"/>
                </a:solidFill>
              </a:rPr>
              <a:t>Introduction to Congruence</a:t>
            </a:r>
          </a:p>
        </p:txBody>
      </p:sp>
      <p:sp>
        <p:nvSpPr>
          <p:cNvPr id="3" name="Content Placeholder 2">
            <a:extLst>
              <a:ext uri="{FF2B5EF4-FFF2-40B4-BE49-F238E27FC236}">
                <a16:creationId xmlns:a16="http://schemas.microsoft.com/office/drawing/2014/main" id="{06653FF7-DBB3-4B96-B8FE-30418D88563F}"/>
              </a:ext>
            </a:extLst>
          </p:cNvPr>
          <p:cNvSpPr txBox="1">
            <a:spLocks/>
          </p:cNvSpPr>
          <p:nvPr/>
        </p:nvSpPr>
        <p:spPr>
          <a:xfrm>
            <a:off x="657576" y="1223971"/>
            <a:ext cx="7620000" cy="8268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N">
                <a:solidFill>
                  <a:srgbClr val="FF0000"/>
                </a:solidFill>
              </a:rPr>
              <a:t>Consider the two pictures shown below:</a:t>
            </a:r>
          </a:p>
        </p:txBody>
      </p:sp>
      <p:sp>
        <p:nvSpPr>
          <p:cNvPr id="5" name="Rectangle 4">
            <a:extLst>
              <a:ext uri="{FF2B5EF4-FFF2-40B4-BE49-F238E27FC236}">
                <a16:creationId xmlns:a16="http://schemas.microsoft.com/office/drawing/2014/main" id="{09EA05B9-E05A-488C-8545-BB5B21002B6E}"/>
              </a:ext>
            </a:extLst>
          </p:cNvPr>
          <p:cNvSpPr/>
          <p:nvPr/>
        </p:nvSpPr>
        <p:spPr>
          <a:xfrm>
            <a:off x="5004048" y="4101213"/>
            <a:ext cx="3456384" cy="1569660"/>
          </a:xfrm>
          <a:prstGeom prst="rect">
            <a:avLst/>
          </a:prstGeom>
        </p:spPr>
        <p:txBody>
          <a:bodyPr wrap="square">
            <a:spAutoFit/>
          </a:bodyPr>
          <a:lstStyle/>
          <a:p>
            <a:pPr algn="ctr"/>
            <a:r>
              <a:rPr lang="en-IN" sz="3200" dirty="0"/>
              <a:t>Both stars are of </a:t>
            </a:r>
            <a:r>
              <a:rPr lang="en-IN" sz="3200" dirty="0">
                <a:solidFill>
                  <a:srgbClr val="FF0000"/>
                </a:solidFill>
              </a:rPr>
              <a:t>same shape </a:t>
            </a:r>
            <a:r>
              <a:rPr lang="en-IN" sz="3200" dirty="0"/>
              <a:t>but </a:t>
            </a:r>
            <a:r>
              <a:rPr lang="en-IN" sz="3200" dirty="0">
                <a:solidFill>
                  <a:srgbClr val="FF0000"/>
                </a:solidFill>
              </a:rPr>
              <a:t>different size</a:t>
            </a:r>
            <a:r>
              <a:rPr lang="en-IN" sz="3200" dirty="0"/>
              <a:t>.</a:t>
            </a:r>
          </a:p>
        </p:txBody>
      </p:sp>
      <p:grpSp>
        <p:nvGrpSpPr>
          <p:cNvPr id="6" name="Group 5"/>
          <p:cNvGrpSpPr/>
          <p:nvPr/>
        </p:nvGrpSpPr>
        <p:grpSpPr>
          <a:xfrm>
            <a:off x="1226609" y="2269109"/>
            <a:ext cx="2952328" cy="1373671"/>
            <a:chOff x="1115616" y="2343361"/>
            <a:chExt cx="2952328" cy="1373671"/>
          </a:xfrm>
        </p:grpSpPr>
        <p:sp>
          <p:nvSpPr>
            <p:cNvPr id="4" name="6-Point Star 3"/>
            <p:cNvSpPr/>
            <p:nvPr/>
          </p:nvSpPr>
          <p:spPr>
            <a:xfrm>
              <a:off x="1115616" y="2348880"/>
              <a:ext cx="1296144" cy="1368152"/>
            </a:xfrm>
            <a:prstGeom prst="star6">
              <a:avLst/>
            </a:prstGeom>
            <a:ln>
              <a:solidFill>
                <a:srgbClr val="F11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6-Point Star 7"/>
            <p:cNvSpPr/>
            <p:nvPr/>
          </p:nvSpPr>
          <p:spPr>
            <a:xfrm>
              <a:off x="2771800" y="2343361"/>
              <a:ext cx="1296144" cy="1368152"/>
            </a:xfrm>
            <a:prstGeom prst="star6">
              <a:avLst/>
            </a:prstGeom>
            <a:ln>
              <a:solidFill>
                <a:srgbClr val="F11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2" name="Rectangle 11"/>
          <p:cNvSpPr/>
          <p:nvPr/>
        </p:nvSpPr>
        <p:spPr>
          <a:xfrm>
            <a:off x="5076056" y="2050843"/>
            <a:ext cx="3312368" cy="18102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1" name="Group 10"/>
          <p:cNvGrpSpPr/>
          <p:nvPr/>
        </p:nvGrpSpPr>
        <p:grpSpPr>
          <a:xfrm>
            <a:off x="5355729" y="2216533"/>
            <a:ext cx="2753022" cy="1440160"/>
            <a:chOff x="5436096" y="2269109"/>
            <a:chExt cx="2753022" cy="1440160"/>
          </a:xfrm>
        </p:grpSpPr>
        <p:sp>
          <p:nvSpPr>
            <p:cNvPr id="9" name="6-Point Star 8"/>
            <p:cNvSpPr/>
            <p:nvPr/>
          </p:nvSpPr>
          <p:spPr>
            <a:xfrm>
              <a:off x="5436096" y="2269109"/>
              <a:ext cx="1440160" cy="1440160"/>
            </a:xfrm>
            <a:prstGeom prst="star6">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 name="6-Point Star 9"/>
            <p:cNvSpPr/>
            <p:nvPr/>
          </p:nvSpPr>
          <p:spPr>
            <a:xfrm>
              <a:off x="7397030" y="2780928"/>
              <a:ext cx="792088" cy="720080"/>
            </a:xfrm>
            <a:prstGeom prst="star6">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3" name="TextBox 12"/>
          <p:cNvSpPr txBox="1"/>
          <p:nvPr/>
        </p:nvSpPr>
        <p:spPr>
          <a:xfrm>
            <a:off x="931123" y="4101213"/>
            <a:ext cx="3543300" cy="1569660"/>
          </a:xfrm>
          <a:prstGeom prst="rect">
            <a:avLst/>
          </a:prstGeom>
          <a:noFill/>
        </p:spPr>
        <p:txBody>
          <a:bodyPr wrap="square" rtlCol="0">
            <a:spAutoFit/>
          </a:bodyPr>
          <a:lstStyle/>
          <a:p>
            <a:pPr algn="ctr"/>
            <a:r>
              <a:rPr lang="en-IN" sz="3200" dirty="0"/>
              <a:t>Both stars are of </a:t>
            </a:r>
            <a:r>
              <a:rPr lang="en-IN" sz="3200" dirty="0">
                <a:solidFill>
                  <a:srgbClr val="FF0000"/>
                </a:solidFill>
              </a:rPr>
              <a:t>same</a:t>
            </a:r>
            <a:r>
              <a:rPr lang="en-IN" sz="3200" dirty="0"/>
              <a:t> </a:t>
            </a:r>
            <a:r>
              <a:rPr lang="en-IN" sz="3200" dirty="0">
                <a:solidFill>
                  <a:srgbClr val="FF0000"/>
                </a:solidFill>
              </a:rPr>
              <a:t>shape</a:t>
            </a:r>
            <a:r>
              <a:rPr lang="en-IN" sz="3200" dirty="0"/>
              <a:t> and </a:t>
            </a:r>
            <a:r>
              <a:rPr lang="en-IN" sz="3200" dirty="0">
                <a:solidFill>
                  <a:srgbClr val="FF0000"/>
                </a:solidFill>
              </a:rPr>
              <a:t>size.</a:t>
            </a:r>
            <a:endParaRPr lang="en-SG" sz="3200" dirty="0">
              <a:solidFill>
                <a:srgbClr val="FF0000"/>
              </a:solidFill>
            </a:endParaRPr>
          </a:p>
        </p:txBody>
      </p:sp>
    </p:spTree>
    <p:extLst>
      <p:ext uri="{BB962C8B-B14F-4D97-AF65-F5344CB8AC3E}">
        <p14:creationId xmlns:p14="http://schemas.microsoft.com/office/powerpoint/2010/main" val="29293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990600" y="412470"/>
            <a:ext cx="7086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a:solidFill>
                  <a:srgbClr val="0070C0"/>
                </a:solidFill>
              </a:rPr>
              <a:t>Definition</a:t>
            </a:r>
            <a:endParaRPr lang="en-IN" dirty="0">
              <a:solidFill>
                <a:srgbClr val="0070C0"/>
              </a:solidFill>
            </a:endParaRPr>
          </a:p>
        </p:txBody>
      </p:sp>
      <p:sp>
        <p:nvSpPr>
          <p:cNvPr id="3" name="Content Placeholder 2">
            <a:extLst>
              <a:ext uri="{FF2B5EF4-FFF2-40B4-BE49-F238E27FC236}">
                <a16:creationId xmlns:a16="http://schemas.microsoft.com/office/drawing/2014/main" id="{06653FF7-DBB3-4B96-B8FE-30418D88563F}"/>
              </a:ext>
            </a:extLst>
          </p:cNvPr>
          <p:cNvSpPr txBox="1">
            <a:spLocks/>
          </p:cNvSpPr>
          <p:nvPr/>
        </p:nvSpPr>
        <p:spPr>
          <a:xfrm>
            <a:off x="457200" y="4869160"/>
            <a:ext cx="8229600" cy="157637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N" dirty="0"/>
              <a:t>Two A4 sized papers are congruent, even when they are rotated in any direction.</a:t>
            </a:r>
          </a:p>
        </p:txBody>
      </p:sp>
      <p:sp>
        <p:nvSpPr>
          <p:cNvPr id="5" name="Rectangle 4">
            <a:extLst>
              <a:ext uri="{FF2B5EF4-FFF2-40B4-BE49-F238E27FC236}">
                <a16:creationId xmlns:a16="http://schemas.microsoft.com/office/drawing/2014/main" id="{4EF28500-D131-4FA1-A211-80AE4F193489}"/>
              </a:ext>
            </a:extLst>
          </p:cNvPr>
          <p:cNvSpPr/>
          <p:nvPr/>
        </p:nvSpPr>
        <p:spPr>
          <a:xfrm>
            <a:off x="457200" y="1303600"/>
            <a:ext cx="8229600" cy="1138773"/>
          </a:xfrm>
          <a:prstGeom prst="rect">
            <a:avLst/>
          </a:prstGeom>
        </p:spPr>
        <p:txBody>
          <a:bodyPr wrap="square">
            <a:spAutoFit/>
          </a:bodyPr>
          <a:lstStyle/>
          <a:p>
            <a:pPr algn="ctr">
              <a:spcBef>
                <a:spcPct val="20000"/>
              </a:spcBef>
            </a:pPr>
            <a:r>
              <a:rPr lang="en-IN" sz="3200" dirty="0">
                <a:solidFill>
                  <a:srgbClr val="FF0000"/>
                </a:solidFill>
              </a:rPr>
              <a:t>Congruence = Exactly the same shape and size.</a:t>
            </a:r>
          </a:p>
          <a:p>
            <a:pPr algn="ctr"/>
            <a:br>
              <a:rPr lang="en-IN" dirty="0"/>
            </a:br>
            <a:endParaRPr lang="en-IN" dirty="0"/>
          </a:p>
        </p:txBody>
      </p:sp>
      <p:grpSp>
        <p:nvGrpSpPr>
          <p:cNvPr id="10" name="Group 9">
            <a:extLst>
              <a:ext uri="{FF2B5EF4-FFF2-40B4-BE49-F238E27FC236}">
                <a16:creationId xmlns:a16="http://schemas.microsoft.com/office/drawing/2014/main" id="{F2092A1C-7BCD-4B11-9EFB-20553709A87B}"/>
              </a:ext>
            </a:extLst>
          </p:cNvPr>
          <p:cNvGrpSpPr/>
          <p:nvPr/>
        </p:nvGrpSpPr>
        <p:grpSpPr>
          <a:xfrm>
            <a:off x="1799691" y="2541665"/>
            <a:ext cx="2376264" cy="1908370"/>
            <a:chOff x="1259632" y="2528742"/>
            <a:chExt cx="2376264" cy="1908370"/>
          </a:xfrm>
        </p:grpSpPr>
        <p:sp>
          <p:nvSpPr>
            <p:cNvPr id="6" name="Rectangle 5">
              <a:extLst>
                <a:ext uri="{FF2B5EF4-FFF2-40B4-BE49-F238E27FC236}">
                  <a16:creationId xmlns:a16="http://schemas.microsoft.com/office/drawing/2014/main" id="{70E56744-B3F1-432F-9E88-D08968F9822D}"/>
                </a:ext>
              </a:extLst>
            </p:cNvPr>
            <p:cNvSpPr/>
            <p:nvPr/>
          </p:nvSpPr>
          <p:spPr>
            <a:xfrm>
              <a:off x="1259632" y="2528742"/>
              <a:ext cx="2376264" cy="190837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0" name="Picture 2" descr="Business, Branding, Blank, Paper, Business Card">
              <a:extLst>
                <a:ext uri="{FF2B5EF4-FFF2-40B4-BE49-F238E27FC236}">
                  <a16:creationId xmlns:a16="http://schemas.microsoft.com/office/drawing/2014/main" id="{FD5FC219-4B9F-4FB5-8283-CAA16032205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781" b="94375" l="44271" r="84271"/>
                      </a14:imgEffect>
                    </a14:imgLayer>
                  </a14:imgProps>
                </a:ext>
                <a:ext uri="{28A0092B-C50C-407E-A947-70E740481C1C}">
                  <a14:useLocalDpi xmlns:a14="http://schemas.microsoft.com/office/drawing/2010/main" val="0"/>
                </a:ext>
              </a:extLst>
            </a:blip>
            <a:srcRect l="47114" t="12763" r="17189" b="7044"/>
            <a:stretch/>
          </p:blipFill>
          <p:spPr bwMode="auto">
            <a:xfrm>
              <a:off x="1403648" y="2755107"/>
              <a:ext cx="978877" cy="1465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2" descr="Business, Branding, Blank, Paper, Business Card">
              <a:extLst>
                <a:ext uri="{FF2B5EF4-FFF2-40B4-BE49-F238E27FC236}">
                  <a16:creationId xmlns:a16="http://schemas.microsoft.com/office/drawing/2014/main" id="{86CD6E2F-0597-49CB-9843-3AD57C325A4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781" b="94375" l="44271" r="84271"/>
                      </a14:imgEffect>
                    </a14:imgLayer>
                  </a14:imgProps>
                </a:ext>
                <a:ext uri="{28A0092B-C50C-407E-A947-70E740481C1C}">
                  <a14:useLocalDpi xmlns:a14="http://schemas.microsoft.com/office/drawing/2010/main" val="0"/>
                </a:ext>
              </a:extLst>
            </a:blip>
            <a:srcRect l="47114" t="12763" r="17189" b="7044"/>
            <a:stretch/>
          </p:blipFill>
          <p:spPr bwMode="auto">
            <a:xfrm>
              <a:off x="2543119" y="2749936"/>
              <a:ext cx="978877" cy="1465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171C5B7E-4DA8-4141-85CC-CD136DE833B2}"/>
              </a:ext>
            </a:extLst>
          </p:cNvPr>
          <p:cNvGrpSpPr/>
          <p:nvPr/>
        </p:nvGrpSpPr>
        <p:grpSpPr>
          <a:xfrm>
            <a:off x="4968046" y="2537958"/>
            <a:ext cx="2772306" cy="1908370"/>
            <a:chOff x="1259632" y="2528742"/>
            <a:chExt cx="2772306" cy="1908370"/>
          </a:xfrm>
        </p:grpSpPr>
        <p:sp>
          <p:nvSpPr>
            <p:cNvPr id="19" name="Rectangle 18">
              <a:extLst>
                <a:ext uri="{FF2B5EF4-FFF2-40B4-BE49-F238E27FC236}">
                  <a16:creationId xmlns:a16="http://schemas.microsoft.com/office/drawing/2014/main" id="{9A8DC36E-3E07-4AA3-B798-E7EAFC7E7EBF}"/>
                </a:ext>
              </a:extLst>
            </p:cNvPr>
            <p:cNvSpPr/>
            <p:nvPr/>
          </p:nvSpPr>
          <p:spPr>
            <a:xfrm>
              <a:off x="1259632" y="2528742"/>
              <a:ext cx="2772306" cy="190837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 name="Picture 2" descr="Business, Branding, Blank, Paper, Business Card">
              <a:extLst>
                <a:ext uri="{FF2B5EF4-FFF2-40B4-BE49-F238E27FC236}">
                  <a16:creationId xmlns:a16="http://schemas.microsoft.com/office/drawing/2014/main" id="{7FC0DA93-8FCE-4586-94BB-71F19C11DFEB}"/>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781" b="94375" l="44271" r="84271"/>
                      </a14:imgEffect>
                    </a14:imgLayer>
                  </a14:imgProps>
                </a:ext>
                <a:ext uri="{28A0092B-C50C-407E-A947-70E740481C1C}">
                  <a14:useLocalDpi xmlns:a14="http://schemas.microsoft.com/office/drawing/2010/main" val="0"/>
                </a:ext>
              </a:extLst>
            </a:blip>
            <a:srcRect l="47114" t="12763" r="17189" b="7044"/>
            <a:stretch/>
          </p:blipFill>
          <p:spPr bwMode="auto">
            <a:xfrm>
              <a:off x="1403648" y="2755107"/>
              <a:ext cx="978877" cy="1465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Picture 2" descr="Business, Branding, Blank, Paper, Business Card">
              <a:extLst>
                <a:ext uri="{FF2B5EF4-FFF2-40B4-BE49-F238E27FC236}">
                  <a16:creationId xmlns:a16="http://schemas.microsoft.com/office/drawing/2014/main" id="{D6CD4200-D736-47EE-8FB7-C121FD76416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781" b="94375" l="44271" r="84271"/>
                      </a14:imgEffect>
                    </a14:imgLayer>
                  </a14:imgProps>
                </a:ext>
                <a:ext uri="{28A0092B-C50C-407E-A947-70E740481C1C}">
                  <a14:useLocalDpi xmlns:a14="http://schemas.microsoft.com/office/drawing/2010/main" val="0"/>
                </a:ext>
              </a:extLst>
            </a:blip>
            <a:srcRect l="47114" t="12763" r="17189" b="7044"/>
            <a:stretch/>
          </p:blipFill>
          <p:spPr bwMode="auto">
            <a:xfrm rot="5400000">
              <a:off x="2690346" y="2749936"/>
              <a:ext cx="978877" cy="1465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0324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891077" y="314093"/>
            <a:ext cx="7086600" cy="13255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4000" dirty="0">
                <a:solidFill>
                  <a:srgbClr val="0070C0"/>
                </a:solidFill>
              </a:rPr>
              <a:t>Identifying congruent shapes-Method of Superposition</a:t>
            </a:r>
          </a:p>
        </p:txBody>
      </p:sp>
      <p:sp>
        <p:nvSpPr>
          <p:cNvPr id="3" name="Content Placeholder 2">
            <a:extLst>
              <a:ext uri="{FF2B5EF4-FFF2-40B4-BE49-F238E27FC236}">
                <a16:creationId xmlns:a16="http://schemas.microsoft.com/office/drawing/2014/main" id="{06653FF7-DBB3-4B96-B8FE-30418D88563F}"/>
              </a:ext>
            </a:extLst>
          </p:cNvPr>
          <p:cNvSpPr txBox="1">
            <a:spLocks/>
          </p:cNvSpPr>
          <p:nvPr/>
        </p:nvSpPr>
        <p:spPr>
          <a:xfrm>
            <a:off x="467544" y="1988840"/>
            <a:ext cx="5729531" cy="392387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IN" sz="3000" dirty="0"/>
              <a:t>Place any two objects on each other. </a:t>
            </a:r>
          </a:p>
          <a:p>
            <a:r>
              <a:rPr lang="en-IN" sz="3000" dirty="0"/>
              <a:t>If they are perfect fit, they are said to be congruent. This is called </a:t>
            </a:r>
            <a:r>
              <a:rPr lang="en-IN" sz="3000" dirty="0">
                <a:solidFill>
                  <a:srgbClr val="FF0000"/>
                </a:solidFill>
              </a:rPr>
              <a:t>method of Superposition</a:t>
            </a:r>
            <a:r>
              <a:rPr lang="en-IN" sz="3000" dirty="0"/>
              <a:t>. Example : Two A4 sized sheets placed on each other.</a:t>
            </a:r>
          </a:p>
        </p:txBody>
      </p:sp>
      <p:grpSp>
        <p:nvGrpSpPr>
          <p:cNvPr id="10" name="Group 9">
            <a:extLst>
              <a:ext uri="{FF2B5EF4-FFF2-40B4-BE49-F238E27FC236}">
                <a16:creationId xmlns:a16="http://schemas.microsoft.com/office/drawing/2014/main" id="{5E96C414-2D31-422B-8F56-F91F28534D2C}"/>
              </a:ext>
            </a:extLst>
          </p:cNvPr>
          <p:cNvGrpSpPr/>
          <p:nvPr/>
        </p:nvGrpSpPr>
        <p:grpSpPr>
          <a:xfrm>
            <a:off x="6660232" y="2492896"/>
            <a:ext cx="1610735" cy="2160240"/>
            <a:chOff x="7041744" y="2276872"/>
            <a:chExt cx="1610735" cy="2160240"/>
          </a:xfrm>
        </p:grpSpPr>
        <p:sp>
          <p:nvSpPr>
            <p:cNvPr id="7" name="Rectangle 6">
              <a:extLst>
                <a:ext uri="{FF2B5EF4-FFF2-40B4-BE49-F238E27FC236}">
                  <a16:creationId xmlns:a16="http://schemas.microsoft.com/office/drawing/2014/main" id="{5A5041C3-9885-442C-B70A-348399A62C20}"/>
                </a:ext>
              </a:extLst>
            </p:cNvPr>
            <p:cNvSpPr/>
            <p:nvPr/>
          </p:nvSpPr>
          <p:spPr>
            <a:xfrm>
              <a:off x="7041744" y="2276872"/>
              <a:ext cx="1610735" cy="216024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2" descr="Business, Branding, Blank, Paper, Business Card">
              <a:extLst>
                <a:ext uri="{FF2B5EF4-FFF2-40B4-BE49-F238E27FC236}">
                  <a16:creationId xmlns:a16="http://schemas.microsoft.com/office/drawing/2014/main" id="{DE8DEF70-931F-4883-A047-F3FF11FBB95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781" b="94375" l="44271" r="84271"/>
                      </a14:imgEffect>
                    </a14:imgLayer>
                  </a14:imgProps>
                </a:ext>
                <a:ext uri="{28A0092B-C50C-407E-A947-70E740481C1C}">
                  <a14:useLocalDpi xmlns:a14="http://schemas.microsoft.com/office/drawing/2010/main" val="0"/>
                </a:ext>
              </a:extLst>
            </a:blip>
            <a:srcRect l="47114" t="12763" r="17189" b="7044"/>
            <a:stretch/>
          </p:blipFill>
          <p:spPr bwMode="auto">
            <a:xfrm>
              <a:off x="7380312" y="2696009"/>
              <a:ext cx="978877" cy="1465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3812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7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292080" y="1700808"/>
            <a:ext cx="3024336" cy="19442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Rectangle 6"/>
          <p:cNvSpPr/>
          <p:nvPr/>
        </p:nvSpPr>
        <p:spPr>
          <a:xfrm>
            <a:off x="827584" y="1700808"/>
            <a:ext cx="3168352" cy="19442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58668BA7-33D1-4D1B-A2E4-B2EE35DBD162}"/>
              </a:ext>
            </a:extLst>
          </p:cNvPr>
          <p:cNvSpPr txBox="1">
            <a:spLocks/>
          </p:cNvSpPr>
          <p:nvPr/>
        </p:nvSpPr>
        <p:spPr>
          <a:xfrm>
            <a:off x="990600" y="412470"/>
            <a:ext cx="7086600" cy="114432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a:solidFill>
                  <a:srgbClr val="0070C0"/>
                </a:solidFill>
              </a:rPr>
              <a:t>Congruent or Similar?</a:t>
            </a:r>
          </a:p>
        </p:txBody>
      </p:sp>
      <p:sp>
        <p:nvSpPr>
          <p:cNvPr id="3" name="Content Placeholder 2">
            <a:extLst>
              <a:ext uri="{FF2B5EF4-FFF2-40B4-BE49-F238E27FC236}">
                <a16:creationId xmlns:a16="http://schemas.microsoft.com/office/drawing/2014/main" id="{06653FF7-DBB3-4B96-B8FE-30418D88563F}"/>
              </a:ext>
            </a:extLst>
          </p:cNvPr>
          <p:cNvSpPr txBox="1">
            <a:spLocks/>
          </p:cNvSpPr>
          <p:nvPr/>
        </p:nvSpPr>
        <p:spPr>
          <a:xfrm>
            <a:off x="457200" y="1340768"/>
            <a:ext cx="8229600" cy="114300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IN" dirty="0">
              <a:solidFill>
                <a:srgbClr val="FF0000"/>
              </a:solidFill>
            </a:endParaRPr>
          </a:p>
        </p:txBody>
      </p:sp>
      <p:sp>
        <p:nvSpPr>
          <p:cNvPr id="5" name="Rectangle 4">
            <a:extLst>
              <a:ext uri="{FF2B5EF4-FFF2-40B4-BE49-F238E27FC236}">
                <a16:creationId xmlns:a16="http://schemas.microsoft.com/office/drawing/2014/main" id="{590FCF22-ECDE-4DC4-8510-0A3135F4DCDA}"/>
              </a:ext>
            </a:extLst>
          </p:cNvPr>
          <p:cNvSpPr/>
          <p:nvPr/>
        </p:nvSpPr>
        <p:spPr>
          <a:xfrm>
            <a:off x="481211" y="3933056"/>
            <a:ext cx="4157464" cy="1846659"/>
          </a:xfrm>
          <a:prstGeom prst="rect">
            <a:avLst/>
          </a:prstGeom>
        </p:spPr>
        <p:txBody>
          <a:bodyPr wrap="square">
            <a:spAutoFit/>
          </a:bodyPr>
          <a:lstStyle/>
          <a:p>
            <a:pPr algn="ctr"/>
            <a:r>
              <a:rPr lang="en-IN" sz="3200" dirty="0"/>
              <a:t>Two jars are congruent</a:t>
            </a:r>
          </a:p>
          <a:p>
            <a:pPr algn="ctr"/>
            <a:r>
              <a:rPr lang="en-IN" sz="3200" dirty="0"/>
              <a:t>when they have same size and shape</a:t>
            </a:r>
            <a:br>
              <a:rPr lang="en-IN" dirty="0"/>
            </a:br>
            <a:endParaRPr lang="en-IN" dirty="0"/>
          </a:p>
        </p:txBody>
      </p:sp>
      <p:sp>
        <p:nvSpPr>
          <p:cNvPr id="6" name="Rectangle 5">
            <a:extLst>
              <a:ext uri="{FF2B5EF4-FFF2-40B4-BE49-F238E27FC236}">
                <a16:creationId xmlns:a16="http://schemas.microsoft.com/office/drawing/2014/main" id="{43E824C3-B585-435B-843A-443D81549DD8}"/>
              </a:ext>
            </a:extLst>
          </p:cNvPr>
          <p:cNvSpPr/>
          <p:nvPr/>
        </p:nvSpPr>
        <p:spPr>
          <a:xfrm>
            <a:off x="5076056" y="3954414"/>
            <a:ext cx="3384375" cy="2062103"/>
          </a:xfrm>
          <a:prstGeom prst="rect">
            <a:avLst/>
          </a:prstGeom>
        </p:spPr>
        <p:txBody>
          <a:bodyPr wrap="square">
            <a:spAutoFit/>
          </a:bodyPr>
          <a:lstStyle/>
          <a:p>
            <a:pPr algn="ctr"/>
            <a:r>
              <a:rPr lang="en-IN" sz="3200" dirty="0"/>
              <a:t>Two jars are similar if they have same shape but different size</a:t>
            </a:r>
          </a:p>
        </p:txBody>
      </p:sp>
      <p:grpSp>
        <p:nvGrpSpPr>
          <p:cNvPr id="9" name="Group 8">
            <a:extLst>
              <a:ext uri="{FF2B5EF4-FFF2-40B4-BE49-F238E27FC236}">
                <a16:creationId xmlns:a16="http://schemas.microsoft.com/office/drawing/2014/main" id="{EBB5A674-A3CD-40BD-B4C1-A5D65C1003D6}"/>
              </a:ext>
            </a:extLst>
          </p:cNvPr>
          <p:cNvGrpSpPr/>
          <p:nvPr/>
        </p:nvGrpSpPr>
        <p:grpSpPr>
          <a:xfrm>
            <a:off x="1271954" y="1772816"/>
            <a:ext cx="2279611" cy="1728192"/>
            <a:chOff x="852229" y="4047593"/>
            <a:chExt cx="2279611" cy="1728192"/>
          </a:xfrm>
        </p:grpSpPr>
        <p:pic>
          <p:nvPicPr>
            <p:cNvPr id="5128" name="Picture 8" descr="Jar Candles, Candle, Mason Jar, Homemade, Decoration">
              <a:extLst>
                <a:ext uri="{FF2B5EF4-FFF2-40B4-BE49-F238E27FC236}">
                  <a16:creationId xmlns:a16="http://schemas.microsoft.com/office/drawing/2014/main" id="{4662B288-27CC-41E5-8B0C-25A923C92EA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635" t="3417" r="7877" b="52597"/>
            <a:stretch/>
          </p:blipFill>
          <p:spPr bwMode="auto">
            <a:xfrm>
              <a:off x="2051878" y="4047593"/>
              <a:ext cx="1079962" cy="172819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Jar Candles, Candle, Mason Jar, Homemade, Decoration">
              <a:extLst>
                <a:ext uri="{FF2B5EF4-FFF2-40B4-BE49-F238E27FC236}">
                  <a16:creationId xmlns:a16="http://schemas.microsoft.com/office/drawing/2014/main" id="{B7542B09-4008-4524-BBE5-140EFD2ADCF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635" t="3417" r="7877" b="52597"/>
            <a:stretch/>
          </p:blipFill>
          <p:spPr bwMode="auto">
            <a:xfrm>
              <a:off x="852229" y="4047593"/>
              <a:ext cx="1079962" cy="172819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5688281" y="1772816"/>
            <a:ext cx="2245728" cy="1728192"/>
            <a:chOff x="5831472" y="5032728"/>
            <a:chExt cx="2245728" cy="1728192"/>
          </a:xfrm>
        </p:grpSpPr>
        <p:pic>
          <p:nvPicPr>
            <p:cNvPr id="22" name="Picture 8" descr="Jar Candles, Candle, Mason Jar, Homemade, Decoration">
              <a:extLst>
                <a:ext uri="{FF2B5EF4-FFF2-40B4-BE49-F238E27FC236}">
                  <a16:creationId xmlns:a16="http://schemas.microsoft.com/office/drawing/2014/main" id="{8384DC0E-03E1-41F4-84FA-6A36873048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635" t="3417" r="7877" b="52597"/>
            <a:stretch/>
          </p:blipFill>
          <p:spPr bwMode="auto">
            <a:xfrm>
              <a:off x="6997238" y="5032728"/>
              <a:ext cx="1079962" cy="1728192"/>
            </a:xfrm>
            <a:prstGeom prst="rect">
              <a:avLst/>
            </a:prstGeom>
            <a:noFill/>
            <a:scene3d>
              <a:camera prst="orthographicFront">
                <a:rot lat="1800000" lon="1800000" rev="0"/>
              </a:camera>
              <a:lightRig rig="threePt" dir="t"/>
            </a:scene3d>
            <a:extLst>
              <a:ext uri="{909E8E84-426E-40DD-AFC4-6F175D3DCCD1}">
                <a14:hiddenFill xmlns:a14="http://schemas.microsoft.com/office/drawing/2010/main">
                  <a:solidFill>
                    <a:srgbClr val="FFFFFF"/>
                  </a:solidFill>
                </a14:hiddenFill>
              </a:ext>
            </a:extLst>
          </p:spPr>
        </p:pic>
        <p:pic>
          <p:nvPicPr>
            <p:cNvPr id="23" name="Picture 8" descr="Jar Candles, Candle, Mason Jar, Homemade, Decoration">
              <a:extLst>
                <a:ext uri="{FF2B5EF4-FFF2-40B4-BE49-F238E27FC236}">
                  <a16:creationId xmlns:a16="http://schemas.microsoft.com/office/drawing/2014/main" id="{B35D0611-F081-4393-B20F-07A5F9F42C2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635" t="3417" r="7877" b="52597"/>
            <a:stretch/>
          </p:blipFill>
          <p:spPr bwMode="auto">
            <a:xfrm>
              <a:off x="5831472" y="5166968"/>
              <a:ext cx="912187" cy="1459712"/>
            </a:xfrm>
            <a:prstGeom prst="rect">
              <a:avLst/>
            </a:prstGeom>
            <a:noFill/>
            <a:scene3d>
              <a:camera prst="orthographicFront">
                <a:rot lat="1800000" lon="1800000" rev="0"/>
              </a:camera>
              <a:lightRig rig="threePt" dir="t"/>
            </a:scene3d>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0848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7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990600" y="412470"/>
            <a:ext cx="7086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a:solidFill>
                  <a:srgbClr val="0070C0"/>
                </a:solidFill>
              </a:rPr>
              <a:t>Symbol for congruence</a:t>
            </a:r>
          </a:p>
        </p:txBody>
      </p:sp>
      <p:sp>
        <p:nvSpPr>
          <p:cNvPr id="3" name="Content Placeholder 2">
            <a:extLst>
              <a:ext uri="{FF2B5EF4-FFF2-40B4-BE49-F238E27FC236}">
                <a16:creationId xmlns:a16="http://schemas.microsoft.com/office/drawing/2014/main" id="{06653FF7-DBB3-4B96-B8FE-30418D88563F}"/>
              </a:ext>
            </a:extLst>
          </p:cNvPr>
          <p:cNvSpPr txBox="1">
            <a:spLocks/>
          </p:cNvSpPr>
          <p:nvPr/>
        </p:nvSpPr>
        <p:spPr>
          <a:xfrm>
            <a:off x="457200" y="1738033"/>
            <a:ext cx="8229600" cy="7548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IN"/>
              <a:t>Consider the figures F1  and  F2 shown below</a:t>
            </a:r>
          </a:p>
        </p:txBody>
      </p:sp>
      <p:sp>
        <p:nvSpPr>
          <p:cNvPr id="7" name="Rectangle 6">
            <a:extLst>
              <a:ext uri="{FF2B5EF4-FFF2-40B4-BE49-F238E27FC236}">
                <a16:creationId xmlns:a16="http://schemas.microsoft.com/office/drawing/2014/main" id="{A04C0199-474D-4EE7-A466-81063712030B}"/>
              </a:ext>
            </a:extLst>
          </p:cNvPr>
          <p:cNvSpPr/>
          <p:nvPr/>
        </p:nvSpPr>
        <p:spPr>
          <a:xfrm>
            <a:off x="753141" y="4365104"/>
            <a:ext cx="7920880" cy="1569660"/>
          </a:xfrm>
          <a:prstGeom prst="rect">
            <a:avLst/>
          </a:prstGeom>
        </p:spPr>
        <p:txBody>
          <a:bodyPr wrap="square">
            <a:spAutoFit/>
          </a:bodyPr>
          <a:lstStyle/>
          <a:p>
            <a:pPr algn="ctr"/>
            <a:r>
              <a:rPr lang="en-IN" sz="3200" dirty="0"/>
              <a:t>The two  figures are congruent. </a:t>
            </a:r>
            <a:br>
              <a:rPr lang="en-IN" sz="3200" dirty="0"/>
            </a:br>
            <a:r>
              <a:rPr lang="en-IN" sz="3200" dirty="0"/>
              <a:t>Symbol for congruence is </a:t>
            </a:r>
            <a:r>
              <a:rPr lang="en-IN" sz="3200" b="1" dirty="0">
                <a:solidFill>
                  <a:srgbClr val="FF0000"/>
                </a:solidFill>
              </a:rPr>
              <a:t>≅</a:t>
            </a:r>
          </a:p>
          <a:p>
            <a:pPr algn="ctr"/>
            <a:r>
              <a:rPr lang="en-IN" sz="3200" dirty="0"/>
              <a:t>Here   </a:t>
            </a:r>
            <a:r>
              <a:rPr lang="en-IN" sz="3200" dirty="0">
                <a:solidFill>
                  <a:srgbClr val="FF0000"/>
                </a:solidFill>
              </a:rPr>
              <a:t>F1 ≅  F2</a:t>
            </a:r>
          </a:p>
        </p:txBody>
      </p:sp>
      <p:grpSp>
        <p:nvGrpSpPr>
          <p:cNvPr id="10" name="Group 9">
            <a:extLst>
              <a:ext uri="{FF2B5EF4-FFF2-40B4-BE49-F238E27FC236}">
                <a16:creationId xmlns:a16="http://schemas.microsoft.com/office/drawing/2014/main" id="{A609F9F6-B41E-42A6-ABFF-474AEAFF5FC4}"/>
              </a:ext>
            </a:extLst>
          </p:cNvPr>
          <p:cNvGrpSpPr/>
          <p:nvPr/>
        </p:nvGrpSpPr>
        <p:grpSpPr>
          <a:xfrm>
            <a:off x="3212407" y="2686008"/>
            <a:ext cx="2860766" cy="1247048"/>
            <a:chOff x="3212407" y="2686008"/>
            <a:chExt cx="2860766" cy="1247048"/>
          </a:xfrm>
        </p:grpSpPr>
        <p:sp>
          <p:nvSpPr>
            <p:cNvPr id="9" name="Rectangle 8">
              <a:extLst>
                <a:ext uri="{FF2B5EF4-FFF2-40B4-BE49-F238E27FC236}">
                  <a16:creationId xmlns:a16="http://schemas.microsoft.com/office/drawing/2014/main" id="{D7F03142-0D0D-4429-B831-5B13BBB519E5}"/>
                </a:ext>
              </a:extLst>
            </p:cNvPr>
            <p:cNvSpPr/>
            <p:nvPr/>
          </p:nvSpPr>
          <p:spPr>
            <a:xfrm rot="21238021">
              <a:off x="3212407" y="2780928"/>
              <a:ext cx="1152128" cy="1152128"/>
            </a:xfrm>
            <a:prstGeom prst="rect">
              <a:avLst/>
            </a:prstGeom>
            <a:solidFill>
              <a:schemeClr val="bg1"/>
            </a:solidFill>
            <a:ln>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IN"/>
            </a:p>
            <a:p>
              <a:pPr algn="ctr"/>
              <a:endParaRPr lang="en-IN"/>
            </a:p>
            <a:p>
              <a:pPr algn="ctr"/>
              <a:endParaRPr lang="en-IN"/>
            </a:p>
            <a:p>
              <a:pPr algn="ctr"/>
              <a:endParaRPr lang="en-IN"/>
            </a:p>
            <a:p>
              <a:pPr algn="ctr"/>
              <a:endParaRPr lang="en-IN"/>
            </a:p>
            <a:p>
              <a:pPr algn="ctr"/>
              <a:endParaRPr lang="en-IN"/>
            </a:p>
            <a:p>
              <a:pPr algn="ctr"/>
              <a:r>
                <a:rPr lang="en-IN"/>
                <a:t>F1</a:t>
              </a:r>
            </a:p>
          </p:txBody>
        </p:sp>
        <p:sp>
          <p:nvSpPr>
            <p:cNvPr id="16" name="Rectangle 15">
              <a:extLst>
                <a:ext uri="{FF2B5EF4-FFF2-40B4-BE49-F238E27FC236}">
                  <a16:creationId xmlns:a16="http://schemas.microsoft.com/office/drawing/2014/main" id="{65D183AB-EDBB-4F53-9D49-F779BD8AD342}"/>
                </a:ext>
              </a:extLst>
            </p:cNvPr>
            <p:cNvSpPr/>
            <p:nvPr/>
          </p:nvSpPr>
          <p:spPr>
            <a:xfrm rot="21238021">
              <a:off x="4921045" y="2686008"/>
              <a:ext cx="1152128" cy="1152128"/>
            </a:xfrm>
            <a:prstGeom prst="rect">
              <a:avLst/>
            </a:prstGeom>
            <a:solidFill>
              <a:schemeClr val="bg1"/>
            </a:solidFill>
            <a:ln>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IN"/>
            </a:p>
            <a:p>
              <a:pPr algn="ctr"/>
              <a:endParaRPr lang="en-IN"/>
            </a:p>
            <a:p>
              <a:pPr algn="ctr"/>
              <a:endParaRPr lang="en-IN"/>
            </a:p>
            <a:p>
              <a:pPr algn="ctr"/>
              <a:endParaRPr lang="en-IN"/>
            </a:p>
            <a:p>
              <a:pPr algn="ctr"/>
              <a:endParaRPr lang="en-IN"/>
            </a:p>
            <a:p>
              <a:pPr algn="ctr"/>
              <a:endParaRPr lang="en-IN"/>
            </a:p>
            <a:p>
              <a:pPr algn="ctr"/>
              <a:r>
                <a:rPr lang="en-IN"/>
                <a:t>F2</a:t>
              </a:r>
            </a:p>
          </p:txBody>
        </p:sp>
      </p:grpSp>
    </p:spTree>
    <p:extLst>
      <p:ext uri="{BB962C8B-B14F-4D97-AF65-F5344CB8AC3E}">
        <p14:creationId xmlns:p14="http://schemas.microsoft.com/office/powerpoint/2010/main" val="238005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603711717"/>
              </p:ext>
            </p:extLst>
          </p:nvPr>
        </p:nvGraphicFramePr>
        <p:xfrm>
          <a:off x="457200" y="1397001"/>
          <a:ext cx="8229600" cy="4470403"/>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38629">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38629">
                <a:tc>
                  <a:txBody>
                    <a:bodyPr/>
                    <a:lstStyle/>
                    <a:p>
                      <a:r>
                        <a:rPr lang="en-IN" sz="1200" dirty="0">
                          <a:solidFill>
                            <a:schemeClr val="tx1"/>
                          </a:solidFill>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i="0" kern="1200" dirty="0">
                          <a:solidFill>
                            <a:schemeClr val="tx1"/>
                          </a:solidFill>
                          <a:latin typeface="+mn-lt"/>
                          <a:ea typeface="+mn-ea"/>
                          <a:cs typeface="+mn-cs"/>
                        </a:rPr>
                        <a:t>https://pixabay.com/photos/business-branding-blank-paper-792113/</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38629">
                <a:tc>
                  <a:txBody>
                    <a:bodyPr/>
                    <a:lstStyle/>
                    <a:p>
                      <a:r>
                        <a:rPr lang="en-IN" sz="14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kern="1200" baseline="0" dirty="0">
                          <a:solidFill>
                            <a:schemeClr val="tx1"/>
                          </a:solidFill>
                          <a:latin typeface="+mn-lt"/>
                          <a:ea typeface="+mn-ea"/>
                          <a:cs typeface="+mn-cs"/>
                        </a:rPr>
                        <a:t>https://pixabay.com/illustrations/jar-candles-candle-mason-jar-4004158/</a:t>
                      </a:r>
                    </a:p>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38629">
                <a:tc>
                  <a:txBody>
                    <a:bodyPr/>
                    <a:lstStyle/>
                    <a:p>
                      <a:r>
                        <a:rPr lang="en-IN" sz="12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400" dirty="0">
                          <a:solidFill>
                            <a:schemeClr val="tx1"/>
                          </a:solidFill>
                        </a:rPr>
                        <a:t>https://pixabay.com/vectors/threesome-green-blue-red-yellow-1995194/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grpSp>
        <p:nvGrpSpPr>
          <p:cNvPr id="6" name="Group 5">
            <a:extLst>
              <a:ext uri="{FF2B5EF4-FFF2-40B4-BE49-F238E27FC236}">
                <a16:creationId xmlns:a16="http://schemas.microsoft.com/office/drawing/2014/main" id="{EBB5A674-A3CD-40BD-B4C1-A5D65C1003D6}"/>
              </a:ext>
            </a:extLst>
          </p:cNvPr>
          <p:cNvGrpSpPr/>
          <p:nvPr/>
        </p:nvGrpSpPr>
        <p:grpSpPr>
          <a:xfrm>
            <a:off x="1619672" y="2780928"/>
            <a:ext cx="767443" cy="461527"/>
            <a:chOff x="852229" y="4047593"/>
            <a:chExt cx="2279611" cy="1728192"/>
          </a:xfrm>
        </p:grpSpPr>
        <p:pic>
          <p:nvPicPr>
            <p:cNvPr id="7" name="Picture 8" descr="Jar Candles, Candle, Mason Jar, Homemade, Decoration">
              <a:extLst>
                <a:ext uri="{FF2B5EF4-FFF2-40B4-BE49-F238E27FC236}">
                  <a16:creationId xmlns:a16="http://schemas.microsoft.com/office/drawing/2014/main" id="{4662B288-27CC-41E5-8B0C-25A923C92EA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4635" t="3417" r="7877" b="52597"/>
            <a:stretch/>
          </p:blipFill>
          <p:spPr bwMode="auto">
            <a:xfrm>
              <a:off x="2051878" y="4047593"/>
              <a:ext cx="1079962" cy="17281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Jar Candles, Candle, Mason Jar, Homemade, Decoration">
              <a:extLst>
                <a:ext uri="{FF2B5EF4-FFF2-40B4-BE49-F238E27FC236}">
                  <a16:creationId xmlns:a16="http://schemas.microsoft.com/office/drawing/2014/main" id="{B7542B09-4008-4524-BBE5-140EFD2ADCF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4635" t="3417" r="7877" b="52597"/>
            <a:stretch/>
          </p:blipFill>
          <p:spPr bwMode="auto">
            <a:xfrm>
              <a:off x="852229" y="4047593"/>
              <a:ext cx="1079962" cy="172819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5E96C414-2D31-422B-8F56-F91F28534D2C}"/>
              </a:ext>
            </a:extLst>
          </p:cNvPr>
          <p:cNvGrpSpPr/>
          <p:nvPr/>
        </p:nvGrpSpPr>
        <p:grpSpPr>
          <a:xfrm>
            <a:off x="1835696" y="2204864"/>
            <a:ext cx="216024" cy="216024"/>
            <a:chOff x="7041744" y="2276872"/>
            <a:chExt cx="1610735" cy="2160240"/>
          </a:xfrm>
        </p:grpSpPr>
        <p:sp>
          <p:nvSpPr>
            <p:cNvPr id="10" name="Rectangle 9">
              <a:extLst>
                <a:ext uri="{FF2B5EF4-FFF2-40B4-BE49-F238E27FC236}">
                  <a16:creationId xmlns:a16="http://schemas.microsoft.com/office/drawing/2014/main" id="{5A5041C3-9885-442C-B70A-348399A62C20}"/>
                </a:ext>
              </a:extLst>
            </p:cNvPr>
            <p:cNvSpPr/>
            <p:nvPr/>
          </p:nvSpPr>
          <p:spPr>
            <a:xfrm>
              <a:off x="7041744" y="2276872"/>
              <a:ext cx="1610735" cy="216024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2" descr="Business, Branding, Blank, Paper, Business Card">
              <a:extLst>
                <a:ext uri="{FF2B5EF4-FFF2-40B4-BE49-F238E27FC236}">
                  <a16:creationId xmlns:a16="http://schemas.microsoft.com/office/drawing/2014/main" id="{DE8DEF70-931F-4883-A047-F3FF11FBB95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781" b="94375" l="44271" r="84271"/>
                      </a14:imgEffect>
                    </a14:imgLayer>
                  </a14:imgProps>
                </a:ext>
                <a:ext uri="{28A0092B-C50C-407E-A947-70E740481C1C}">
                  <a14:useLocalDpi xmlns:a14="http://schemas.microsoft.com/office/drawing/2010/main" val="0"/>
                </a:ext>
              </a:extLst>
            </a:blip>
            <a:srcRect l="47114" t="12763" r="17189" b="7044"/>
            <a:stretch/>
          </p:blipFill>
          <p:spPr bwMode="auto">
            <a:xfrm>
              <a:off x="7380312" y="2696009"/>
              <a:ext cx="978877" cy="1465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pic>
        <p:nvPicPr>
          <p:cNvPr id="12" name="Picture 4" descr="Threesome, Green, Blue, Red, Yellow, Colors, Shapes">
            <a:extLst>
              <a:ext uri="{FF2B5EF4-FFF2-40B4-BE49-F238E27FC236}">
                <a16:creationId xmlns:a16="http://schemas.microsoft.com/office/drawing/2014/main" id="{B81A3F49-D18D-4364-A5DA-77432920693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0301" y="3428243"/>
            <a:ext cx="404168" cy="348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64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8060</TotalTime>
  <Words>742</Words>
  <Application>Microsoft Office PowerPoint</Application>
  <PresentationFormat>On-screen Show (4:3)</PresentationFormat>
  <Paragraphs>107</Paragraphs>
  <Slides>7</Slides>
  <Notes>6</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7</vt:i4>
      </vt:variant>
    </vt:vector>
  </HeadingPairs>
  <TitlesOfParts>
    <vt:vector size="13" baseType="lpstr">
      <vt:lpstr>Arial</vt:lpstr>
      <vt:lpstr>Calibri</vt:lpstr>
      <vt:lpstr>Candara</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MM Index</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SSSVV</dc:creator>
  <cp:lastModifiedBy>GIRIDHAR BALACHANDRAN 170905056</cp:lastModifiedBy>
  <cp:revision>561</cp:revision>
  <dcterms:created xsi:type="dcterms:W3CDTF">2013-03-27T08:53:33Z</dcterms:created>
  <dcterms:modified xsi:type="dcterms:W3CDTF">2021-02-19T12:31:22Z</dcterms:modified>
</cp:coreProperties>
</file>