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2" r:id="rId6"/>
    <p:sldId id="266" r:id="rId7"/>
    <p:sldId id="267" r:id="rId8"/>
    <p:sldId id="258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1093" autoAdjust="0"/>
  </p:normalViewPr>
  <p:slideViewPr>
    <p:cSldViewPr>
      <p:cViewPr varScale="1">
        <p:scale>
          <a:sx n="61" d="100"/>
          <a:sy n="61" d="100"/>
        </p:scale>
        <p:origin x="64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19-02-2021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background-blackboard-blue-board-1869471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drinks-strawberry-pink-frozen-34377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photos/shoes-leather-pair-fashion-825671/" TargetMode="External"/><Relationship Id="rId4" Type="http://schemas.openxmlformats.org/officeDocument/2006/relationships/hyperlink" Target="https://pixabay.com/photos/earrings-circles-steel-734677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exam-scientific-experiment-2428208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vectors/medal-gold-award-olympics-winner-295094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bracelets-bangles-valuables-390090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rupee-indian-india-money-bank-note-4395557/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wall-wooden-wall-red-boards-chairs-4467345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pinto-put-the-food-container-3628571/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pen-pencil-design-business-drawing-42404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pens-stationery-office-set-blue-1736044/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Chalk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peices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 </a:t>
            </a:r>
            <a:r>
              <a:rPr lang="en-US" dirty="0">
                <a:hlinkClick r:id="rId3"/>
              </a:rPr>
              <a:t>https://pixabay.com/photos/background-blackboard-blue-board-1869471/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starts the activity by recalling congruent shapes.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Juice glass- </a:t>
            </a:r>
            <a:r>
              <a:rPr lang="en-US" dirty="0">
                <a:hlinkClick r:id="rId3"/>
              </a:rPr>
              <a:t>https://pixabay.com/vectors/drinks-strawberry-pink-frozen-34377/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Ear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rings-</a:t>
            </a:r>
            <a:r>
              <a:rPr lang="en-US" dirty="0">
                <a:hlinkClick r:id="rId4"/>
              </a:rPr>
              <a:t>https://pixabay.com/photos/earrings-circles-steel-734677/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i="1" dirty="0"/>
              <a:t>Shoes-</a:t>
            </a:r>
            <a:r>
              <a:rPr lang="en-US" dirty="0">
                <a:hlinkClick r:id="rId5"/>
              </a:rPr>
              <a:t>https://pixabay.com/photos/shoes-leather-pair-fashion-825671/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required - pen, pencil, eraser, ruler(one per team)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Setting of activity - Indoor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of activity - Group Activity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 out-</a:t>
            </a:r>
            <a:r>
              <a:rPr lang="en-US" dirty="0">
                <a:hlinkClick r:id="rId3"/>
              </a:rPr>
              <a:t>https://pixabay.com/illustrations/exam-scientific-experiment-2428208/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Winner badge-</a:t>
            </a:r>
            <a:r>
              <a:rPr lang="en-US" dirty="0">
                <a:hlinkClick r:id="rId4"/>
              </a:rPr>
              <a:t>https://pixabay.com/vectors/medal-gold-award-olympics-winner-295094/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Possible congruent shapes listed could be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bangles worn by one girl in the class.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coins of same denomination.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</a:t>
            </a:r>
            <a:r>
              <a:rPr lang="en-US" sz="1200" b="0" u="non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tiffin</a:t>
            </a:r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boxes of same size and shape.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pens of same make.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chairs.</a:t>
            </a:r>
          </a:p>
          <a:p>
            <a:r>
              <a:rPr lang="en-US" sz="1200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tiles on the floor(if the floor is tiled)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Notes to the teacher: </a:t>
            </a:r>
          </a:p>
          <a:p>
            <a:r>
              <a:rPr lang="en-US" sz="1200" b="1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Possible congruent shapes listed could be</a:t>
            </a:r>
            <a:endParaRPr lang="en-US" sz="1200" u="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bangles worn by one girl in the class.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coins of same denomination.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tiffin boxes of same size and shape.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pens of same make.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chairs in the class.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tiles on the floor(if the floor is tiled)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 source: </a:t>
            </a:r>
            <a:endParaRPr lang="en-IN" dirty="0"/>
          </a:p>
          <a:p>
            <a:pPr marL="228600" indent="-228600">
              <a:buAutoNum type="arabicPeriod"/>
            </a:pPr>
            <a:r>
              <a:rPr lang="en-IN" dirty="0">
                <a:hlinkClick r:id="rId3"/>
              </a:rPr>
              <a:t>https://pixabay.com/photos/bracelets-bangles-valuables-390090/</a:t>
            </a:r>
            <a:endParaRPr lang="en-IN" dirty="0"/>
          </a:p>
          <a:p>
            <a:pPr marL="228600" indent="-228600">
              <a:buAutoNum type="arabicPeriod"/>
            </a:pPr>
            <a:r>
              <a:rPr lang="en-SG" sz="1200" dirty="0">
                <a:hlinkClick r:id="rId4"/>
              </a:rPr>
              <a:t>https://pixabay.com/photos/rupee-indian-india-money-bank-note-4395557</a:t>
            </a:r>
            <a:endParaRPr lang="en-IN" dirty="0"/>
          </a:p>
          <a:p>
            <a:pPr marL="228600" indent="-228600"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–</a:t>
            </a:r>
          </a:p>
          <a:p>
            <a:r>
              <a:rPr lang="en-SG" dirty="0">
                <a:hlinkClick r:id="rId3"/>
              </a:rPr>
              <a:t>https://pixabay.com/photos/wall-wooden-wall-red-boards-chairs-4467345/</a:t>
            </a:r>
            <a:endParaRPr lang="en-SG" dirty="0"/>
          </a:p>
          <a:p>
            <a:r>
              <a:rPr lang="en-IN" dirty="0">
                <a:hlinkClick r:id="rId4"/>
              </a:rPr>
              <a:t>https://pixabay.com/photos/pinto-put-the-food-container-3628571/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</a:t>
            </a:r>
            <a:endParaRPr lang="en-IN" dirty="0"/>
          </a:p>
          <a:p>
            <a:pPr marL="228600" indent="-228600">
              <a:buAutoNum type="arabicPeriod"/>
            </a:pPr>
            <a:r>
              <a:rPr lang="en-IN" dirty="0">
                <a:hlinkClick r:id="rId3"/>
              </a:rPr>
              <a:t>https://pixabay.com/vectors/pen-pencil-design-business-drawing-42404/</a:t>
            </a:r>
            <a:endParaRPr lang="en-IN" dirty="0"/>
          </a:p>
          <a:p>
            <a:pPr marL="228600" indent="-228600">
              <a:buAutoNum type="arabicPeriod"/>
            </a:pPr>
            <a:r>
              <a:rPr lang="en-IN" dirty="0">
                <a:hlinkClick r:id="rId4"/>
              </a:rPr>
              <a:t>https://pixabay.com/photos/pens-stationery-office-set-blue-1736044/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Possible congruent shapes listed could be</a:t>
            </a:r>
            <a:endParaRPr lang="en-US" sz="1200" u="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bangles worn by one girl in the class.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coins of same denomination.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tiffin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boxes of same size and shape.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pens of same make.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chairs in the class.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tiles on the floor(if the floor is tiled)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Possible congruent shapes listed could be</a:t>
            </a:r>
            <a:endParaRPr lang="en-US" sz="1200" u="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bangles worn by one girl in the class.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coins of same denomination.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tiffin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boxes of same size and shape.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pens of same make.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chairs in the class.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tiles on the floor(if the floor is tiled)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vectors/medal-gold-award-olympics-winner-295094/" TargetMode="External"/><Relationship Id="rId13" Type="http://schemas.openxmlformats.org/officeDocument/2006/relationships/image" Target="../media/image19.png"/><Relationship Id="rId3" Type="http://schemas.openxmlformats.org/officeDocument/2006/relationships/hyperlink" Target="https://pixabay.com/photos/background-blackboard-blue-board-1869471/" TargetMode="External"/><Relationship Id="rId7" Type="http://schemas.openxmlformats.org/officeDocument/2006/relationships/hyperlink" Target="https://pixabay.com/illustrations/exam-scientific-experiment-2428208/" TargetMode="Externa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photos/shoes-leather-pair-fashion-825671/" TargetMode="External"/><Relationship Id="rId11" Type="http://schemas.openxmlformats.org/officeDocument/2006/relationships/image" Target="../media/image17.jpeg"/><Relationship Id="rId5" Type="http://schemas.openxmlformats.org/officeDocument/2006/relationships/hyperlink" Target="https://pixabay.com/photos/earrings-circles-steel-734677/" TargetMode="External"/><Relationship Id="rId15" Type="http://schemas.microsoft.com/office/2007/relationships/hdphoto" Target="../media/hdphoto2.wdp"/><Relationship Id="rId10" Type="http://schemas.openxmlformats.org/officeDocument/2006/relationships/image" Target="../media/image16.png"/><Relationship Id="rId4" Type="http://schemas.openxmlformats.org/officeDocument/2006/relationships/hyperlink" Target="https://pixabay.com/vectors/drinks-strawberry-pink-frozen-34377/" TargetMode="External"/><Relationship Id="rId9" Type="http://schemas.openxmlformats.org/officeDocument/2006/relationships/image" Target="../media/image15.jpe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illustrations/room-empty-interior-ground-tiles-2103285/" TargetMode="External"/><Relationship Id="rId13" Type="http://schemas.openxmlformats.org/officeDocument/2006/relationships/image" Target="../media/image25.png"/><Relationship Id="rId3" Type="http://schemas.openxmlformats.org/officeDocument/2006/relationships/hyperlink" Target="https://pixabay.com/photos/bracelets-bangles-valuables-390090/" TargetMode="External"/><Relationship Id="rId7" Type="http://schemas.openxmlformats.org/officeDocument/2006/relationships/hyperlink" Target="https://pixabay.com/photos/pens-stationery-office-set-blue-1736044/" TargetMode="External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photos/pinto-put-the-food-container-3628571/" TargetMode="External"/><Relationship Id="rId11" Type="http://schemas.openxmlformats.org/officeDocument/2006/relationships/image" Target="../media/image23.jpeg"/><Relationship Id="rId5" Type="http://schemas.openxmlformats.org/officeDocument/2006/relationships/hyperlink" Target="https://pixabay.com/photos/wall-wooden-wall-red-boards-chairs-4467345/" TargetMode="External"/><Relationship Id="rId10" Type="http://schemas.openxmlformats.org/officeDocument/2006/relationships/image" Target="../media/image22.jpeg"/><Relationship Id="rId4" Type="http://schemas.openxmlformats.org/officeDocument/2006/relationships/hyperlink" Target="https://pixabay.com/photos/rupee-indian-india-money-bank-note-4395557/" TargetMode="External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1D8014-2D38-4C92-9A78-E3CD550F3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25469"/>
            <a:ext cx="7772400" cy="1470025"/>
          </a:xfrm>
        </p:spPr>
        <p:txBody>
          <a:bodyPr/>
          <a:lstStyle/>
          <a:p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Activity on </a:t>
            </a:r>
            <a:b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CONGRUENT SHAPES</a:t>
            </a:r>
          </a:p>
        </p:txBody>
      </p:sp>
      <p:pic>
        <p:nvPicPr>
          <p:cNvPr id="3" name="Picture 2" descr="background-1869471_960_7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3188" y="3209381"/>
            <a:ext cx="5597624" cy="282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F8662F-53A8-4EC3-91D3-E4BC99BBE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398"/>
            <a:ext cx="6629400" cy="609601"/>
          </a:xfrm>
          <a:solidFill>
            <a:schemeClr val="accent6"/>
          </a:solidFill>
        </p:spPr>
        <p:txBody>
          <a:bodyPr/>
          <a:lstStyle/>
          <a:p>
            <a:r>
              <a:rPr lang="en-US" dirty="0"/>
              <a:t>RECALLING  CONGRUENT SHAPES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BCDACAC-2BD8-404C-B819-9D624AF3A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/>
          <a:lstStyle/>
          <a:p>
            <a:pPr marL="514350" indent="-514350"/>
            <a:r>
              <a:rPr lang="en-IN" sz="2800" dirty="0"/>
              <a:t>1.What are congruent shapes?</a:t>
            </a:r>
          </a:p>
          <a:p>
            <a:pPr marL="514350" indent="-514350"/>
            <a:r>
              <a:rPr lang="en-IN" sz="2800" dirty="0"/>
              <a:t>      Any </a:t>
            </a:r>
            <a:r>
              <a:rPr lang="en-IN" sz="2800" dirty="0">
                <a:solidFill>
                  <a:srgbClr val="FF0000"/>
                </a:solidFill>
              </a:rPr>
              <a:t>TWO</a:t>
            </a:r>
            <a:r>
              <a:rPr lang="en-IN" sz="2800" dirty="0"/>
              <a:t> shapes are congruent if they </a:t>
            </a:r>
            <a:br>
              <a:rPr lang="en-IN" sz="2800" dirty="0"/>
            </a:br>
            <a:r>
              <a:rPr lang="en-IN" sz="2800" dirty="0"/>
              <a:t>have </a:t>
            </a:r>
            <a:r>
              <a:rPr lang="en-IN" sz="2800" dirty="0">
                <a:solidFill>
                  <a:srgbClr val="FF0000"/>
                </a:solidFill>
              </a:rPr>
              <a:t>same</a:t>
            </a:r>
            <a:r>
              <a:rPr lang="en-IN" sz="2800" dirty="0"/>
              <a:t> </a:t>
            </a:r>
            <a:r>
              <a:rPr lang="en-IN" sz="2800" dirty="0">
                <a:solidFill>
                  <a:srgbClr val="FF0000"/>
                </a:solidFill>
              </a:rPr>
              <a:t>shape</a:t>
            </a:r>
            <a:r>
              <a:rPr lang="en-IN" sz="2800" dirty="0"/>
              <a:t> and </a:t>
            </a:r>
            <a:r>
              <a:rPr lang="en-IN" sz="2800" dirty="0">
                <a:solidFill>
                  <a:srgbClr val="FF0000"/>
                </a:solidFill>
              </a:rPr>
              <a:t>size</a:t>
            </a:r>
            <a:r>
              <a:rPr lang="en-IN" sz="2800" dirty="0"/>
              <a:t>.</a:t>
            </a:r>
          </a:p>
          <a:p>
            <a:pPr marL="514350" indent="-514350"/>
            <a:endParaRPr lang="en-IN" sz="2800" dirty="0"/>
          </a:p>
          <a:p>
            <a:pPr marL="514350" indent="-514350"/>
            <a:r>
              <a:rPr lang="en-IN" sz="2800" dirty="0"/>
              <a:t>2.Are the ear rings worn by your class mate congruent?</a:t>
            </a:r>
          </a:p>
          <a:p>
            <a:pPr marL="514350" indent="-514350"/>
            <a:r>
              <a:rPr lang="en-IN" sz="2800" dirty="0"/>
              <a:t>     Yes, any pair of ear rings are congruent.</a:t>
            </a:r>
          </a:p>
          <a:p>
            <a:pPr marL="514350" indent="-514350"/>
            <a:endParaRPr lang="en-IN" sz="2800" dirty="0"/>
          </a:p>
          <a:p>
            <a:pPr marL="514350" indent="-514350"/>
            <a:r>
              <a:rPr lang="en-IN" sz="2800" dirty="0"/>
              <a:t>3.Are shoes/slippers worn by you congruent? </a:t>
            </a:r>
          </a:p>
          <a:p>
            <a:pPr marL="514350" indent="-514350"/>
            <a:r>
              <a:rPr lang="en-IN" sz="2800" dirty="0"/>
              <a:t>     No, because shoes/slippers are of </a:t>
            </a:r>
            <a:r>
              <a:rPr lang="en-IN" sz="2800" dirty="0">
                <a:solidFill>
                  <a:srgbClr val="FF0000"/>
                </a:solidFill>
              </a:rPr>
              <a:t>same size</a:t>
            </a:r>
            <a:r>
              <a:rPr lang="en-IN" sz="2800" dirty="0"/>
              <a:t> but of </a:t>
            </a:r>
            <a:r>
              <a:rPr lang="en-IN" sz="2800" dirty="0">
                <a:solidFill>
                  <a:srgbClr val="FF0000"/>
                </a:solidFill>
              </a:rPr>
              <a:t>different shape</a:t>
            </a:r>
            <a:r>
              <a:rPr lang="en-IN" sz="2800" dirty="0"/>
              <a:t>.</a:t>
            </a:r>
          </a:p>
        </p:txBody>
      </p:sp>
      <p:pic>
        <p:nvPicPr>
          <p:cNvPr id="6" name="Picture 5" descr="drinks-34377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4833" y="1089807"/>
            <a:ext cx="836507" cy="1219200"/>
          </a:xfrm>
          <a:prstGeom prst="rect">
            <a:avLst/>
          </a:prstGeom>
        </p:spPr>
      </p:pic>
      <p:pic>
        <p:nvPicPr>
          <p:cNvPr id="7" name="Picture 6" descr="earrings-734677_960_7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86056" y="3429000"/>
            <a:ext cx="1371600" cy="914400"/>
          </a:xfrm>
          <a:prstGeom prst="rect">
            <a:avLst/>
          </a:prstGeom>
        </p:spPr>
      </p:pic>
      <p:pic>
        <p:nvPicPr>
          <p:cNvPr id="1026" name="Picture 2" descr="Shoes, Leather, Pair, Fashion, Footwear, Style">
            <a:extLst>
              <a:ext uri="{FF2B5EF4-FFF2-40B4-BE49-F238E27FC236}">
                <a16:creationId xmlns:a16="http://schemas.microsoft.com/office/drawing/2014/main" id="{499F4F03-2C1B-48A2-B5EE-770C101BD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06" b="90000" l="10000" r="90000">
                        <a14:foregroundMark x1="38229" y1="34531" x2="38229" y2="34531"/>
                        <a14:foregroundMark x1="38229" y1="34531" x2="38229" y2="34531"/>
                        <a14:foregroundMark x1="67396" y1="89063" x2="67396" y2="89063"/>
                        <a14:foregroundMark x1="65521" y1="89063" x2="65521" y2="89063"/>
                        <a14:foregroundMark x1="64167" y1="90000" x2="64167" y2="90000"/>
                        <a14:foregroundMark x1="35000" y1="87969" x2="35000" y2="87969"/>
                        <a14:foregroundMark x1="63542" y1="8906" x2="63542" y2="8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258" y="5503524"/>
            <a:ext cx="1771656" cy="118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2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0" y="104307"/>
            <a:ext cx="2667001" cy="639762"/>
          </a:xfrm>
          <a:solidFill>
            <a:schemeClr val="accent6"/>
          </a:solidFill>
        </p:spPr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3340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800" dirty="0"/>
              <a:t>Divide the class into 4 groups.</a:t>
            </a:r>
          </a:p>
          <a:p>
            <a:pPr marL="514350" indent="-514350">
              <a:buAutoNum type="arabicPeriod"/>
            </a:pPr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/>
              <a:t>Each group is given 5 min to list out the congruent shapes in class.</a:t>
            </a:r>
          </a:p>
          <a:p>
            <a:pPr marL="514350" indent="-514350">
              <a:buAutoNum type="arabicPeriod"/>
            </a:pPr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/>
              <a:t>Teacher reads out the answer.</a:t>
            </a:r>
          </a:p>
          <a:p>
            <a:pPr marL="514350" indent="-514350">
              <a:buAutoNum type="arabicPeriod"/>
            </a:pPr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/>
              <a:t>The group that lists out maximum number of</a:t>
            </a:r>
          </a:p>
          <a:p>
            <a:pPr marL="514350" indent="-514350"/>
            <a:r>
              <a:rPr lang="en-US" sz="2800" dirty="0"/>
              <a:t>       congruent shapes will be declared winner.</a:t>
            </a:r>
          </a:p>
          <a:p>
            <a:pPr marL="514350" indent="-514350"/>
            <a:endParaRPr lang="en-US" sz="2800" dirty="0"/>
          </a:p>
        </p:txBody>
      </p:sp>
      <p:pic>
        <p:nvPicPr>
          <p:cNvPr id="4" name="Picture 3" descr="exam-2428208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2514600"/>
            <a:ext cx="1447800" cy="1447800"/>
          </a:xfrm>
          <a:prstGeom prst="rect">
            <a:avLst/>
          </a:prstGeom>
        </p:spPr>
      </p:pic>
      <p:pic>
        <p:nvPicPr>
          <p:cNvPr id="5" name="Picture 4" descr="medal-295094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30589" y="4267200"/>
            <a:ext cx="8382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92075"/>
            <a:ext cx="2743200" cy="639762"/>
          </a:xfrm>
          <a:solidFill>
            <a:schemeClr val="accent6"/>
          </a:solidFill>
        </p:spPr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043890" cy="3143271"/>
          </a:xfrm>
        </p:spPr>
        <p:txBody>
          <a:bodyPr/>
          <a:lstStyle/>
          <a:p>
            <a:r>
              <a:rPr lang="en-US" sz="2800" dirty="0"/>
              <a:t>The following congruent shapes were observed..</a:t>
            </a:r>
          </a:p>
          <a:p>
            <a:pPr marL="514350" indent="-514350">
              <a:buAutoNum type="arabicPeriod"/>
            </a:pPr>
            <a:r>
              <a:rPr lang="en-US" sz="2800" dirty="0"/>
              <a:t>Two full chalks </a:t>
            </a:r>
          </a:p>
          <a:p>
            <a:pPr marL="514350" indent="-514350">
              <a:buAutoNum type="arabicPeriod"/>
            </a:pPr>
            <a:r>
              <a:rPr lang="en-US" sz="2800" dirty="0"/>
              <a:t>--------------		</a:t>
            </a:r>
          </a:p>
          <a:p>
            <a:pPr marL="514350" indent="-514350">
              <a:buAutoNum type="arabicPeriod"/>
            </a:pPr>
            <a:r>
              <a:rPr lang="en-US" sz="2800" dirty="0"/>
              <a:t>--------------</a:t>
            </a:r>
          </a:p>
          <a:p>
            <a:pPr marL="514350" indent="-514350">
              <a:buAutoNum type="arabicPeriod"/>
            </a:pPr>
            <a:r>
              <a:rPr lang="en-US" sz="2800" dirty="0"/>
              <a:t>--------------</a:t>
            </a:r>
          </a:p>
          <a:p>
            <a:pPr marL="514350" indent="-514350">
              <a:buAutoNum type="arabicPeriod"/>
            </a:pPr>
            <a:r>
              <a:rPr lang="en-US" sz="2800" dirty="0"/>
              <a:t>-------------- </a:t>
            </a:r>
          </a:p>
          <a:p>
            <a:pPr marL="514350" indent="-514350"/>
            <a:r>
              <a:rPr lang="en-US" sz="28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out for these possible congruent shapes</a:t>
            </a:r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814" y="3429000"/>
            <a:ext cx="2932708" cy="193833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Rounded Rectangle 4"/>
          <p:cNvSpPr/>
          <p:nvPr/>
        </p:nvSpPr>
        <p:spPr>
          <a:xfrm>
            <a:off x="5169868" y="2074433"/>
            <a:ext cx="3276600" cy="103360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TextBox 5"/>
          <p:cNvSpPr txBox="1"/>
          <p:nvPr/>
        </p:nvSpPr>
        <p:spPr>
          <a:xfrm>
            <a:off x="5474668" y="2102650"/>
            <a:ext cx="2819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200" dirty="0"/>
              <a:t>Bangles of your classmate</a:t>
            </a:r>
          </a:p>
          <a:p>
            <a:endParaRPr lang="en-S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92" y="3429000"/>
            <a:ext cx="2919069" cy="194300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Rounded Rectangle 7"/>
          <p:cNvSpPr/>
          <p:nvPr/>
        </p:nvSpPr>
        <p:spPr>
          <a:xfrm>
            <a:off x="597866" y="2089569"/>
            <a:ext cx="3276600" cy="97577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TextBox 8"/>
          <p:cNvSpPr txBox="1"/>
          <p:nvPr/>
        </p:nvSpPr>
        <p:spPr>
          <a:xfrm>
            <a:off x="457200" y="2100925"/>
            <a:ext cx="3516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Coins of the same denomination</a:t>
            </a:r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4043568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out for these possible congruent shapes</a:t>
            </a:r>
            <a:endParaRPr lang="en-SG" dirty="0"/>
          </a:p>
        </p:txBody>
      </p:sp>
      <p:sp>
        <p:nvSpPr>
          <p:cNvPr id="5" name="Rounded Rectangle 4"/>
          <p:cNvSpPr/>
          <p:nvPr/>
        </p:nvSpPr>
        <p:spPr>
          <a:xfrm>
            <a:off x="4972969" y="1586629"/>
            <a:ext cx="2973737" cy="97577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dirty="0">
                <a:solidFill>
                  <a:schemeClr val="tx1"/>
                </a:solidFill>
              </a:rPr>
              <a:t>Same type of Tiffin Boxes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3990" y="1586629"/>
            <a:ext cx="2973737" cy="97577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dirty="0">
                <a:solidFill>
                  <a:schemeClr val="tx1"/>
                </a:solidFill>
              </a:rPr>
              <a:t>Chairs of same make</a:t>
            </a:r>
          </a:p>
        </p:txBody>
      </p:sp>
      <p:pic>
        <p:nvPicPr>
          <p:cNvPr id="11" name="Picture 10" descr="pinto-3628571_640.jpg"/>
          <p:cNvPicPr>
            <a:picLocks noChangeAspect="1"/>
          </p:cNvPicPr>
          <p:nvPr/>
        </p:nvPicPr>
        <p:blipFill>
          <a:blip r:embed="rId3"/>
          <a:srcRect l="26909" r="15763"/>
          <a:stretch>
            <a:fillRect/>
          </a:stretch>
        </p:blipFill>
        <p:spPr>
          <a:xfrm>
            <a:off x="5056602" y="2874554"/>
            <a:ext cx="2806473" cy="31527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1"/>
          <a:stretch/>
        </p:blipFill>
        <p:spPr bwMode="auto">
          <a:xfrm>
            <a:off x="1280927" y="2891876"/>
            <a:ext cx="2806473" cy="313542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568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out for these possible congruent shapes</a:t>
            </a:r>
            <a:endParaRPr lang="en-SG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46302A-024F-42E5-A536-CBDB07F1156A}"/>
              </a:ext>
            </a:extLst>
          </p:cNvPr>
          <p:cNvGrpSpPr/>
          <p:nvPr/>
        </p:nvGrpSpPr>
        <p:grpSpPr>
          <a:xfrm>
            <a:off x="975439" y="1923257"/>
            <a:ext cx="2726455" cy="1143000"/>
            <a:chOff x="647425" y="1917153"/>
            <a:chExt cx="2726455" cy="1143000"/>
          </a:xfrm>
        </p:grpSpPr>
        <p:sp>
          <p:nvSpPr>
            <p:cNvPr id="8" name="Rounded Rectangle 7"/>
            <p:cNvSpPr/>
            <p:nvPr/>
          </p:nvSpPr>
          <p:spPr>
            <a:xfrm>
              <a:off x="647425" y="1917153"/>
              <a:ext cx="2628432" cy="1143000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3223" y="1956148"/>
              <a:ext cx="26906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Same type of pens</a:t>
              </a:r>
              <a:endParaRPr lang="en-SG" sz="3200" dirty="0"/>
            </a:p>
          </p:txBody>
        </p:sp>
      </p:grpSp>
      <p:pic>
        <p:nvPicPr>
          <p:cNvPr id="12" name="Picture 11" descr="pens-1736044_640.jpg"/>
          <p:cNvPicPr>
            <a:picLocks noChangeAspect="1"/>
          </p:cNvPicPr>
          <p:nvPr/>
        </p:nvPicPr>
        <p:blipFill>
          <a:blip r:embed="rId3"/>
          <a:srcRect r="42678"/>
          <a:stretch>
            <a:fillRect/>
          </a:stretch>
        </p:blipFill>
        <p:spPr>
          <a:xfrm>
            <a:off x="1403168" y="3571876"/>
            <a:ext cx="1849086" cy="20231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room-2103285_640.png"/>
          <p:cNvPicPr>
            <a:picLocks noChangeAspect="1"/>
          </p:cNvPicPr>
          <p:nvPr/>
        </p:nvPicPr>
        <p:blipFill rotWithShape="1">
          <a:blip r:embed="rId4"/>
          <a:srcRect t="64706"/>
          <a:stretch/>
        </p:blipFill>
        <p:spPr>
          <a:xfrm>
            <a:off x="4283808" y="3625076"/>
            <a:ext cx="3874390" cy="19184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ADA51D3-A461-496F-B929-5B5085A411BE}"/>
              </a:ext>
            </a:extLst>
          </p:cNvPr>
          <p:cNvGrpSpPr/>
          <p:nvPr/>
        </p:nvGrpSpPr>
        <p:grpSpPr>
          <a:xfrm>
            <a:off x="4353490" y="1962252"/>
            <a:ext cx="3810000" cy="1134186"/>
            <a:chOff x="4358561" y="1924932"/>
            <a:chExt cx="3810000" cy="1134186"/>
          </a:xfrm>
        </p:grpSpPr>
        <p:sp>
          <p:nvSpPr>
            <p:cNvPr id="11" name="Rounded Rectangle 10"/>
            <p:cNvSpPr/>
            <p:nvPr/>
          </p:nvSpPr>
          <p:spPr>
            <a:xfrm>
              <a:off x="4358561" y="1924932"/>
              <a:ext cx="3810000" cy="1086056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99226" y="1981900"/>
              <a:ext cx="352866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Same type of Floor tiles</a:t>
              </a:r>
              <a:endParaRPr lang="en-SG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43568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715065"/>
              </p:ext>
            </p:extLst>
          </p:nvPr>
        </p:nvGraphicFramePr>
        <p:xfrm>
          <a:off x="457200" y="990600"/>
          <a:ext cx="8229600" cy="5065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Chalk</a:t>
                      </a:r>
                      <a:r>
                        <a:rPr lang="en-US" sz="12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pieces</a:t>
                      </a: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 </a:t>
                      </a:r>
                      <a:r>
                        <a:rPr lang="en-US" sz="1200" dirty="0">
                          <a:hlinkClick r:id="rId3"/>
                        </a:rPr>
                        <a:t>https://pixabay.com/photos/background-blackboard-blue-board-1869471/</a:t>
                      </a:r>
                      <a:endParaRPr lang="en-US" sz="12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Juice glass- </a:t>
                      </a:r>
                      <a:r>
                        <a:rPr lang="en-US" sz="1200" dirty="0">
                          <a:hlinkClick r:id="rId4"/>
                        </a:rPr>
                        <a:t>https://pixabay.com/vectors/drinks-strawberry-pink-frozen-34377/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Ear</a:t>
                      </a:r>
                      <a:r>
                        <a:rPr lang="en-US" sz="12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rings-</a:t>
                      </a:r>
                      <a:r>
                        <a:rPr lang="en-US" sz="1200" dirty="0">
                          <a:hlinkClick r:id="rId5"/>
                        </a:rPr>
                        <a:t>https://pixabay.com/photos/earrings-circles-steel-734677/</a:t>
                      </a:r>
                      <a:endParaRPr lang="en-US" sz="1200" dirty="0"/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/>
                        <a:t>Shoes</a:t>
                      </a:r>
                      <a:r>
                        <a:rPr lang="en-US" sz="1200" dirty="0">
                          <a:hlinkClick r:id="rId6"/>
                        </a:rPr>
                        <a:t>https://pixabay.com/photos/shoes-leather-pair-fashion-825671/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6515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out-</a:t>
                      </a:r>
                      <a:r>
                        <a:rPr lang="en-US" sz="1200" dirty="0">
                          <a:hlinkClick r:id="rId7"/>
                        </a:rPr>
                        <a:t>https://pixabay.com/illustrations/exam-scientific-experiment-2428208/</a:t>
                      </a:r>
                      <a:endParaRPr lang="en-US" sz="12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686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Winner badge-</a:t>
                      </a:r>
                      <a:r>
                        <a:rPr lang="en-US" sz="1200" dirty="0">
                          <a:hlinkClick r:id="rId8"/>
                        </a:rPr>
                        <a:t>https://pixabay.com/vectors/medal-gold-award-olympics-winner-295094/</a:t>
                      </a:r>
                      <a:endParaRPr lang="en-US" sz="12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 descr="background-1869471_960_720.jpg"/>
          <p:cNvPicPr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28800" y="1905000"/>
            <a:ext cx="365760" cy="365760"/>
          </a:xfrm>
          <a:prstGeom prst="rect">
            <a:avLst/>
          </a:prstGeom>
        </p:spPr>
      </p:pic>
      <p:pic>
        <p:nvPicPr>
          <p:cNvPr id="7" name="Picture 6" descr="drinks-34377_960_720.png"/>
          <p:cNvPicPr>
            <a:picLocks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828800" y="2468880"/>
            <a:ext cx="365760" cy="365760"/>
          </a:xfrm>
          <a:prstGeom prst="rect">
            <a:avLst/>
          </a:prstGeom>
        </p:spPr>
      </p:pic>
      <p:pic>
        <p:nvPicPr>
          <p:cNvPr id="9" name="Picture 8" descr="earrings-734677_960_720.jpg"/>
          <p:cNvPicPr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828800" y="3200400"/>
            <a:ext cx="365760" cy="365760"/>
          </a:xfrm>
          <a:prstGeom prst="rect">
            <a:avLst/>
          </a:prstGeom>
        </p:spPr>
      </p:pic>
      <p:pic>
        <p:nvPicPr>
          <p:cNvPr id="11" name="Picture 10" descr="exam-2428208_960_720.png"/>
          <p:cNvPicPr>
            <a:picLocks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828800" y="4648200"/>
            <a:ext cx="365760" cy="365760"/>
          </a:xfrm>
          <a:prstGeom prst="rect">
            <a:avLst/>
          </a:prstGeom>
        </p:spPr>
      </p:pic>
      <p:pic>
        <p:nvPicPr>
          <p:cNvPr id="12" name="Picture 11" descr="medal-295094_960_720.png"/>
          <p:cNvPicPr>
            <a:picLocks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828800" y="5364480"/>
            <a:ext cx="365760" cy="365760"/>
          </a:xfrm>
          <a:prstGeom prst="rect">
            <a:avLst/>
          </a:prstGeom>
        </p:spPr>
      </p:pic>
      <p:pic>
        <p:nvPicPr>
          <p:cNvPr id="13" name="Picture 2" descr="Shoes, Leather, Pair, Fashion, Footwear, Style">
            <a:extLst>
              <a:ext uri="{FF2B5EF4-FFF2-40B4-BE49-F238E27FC236}">
                <a16:creationId xmlns:a16="http://schemas.microsoft.com/office/drawing/2014/main" id="{B696006B-DA27-41B2-86D5-8CE2F0907515}"/>
              </a:ext>
            </a:extLst>
          </p:cNvPr>
          <p:cNvPicPr>
            <a:picLocks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906" b="90000" l="10000" r="90000">
                        <a14:foregroundMark x1="38229" y1="34531" x2="38229" y2="34531"/>
                        <a14:foregroundMark x1="38229" y1="34531" x2="38229" y2="34531"/>
                        <a14:foregroundMark x1="67396" y1="89063" x2="67396" y2="89063"/>
                        <a14:foregroundMark x1="65521" y1="89063" x2="65521" y2="89063"/>
                        <a14:foregroundMark x1="64167" y1="90000" x2="64167" y2="90000"/>
                        <a14:foregroundMark x1="35000" y1="87969" x2="35000" y2="87969"/>
                        <a14:foregroundMark x1="63542" y1="8906" x2="63542" y2="8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85283"/>
            <a:ext cx="36576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907299"/>
              </p:ext>
            </p:extLst>
          </p:nvPr>
        </p:nvGraphicFramePr>
        <p:xfrm>
          <a:off x="457200" y="990600"/>
          <a:ext cx="8229600" cy="4372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Bangles- </a:t>
                      </a:r>
                      <a:r>
                        <a:rPr lang="en-IN" sz="1200" dirty="0">
                          <a:hlinkClick r:id="rId3"/>
                        </a:rPr>
                        <a:t>https://pixabay.com/photos/bracelets-bangles-valuables-390090/</a:t>
                      </a:r>
                      <a:endParaRPr lang="en-IN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Indian coins- </a:t>
                      </a:r>
                      <a:r>
                        <a:rPr lang="en-SG" sz="1200" dirty="0">
                          <a:hlinkClick r:id="rId4"/>
                        </a:rPr>
                        <a:t>https://pixabay.com/photos/rupee-indian-india-money-bank-note-4395557/</a:t>
                      </a:r>
                      <a:endParaRPr lang="en-US" sz="1200" dirty="0"/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u="none" dirty="0">
                          <a:hlinkClick r:id="rId5"/>
                        </a:rPr>
                        <a:t>Chairs</a:t>
                      </a:r>
                      <a:r>
                        <a:rPr lang="en-US" sz="1200" b="0" u="none" baseline="0" dirty="0">
                          <a:hlinkClick r:id="rId5"/>
                        </a:rPr>
                        <a:t> - </a:t>
                      </a:r>
                      <a:r>
                        <a:rPr lang="en-SG" sz="1200" dirty="0">
                          <a:hlinkClick r:id="rId5"/>
                        </a:rPr>
                        <a:t>https://pixabay.com/photos/wall-wooden-wall-red-boards-chairs-4467345/</a:t>
                      </a:r>
                      <a:endParaRPr lang="en-SG" sz="1200" dirty="0"/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>
                          <a:hlinkClick r:id="rId6"/>
                        </a:rPr>
                        <a:t>https://pixabay.com/photos/pinto-put-the-food-container-3628571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651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800" dirty="0">
                          <a:hlinkClick r:id="rId7"/>
                        </a:rPr>
                        <a:t>https://pixabay.com/photos/pens-stationery-office-set-blue-1736044/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686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hlinkClick r:id="rId8"/>
                        </a:rPr>
                        <a:t>https://pixabay.com/illustrations/room-empty-interior-ground-tiles-2103285/</a:t>
                      </a:r>
                      <a:endParaRPr lang="en-IN" sz="1200" dirty="0"/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66" y="1776456"/>
            <a:ext cx="357190" cy="2360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71670" y="1857364"/>
            <a:ext cx="338202" cy="225116"/>
          </a:xfrm>
          <a:prstGeom prst="rect">
            <a:avLst/>
          </a:prstGeom>
        </p:spPr>
      </p:pic>
      <p:pic>
        <p:nvPicPr>
          <p:cNvPr id="6" name="Picture 5" descr="pens-1736044_640.jpg"/>
          <p:cNvPicPr>
            <a:picLocks noChangeAspect="1"/>
          </p:cNvPicPr>
          <p:nvPr/>
        </p:nvPicPr>
        <p:blipFill>
          <a:blip r:embed="rId11" cstate="print"/>
          <a:srcRect r="42678"/>
          <a:stretch>
            <a:fillRect/>
          </a:stretch>
        </p:blipFill>
        <p:spPr>
          <a:xfrm flipV="1">
            <a:off x="1661378" y="3874546"/>
            <a:ext cx="369994" cy="428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pinto-3628571_640.jpg"/>
          <p:cNvPicPr>
            <a:picLocks noChangeAspect="1"/>
          </p:cNvPicPr>
          <p:nvPr/>
        </p:nvPicPr>
        <p:blipFill>
          <a:blip r:embed="rId12" cstate="print"/>
          <a:srcRect l="26909" r="15763"/>
          <a:stretch>
            <a:fillRect/>
          </a:stretch>
        </p:blipFill>
        <p:spPr>
          <a:xfrm>
            <a:off x="1679772" y="3140516"/>
            <a:ext cx="430687" cy="500066"/>
          </a:xfrm>
          <a:prstGeom prst="rect">
            <a:avLst/>
          </a:prstGeom>
        </p:spPr>
      </p:pic>
      <p:pic>
        <p:nvPicPr>
          <p:cNvPr id="11" name="Picture 10" descr="room-2103285_640.png"/>
          <p:cNvPicPr>
            <a:picLocks noChangeAspect="1"/>
          </p:cNvPicPr>
          <p:nvPr/>
        </p:nvPicPr>
        <p:blipFill>
          <a:blip r:embed="rId13" cstate="print"/>
          <a:srcRect t="25000"/>
          <a:stretch>
            <a:fillRect/>
          </a:stretch>
        </p:blipFill>
        <p:spPr>
          <a:xfrm>
            <a:off x="1520185" y="4869160"/>
            <a:ext cx="674341" cy="35719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706" y="2522293"/>
            <a:ext cx="598820" cy="38066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055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1028</Words>
  <Application>Microsoft Office PowerPoint</Application>
  <PresentationFormat>On-screen Show (4:3)</PresentationFormat>
  <Paragraphs>156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Activity on  CONGRUENT SHAPES</vt:lpstr>
      <vt:lpstr>RECALLING  CONGRUENT SHAPES</vt:lpstr>
      <vt:lpstr>ACTIVITY</vt:lpstr>
      <vt:lpstr>Observations</vt:lpstr>
      <vt:lpstr>Look out for these possible congruent shapes</vt:lpstr>
      <vt:lpstr>Look out for these possible congruent shapes</vt:lpstr>
      <vt:lpstr>Look out for these possible congruent shapes</vt:lpstr>
      <vt:lpstr>MM Index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82</cp:revision>
  <dcterms:created xsi:type="dcterms:W3CDTF">2018-12-16T04:20:25Z</dcterms:created>
  <dcterms:modified xsi:type="dcterms:W3CDTF">2021-02-19T12:44:08Z</dcterms:modified>
</cp:coreProperties>
</file>