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6" r:id="rId4"/>
    <p:sldId id="268" r:id="rId5"/>
    <p:sldId id="269" r:id="rId6"/>
    <p:sldId id="270" r:id="rId7"/>
    <p:sldId id="271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51"/>
    <a:srgbClr val="9D178A"/>
    <a:srgbClr val="AE0616"/>
    <a:srgbClr val="B30101"/>
    <a:srgbClr val="DC5247"/>
    <a:srgbClr val="250306"/>
    <a:srgbClr val="FA6D5B"/>
    <a:srgbClr val="F3C833"/>
    <a:srgbClr val="C5C5C5"/>
    <a:srgbClr val="A6A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792" autoAdjust="0"/>
  </p:normalViewPr>
  <p:slideViewPr>
    <p:cSldViewPr>
      <p:cViewPr>
        <p:scale>
          <a:sx n="73" d="100"/>
          <a:sy n="73" d="100"/>
        </p:scale>
        <p:origin x="-1004" y="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t>13-04-2021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Yes or No image -  https://pixabay.com/illustrations/decision-question-response-1013752/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endParaRPr lang="en-US" dirty="0"/>
          </a:p>
          <a:p>
            <a:r>
              <a:rPr lang="en-US" dirty="0"/>
              <a:t>1. Happy Minion - http://pngimg.com/download/36257</a:t>
            </a:r>
          </a:p>
          <a:p>
            <a:r>
              <a:rPr lang="en-US" dirty="0"/>
              <a:t>2. Confused Minion - http://pngimg.com/download/36244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9370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1. Minion with Guitar: http://pngimg.com/download/36301</a:t>
            </a:r>
          </a:p>
          <a:p>
            <a:r>
              <a:rPr lang="en-US" dirty="0"/>
              <a:t>2. Surprised Minion - http://pngimg.com/download/36257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9217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1. Minion with Guitar: http://pngimg.com/download/36301</a:t>
            </a:r>
          </a:p>
          <a:p>
            <a:r>
              <a:rPr lang="en-US" dirty="0"/>
              <a:t>2. Surprised Minion - http://pngimg.com/download/36257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0369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1.Minion with Guitar: http://pngimg.com/download/36301</a:t>
            </a:r>
          </a:p>
          <a:p>
            <a:r>
              <a:rPr lang="en-US" dirty="0"/>
              <a:t>2. Minion with tongue out - http://pngimg.com/download/36294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70469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1. Rs. 10 note: https://commons.wikimedia.org/wiki/File:India_new_10_INR,_MG_series,_2018,_obverse.jpg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2. Rs. 100 note: https://commons.wikimedia.org/wiki/File:Rs_100_note_front_view.jpg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51439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20054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6892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Coins - https://pixabay.com/photos/rupees-money-coins-currency-390472/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69343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97601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40658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0" indent="0">
              <a:buNone/>
            </a:pPr>
            <a:endParaRPr lang="en-US" dirty="0"/>
          </a:p>
          <a:p>
            <a:pPr marL="228600" indent="-228600">
              <a:buAutoNum type="arabicPeriod"/>
            </a:pPr>
            <a:r>
              <a:rPr lang="en-US" dirty="0"/>
              <a:t>Confetti - https://pixabay.com/illustrations/confetti-streamer-party-carnival-1925258/</a:t>
            </a:r>
          </a:p>
          <a:p>
            <a:pPr marL="228600" indent="-228600">
              <a:buAutoNum type="arabicPeriod"/>
            </a:pPr>
            <a:r>
              <a:rPr lang="en-US" dirty="0"/>
              <a:t>Victory cup - https://pixabay.com/illustrations/cup-victory-winner-award-gold-1010916/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6833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5411247"/>
              </p:ext>
            </p:extLst>
          </p:nvPr>
        </p:nvGraphicFramePr>
        <p:xfrm>
          <a:off x="457200" y="1397000"/>
          <a:ext cx="8229600" cy="4851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69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4" name="Rectangle 3">
            <a:hlinkClick r:id="rId6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slide" Target="slide4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7.pn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7" Type="http://schemas.microsoft.com/office/2007/relationships/hdphoto" Target="../media/hdphoto6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5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7.wdp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microsoft.com/office/2007/relationships/hdphoto" Target="../media/hdphoto9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File:Rs_100_note_front_view.jpg" TargetMode="External"/><Relationship Id="rId13" Type="http://schemas.openxmlformats.org/officeDocument/2006/relationships/image" Target="../media/image18.png"/><Relationship Id="rId18" Type="http://schemas.openxmlformats.org/officeDocument/2006/relationships/image" Target="../media/image21.png"/><Relationship Id="rId26" Type="http://schemas.microsoft.com/office/2007/relationships/hdphoto" Target="../media/hdphoto15.wdp"/><Relationship Id="rId3" Type="http://schemas.openxmlformats.org/officeDocument/2006/relationships/hyperlink" Target="http://pngimg.com/download/36257" TargetMode="External"/><Relationship Id="rId21" Type="http://schemas.microsoft.com/office/2007/relationships/hdphoto" Target="../media/hdphoto14.wdp"/><Relationship Id="rId7" Type="http://schemas.openxmlformats.org/officeDocument/2006/relationships/hyperlink" Target="https://commons.wikimedia.org/wiki/File:India_new_10_INR,_MG_series,_2018,_obverse.jpg" TargetMode="External"/><Relationship Id="rId12" Type="http://schemas.microsoft.com/office/2007/relationships/hdphoto" Target="../media/hdphoto10.wdp"/><Relationship Id="rId17" Type="http://schemas.microsoft.com/office/2007/relationships/hdphoto" Target="../media/hdphoto12.wdp"/><Relationship Id="rId25" Type="http://schemas.openxmlformats.org/officeDocument/2006/relationships/image" Target="../media/image26.png"/><Relationship Id="rId2" Type="http://schemas.openxmlformats.org/officeDocument/2006/relationships/hyperlink" Target="https://pixabay.com/illustrations/decision-question-response-1013752/" TargetMode="External"/><Relationship Id="rId16" Type="http://schemas.openxmlformats.org/officeDocument/2006/relationships/image" Target="../media/image20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ngimg.com/download/36294" TargetMode="External"/><Relationship Id="rId11" Type="http://schemas.openxmlformats.org/officeDocument/2006/relationships/image" Target="../media/image17.png"/><Relationship Id="rId24" Type="http://schemas.openxmlformats.org/officeDocument/2006/relationships/image" Target="../media/image25.jpeg"/><Relationship Id="rId5" Type="http://schemas.openxmlformats.org/officeDocument/2006/relationships/hyperlink" Target="http://pngimg.com/download/36301" TargetMode="External"/><Relationship Id="rId15" Type="http://schemas.microsoft.com/office/2007/relationships/hdphoto" Target="../media/hdphoto11.wdp"/><Relationship Id="rId23" Type="http://schemas.openxmlformats.org/officeDocument/2006/relationships/image" Target="../media/image24.jpeg"/><Relationship Id="rId10" Type="http://schemas.openxmlformats.org/officeDocument/2006/relationships/hyperlink" Target="https://pixabay.com/illustrations/cup-victory-winner-award-gold-1010916/" TargetMode="External"/><Relationship Id="rId19" Type="http://schemas.microsoft.com/office/2007/relationships/hdphoto" Target="../media/hdphoto13.wdp"/><Relationship Id="rId4" Type="http://schemas.openxmlformats.org/officeDocument/2006/relationships/hyperlink" Target="http://pngimg.com/download/36244" TargetMode="External"/><Relationship Id="rId9" Type="http://schemas.openxmlformats.org/officeDocument/2006/relationships/hyperlink" Target="https://pixabay.com/illustrations/confetti-streamer-party-carnival-1925258/" TargetMode="External"/><Relationship Id="rId14" Type="http://schemas.openxmlformats.org/officeDocument/2006/relationships/image" Target="../media/image19.png"/><Relationship Id="rId22" Type="http://schemas.openxmlformats.org/officeDocument/2006/relationships/image" Target="../media/image23.png"/><Relationship Id="rId27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057400"/>
            <a:ext cx="9144000" cy="1069975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en-IN" dirty="0"/>
              <a:t>Investigate Congruent Figures</a:t>
            </a: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cision, Question, Response, Horizontal, Problem">
            <a:extLst>
              <a:ext uri="{FF2B5EF4-FFF2-40B4-BE49-F238E27FC236}">
                <a16:creationId xmlns:a16="http://schemas.microsoft.com/office/drawing/2014/main" xmlns="" id="{A6452E3F-82E6-4F36-93A0-28F0EAA387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47"/>
          <a:stretch/>
        </p:blipFill>
        <p:spPr bwMode="auto">
          <a:xfrm>
            <a:off x="1371600" y="1721762"/>
            <a:ext cx="6400800" cy="486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1143000"/>
          </a:xfrm>
        </p:spPr>
        <p:txBody>
          <a:bodyPr/>
          <a:lstStyle/>
          <a:p>
            <a:r>
              <a:rPr lang="en-IN" sz="4000" dirty="0"/>
              <a:t>The Hot Seat!!</a:t>
            </a:r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50A943A2-EE58-411C-AD43-52B84E8491C5}"/>
              </a:ext>
            </a:extLst>
          </p:cNvPr>
          <p:cNvGrpSpPr/>
          <p:nvPr/>
        </p:nvGrpSpPr>
        <p:grpSpPr>
          <a:xfrm>
            <a:off x="5254576" y="1426643"/>
            <a:ext cx="1342354" cy="574506"/>
            <a:chOff x="2590800" y="1765012"/>
            <a:chExt cx="2133600" cy="990600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xmlns="" id="{44274D4C-7F03-48A6-83DF-3B57CBC31FD0}"/>
                </a:ext>
              </a:extLst>
            </p:cNvPr>
            <p:cNvSpPr/>
            <p:nvPr/>
          </p:nvSpPr>
          <p:spPr>
            <a:xfrm>
              <a:off x="2729509" y="1774536"/>
              <a:ext cx="1994891" cy="969264"/>
            </a:xfrm>
            <a:prstGeom prst="roundRect">
              <a:avLst/>
            </a:prstGeom>
            <a:solidFill>
              <a:srgbClr val="4A8AC0"/>
            </a:solidFill>
            <a:ln>
              <a:solidFill>
                <a:srgbClr val="4A8A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303BF836-C5CC-480A-91CB-3C4DA09CDAC3}"/>
                </a:ext>
              </a:extLst>
            </p:cNvPr>
            <p:cNvSpPr/>
            <p:nvPr/>
          </p:nvSpPr>
          <p:spPr>
            <a:xfrm>
              <a:off x="2590800" y="1765012"/>
              <a:ext cx="1852399" cy="9906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INCORRECT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38C3CB9A-9C9B-4B10-84E6-F7A952918F57}"/>
              </a:ext>
            </a:extLst>
          </p:cNvPr>
          <p:cNvGrpSpPr/>
          <p:nvPr/>
        </p:nvGrpSpPr>
        <p:grpSpPr>
          <a:xfrm>
            <a:off x="5272501" y="1442131"/>
            <a:ext cx="1237396" cy="574506"/>
            <a:chOff x="6009237" y="2057400"/>
            <a:chExt cx="2133600" cy="99060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1B876ED6-1CAF-4900-9872-2EC5E147E9C7}"/>
                </a:ext>
              </a:extLst>
            </p:cNvPr>
            <p:cNvSpPr/>
            <p:nvPr/>
          </p:nvSpPr>
          <p:spPr>
            <a:xfrm>
              <a:off x="6009237" y="2057400"/>
              <a:ext cx="2133600" cy="990600"/>
            </a:xfrm>
            <a:custGeom>
              <a:avLst/>
              <a:gdLst>
                <a:gd name="connsiteX0" fmla="*/ 145679 w 2133600"/>
                <a:gd name="connsiteY0" fmla="*/ 0 h 990600"/>
                <a:gd name="connsiteX1" fmla="*/ 2133600 w 2133600"/>
                <a:gd name="connsiteY1" fmla="*/ 0 h 990600"/>
                <a:gd name="connsiteX2" fmla="*/ 2133600 w 2133600"/>
                <a:gd name="connsiteY2" fmla="*/ 254643 h 990600"/>
                <a:gd name="connsiteX3" fmla="*/ 2092833 w 2133600"/>
                <a:gd name="connsiteY3" fmla="*/ 274148 h 990600"/>
                <a:gd name="connsiteX4" fmla="*/ 1959438 w 2133600"/>
                <a:gd name="connsiteY4" fmla="*/ 495300 h 990600"/>
                <a:gd name="connsiteX5" fmla="*/ 2092833 w 2133600"/>
                <a:gd name="connsiteY5" fmla="*/ 716452 h 990600"/>
                <a:gd name="connsiteX6" fmla="*/ 2133600 w 2133600"/>
                <a:gd name="connsiteY6" fmla="*/ 735957 h 990600"/>
                <a:gd name="connsiteX7" fmla="*/ 2133600 w 2133600"/>
                <a:gd name="connsiteY7" fmla="*/ 990600 h 990600"/>
                <a:gd name="connsiteX8" fmla="*/ 145679 w 2133600"/>
                <a:gd name="connsiteY8" fmla="*/ 990600 h 990600"/>
                <a:gd name="connsiteX9" fmla="*/ 0 w 2133600"/>
                <a:gd name="connsiteY9" fmla="*/ 825497 h 990600"/>
                <a:gd name="connsiteX10" fmla="*/ 0 w 2133600"/>
                <a:gd name="connsiteY10" fmla="*/ 165103 h 990600"/>
                <a:gd name="connsiteX11" fmla="*/ 145679 w 2133600"/>
                <a:gd name="connsiteY11" fmla="*/ 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33600" h="990600">
                  <a:moveTo>
                    <a:pt x="145679" y="0"/>
                  </a:moveTo>
                  <a:lnTo>
                    <a:pt x="2133600" y="0"/>
                  </a:lnTo>
                  <a:lnTo>
                    <a:pt x="2133600" y="254643"/>
                  </a:lnTo>
                  <a:lnTo>
                    <a:pt x="2092833" y="274148"/>
                  </a:lnTo>
                  <a:cubicBezTo>
                    <a:pt x="2012352" y="322076"/>
                    <a:pt x="1959438" y="403241"/>
                    <a:pt x="1959438" y="495300"/>
                  </a:cubicBezTo>
                  <a:cubicBezTo>
                    <a:pt x="1959438" y="587359"/>
                    <a:pt x="2012352" y="668524"/>
                    <a:pt x="2092833" y="716452"/>
                  </a:cubicBezTo>
                  <a:lnTo>
                    <a:pt x="2133600" y="735957"/>
                  </a:lnTo>
                  <a:lnTo>
                    <a:pt x="2133600" y="990600"/>
                  </a:lnTo>
                  <a:lnTo>
                    <a:pt x="145679" y="990600"/>
                  </a:lnTo>
                  <a:cubicBezTo>
                    <a:pt x="65223" y="990600"/>
                    <a:pt x="0" y="916681"/>
                    <a:pt x="0" y="825497"/>
                  </a:cubicBezTo>
                  <a:lnTo>
                    <a:pt x="0" y="165103"/>
                  </a:lnTo>
                  <a:cubicBezTo>
                    <a:pt x="0" y="73919"/>
                    <a:pt x="65223" y="0"/>
                    <a:pt x="145679" y="0"/>
                  </a:cubicBezTo>
                  <a:close/>
                </a:path>
              </a:pathLst>
            </a:custGeom>
            <a:solidFill>
              <a:srgbClr val="4A8AC0"/>
            </a:solidFill>
            <a:ln w="5715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0061C79A-F130-4512-B1E2-3077A351FA03}"/>
                </a:ext>
              </a:extLst>
            </p:cNvPr>
            <p:cNvSpPr txBox="1"/>
            <p:nvPr/>
          </p:nvSpPr>
          <p:spPr>
            <a:xfrm>
              <a:off x="6219825" y="2234287"/>
              <a:ext cx="1611966" cy="63682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FALSE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63F31757-B27A-43BF-ABE8-A8A71ED498D3}"/>
              </a:ext>
            </a:extLst>
          </p:cNvPr>
          <p:cNvGrpSpPr/>
          <p:nvPr/>
        </p:nvGrpSpPr>
        <p:grpSpPr>
          <a:xfrm>
            <a:off x="5363736" y="598563"/>
            <a:ext cx="1237397" cy="574506"/>
            <a:chOff x="2590800" y="1765012"/>
            <a:chExt cx="2133600" cy="99060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xmlns="" id="{19D848FE-29F3-40B0-961B-57EAF6A56004}"/>
                </a:ext>
              </a:extLst>
            </p:cNvPr>
            <p:cNvSpPr/>
            <p:nvPr/>
          </p:nvSpPr>
          <p:spPr>
            <a:xfrm>
              <a:off x="2729509" y="1774536"/>
              <a:ext cx="1994891" cy="969264"/>
            </a:xfrm>
            <a:prstGeom prst="roundRect">
              <a:avLst/>
            </a:prstGeom>
            <a:solidFill>
              <a:srgbClr val="4A8AC0"/>
            </a:solidFill>
            <a:ln>
              <a:solidFill>
                <a:srgbClr val="4A8A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ACBB0FF4-239A-4A1F-934E-D3150FDEB61B}"/>
                </a:ext>
              </a:extLst>
            </p:cNvPr>
            <p:cNvSpPr/>
            <p:nvPr/>
          </p:nvSpPr>
          <p:spPr>
            <a:xfrm>
              <a:off x="2590800" y="1765012"/>
              <a:ext cx="1852399" cy="9906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CORRECT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2D8ABEDD-3BE7-419B-8383-02DB307B6463}"/>
              </a:ext>
            </a:extLst>
          </p:cNvPr>
          <p:cNvGrpSpPr/>
          <p:nvPr/>
        </p:nvGrpSpPr>
        <p:grpSpPr>
          <a:xfrm>
            <a:off x="5287463" y="584780"/>
            <a:ext cx="1237397" cy="574506"/>
            <a:chOff x="856212" y="3429000"/>
            <a:chExt cx="2133600" cy="9906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B15F17A3-CFCB-454C-87F8-CD02E1155183}"/>
                </a:ext>
              </a:extLst>
            </p:cNvPr>
            <p:cNvSpPr/>
            <p:nvPr/>
          </p:nvSpPr>
          <p:spPr>
            <a:xfrm>
              <a:off x="856212" y="3429000"/>
              <a:ext cx="2133600" cy="990600"/>
            </a:xfrm>
            <a:custGeom>
              <a:avLst/>
              <a:gdLst>
                <a:gd name="connsiteX0" fmla="*/ 145679 w 2133600"/>
                <a:gd name="connsiteY0" fmla="*/ 0 h 990600"/>
                <a:gd name="connsiteX1" fmla="*/ 2133600 w 2133600"/>
                <a:gd name="connsiteY1" fmla="*/ 0 h 990600"/>
                <a:gd name="connsiteX2" fmla="*/ 2133600 w 2133600"/>
                <a:gd name="connsiteY2" fmla="*/ 254643 h 990600"/>
                <a:gd name="connsiteX3" fmla="*/ 2092833 w 2133600"/>
                <a:gd name="connsiteY3" fmla="*/ 274148 h 990600"/>
                <a:gd name="connsiteX4" fmla="*/ 1959438 w 2133600"/>
                <a:gd name="connsiteY4" fmla="*/ 495300 h 990600"/>
                <a:gd name="connsiteX5" fmla="*/ 2092833 w 2133600"/>
                <a:gd name="connsiteY5" fmla="*/ 716452 h 990600"/>
                <a:gd name="connsiteX6" fmla="*/ 2133600 w 2133600"/>
                <a:gd name="connsiteY6" fmla="*/ 735957 h 990600"/>
                <a:gd name="connsiteX7" fmla="*/ 2133600 w 2133600"/>
                <a:gd name="connsiteY7" fmla="*/ 990600 h 990600"/>
                <a:gd name="connsiteX8" fmla="*/ 145679 w 2133600"/>
                <a:gd name="connsiteY8" fmla="*/ 990600 h 990600"/>
                <a:gd name="connsiteX9" fmla="*/ 0 w 2133600"/>
                <a:gd name="connsiteY9" fmla="*/ 825497 h 990600"/>
                <a:gd name="connsiteX10" fmla="*/ 0 w 2133600"/>
                <a:gd name="connsiteY10" fmla="*/ 165103 h 990600"/>
                <a:gd name="connsiteX11" fmla="*/ 145679 w 2133600"/>
                <a:gd name="connsiteY11" fmla="*/ 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33600" h="990600">
                  <a:moveTo>
                    <a:pt x="145679" y="0"/>
                  </a:moveTo>
                  <a:lnTo>
                    <a:pt x="2133600" y="0"/>
                  </a:lnTo>
                  <a:lnTo>
                    <a:pt x="2133600" y="254643"/>
                  </a:lnTo>
                  <a:lnTo>
                    <a:pt x="2092833" y="274148"/>
                  </a:lnTo>
                  <a:cubicBezTo>
                    <a:pt x="2012352" y="322076"/>
                    <a:pt x="1959438" y="403241"/>
                    <a:pt x="1959438" y="495300"/>
                  </a:cubicBezTo>
                  <a:cubicBezTo>
                    <a:pt x="1959438" y="587359"/>
                    <a:pt x="2012352" y="668524"/>
                    <a:pt x="2092833" y="716452"/>
                  </a:cubicBezTo>
                  <a:lnTo>
                    <a:pt x="2133600" y="735957"/>
                  </a:lnTo>
                  <a:lnTo>
                    <a:pt x="2133600" y="990600"/>
                  </a:lnTo>
                  <a:lnTo>
                    <a:pt x="145679" y="990600"/>
                  </a:lnTo>
                  <a:cubicBezTo>
                    <a:pt x="65223" y="990600"/>
                    <a:pt x="0" y="916681"/>
                    <a:pt x="0" y="825497"/>
                  </a:cubicBezTo>
                  <a:lnTo>
                    <a:pt x="0" y="165103"/>
                  </a:lnTo>
                  <a:cubicBezTo>
                    <a:pt x="0" y="73919"/>
                    <a:pt x="65223" y="0"/>
                    <a:pt x="145679" y="0"/>
                  </a:cubicBezTo>
                  <a:close/>
                </a:path>
              </a:pathLst>
            </a:custGeom>
            <a:solidFill>
              <a:srgbClr val="4A8AC0"/>
            </a:solidFill>
            <a:ln w="5715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0A96DCC9-F1CC-4A8A-B1EF-E4F8F2307A12}"/>
                </a:ext>
              </a:extLst>
            </p:cNvPr>
            <p:cNvSpPr txBox="1"/>
            <p:nvPr/>
          </p:nvSpPr>
          <p:spPr>
            <a:xfrm>
              <a:off x="1066800" y="3605887"/>
              <a:ext cx="1424013" cy="63682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TRUE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F068577-CF23-481B-863B-E8C6190FA5B8}"/>
              </a:ext>
            </a:extLst>
          </p:cNvPr>
          <p:cNvSpPr/>
          <p:nvPr/>
        </p:nvSpPr>
        <p:spPr>
          <a:xfrm>
            <a:off x="0" y="5470526"/>
            <a:ext cx="9144000" cy="757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C8A277-6B54-440B-A535-BFCBE0082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486" y="155438"/>
            <a:ext cx="4840015" cy="452804"/>
          </a:xfrm>
        </p:spPr>
        <p:txBody>
          <a:bodyPr/>
          <a:lstStyle/>
          <a:p>
            <a:pPr algn="l"/>
            <a:r>
              <a:rPr lang="en-US" b="1" dirty="0"/>
              <a:t>QUESTION: 1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847230EC-1209-4F06-A831-5A93D615A249}"/>
              </a:ext>
            </a:extLst>
          </p:cNvPr>
          <p:cNvGrpSpPr/>
          <p:nvPr/>
        </p:nvGrpSpPr>
        <p:grpSpPr>
          <a:xfrm>
            <a:off x="203886" y="2310307"/>
            <a:ext cx="4310009" cy="3073766"/>
            <a:chOff x="534171" y="2337515"/>
            <a:chExt cx="4426220" cy="30737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xmlns="" id="{A5E7046B-53DE-47DF-BA99-0A790AAA8263}"/>
                </a:ext>
              </a:extLst>
            </p:cNvPr>
            <p:cNvSpPr/>
            <p:nvPr/>
          </p:nvSpPr>
          <p:spPr>
            <a:xfrm>
              <a:off x="534171" y="2337515"/>
              <a:ext cx="4368114" cy="307376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xmlns="" id="{B13E3BAC-1157-49EC-9B61-0EE8E7367787}"/>
                </a:ext>
              </a:extLst>
            </p:cNvPr>
            <p:cNvGrpSpPr/>
            <p:nvPr/>
          </p:nvGrpSpPr>
          <p:grpSpPr>
            <a:xfrm>
              <a:off x="766875" y="2529679"/>
              <a:ext cx="4193516" cy="2608215"/>
              <a:chOff x="747741" y="2545069"/>
              <a:chExt cx="4193516" cy="2608215"/>
            </a:xfrm>
          </p:grpSpPr>
          <p:pic>
            <p:nvPicPr>
              <p:cNvPr id="2054" name="Picture 6" descr="Minions PNG">
                <a:extLst>
                  <a:ext uri="{FF2B5EF4-FFF2-40B4-BE49-F238E27FC236}">
                    <a16:creationId xmlns:a16="http://schemas.microsoft.com/office/drawing/2014/main" xmlns="" id="{D2BA7238-B294-47F5-8F63-C885B3BB80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11200"/>
                        </a14:imgEffect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0536" y="2892003"/>
                <a:ext cx="1670721" cy="22577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6EDF6F27-BEE1-41C1-A2C8-14260BF5DAD2}"/>
                  </a:ext>
                </a:extLst>
              </p:cNvPr>
              <p:cNvSpPr txBox="1"/>
              <p:nvPr/>
            </p:nvSpPr>
            <p:spPr>
              <a:xfrm>
                <a:off x="747741" y="2545069"/>
                <a:ext cx="2869854" cy="26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You are correct!</a:t>
                </a:r>
              </a:p>
              <a:p>
                <a:endParaRPr lang="en-US" sz="2400" b="1" dirty="0"/>
              </a:p>
              <a:p>
                <a:pPr>
                  <a:lnSpc>
                    <a:spcPts val="2300"/>
                  </a:lnSpc>
                </a:pPr>
                <a:r>
                  <a:rPr lang="en-US" sz="2400" dirty="0"/>
                  <a:t>Congruent angles </a:t>
                </a:r>
              </a:p>
              <a:p>
                <a:pPr>
                  <a:lnSpc>
                    <a:spcPts val="2300"/>
                  </a:lnSpc>
                </a:pPr>
                <a:r>
                  <a:rPr lang="en-US" sz="2400" dirty="0"/>
                  <a:t>have equality of measure. Right angles are equal in measure 90, hence implies congruence.</a:t>
                </a:r>
              </a:p>
            </p:txBody>
          </p:sp>
        </p:grpSp>
      </p:grpSp>
      <p:sp>
        <p:nvSpPr>
          <p:cNvPr id="12" name="Rectangle: Rounded Corners 11">
            <a:hlinkClick r:id="rId5" action="ppaction://hlinksldjump"/>
            <a:extLst>
              <a:ext uri="{FF2B5EF4-FFF2-40B4-BE49-F238E27FC236}">
                <a16:creationId xmlns:a16="http://schemas.microsoft.com/office/drawing/2014/main" xmlns="" id="{7D19D12B-A6CE-4573-8985-7F929B4F7DBE}"/>
              </a:ext>
            </a:extLst>
          </p:cNvPr>
          <p:cNvSpPr/>
          <p:nvPr/>
        </p:nvSpPr>
        <p:spPr>
          <a:xfrm>
            <a:off x="6972400" y="5611284"/>
            <a:ext cx="1210359" cy="4572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NEXT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3C0E987-998B-422E-85C2-C0D17C84EB13}"/>
              </a:ext>
            </a:extLst>
          </p:cNvPr>
          <p:cNvSpPr txBox="1"/>
          <p:nvPr/>
        </p:nvSpPr>
        <p:spPr>
          <a:xfrm>
            <a:off x="432486" y="1016485"/>
            <a:ext cx="41395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Are all right angles congruent?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29F3D4C8-4E15-412C-9513-512A3E3AED30}"/>
              </a:ext>
            </a:extLst>
          </p:cNvPr>
          <p:cNvGrpSpPr/>
          <p:nvPr/>
        </p:nvGrpSpPr>
        <p:grpSpPr>
          <a:xfrm>
            <a:off x="4630106" y="2287108"/>
            <a:ext cx="4368114" cy="3073766"/>
            <a:chOff x="398267" y="2332038"/>
            <a:chExt cx="4368114" cy="3073766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xmlns="" id="{491B17C7-9A32-4A81-AB5C-052C3C7FBBCE}"/>
                </a:ext>
              </a:extLst>
            </p:cNvPr>
            <p:cNvGrpSpPr/>
            <p:nvPr/>
          </p:nvGrpSpPr>
          <p:grpSpPr>
            <a:xfrm>
              <a:off x="398267" y="2332038"/>
              <a:ext cx="4368114" cy="3073766"/>
              <a:chOff x="432486" y="2332038"/>
              <a:chExt cx="4368114" cy="3073766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xmlns="" id="{78CD7511-4E85-4468-9328-93C3546EECD0}"/>
                  </a:ext>
                </a:extLst>
              </p:cNvPr>
              <p:cNvSpPr/>
              <p:nvPr/>
            </p:nvSpPr>
            <p:spPr>
              <a:xfrm>
                <a:off x="432486" y="2332038"/>
                <a:ext cx="4368114" cy="307376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3047C2D0-C94E-4758-88CA-697856C1369F}"/>
                  </a:ext>
                </a:extLst>
              </p:cNvPr>
              <p:cNvSpPr txBox="1"/>
              <p:nvPr/>
            </p:nvSpPr>
            <p:spPr>
              <a:xfrm>
                <a:off x="624176" y="2545068"/>
                <a:ext cx="2752749" cy="26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You are incorrect!</a:t>
                </a:r>
              </a:p>
              <a:p>
                <a:endParaRPr lang="en-US" sz="2400" b="1" dirty="0"/>
              </a:p>
              <a:p>
                <a:pPr>
                  <a:lnSpc>
                    <a:spcPts val="2300"/>
                  </a:lnSpc>
                </a:pPr>
                <a:r>
                  <a:rPr lang="en-US" sz="2400" dirty="0"/>
                  <a:t>Congruent angles </a:t>
                </a:r>
              </a:p>
              <a:p>
                <a:pPr>
                  <a:lnSpc>
                    <a:spcPts val="2300"/>
                  </a:lnSpc>
                </a:pPr>
                <a:r>
                  <a:rPr lang="en-US" sz="2400" dirty="0"/>
                  <a:t>have equality of measure. Right angles are equal in measure 90, hence implies congruence.</a:t>
                </a:r>
              </a:p>
            </p:txBody>
          </p:sp>
        </p:grpSp>
        <p:pic>
          <p:nvPicPr>
            <p:cNvPr id="7170" name="Picture 2" descr="Minions PNG">
              <a:extLst>
                <a:ext uri="{FF2B5EF4-FFF2-40B4-BE49-F238E27FC236}">
                  <a16:creationId xmlns:a16="http://schemas.microsoft.com/office/drawing/2014/main" xmlns="" id="{0946DEC5-AC3C-46A6-AA99-C03FBA7E78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8613" y="2877815"/>
              <a:ext cx="1472961" cy="2244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3511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59259E-6 L 0.1158 -0.00208 " pathEditMode="relative" rAng="0" ptsTypes="AA">
                                      <p:cBhvr>
                                        <p:cTn id="1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81" y="-11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44444E-6 L 0.11771 -0.00092 " pathEditMode="relative" rAng="0" ptsTypes="AA">
                                      <p:cBhvr>
                                        <p:cTn id="24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85" y="-4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50A943A2-EE58-411C-AD43-52B84E8491C5}"/>
              </a:ext>
            </a:extLst>
          </p:cNvPr>
          <p:cNvGrpSpPr/>
          <p:nvPr/>
        </p:nvGrpSpPr>
        <p:grpSpPr>
          <a:xfrm>
            <a:off x="5697075" y="1356112"/>
            <a:ext cx="1342354" cy="574506"/>
            <a:chOff x="2590800" y="1765012"/>
            <a:chExt cx="2133600" cy="990600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xmlns="" id="{44274D4C-7F03-48A6-83DF-3B57CBC31FD0}"/>
                </a:ext>
              </a:extLst>
            </p:cNvPr>
            <p:cNvSpPr/>
            <p:nvPr/>
          </p:nvSpPr>
          <p:spPr>
            <a:xfrm>
              <a:off x="2729509" y="1774536"/>
              <a:ext cx="1994891" cy="969264"/>
            </a:xfrm>
            <a:prstGeom prst="roundRect">
              <a:avLst/>
            </a:prstGeom>
            <a:solidFill>
              <a:srgbClr val="4A8AC0"/>
            </a:solidFill>
            <a:ln>
              <a:solidFill>
                <a:srgbClr val="4A8A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303BF836-C5CC-480A-91CB-3C4DA09CDAC3}"/>
                </a:ext>
              </a:extLst>
            </p:cNvPr>
            <p:cNvSpPr/>
            <p:nvPr/>
          </p:nvSpPr>
          <p:spPr>
            <a:xfrm>
              <a:off x="2590800" y="1765012"/>
              <a:ext cx="1852399" cy="9906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INCORRECT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38C3CB9A-9C9B-4B10-84E6-F7A952918F57}"/>
              </a:ext>
            </a:extLst>
          </p:cNvPr>
          <p:cNvGrpSpPr/>
          <p:nvPr/>
        </p:nvGrpSpPr>
        <p:grpSpPr>
          <a:xfrm>
            <a:off x="5715000" y="1371600"/>
            <a:ext cx="1237396" cy="574506"/>
            <a:chOff x="6009237" y="2057400"/>
            <a:chExt cx="2133600" cy="99060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1B876ED6-1CAF-4900-9872-2EC5E147E9C7}"/>
                </a:ext>
              </a:extLst>
            </p:cNvPr>
            <p:cNvSpPr/>
            <p:nvPr/>
          </p:nvSpPr>
          <p:spPr>
            <a:xfrm>
              <a:off x="6009237" y="2057400"/>
              <a:ext cx="2133600" cy="990600"/>
            </a:xfrm>
            <a:custGeom>
              <a:avLst/>
              <a:gdLst>
                <a:gd name="connsiteX0" fmla="*/ 145679 w 2133600"/>
                <a:gd name="connsiteY0" fmla="*/ 0 h 990600"/>
                <a:gd name="connsiteX1" fmla="*/ 2133600 w 2133600"/>
                <a:gd name="connsiteY1" fmla="*/ 0 h 990600"/>
                <a:gd name="connsiteX2" fmla="*/ 2133600 w 2133600"/>
                <a:gd name="connsiteY2" fmla="*/ 254643 h 990600"/>
                <a:gd name="connsiteX3" fmla="*/ 2092833 w 2133600"/>
                <a:gd name="connsiteY3" fmla="*/ 274148 h 990600"/>
                <a:gd name="connsiteX4" fmla="*/ 1959438 w 2133600"/>
                <a:gd name="connsiteY4" fmla="*/ 495300 h 990600"/>
                <a:gd name="connsiteX5" fmla="*/ 2092833 w 2133600"/>
                <a:gd name="connsiteY5" fmla="*/ 716452 h 990600"/>
                <a:gd name="connsiteX6" fmla="*/ 2133600 w 2133600"/>
                <a:gd name="connsiteY6" fmla="*/ 735957 h 990600"/>
                <a:gd name="connsiteX7" fmla="*/ 2133600 w 2133600"/>
                <a:gd name="connsiteY7" fmla="*/ 990600 h 990600"/>
                <a:gd name="connsiteX8" fmla="*/ 145679 w 2133600"/>
                <a:gd name="connsiteY8" fmla="*/ 990600 h 990600"/>
                <a:gd name="connsiteX9" fmla="*/ 0 w 2133600"/>
                <a:gd name="connsiteY9" fmla="*/ 825497 h 990600"/>
                <a:gd name="connsiteX10" fmla="*/ 0 w 2133600"/>
                <a:gd name="connsiteY10" fmla="*/ 165103 h 990600"/>
                <a:gd name="connsiteX11" fmla="*/ 145679 w 2133600"/>
                <a:gd name="connsiteY11" fmla="*/ 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33600" h="990600">
                  <a:moveTo>
                    <a:pt x="145679" y="0"/>
                  </a:moveTo>
                  <a:lnTo>
                    <a:pt x="2133600" y="0"/>
                  </a:lnTo>
                  <a:lnTo>
                    <a:pt x="2133600" y="254643"/>
                  </a:lnTo>
                  <a:lnTo>
                    <a:pt x="2092833" y="274148"/>
                  </a:lnTo>
                  <a:cubicBezTo>
                    <a:pt x="2012352" y="322076"/>
                    <a:pt x="1959438" y="403241"/>
                    <a:pt x="1959438" y="495300"/>
                  </a:cubicBezTo>
                  <a:cubicBezTo>
                    <a:pt x="1959438" y="587359"/>
                    <a:pt x="2012352" y="668524"/>
                    <a:pt x="2092833" y="716452"/>
                  </a:cubicBezTo>
                  <a:lnTo>
                    <a:pt x="2133600" y="735957"/>
                  </a:lnTo>
                  <a:lnTo>
                    <a:pt x="2133600" y="990600"/>
                  </a:lnTo>
                  <a:lnTo>
                    <a:pt x="145679" y="990600"/>
                  </a:lnTo>
                  <a:cubicBezTo>
                    <a:pt x="65223" y="990600"/>
                    <a:pt x="0" y="916681"/>
                    <a:pt x="0" y="825497"/>
                  </a:cubicBezTo>
                  <a:lnTo>
                    <a:pt x="0" y="165103"/>
                  </a:lnTo>
                  <a:cubicBezTo>
                    <a:pt x="0" y="73919"/>
                    <a:pt x="65223" y="0"/>
                    <a:pt x="145679" y="0"/>
                  </a:cubicBezTo>
                  <a:close/>
                </a:path>
              </a:pathLst>
            </a:custGeom>
            <a:solidFill>
              <a:srgbClr val="4A8AC0"/>
            </a:solidFill>
            <a:ln w="5715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0061C79A-F130-4512-B1E2-3077A351FA03}"/>
                </a:ext>
              </a:extLst>
            </p:cNvPr>
            <p:cNvSpPr txBox="1"/>
            <p:nvPr/>
          </p:nvSpPr>
          <p:spPr>
            <a:xfrm>
              <a:off x="6219825" y="2234287"/>
              <a:ext cx="1611966" cy="63682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FALSE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63F31757-B27A-43BF-ABE8-A8A71ED498D3}"/>
              </a:ext>
            </a:extLst>
          </p:cNvPr>
          <p:cNvGrpSpPr/>
          <p:nvPr/>
        </p:nvGrpSpPr>
        <p:grpSpPr>
          <a:xfrm>
            <a:off x="5802032" y="635375"/>
            <a:ext cx="1237397" cy="574506"/>
            <a:chOff x="2590800" y="1765012"/>
            <a:chExt cx="2133600" cy="99060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xmlns="" id="{19D848FE-29F3-40B0-961B-57EAF6A56004}"/>
                </a:ext>
              </a:extLst>
            </p:cNvPr>
            <p:cNvSpPr/>
            <p:nvPr/>
          </p:nvSpPr>
          <p:spPr>
            <a:xfrm>
              <a:off x="2729509" y="1774536"/>
              <a:ext cx="1994891" cy="969264"/>
            </a:xfrm>
            <a:prstGeom prst="roundRect">
              <a:avLst/>
            </a:prstGeom>
            <a:solidFill>
              <a:srgbClr val="4A8AC0"/>
            </a:solidFill>
            <a:ln>
              <a:solidFill>
                <a:srgbClr val="4A8A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ACBB0FF4-239A-4A1F-934E-D3150FDEB61B}"/>
                </a:ext>
              </a:extLst>
            </p:cNvPr>
            <p:cNvSpPr/>
            <p:nvPr/>
          </p:nvSpPr>
          <p:spPr>
            <a:xfrm>
              <a:off x="2590800" y="1765012"/>
              <a:ext cx="1852399" cy="9906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CORRECT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2D8ABEDD-3BE7-419B-8383-02DB307B6463}"/>
              </a:ext>
            </a:extLst>
          </p:cNvPr>
          <p:cNvGrpSpPr/>
          <p:nvPr/>
        </p:nvGrpSpPr>
        <p:grpSpPr>
          <a:xfrm>
            <a:off x="5725759" y="621592"/>
            <a:ext cx="1237397" cy="574506"/>
            <a:chOff x="856212" y="3429000"/>
            <a:chExt cx="2133600" cy="9906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B15F17A3-CFCB-454C-87F8-CD02E1155183}"/>
                </a:ext>
              </a:extLst>
            </p:cNvPr>
            <p:cNvSpPr/>
            <p:nvPr/>
          </p:nvSpPr>
          <p:spPr>
            <a:xfrm>
              <a:off x="856212" y="3429000"/>
              <a:ext cx="2133600" cy="990600"/>
            </a:xfrm>
            <a:custGeom>
              <a:avLst/>
              <a:gdLst>
                <a:gd name="connsiteX0" fmla="*/ 145679 w 2133600"/>
                <a:gd name="connsiteY0" fmla="*/ 0 h 990600"/>
                <a:gd name="connsiteX1" fmla="*/ 2133600 w 2133600"/>
                <a:gd name="connsiteY1" fmla="*/ 0 h 990600"/>
                <a:gd name="connsiteX2" fmla="*/ 2133600 w 2133600"/>
                <a:gd name="connsiteY2" fmla="*/ 254643 h 990600"/>
                <a:gd name="connsiteX3" fmla="*/ 2092833 w 2133600"/>
                <a:gd name="connsiteY3" fmla="*/ 274148 h 990600"/>
                <a:gd name="connsiteX4" fmla="*/ 1959438 w 2133600"/>
                <a:gd name="connsiteY4" fmla="*/ 495300 h 990600"/>
                <a:gd name="connsiteX5" fmla="*/ 2092833 w 2133600"/>
                <a:gd name="connsiteY5" fmla="*/ 716452 h 990600"/>
                <a:gd name="connsiteX6" fmla="*/ 2133600 w 2133600"/>
                <a:gd name="connsiteY6" fmla="*/ 735957 h 990600"/>
                <a:gd name="connsiteX7" fmla="*/ 2133600 w 2133600"/>
                <a:gd name="connsiteY7" fmla="*/ 990600 h 990600"/>
                <a:gd name="connsiteX8" fmla="*/ 145679 w 2133600"/>
                <a:gd name="connsiteY8" fmla="*/ 990600 h 990600"/>
                <a:gd name="connsiteX9" fmla="*/ 0 w 2133600"/>
                <a:gd name="connsiteY9" fmla="*/ 825497 h 990600"/>
                <a:gd name="connsiteX10" fmla="*/ 0 w 2133600"/>
                <a:gd name="connsiteY10" fmla="*/ 165103 h 990600"/>
                <a:gd name="connsiteX11" fmla="*/ 145679 w 2133600"/>
                <a:gd name="connsiteY11" fmla="*/ 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33600" h="990600">
                  <a:moveTo>
                    <a:pt x="145679" y="0"/>
                  </a:moveTo>
                  <a:lnTo>
                    <a:pt x="2133600" y="0"/>
                  </a:lnTo>
                  <a:lnTo>
                    <a:pt x="2133600" y="254643"/>
                  </a:lnTo>
                  <a:lnTo>
                    <a:pt x="2092833" y="274148"/>
                  </a:lnTo>
                  <a:cubicBezTo>
                    <a:pt x="2012352" y="322076"/>
                    <a:pt x="1959438" y="403241"/>
                    <a:pt x="1959438" y="495300"/>
                  </a:cubicBezTo>
                  <a:cubicBezTo>
                    <a:pt x="1959438" y="587359"/>
                    <a:pt x="2012352" y="668524"/>
                    <a:pt x="2092833" y="716452"/>
                  </a:cubicBezTo>
                  <a:lnTo>
                    <a:pt x="2133600" y="735957"/>
                  </a:lnTo>
                  <a:lnTo>
                    <a:pt x="2133600" y="990600"/>
                  </a:lnTo>
                  <a:lnTo>
                    <a:pt x="145679" y="990600"/>
                  </a:lnTo>
                  <a:cubicBezTo>
                    <a:pt x="65223" y="990600"/>
                    <a:pt x="0" y="916681"/>
                    <a:pt x="0" y="825497"/>
                  </a:cubicBezTo>
                  <a:lnTo>
                    <a:pt x="0" y="165103"/>
                  </a:lnTo>
                  <a:cubicBezTo>
                    <a:pt x="0" y="73919"/>
                    <a:pt x="65223" y="0"/>
                    <a:pt x="145679" y="0"/>
                  </a:cubicBezTo>
                  <a:close/>
                </a:path>
              </a:pathLst>
            </a:custGeom>
            <a:solidFill>
              <a:srgbClr val="4A8AC0"/>
            </a:solidFill>
            <a:ln w="5715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0A96DCC9-F1CC-4A8A-B1EF-E4F8F2307A12}"/>
                </a:ext>
              </a:extLst>
            </p:cNvPr>
            <p:cNvSpPr txBox="1"/>
            <p:nvPr/>
          </p:nvSpPr>
          <p:spPr>
            <a:xfrm>
              <a:off x="1066800" y="3605887"/>
              <a:ext cx="1424013" cy="63682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TRUE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F068577-CF23-481B-863B-E8C6190FA5B8}"/>
              </a:ext>
            </a:extLst>
          </p:cNvPr>
          <p:cNvSpPr/>
          <p:nvPr/>
        </p:nvSpPr>
        <p:spPr>
          <a:xfrm>
            <a:off x="32255" y="5486400"/>
            <a:ext cx="9144000" cy="757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C8A277-6B54-440B-A535-BFCBE0082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713" y="168832"/>
            <a:ext cx="4840015" cy="649344"/>
          </a:xfrm>
        </p:spPr>
        <p:txBody>
          <a:bodyPr/>
          <a:lstStyle/>
          <a:p>
            <a:pPr algn="l"/>
            <a:r>
              <a:rPr lang="en-US" b="1" dirty="0"/>
              <a:t>QUESTION: 2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xmlns="" id="{7D19D12B-A6CE-4573-8985-7F929B4F7DBE}"/>
              </a:ext>
            </a:extLst>
          </p:cNvPr>
          <p:cNvSpPr/>
          <p:nvPr/>
        </p:nvSpPr>
        <p:spPr>
          <a:xfrm>
            <a:off x="6892855" y="5636602"/>
            <a:ext cx="1210359" cy="4572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NEXT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C1E5B209-6B2A-43BD-BA43-C80AE445E7E8}"/>
              </a:ext>
            </a:extLst>
          </p:cNvPr>
          <p:cNvGrpSpPr/>
          <p:nvPr/>
        </p:nvGrpSpPr>
        <p:grpSpPr>
          <a:xfrm>
            <a:off x="203886" y="2333736"/>
            <a:ext cx="4531766" cy="3073766"/>
            <a:chOff x="432486" y="2332038"/>
            <a:chExt cx="4531766" cy="307376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847230EC-1209-4F06-A831-5A93D615A249}"/>
                </a:ext>
              </a:extLst>
            </p:cNvPr>
            <p:cNvGrpSpPr/>
            <p:nvPr/>
          </p:nvGrpSpPr>
          <p:grpSpPr>
            <a:xfrm>
              <a:off x="432486" y="2332038"/>
              <a:ext cx="4368114" cy="3073766"/>
              <a:chOff x="432486" y="2332038"/>
              <a:chExt cx="4368114" cy="3073766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xmlns="" id="{A5E7046B-53DE-47DF-BA99-0A790AAA8263}"/>
                  </a:ext>
                </a:extLst>
              </p:cNvPr>
              <p:cNvSpPr/>
              <p:nvPr/>
            </p:nvSpPr>
            <p:spPr>
              <a:xfrm>
                <a:off x="432486" y="2332038"/>
                <a:ext cx="4368114" cy="307376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6EDF6F27-BEE1-41C1-A2C8-14260BF5DAD2}"/>
                  </a:ext>
                </a:extLst>
              </p:cNvPr>
              <p:cNvSpPr txBox="1"/>
              <p:nvPr/>
            </p:nvSpPr>
            <p:spPr>
              <a:xfrm>
                <a:off x="766875" y="2529679"/>
                <a:ext cx="3045591" cy="25338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You are correct!</a:t>
                </a:r>
              </a:p>
              <a:p>
                <a:pPr>
                  <a:lnSpc>
                    <a:spcPts val="2300"/>
                  </a:lnSpc>
                </a:pPr>
                <a:r>
                  <a:rPr lang="en-US" sz="2400" dirty="0"/>
                  <a:t>Congruent figures  </a:t>
                </a:r>
              </a:p>
              <a:p>
                <a:pPr>
                  <a:lnSpc>
                    <a:spcPts val="2300"/>
                  </a:lnSpc>
                </a:pPr>
                <a:r>
                  <a:rPr lang="en-US" sz="2400" dirty="0"/>
                  <a:t>have same area. But  </a:t>
                </a:r>
              </a:p>
              <a:p>
                <a:pPr>
                  <a:lnSpc>
                    <a:spcPts val="2300"/>
                  </a:lnSpc>
                </a:pPr>
                <a:r>
                  <a:rPr lang="en-US" sz="2400" dirty="0"/>
                  <a:t>the converse is not true. Figures of same area</a:t>
                </a:r>
              </a:p>
              <a:p>
                <a:pPr>
                  <a:lnSpc>
                    <a:spcPts val="2300"/>
                  </a:lnSpc>
                </a:pPr>
                <a:r>
                  <a:rPr lang="en-US" sz="2400" dirty="0"/>
                  <a:t>need not be congruent.</a:t>
                </a:r>
              </a:p>
            </p:txBody>
          </p:sp>
        </p:grpSp>
        <p:pic>
          <p:nvPicPr>
            <p:cNvPr id="27" name="Picture 8" descr="Minions PNG">
              <a:extLst>
                <a:ext uri="{FF2B5EF4-FFF2-40B4-BE49-F238E27FC236}">
                  <a16:creationId xmlns:a16="http://schemas.microsoft.com/office/drawing/2014/main" xmlns="" id="{FF371B20-653F-4710-94FE-F88E151B7D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2000" y="2807466"/>
              <a:ext cx="1552252" cy="20755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0D881ACD-6601-4E67-BE1F-793C94A45834}"/>
              </a:ext>
            </a:extLst>
          </p:cNvPr>
          <p:cNvGrpSpPr/>
          <p:nvPr/>
        </p:nvGrpSpPr>
        <p:grpSpPr>
          <a:xfrm>
            <a:off x="4692287" y="2310047"/>
            <a:ext cx="4368114" cy="3073766"/>
            <a:chOff x="434541" y="2313439"/>
            <a:chExt cx="4368114" cy="3073766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xmlns="" id="{491B17C7-9A32-4A81-AB5C-052C3C7FBBCE}"/>
                </a:ext>
              </a:extLst>
            </p:cNvPr>
            <p:cNvGrpSpPr/>
            <p:nvPr/>
          </p:nvGrpSpPr>
          <p:grpSpPr>
            <a:xfrm>
              <a:off x="434541" y="2313439"/>
              <a:ext cx="4368114" cy="3073766"/>
              <a:chOff x="432486" y="2332038"/>
              <a:chExt cx="4368114" cy="3073766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xmlns="" id="{78CD7511-4E85-4468-9328-93C3546EECD0}"/>
                  </a:ext>
                </a:extLst>
              </p:cNvPr>
              <p:cNvSpPr/>
              <p:nvPr/>
            </p:nvSpPr>
            <p:spPr>
              <a:xfrm>
                <a:off x="432486" y="2332038"/>
                <a:ext cx="4368114" cy="307376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3047C2D0-C94E-4758-88CA-697856C1369F}"/>
                  </a:ext>
                </a:extLst>
              </p:cNvPr>
              <p:cNvSpPr txBox="1"/>
              <p:nvPr/>
            </p:nvSpPr>
            <p:spPr>
              <a:xfrm>
                <a:off x="747740" y="2545068"/>
                <a:ext cx="2629185" cy="28287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You are incorrect!</a:t>
                </a:r>
              </a:p>
              <a:p>
                <a:pPr>
                  <a:lnSpc>
                    <a:spcPts val="2300"/>
                  </a:lnSpc>
                </a:pPr>
                <a:r>
                  <a:rPr lang="en-US" sz="2400" dirty="0"/>
                  <a:t>Congruent figures  </a:t>
                </a:r>
              </a:p>
              <a:p>
                <a:pPr>
                  <a:lnSpc>
                    <a:spcPts val="2300"/>
                  </a:lnSpc>
                </a:pPr>
                <a:r>
                  <a:rPr lang="en-US" sz="2400" dirty="0"/>
                  <a:t>have same area. But  </a:t>
                </a:r>
              </a:p>
              <a:p>
                <a:pPr>
                  <a:lnSpc>
                    <a:spcPts val="2300"/>
                  </a:lnSpc>
                </a:pPr>
                <a:r>
                  <a:rPr lang="en-US" sz="2400" dirty="0"/>
                  <a:t>the converse is not true. Figures of same area </a:t>
                </a:r>
              </a:p>
              <a:p>
                <a:pPr>
                  <a:lnSpc>
                    <a:spcPts val="2300"/>
                  </a:lnSpc>
                </a:pPr>
                <a:r>
                  <a:rPr lang="en-US" sz="2400" dirty="0"/>
                  <a:t>need not be congruent.</a:t>
                </a:r>
              </a:p>
            </p:txBody>
          </p:sp>
        </p:grpSp>
        <p:pic>
          <p:nvPicPr>
            <p:cNvPr id="5122" name="Picture 2" descr="Minions PNG">
              <a:extLst>
                <a:ext uri="{FF2B5EF4-FFF2-40B4-BE49-F238E27FC236}">
                  <a16:creationId xmlns:a16="http://schemas.microsoft.com/office/drawing/2014/main" xmlns="" id="{7AA79F48-5358-40AC-9C66-1E6BC2D1F3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2632" y="2925398"/>
              <a:ext cx="971479" cy="1684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8F32E24-CF86-466B-B490-C684BD14A303}"/>
              </a:ext>
            </a:extLst>
          </p:cNvPr>
          <p:cNvSpPr txBox="1"/>
          <p:nvPr/>
        </p:nvSpPr>
        <p:spPr>
          <a:xfrm>
            <a:off x="405713" y="1224532"/>
            <a:ext cx="42424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Do two congruent figures have the same area?</a:t>
            </a:r>
          </a:p>
        </p:txBody>
      </p:sp>
    </p:spTree>
    <p:extLst>
      <p:ext uri="{BB962C8B-B14F-4D97-AF65-F5344CB8AC3E}">
        <p14:creationId xmlns:p14="http://schemas.microsoft.com/office/powerpoint/2010/main" val="2710698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L 0.1158 -0.00208 " pathEditMode="relative" rAng="0" ptsTypes="AA">
                                      <p:cBhvr>
                                        <p:cTn id="1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81" y="-11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7037E-6 L 0.11771 -0.00092 " pathEditMode="relative" rAng="0" ptsTypes="AA">
                                      <p:cBhvr>
                                        <p:cTn id="23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85" y="-4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6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50A943A2-EE58-411C-AD43-52B84E8491C5}"/>
              </a:ext>
            </a:extLst>
          </p:cNvPr>
          <p:cNvGrpSpPr/>
          <p:nvPr/>
        </p:nvGrpSpPr>
        <p:grpSpPr>
          <a:xfrm>
            <a:off x="5262903" y="1643421"/>
            <a:ext cx="1342354" cy="574506"/>
            <a:chOff x="2590800" y="1765013"/>
            <a:chExt cx="2133600" cy="990600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xmlns="" id="{44274D4C-7F03-48A6-83DF-3B57CBC31FD0}"/>
                </a:ext>
              </a:extLst>
            </p:cNvPr>
            <p:cNvSpPr/>
            <p:nvPr/>
          </p:nvSpPr>
          <p:spPr>
            <a:xfrm>
              <a:off x="2729509" y="1774536"/>
              <a:ext cx="1994891" cy="969264"/>
            </a:xfrm>
            <a:prstGeom prst="roundRect">
              <a:avLst/>
            </a:prstGeom>
            <a:solidFill>
              <a:srgbClr val="4A8AC0"/>
            </a:solidFill>
            <a:ln>
              <a:solidFill>
                <a:srgbClr val="4A8A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303BF836-C5CC-480A-91CB-3C4DA09CDAC3}"/>
                </a:ext>
              </a:extLst>
            </p:cNvPr>
            <p:cNvSpPr/>
            <p:nvPr/>
          </p:nvSpPr>
          <p:spPr>
            <a:xfrm>
              <a:off x="2590800" y="1765013"/>
              <a:ext cx="1852398" cy="9906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CORRECT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38C3CB9A-9C9B-4B10-84E6-F7A952918F57}"/>
              </a:ext>
            </a:extLst>
          </p:cNvPr>
          <p:cNvGrpSpPr/>
          <p:nvPr/>
        </p:nvGrpSpPr>
        <p:grpSpPr>
          <a:xfrm>
            <a:off x="5286318" y="1646178"/>
            <a:ext cx="1237396" cy="574506"/>
            <a:chOff x="6009237" y="2057400"/>
            <a:chExt cx="2133600" cy="99060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1B876ED6-1CAF-4900-9872-2EC5E147E9C7}"/>
                </a:ext>
              </a:extLst>
            </p:cNvPr>
            <p:cNvSpPr/>
            <p:nvPr/>
          </p:nvSpPr>
          <p:spPr>
            <a:xfrm>
              <a:off x="6009237" y="2057400"/>
              <a:ext cx="2133600" cy="990600"/>
            </a:xfrm>
            <a:custGeom>
              <a:avLst/>
              <a:gdLst>
                <a:gd name="connsiteX0" fmla="*/ 145679 w 2133600"/>
                <a:gd name="connsiteY0" fmla="*/ 0 h 990600"/>
                <a:gd name="connsiteX1" fmla="*/ 2133600 w 2133600"/>
                <a:gd name="connsiteY1" fmla="*/ 0 h 990600"/>
                <a:gd name="connsiteX2" fmla="*/ 2133600 w 2133600"/>
                <a:gd name="connsiteY2" fmla="*/ 254643 h 990600"/>
                <a:gd name="connsiteX3" fmla="*/ 2092833 w 2133600"/>
                <a:gd name="connsiteY3" fmla="*/ 274148 h 990600"/>
                <a:gd name="connsiteX4" fmla="*/ 1959438 w 2133600"/>
                <a:gd name="connsiteY4" fmla="*/ 495300 h 990600"/>
                <a:gd name="connsiteX5" fmla="*/ 2092833 w 2133600"/>
                <a:gd name="connsiteY5" fmla="*/ 716452 h 990600"/>
                <a:gd name="connsiteX6" fmla="*/ 2133600 w 2133600"/>
                <a:gd name="connsiteY6" fmla="*/ 735957 h 990600"/>
                <a:gd name="connsiteX7" fmla="*/ 2133600 w 2133600"/>
                <a:gd name="connsiteY7" fmla="*/ 990600 h 990600"/>
                <a:gd name="connsiteX8" fmla="*/ 145679 w 2133600"/>
                <a:gd name="connsiteY8" fmla="*/ 990600 h 990600"/>
                <a:gd name="connsiteX9" fmla="*/ 0 w 2133600"/>
                <a:gd name="connsiteY9" fmla="*/ 825497 h 990600"/>
                <a:gd name="connsiteX10" fmla="*/ 0 w 2133600"/>
                <a:gd name="connsiteY10" fmla="*/ 165103 h 990600"/>
                <a:gd name="connsiteX11" fmla="*/ 145679 w 2133600"/>
                <a:gd name="connsiteY11" fmla="*/ 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33600" h="990600">
                  <a:moveTo>
                    <a:pt x="145679" y="0"/>
                  </a:moveTo>
                  <a:lnTo>
                    <a:pt x="2133600" y="0"/>
                  </a:lnTo>
                  <a:lnTo>
                    <a:pt x="2133600" y="254643"/>
                  </a:lnTo>
                  <a:lnTo>
                    <a:pt x="2092833" y="274148"/>
                  </a:lnTo>
                  <a:cubicBezTo>
                    <a:pt x="2012352" y="322076"/>
                    <a:pt x="1959438" y="403241"/>
                    <a:pt x="1959438" y="495300"/>
                  </a:cubicBezTo>
                  <a:cubicBezTo>
                    <a:pt x="1959438" y="587359"/>
                    <a:pt x="2012352" y="668524"/>
                    <a:pt x="2092833" y="716452"/>
                  </a:cubicBezTo>
                  <a:lnTo>
                    <a:pt x="2133600" y="735957"/>
                  </a:lnTo>
                  <a:lnTo>
                    <a:pt x="2133600" y="990600"/>
                  </a:lnTo>
                  <a:lnTo>
                    <a:pt x="145679" y="990600"/>
                  </a:lnTo>
                  <a:cubicBezTo>
                    <a:pt x="65223" y="990600"/>
                    <a:pt x="0" y="916681"/>
                    <a:pt x="0" y="825497"/>
                  </a:cubicBezTo>
                  <a:lnTo>
                    <a:pt x="0" y="165103"/>
                  </a:lnTo>
                  <a:cubicBezTo>
                    <a:pt x="0" y="73919"/>
                    <a:pt x="65223" y="0"/>
                    <a:pt x="145679" y="0"/>
                  </a:cubicBezTo>
                  <a:close/>
                </a:path>
              </a:pathLst>
            </a:custGeom>
            <a:solidFill>
              <a:srgbClr val="4A8AC0"/>
            </a:solidFill>
            <a:ln w="5715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0061C79A-F130-4512-B1E2-3077A351FA03}"/>
                </a:ext>
              </a:extLst>
            </p:cNvPr>
            <p:cNvSpPr txBox="1"/>
            <p:nvPr/>
          </p:nvSpPr>
          <p:spPr>
            <a:xfrm>
              <a:off x="6219825" y="2234287"/>
              <a:ext cx="1611966" cy="63682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FALSE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63F31757-B27A-43BF-ABE8-A8A71ED498D3}"/>
              </a:ext>
            </a:extLst>
          </p:cNvPr>
          <p:cNvGrpSpPr/>
          <p:nvPr/>
        </p:nvGrpSpPr>
        <p:grpSpPr>
          <a:xfrm>
            <a:off x="5367860" y="732927"/>
            <a:ext cx="1237397" cy="574506"/>
            <a:chOff x="2590800" y="1765012"/>
            <a:chExt cx="2133600" cy="99060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xmlns="" id="{19D848FE-29F3-40B0-961B-57EAF6A56004}"/>
                </a:ext>
              </a:extLst>
            </p:cNvPr>
            <p:cNvSpPr/>
            <p:nvPr/>
          </p:nvSpPr>
          <p:spPr>
            <a:xfrm>
              <a:off x="2729509" y="1774536"/>
              <a:ext cx="1994891" cy="969264"/>
            </a:xfrm>
            <a:prstGeom prst="roundRect">
              <a:avLst/>
            </a:prstGeom>
            <a:solidFill>
              <a:srgbClr val="4A8AC0"/>
            </a:solidFill>
            <a:ln>
              <a:solidFill>
                <a:srgbClr val="4A8A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ACBB0FF4-239A-4A1F-934E-D3150FDEB61B}"/>
                </a:ext>
              </a:extLst>
            </p:cNvPr>
            <p:cNvSpPr/>
            <p:nvPr/>
          </p:nvSpPr>
          <p:spPr>
            <a:xfrm>
              <a:off x="2590800" y="1765012"/>
              <a:ext cx="1852399" cy="9906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INCORRECT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2D8ABEDD-3BE7-419B-8383-02DB307B6463}"/>
              </a:ext>
            </a:extLst>
          </p:cNvPr>
          <p:cNvGrpSpPr/>
          <p:nvPr/>
        </p:nvGrpSpPr>
        <p:grpSpPr>
          <a:xfrm>
            <a:off x="5286318" y="730170"/>
            <a:ext cx="1237397" cy="574506"/>
            <a:chOff x="856212" y="3429000"/>
            <a:chExt cx="2133600" cy="9906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B15F17A3-CFCB-454C-87F8-CD02E1155183}"/>
                </a:ext>
              </a:extLst>
            </p:cNvPr>
            <p:cNvSpPr/>
            <p:nvPr/>
          </p:nvSpPr>
          <p:spPr>
            <a:xfrm>
              <a:off x="856212" y="3429000"/>
              <a:ext cx="2133600" cy="990600"/>
            </a:xfrm>
            <a:custGeom>
              <a:avLst/>
              <a:gdLst>
                <a:gd name="connsiteX0" fmla="*/ 145679 w 2133600"/>
                <a:gd name="connsiteY0" fmla="*/ 0 h 990600"/>
                <a:gd name="connsiteX1" fmla="*/ 2133600 w 2133600"/>
                <a:gd name="connsiteY1" fmla="*/ 0 h 990600"/>
                <a:gd name="connsiteX2" fmla="*/ 2133600 w 2133600"/>
                <a:gd name="connsiteY2" fmla="*/ 254643 h 990600"/>
                <a:gd name="connsiteX3" fmla="*/ 2092833 w 2133600"/>
                <a:gd name="connsiteY3" fmla="*/ 274148 h 990600"/>
                <a:gd name="connsiteX4" fmla="*/ 1959438 w 2133600"/>
                <a:gd name="connsiteY4" fmla="*/ 495300 h 990600"/>
                <a:gd name="connsiteX5" fmla="*/ 2092833 w 2133600"/>
                <a:gd name="connsiteY5" fmla="*/ 716452 h 990600"/>
                <a:gd name="connsiteX6" fmla="*/ 2133600 w 2133600"/>
                <a:gd name="connsiteY6" fmla="*/ 735957 h 990600"/>
                <a:gd name="connsiteX7" fmla="*/ 2133600 w 2133600"/>
                <a:gd name="connsiteY7" fmla="*/ 990600 h 990600"/>
                <a:gd name="connsiteX8" fmla="*/ 145679 w 2133600"/>
                <a:gd name="connsiteY8" fmla="*/ 990600 h 990600"/>
                <a:gd name="connsiteX9" fmla="*/ 0 w 2133600"/>
                <a:gd name="connsiteY9" fmla="*/ 825497 h 990600"/>
                <a:gd name="connsiteX10" fmla="*/ 0 w 2133600"/>
                <a:gd name="connsiteY10" fmla="*/ 165103 h 990600"/>
                <a:gd name="connsiteX11" fmla="*/ 145679 w 2133600"/>
                <a:gd name="connsiteY11" fmla="*/ 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33600" h="990600">
                  <a:moveTo>
                    <a:pt x="145679" y="0"/>
                  </a:moveTo>
                  <a:lnTo>
                    <a:pt x="2133600" y="0"/>
                  </a:lnTo>
                  <a:lnTo>
                    <a:pt x="2133600" y="254643"/>
                  </a:lnTo>
                  <a:lnTo>
                    <a:pt x="2092833" y="274148"/>
                  </a:lnTo>
                  <a:cubicBezTo>
                    <a:pt x="2012352" y="322076"/>
                    <a:pt x="1959438" y="403241"/>
                    <a:pt x="1959438" y="495300"/>
                  </a:cubicBezTo>
                  <a:cubicBezTo>
                    <a:pt x="1959438" y="587359"/>
                    <a:pt x="2012352" y="668524"/>
                    <a:pt x="2092833" y="716452"/>
                  </a:cubicBezTo>
                  <a:lnTo>
                    <a:pt x="2133600" y="735957"/>
                  </a:lnTo>
                  <a:lnTo>
                    <a:pt x="2133600" y="990600"/>
                  </a:lnTo>
                  <a:lnTo>
                    <a:pt x="145679" y="990600"/>
                  </a:lnTo>
                  <a:cubicBezTo>
                    <a:pt x="65223" y="990600"/>
                    <a:pt x="0" y="916681"/>
                    <a:pt x="0" y="825497"/>
                  </a:cubicBezTo>
                  <a:lnTo>
                    <a:pt x="0" y="165103"/>
                  </a:lnTo>
                  <a:cubicBezTo>
                    <a:pt x="0" y="73919"/>
                    <a:pt x="65223" y="0"/>
                    <a:pt x="145679" y="0"/>
                  </a:cubicBezTo>
                  <a:close/>
                </a:path>
              </a:pathLst>
            </a:custGeom>
            <a:solidFill>
              <a:srgbClr val="4A8AC0"/>
            </a:solidFill>
            <a:ln w="5715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0A96DCC9-F1CC-4A8A-B1EF-E4F8F2307A12}"/>
                </a:ext>
              </a:extLst>
            </p:cNvPr>
            <p:cNvSpPr txBox="1"/>
            <p:nvPr/>
          </p:nvSpPr>
          <p:spPr>
            <a:xfrm>
              <a:off x="1066800" y="3605887"/>
              <a:ext cx="1424013" cy="63682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TRUE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F068577-CF23-481B-863B-E8C6190FA5B8}"/>
              </a:ext>
            </a:extLst>
          </p:cNvPr>
          <p:cNvSpPr/>
          <p:nvPr/>
        </p:nvSpPr>
        <p:spPr>
          <a:xfrm>
            <a:off x="0" y="5490796"/>
            <a:ext cx="9144000" cy="757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C8A277-6B54-440B-A535-BFCBE0082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03" y="155057"/>
            <a:ext cx="4840015" cy="649344"/>
          </a:xfrm>
        </p:spPr>
        <p:txBody>
          <a:bodyPr/>
          <a:lstStyle/>
          <a:p>
            <a:pPr algn="l"/>
            <a:r>
              <a:rPr lang="en-US" b="1" dirty="0"/>
              <a:t>QUESTION: 3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2" name="Rectangle: Rounded Corners 11">
            <a:hlinkClick r:id="rId3" action="ppaction://hlinksldjump"/>
            <a:extLst>
              <a:ext uri="{FF2B5EF4-FFF2-40B4-BE49-F238E27FC236}">
                <a16:creationId xmlns:a16="http://schemas.microsoft.com/office/drawing/2014/main" xmlns="" id="{7D19D12B-A6CE-4573-8985-7F929B4F7DBE}"/>
              </a:ext>
            </a:extLst>
          </p:cNvPr>
          <p:cNvSpPr/>
          <p:nvPr/>
        </p:nvSpPr>
        <p:spPr>
          <a:xfrm>
            <a:off x="6860600" y="5640998"/>
            <a:ext cx="1210359" cy="4572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NEXT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C1E5B209-6B2A-43BD-BA43-C80AE445E7E8}"/>
              </a:ext>
            </a:extLst>
          </p:cNvPr>
          <p:cNvGrpSpPr/>
          <p:nvPr/>
        </p:nvGrpSpPr>
        <p:grpSpPr>
          <a:xfrm>
            <a:off x="405713" y="2594518"/>
            <a:ext cx="4113114" cy="2745222"/>
            <a:chOff x="432486" y="2332038"/>
            <a:chExt cx="4368114" cy="3073766"/>
          </a:xfrm>
          <a:solidFill>
            <a:schemeClr val="bg1">
              <a:lumMod val="75000"/>
            </a:schemeClr>
          </a:soli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847230EC-1209-4F06-A831-5A93D615A249}"/>
                </a:ext>
              </a:extLst>
            </p:cNvPr>
            <p:cNvGrpSpPr/>
            <p:nvPr/>
          </p:nvGrpSpPr>
          <p:grpSpPr>
            <a:xfrm>
              <a:off x="432486" y="2332038"/>
              <a:ext cx="4368114" cy="3073766"/>
              <a:chOff x="432486" y="2332038"/>
              <a:chExt cx="4368114" cy="3073766"/>
            </a:xfrm>
            <a:grpFill/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xmlns="" id="{A5E7046B-53DE-47DF-BA99-0A790AAA8263}"/>
                  </a:ext>
                </a:extLst>
              </p:cNvPr>
              <p:cNvSpPr/>
              <p:nvPr/>
            </p:nvSpPr>
            <p:spPr>
              <a:xfrm>
                <a:off x="432486" y="2332038"/>
                <a:ext cx="4368114" cy="3073766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6EDF6F27-BEE1-41C1-A2C8-14260BF5DAD2}"/>
                  </a:ext>
                </a:extLst>
              </p:cNvPr>
              <p:cNvSpPr txBox="1"/>
              <p:nvPr/>
            </p:nvSpPr>
            <p:spPr>
              <a:xfrm>
                <a:off x="766875" y="2529679"/>
                <a:ext cx="2629185" cy="20183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You are correct!</a:t>
                </a:r>
              </a:p>
              <a:p>
                <a:endParaRPr lang="en-US" sz="2400" b="1" dirty="0"/>
              </a:p>
              <a:p>
                <a:pPr>
                  <a:lnSpc>
                    <a:spcPts val="2300"/>
                  </a:lnSpc>
                </a:pPr>
                <a:r>
                  <a:rPr lang="en-US" sz="2400" dirty="0"/>
                  <a:t>They may have </a:t>
                </a:r>
              </a:p>
              <a:p>
                <a:pPr>
                  <a:lnSpc>
                    <a:spcPts val="2300"/>
                  </a:lnSpc>
                </a:pPr>
                <a:r>
                  <a:rPr lang="en-US" sz="2400" dirty="0"/>
                  <a:t>different sides</a:t>
                </a:r>
              </a:p>
              <a:p>
                <a:pPr>
                  <a:lnSpc>
                    <a:spcPts val="2300"/>
                  </a:lnSpc>
                </a:pPr>
                <a:r>
                  <a:rPr lang="en-US" sz="2400" dirty="0"/>
                  <a:t>though equal </a:t>
                </a:r>
              </a:p>
              <a:p>
                <a:pPr>
                  <a:lnSpc>
                    <a:spcPts val="2300"/>
                  </a:lnSpc>
                </a:pPr>
                <a:r>
                  <a:rPr lang="en-US" sz="2400" dirty="0"/>
                  <a:t>perimeter.</a:t>
                </a:r>
              </a:p>
            </p:txBody>
          </p:sp>
        </p:grpSp>
        <p:pic>
          <p:nvPicPr>
            <p:cNvPr id="27" name="Picture 8" descr="Minions PNG">
              <a:extLst>
                <a:ext uri="{FF2B5EF4-FFF2-40B4-BE49-F238E27FC236}">
                  <a16:creationId xmlns:a16="http://schemas.microsoft.com/office/drawing/2014/main" xmlns="" id="{FF371B20-653F-4710-94FE-F88E151B7D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7834" y="2338244"/>
              <a:ext cx="1836620" cy="2455762"/>
            </a:xfrm>
            <a:prstGeom prst="rect">
              <a:avLst/>
            </a:prstGeom>
            <a:grpFill/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0D881ACD-6601-4E67-BE1F-793C94A45834}"/>
              </a:ext>
            </a:extLst>
          </p:cNvPr>
          <p:cNvGrpSpPr/>
          <p:nvPr/>
        </p:nvGrpSpPr>
        <p:grpSpPr>
          <a:xfrm>
            <a:off x="4693019" y="2594517"/>
            <a:ext cx="4045268" cy="2735431"/>
            <a:chOff x="434541" y="2313439"/>
            <a:chExt cx="4368114" cy="3073766"/>
          </a:xfrm>
          <a:solidFill>
            <a:schemeClr val="bg1">
              <a:lumMod val="75000"/>
            </a:schemeClr>
          </a:solidFill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xmlns="" id="{491B17C7-9A32-4A81-AB5C-052C3C7FBBCE}"/>
                </a:ext>
              </a:extLst>
            </p:cNvPr>
            <p:cNvGrpSpPr/>
            <p:nvPr/>
          </p:nvGrpSpPr>
          <p:grpSpPr>
            <a:xfrm>
              <a:off x="434541" y="2313439"/>
              <a:ext cx="4368114" cy="3073766"/>
              <a:chOff x="432486" y="2332038"/>
              <a:chExt cx="4368114" cy="3073766"/>
            </a:xfrm>
            <a:grpFill/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xmlns="" id="{78CD7511-4E85-4468-9328-93C3546EECD0}"/>
                  </a:ext>
                </a:extLst>
              </p:cNvPr>
              <p:cNvSpPr/>
              <p:nvPr/>
            </p:nvSpPr>
            <p:spPr>
              <a:xfrm>
                <a:off x="432486" y="2332038"/>
                <a:ext cx="4368114" cy="3073766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3047C2D0-C94E-4758-88CA-697856C1369F}"/>
                  </a:ext>
                </a:extLst>
              </p:cNvPr>
              <p:cNvSpPr txBox="1"/>
              <p:nvPr/>
            </p:nvSpPr>
            <p:spPr>
              <a:xfrm>
                <a:off x="747740" y="2545068"/>
                <a:ext cx="2629185" cy="20183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You are incorrect!</a:t>
                </a:r>
              </a:p>
              <a:p>
                <a:endParaRPr lang="en-US" sz="2400" b="1" dirty="0"/>
              </a:p>
              <a:p>
                <a:pPr>
                  <a:lnSpc>
                    <a:spcPts val="2300"/>
                  </a:lnSpc>
                </a:pPr>
                <a:r>
                  <a:rPr lang="en-US" sz="2400" dirty="0"/>
                  <a:t>They may have </a:t>
                </a:r>
              </a:p>
              <a:p>
                <a:pPr>
                  <a:lnSpc>
                    <a:spcPts val="2300"/>
                  </a:lnSpc>
                </a:pPr>
                <a:r>
                  <a:rPr lang="en-US" sz="2400" dirty="0"/>
                  <a:t>different sides</a:t>
                </a:r>
              </a:p>
              <a:p>
                <a:pPr>
                  <a:lnSpc>
                    <a:spcPts val="2300"/>
                  </a:lnSpc>
                </a:pPr>
                <a:r>
                  <a:rPr lang="en-US" sz="2400" dirty="0"/>
                  <a:t>though equal</a:t>
                </a:r>
              </a:p>
              <a:p>
                <a:pPr>
                  <a:lnSpc>
                    <a:spcPts val="2300"/>
                  </a:lnSpc>
                </a:pPr>
                <a:r>
                  <a:rPr lang="en-US" sz="2400" dirty="0"/>
                  <a:t>perimeter.</a:t>
                </a:r>
              </a:p>
            </p:txBody>
          </p:sp>
        </p:grpSp>
        <p:pic>
          <p:nvPicPr>
            <p:cNvPr id="5122" name="Picture 2" descr="Minions PNG">
              <a:extLst>
                <a:ext uri="{FF2B5EF4-FFF2-40B4-BE49-F238E27FC236}">
                  <a16:creationId xmlns:a16="http://schemas.microsoft.com/office/drawing/2014/main" xmlns="" id="{7AA79F48-5358-40AC-9C66-1E6BC2D1F3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200"/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2589" y="2651774"/>
              <a:ext cx="1091632" cy="1893004"/>
            </a:xfrm>
            <a:prstGeom prst="rect">
              <a:avLst/>
            </a:prstGeom>
            <a:grpFill/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8F32E24-CF86-466B-B490-C684BD14A303}"/>
              </a:ext>
            </a:extLst>
          </p:cNvPr>
          <p:cNvSpPr txBox="1"/>
          <p:nvPr/>
        </p:nvSpPr>
        <p:spPr>
          <a:xfrm>
            <a:off x="405713" y="1224532"/>
            <a:ext cx="49282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Are triangles with the same perimeter congruent?</a:t>
            </a:r>
          </a:p>
        </p:txBody>
      </p:sp>
    </p:spTree>
    <p:extLst>
      <p:ext uri="{BB962C8B-B14F-4D97-AF65-F5344CB8AC3E}">
        <p14:creationId xmlns:p14="http://schemas.microsoft.com/office/powerpoint/2010/main" val="69341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0.1158 -0.00208 " pathEditMode="relative" rAng="0" ptsTypes="AA">
                                      <p:cBhvr>
                                        <p:cTn id="1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81" y="-11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48148E-6 L 0.11771 -0.00092 " pathEditMode="relative" rAng="0" ptsTypes="AA">
                                      <p:cBhvr>
                                        <p:cTn id="23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85" y="-4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50A943A2-EE58-411C-AD43-52B84E8491C5}"/>
              </a:ext>
            </a:extLst>
          </p:cNvPr>
          <p:cNvGrpSpPr/>
          <p:nvPr/>
        </p:nvGrpSpPr>
        <p:grpSpPr>
          <a:xfrm>
            <a:off x="5029200" y="1775090"/>
            <a:ext cx="1342354" cy="574506"/>
            <a:chOff x="2590800" y="1765013"/>
            <a:chExt cx="2133600" cy="990600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xmlns="" id="{44274D4C-7F03-48A6-83DF-3B57CBC31FD0}"/>
                </a:ext>
              </a:extLst>
            </p:cNvPr>
            <p:cNvSpPr/>
            <p:nvPr/>
          </p:nvSpPr>
          <p:spPr>
            <a:xfrm>
              <a:off x="2729509" y="1774536"/>
              <a:ext cx="1994891" cy="969264"/>
            </a:xfrm>
            <a:prstGeom prst="roundRect">
              <a:avLst/>
            </a:prstGeom>
            <a:solidFill>
              <a:srgbClr val="4A8AC0"/>
            </a:solidFill>
            <a:ln>
              <a:solidFill>
                <a:srgbClr val="4A8A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303BF836-C5CC-480A-91CB-3C4DA09CDAC3}"/>
                </a:ext>
              </a:extLst>
            </p:cNvPr>
            <p:cNvSpPr/>
            <p:nvPr/>
          </p:nvSpPr>
          <p:spPr>
            <a:xfrm>
              <a:off x="2590800" y="1765013"/>
              <a:ext cx="1852398" cy="9906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CORRECT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38C3CB9A-9C9B-4B10-84E6-F7A952918F57}"/>
              </a:ext>
            </a:extLst>
          </p:cNvPr>
          <p:cNvGrpSpPr/>
          <p:nvPr/>
        </p:nvGrpSpPr>
        <p:grpSpPr>
          <a:xfrm>
            <a:off x="5052615" y="1777847"/>
            <a:ext cx="1237396" cy="574506"/>
            <a:chOff x="6009237" y="2057400"/>
            <a:chExt cx="2133600" cy="99060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1B876ED6-1CAF-4900-9872-2EC5E147E9C7}"/>
                </a:ext>
              </a:extLst>
            </p:cNvPr>
            <p:cNvSpPr/>
            <p:nvPr/>
          </p:nvSpPr>
          <p:spPr>
            <a:xfrm>
              <a:off x="6009237" y="2057400"/>
              <a:ext cx="2133600" cy="990600"/>
            </a:xfrm>
            <a:custGeom>
              <a:avLst/>
              <a:gdLst>
                <a:gd name="connsiteX0" fmla="*/ 145679 w 2133600"/>
                <a:gd name="connsiteY0" fmla="*/ 0 h 990600"/>
                <a:gd name="connsiteX1" fmla="*/ 2133600 w 2133600"/>
                <a:gd name="connsiteY1" fmla="*/ 0 h 990600"/>
                <a:gd name="connsiteX2" fmla="*/ 2133600 w 2133600"/>
                <a:gd name="connsiteY2" fmla="*/ 254643 h 990600"/>
                <a:gd name="connsiteX3" fmla="*/ 2092833 w 2133600"/>
                <a:gd name="connsiteY3" fmla="*/ 274148 h 990600"/>
                <a:gd name="connsiteX4" fmla="*/ 1959438 w 2133600"/>
                <a:gd name="connsiteY4" fmla="*/ 495300 h 990600"/>
                <a:gd name="connsiteX5" fmla="*/ 2092833 w 2133600"/>
                <a:gd name="connsiteY5" fmla="*/ 716452 h 990600"/>
                <a:gd name="connsiteX6" fmla="*/ 2133600 w 2133600"/>
                <a:gd name="connsiteY6" fmla="*/ 735957 h 990600"/>
                <a:gd name="connsiteX7" fmla="*/ 2133600 w 2133600"/>
                <a:gd name="connsiteY7" fmla="*/ 990600 h 990600"/>
                <a:gd name="connsiteX8" fmla="*/ 145679 w 2133600"/>
                <a:gd name="connsiteY8" fmla="*/ 990600 h 990600"/>
                <a:gd name="connsiteX9" fmla="*/ 0 w 2133600"/>
                <a:gd name="connsiteY9" fmla="*/ 825497 h 990600"/>
                <a:gd name="connsiteX10" fmla="*/ 0 w 2133600"/>
                <a:gd name="connsiteY10" fmla="*/ 165103 h 990600"/>
                <a:gd name="connsiteX11" fmla="*/ 145679 w 2133600"/>
                <a:gd name="connsiteY11" fmla="*/ 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33600" h="990600">
                  <a:moveTo>
                    <a:pt x="145679" y="0"/>
                  </a:moveTo>
                  <a:lnTo>
                    <a:pt x="2133600" y="0"/>
                  </a:lnTo>
                  <a:lnTo>
                    <a:pt x="2133600" y="254643"/>
                  </a:lnTo>
                  <a:lnTo>
                    <a:pt x="2092833" y="274148"/>
                  </a:lnTo>
                  <a:cubicBezTo>
                    <a:pt x="2012352" y="322076"/>
                    <a:pt x="1959438" y="403241"/>
                    <a:pt x="1959438" y="495300"/>
                  </a:cubicBezTo>
                  <a:cubicBezTo>
                    <a:pt x="1959438" y="587359"/>
                    <a:pt x="2012352" y="668524"/>
                    <a:pt x="2092833" y="716452"/>
                  </a:cubicBezTo>
                  <a:lnTo>
                    <a:pt x="2133600" y="735957"/>
                  </a:lnTo>
                  <a:lnTo>
                    <a:pt x="2133600" y="990600"/>
                  </a:lnTo>
                  <a:lnTo>
                    <a:pt x="145679" y="990600"/>
                  </a:lnTo>
                  <a:cubicBezTo>
                    <a:pt x="65223" y="990600"/>
                    <a:pt x="0" y="916681"/>
                    <a:pt x="0" y="825497"/>
                  </a:cubicBezTo>
                  <a:lnTo>
                    <a:pt x="0" y="165103"/>
                  </a:lnTo>
                  <a:cubicBezTo>
                    <a:pt x="0" y="73919"/>
                    <a:pt x="65223" y="0"/>
                    <a:pt x="145679" y="0"/>
                  </a:cubicBezTo>
                  <a:close/>
                </a:path>
              </a:pathLst>
            </a:custGeom>
            <a:solidFill>
              <a:srgbClr val="4A8AC0"/>
            </a:solidFill>
            <a:ln w="5715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0061C79A-F130-4512-B1E2-3077A351FA03}"/>
                </a:ext>
              </a:extLst>
            </p:cNvPr>
            <p:cNvSpPr txBox="1"/>
            <p:nvPr/>
          </p:nvSpPr>
          <p:spPr>
            <a:xfrm>
              <a:off x="6219825" y="2234287"/>
              <a:ext cx="1611966" cy="63682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FALSE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63F31757-B27A-43BF-ABE8-A8A71ED498D3}"/>
              </a:ext>
            </a:extLst>
          </p:cNvPr>
          <p:cNvGrpSpPr/>
          <p:nvPr/>
        </p:nvGrpSpPr>
        <p:grpSpPr>
          <a:xfrm>
            <a:off x="5134157" y="791938"/>
            <a:ext cx="1237397" cy="574506"/>
            <a:chOff x="2590800" y="1765012"/>
            <a:chExt cx="2133600" cy="99060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xmlns="" id="{19D848FE-29F3-40B0-961B-57EAF6A56004}"/>
                </a:ext>
              </a:extLst>
            </p:cNvPr>
            <p:cNvSpPr/>
            <p:nvPr/>
          </p:nvSpPr>
          <p:spPr>
            <a:xfrm>
              <a:off x="2729509" y="1774536"/>
              <a:ext cx="1994891" cy="969264"/>
            </a:xfrm>
            <a:prstGeom prst="roundRect">
              <a:avLst/>
            </a:prstGeom>
            <a:solidFill>
              <a:srgbClr val="4A8AC0"/>
            </a:solidFill>
            <a:ln>
              <a:solidFill>
                <a:srgbClr val="4A8A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ACBB0FF4-239A-4A1F-934E-D3150FDEB61B}"/>
                </a:ext>
              </a:extLst>
            </p:cNvPr>
            <p:cNvSpPr/>
            <p:nvPr/>
          </p:nvSpPr>
          <p:spPr>
            <a:xfrm>
              <a:off x="2590800" y="1765012"/>
              <a:ext cx="1852399" cy="9906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INCORRECT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2D8ABEDD-3BE7-419B-8383-02DB307B6463}"/>
              </a:ext>
            </a:extLst>
          </p:cNvPr>
          <p:cNvGrpSpPr/>
          <p:nvPr/>
        </p:nvGrpSpPr>
        <p:grpSpPr>
          <a:xfrm>
            <a:off x="5052615" y="789181"/>
            <a:ext cx="1237397" cy="574506"/>
            <a:chOff x="856212" y="3429000"/>
            <a:chExt cx="2133600" cy="9906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B15F17A3-CFCB-454C-87F8-CD02E1155183}"/>
                </a:ext>
              </a:extLst>
            </p:cNvPr>
            <p:cNvSpPr/>
            <p:nvPr/>
          </p:nvSpPr>
          <p:spPr>
            <a:xfrm>
              <a:off x="856212" y="3429000"/>
              <a:ext cx="2133600" cy="990600"/>
            </a:xfrm>
            <a:custGeom>
              <a:avLst/>
              <a:gdLst>
                <a:gd name="connsiteX0" fmla="*/ 145679 w 2133600"/>
                <a:gd name="connsiteY0" fmla="*/ 0 h 990600"/>
                <a:gd name="connsiteX1" fmla="*/ 2133600 w 2133600"/>
                <a:gd name="connsiteY1" fmla="*/ 0 h 990600"/>
                <a:gd name="connsiteX2" fmla="*/ 2133600 w 2133600"/>
                <a:gd name="connsiteY2" fmla="*/ 254643 h 990600"/>
                <a:gd name="connsiteX3" fmla="*/ 2092833 w 2133600"/>
                <a:gd name="connsiteY3" fmla="*/ 274148 h 990600"/>
                <a:gd name="connsiteX4" fmla="*/ 1959438 w 2133600"/>
                <a:gd name="connsiteY4" fmla="*/ 495300 h 990600"/>
                <a:gd name="connsiteX5" fmla="*/ 2092833 w 2133600"/>
                <a:gd name="connsiteY5" fmla="*/ 716452 h 990600"/>
                <a:gd name="connsiteX6" fmla="*/ 2133600 w 2133600"/>
                <a:gd name="connsiteY6" fmla="*/ 735957 h 990600"/>
                <a:gd name="connsiteX7" fmla="*/ 2133600 w 2133600"/>
                <a:gd name="connsiteY7" fmla="*/ 990600 h 990600"/>
                <a:gd name="connsiteX8" fmla="*/ 145679 w 2133600"/>
                <a:gd name="connsiteY8" fmla="*/ 990600 h 990600"/>
                <a:gd name="connsiteX9" fmla="*/ 0 w 2133600"/>
                <a:gd name="connsiteY9" fmla="*/ 825497 h 990600"/>
                <a:gd name="connsiteX10" fmla="*/ 0 w 2133600"/>
                <a:gd name="connsiteY10" fmla="*/ 165103 h 990600"/>
                <a:gd name="connsiteX11" fmla="*/ 145679 w 2133600"/>
                <a:gd name="connsiteY11" fmla="*/ 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33600" h="990600">
                  <a:moveTo>
                    <a:pt x="145679" y="0"/>
                  </a:moveTo>
                  <a:lnTo>
                    <a:pt x="2133600" y="0"/>
                  </a:lnTo>
                  <a:lnTo>
                    <a:pt x="2133600" y="254643"/>
                  </a:lnTo>
                  <a:lnTo>
                    <a:pt x="2092833" y="274148"/>
                  </a:lnTo>
                  <a:cubicBezTo>
                    <a:pt x="2012352" y="322076"/>
                    <a:pt x="1959438" y="403241"/>
                    <a:pt x="1959438" y="495300"/>
                  </a:cubicBezTo>
                  <a:cubicBezTo>
                    <a:pt x="1959438" y="587359"/>
                    <a:pt x="2012352" y="668524"/>
                    <a:pt x="2092833" y="716452"/>
                  </a:cubicBezTo>
                  <a:lnTo>
                    <a:pt x="2133600" y="735957"/>
                  </a:lnTo>
                  <a:lnTo>
                    <a:pt x="2133600" y="990600"/>
                  </a:lnTo>
                  <a:lnTo>
                    <a:pt x="145679" y="990600"/>
                  </a:lnTo>
                  <a:cubicBezTo>
                    <a:pt x="65223" y="990600"/>
                    <a:pt x="0" y="916681"/>
                    <a:pt x="0" y="825497"/>
                  </a:cubicBezTo>
                  <a:lnTo>
                    <a:pt x="0" y="165103"/>
                  </a:lnTo>
                  <a:cubicBezTo>
                    <a:pt x="0" y="73919"/>
                    <a:pt x="65223" y="0"/>
                    <a:pt x="145679" y="0"/>
                  </a:cubicBezTo>
                  <a:close/>
                </a:path>
              </a:pathLst>
            </a:custGeom>
            <a:solidFill>
              <a:srgbClr val="4A8AC0"/>
            </a:solidFill>
            <a:ln w="5715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0A96DCC9-F1CC-4A8A-B1EF-E4F8F2307A12}"/>
                </a:ext>
              </a:extLst>
            </p:cNvPr>
            <p:cNvSpPr txBox="1"/>
            <p:nvPr/>
          </p:nvSpPr>
          <p:spPr>
            <a:xfrm>
              <a:off x="1066800" y="3605887"/>
              <a:ext cx="1424013" cy="63682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TRUE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F068577-CF23-481B-863B-E8C6190FA5B8}"/>
              </a:ext>
            </a:extLst>
          </p:cNvPr>
          <p:cNvSpPr/>
          <p:nvPr/>
        </p:nvSpPr>
        <p:spPr>
          <a:xfrm>
            <a:off x="16476" y="5486400"/>
            <a:ext cx="9144000" cy="757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C8A277-6B54-440B-A535-BFCBE0082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713" y="168559"/>
            <a:ext cx="4840015" cy="649344"/>
          </a:xfrm>
        </p:spPr>
        <p:txBody>
          <a:bodyPr/>
          <a:lstStyle/>
          <a:p>
            <a:pPr algn="l"/>
            <a:r>
              <a:rPr lang="en-US" b="1" dirty="0"/>
              <a:t>QUESTION: 4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2" name="Rectangle: Rounded Corners 11">
            <a:hlinkClick r:id="rId3" action="ppaction://hlinksldjump"/>
            <a:extLst>
              <a:ext uri="{FF2B5EF4-FFF2-40B4-BE49-F238E27FC236}">
                <a16:creationId xmlns:a16="http://schemas.microsoft.com/office/drawing/2014/main" xmlns="" id="{7D19D12B-A6CE-4573-8985-7F929B4F7DBE}"/>
              </a:ext>
            </a:extLst>
          </p:cNvPr>
          <p:cNvSpPr/>
          <p:nvPr/>
        </p:nvSpPr>
        <p:spPr>
          <a:xfrm>
            <a:off x="6877076" y="5636602"/>
            <a:ext cx="1210359" cy="4572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NEXT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C1E5B209-6B2A-43BD-BA43-C80AE445E7E8}"/>
              </a:ext>
            </a:extLst>
          </p:cNvPr>
          <p:cNvGrpSpPr/>
          <p:nvPr/>
        </p:nvGrpSpPr>
        <p:grpSpPr>
          <a:xfrm>
            <a:off x="609600" y="2516525"/>
            <a:ext cx="3810000" cy="2740502"/>
            <a:chOff x="432486" y="2332038"/>
            <a:chExt cx="4368114" cy="3073766"/>
          </a:xfrm>
          <a:solidFill>
            <a:schemeClr val="bg1">
              <a:lumMod val="75000"/>
            </a:schemeClr>
          </a:soli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847230EC-1209-4F06-A831-5A93D615A249}"/>
                </a:ext>
              </a:extLst>
            </p:cNvPr>
            <p:cNvGrpSpPr/>
            <p:nvPr/>
          </p:nvGrpSpPr>
          <p:grpSpPr>
            <a:xfrm>
              <a:off x="432486" y="2332038"/>
              <a:ext cx="4368114" cy="3073766"/>
              <a:chOff x="432486" y="2332038"/>
              <a:chExt cx="4368114" cy="3073766"/>
            </a:xfrm>
            <a:grpFill/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xmlns="" id="{A5E7046B-53DE-47DF-BA99-0A790AAA8263}"/>
                  </a:ext>
                </a:extLst>
              </p:cNvPr>
              <p:cNvSpPr/>
              <p:nvPr/>
            </p:nvSpPr>
            <p:spPr>
              <a:xfrm>
                <a:off x="432486" y="2332038"/>
                <a:ext cx="4368114" cy="3073766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6EDF6F27-BEE1-41C1-A2C8-14260BF5DAD2}"/>
                  </a:ext>
                </a:extLst>
              </p:cNvPr>
              <p:cNvSpPr txBox="1"/>
              <p:nvPr/>
            </p:nvSpPr>
            <p:spPr>
              <a:xfrm>
                <a:off x="766875" y="2529679"/>
                <a:ext cx="2629185" cy="25861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You are correct!</a:t>
                </a:r>
              </a:p>
              <a:p>
                <a:endParaRPr lang="en-US" sz="2400" b="1" dirty="0"/>
              </a:p>
              <a:p>
                <a:pPr>
                  <a:lnSpc>
                    <a:spcPts val="2300"/>
                  </a:lnSpc>
                </a:pPr>
                <a:r>
                  <a:rPr lang="en-US" sz="2400" dirty="0"/>
                  <a:t>Not all quadrilaterals</a:t>
                </a:r>
              </a:p>
              <a:p>
                <a:pPr>
                  <a:lnSpc>
                    <a:spcPts val="2300"/>
                  </a:lnSpc>
                </a:pPr>
                <a:r>
                  <a:rPr lang="en-US" sz="2400" dirty="0"/>
                  <a:t>are congruent.</a:t>
                </a:r>
              </a:p>
              <a:p>
                <a:pPr>
                  <a:lnSpc>
                    <a:spcPts val="2300"/>
                  </a:lnSpc>
                </a:pPr>
                <a:r>
                  <a:rPr lang="en-US" sz="2400" dirty="0"/>
                  <a:t>Ex: </a:t>
                </a:r>
                <a:r>
                  <a:rPr lang="en-US" sz="2400" dirty="0" smtClean="0"/>
                  <a:t>Rectangle and Square.</a:t>
                </a:r>
                <a:endParaRPr lang="en-US" sz="2400" dirty="0"/>
              </a:p>
            </p:txBody>
          </p:sp>
        </p:grpSp>
        <p:pic>
          <p:nvPicPr>
            <p:cNvPr id="27" name="Picture 8" descr="Minions PNG">
              <a:extLst>
                <a:ext uri="{FF2B5EF4-FFF2-40B4-BE49-F238E27FC236}">
                  <a16:creationId xmlns:a16="http://schemas.microsoft.com/office/drawing/2014/main" xmlns="" id="{FF371B20-653F-4710-94FE-F88E151B7D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6095" y="2952674"/>
              <a:ext cx="1499318" cy="2004752"/>
            </a:xfrm>
            <a:prstGeom prst="rect">
              <a:avLst/>
            </a:prstGeom>
            <a:grpFill/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8F32E24-CF86-466B-B490-C684BD14A303}"/>
              </a:ext>
            </a:extLst>
          </p:cNvPr>
          <p:cNvSpPr txBox="1"/>
          <p:nvPr/>
        </p:nvSpPr>
        <p:spPr>
          <a:xfrm>
            <a:off x="405713" y="851394"/>
            <a:ext cx="49282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Are any two quadrilaterals congruent?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D42F5A89-4FEA-4B73-B137-A6CA18268647}"/>
              </a:ext>
            </a:extLst>
          </p:cNvPr>
          <p:cNvGrpSpPr/>
          <p:nvPr/>
        </p:nvGrpSpPr>
        <p:grpSpPr>
          <a:xfrm>
            <a:off x="4785554" y="2516525"/>
            <a:ext cx="3977447" cy="2771181"/>
            <a:chOff x="432486" y="2335545"/>
            <a:chExt cx="4560089" cy="3108176"/>
          </a:xfrm>
          <a:solidFill>
            <a:schemeClr val="bg1">
              <a:lumMod val="75000"/>
            </a:schemeClr>
          </a:solidFill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xmlns="" id="{491B17C7-9A32-4A81-AB5C-052C3C7FBBCE}"/>
                </a:ext>
              </a:extLst>
            </p:cNvPr>
            <p:cNvGrpSpPr/>
            <p:nvPr/>
          </p:nvGrpSpPr>
          <p:grpSpPr>
            <a:xfrm>
              <a:off x="432486" y="2335545"/>
              <a:ext cx="4560089" cy="3108176"/>
              <a:chOff x="432486" y="2297628"/>
              <a:chExt cx="4560089" cy="3108176"/>
            </a:xfrm>
            <a:grpFill/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xmlns="" id="{78CD7511-4E85-4468-9328-93C3546EECD0}"/>
                  </a:ext>
                </a:extLst>
              </p:cNvPr>
              <p:cNvSpPr/>
              <p:nvPr/>
            </p:nvSpPr>
            <p:spPr>
              <a:xfrm>
                <a:off x="432486" y="2297628"/>
                <a:ext cx="4560089" cy="3108176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3047C2D0-C94E-4758-88CA-697856C1369F}"/>
                  </a:ext>
                </a:extLst>
              </p:cNvPr>
              <p:cNvSpPr txBox="1"/>
              <p:nvPr/>
            </p:nvSpPr>
            <p:spPr>
              <a:xfrm>
                <a:off x="562379" y="2565847"/>
                <a:ext cx="3266105" cy="22553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You are incorrect!</a:t>
                </a:r>
              </a:p>
              <a:p>
                <a:endParaRPr lang="en-US" sz="2400" b="1" dirty="0"/>
              </a:p>
              <a:p>
                <a:pPr>
                  <a:lnSpc>
                    <a:spcPts val="2300"/>
                  </a:lnSpc>
                </a:pPr>
                <a:r>
                  <a:rPr lang="en-US" sz="2400" dirty="0"/>
                  <a:t>Not all </a:t>
                </a:r>
                <a:r>
                  <a:rPr lang="en-US" sz="2400" dirty="0" smtClean="0"/>
                  <a:t>quadrilaterals</a:t>
                </a:r>
                <a:endParaRPr lang="en-US" sz="2400" dirty="0"/>
              </a:p>
              <a:p>
                <a:pPr>
                  <a:lnSpc>
                    <a:spcPts val="2300"/>
                  </a:lnSpc>
                </a:pPr>
                <a:r>
                  <a:rPr lang="en-US" sz="2400" dirty="0"/>
                  <a:t>are congruent.</a:t>
                </a:r>
              </a:p>
              <a:p>
                <a:pPr>
                  <a:lnSpc>
                    <a:spcPts val="2300"/>
                  </a:lnSpc>
                </a:pPr>
                <a:r>
                  <a:rPr lang="en-US" sz="2400" dirty="0"/>
                  <a:t>Ex: </a:t>
                </a:r>
                <a:r>
                  <a:rPr lang="en-US" sz="2400" dirty="0" smtClean="0"/>
                  <a:t>Rectangle </a:t>
                </a:r>
                <a:r>
                  <a:rPr lang="en-US" sz="2400" smtClean="0"/>
                  <a:t>and Square</a:t>
                </a:r>
                <a:endParaRPr lang="en-US" sz="2400" dirty="0"/>
              </a:p>
            </p:txBody>
          </p:sp>
        </p:grpSp>
        <p:pic>
          <p:nvPicPr>
            <p:cNvPr id="28" name="Picture 2" descr="Minions PNG">
              <a:extLst>
                <a:ext uri="{FF2B5EF4-FFF2-40B4-BE49-F238E27FC236}">
                  <a16:creationId xmlns:a16="http://schemas.microsoft.com/office/drawing/2014/main" xmlns="" id="{582FC9D6-6E5F-4E0E-9CA4-8E9B842AA9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4954" y="3124461"/>
              <a:ext cx="1225188" cy="1826704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032609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259E-6 L 0.1158 -0.00209 " pathEditMode="relative" rAng="0" ptsTypes="AA">
                                      <p:cBhvr>
                                        <p:cTn id="1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81" y="-11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44444E-6 L 0.11771 -0.00092 " pathEditMode="relative" rAng="0" ptsTypes="AA">
                                      <p:cBhvr>
                                        <p:cTn id="23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85" y="-4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50A943A2-EE58-411C-AD43-52B84E8491C5}"/>
              </a:ext>
            </a:extLst>
          </p:cNvPr>
          <p:cNvGrpSpPr/>
          <p:nvPr/>
        </p:nvGrpSpPr>
        <p:grpSpPr>
          <a:xfrm>
            <a:off x="5300870" y="1387882"/>
            <a:ext cx="1342354" cy="574506"/>
            <a:chOff x="2590800" y="1765013"/>
            <a:chExt cx="2133600" cy="990600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xmlns="" id="{44274D4C-7F03-48A6-83DF-3B57CBC31FD0}"/>
                </a:ext>
              </a:extLst>
            </p:cNvPr>
            <p:cNvSpPr/>
            <p:nvPr/>
          </p:nvSpPr>
          <p:spPr>
            <a:xfrm>
              <a:off x="2729509" y="1774536"/>
              <a:ext cx="1994891" cy="969264"/>
            </a:xfrm>
            <a:prstGeom prst="roundRect">
              <a:avLst/>
            </a:prstGeom>
            <a:solidFill>
              <a:srgbClr val="4A8AC0"/>
            </a:solidFill>
            <a:ln>
              <a:solidFill>
                <a:srgbClr val="4A8A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303BF836-C5CC-480A-91CB-3C4DA09CDAC3}"/>
                </a:ext>
              </a:extLst>
            </p:cNvPr>
            <p:cNvSpPr/>
            <p:nvPr/>
          </p:nvSpPr>
          <p:spPr>
            <a:xfrm>
              <a:off x="2590800" y="1765013"/>
              <a:ext cx="1852398" cy="9906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CORRECT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38C3CB9A-9C9B-4B10-84E6-F7A952918F57}"/>
              </a:ext>
            </a:extLst>
          </p:cNvPr>
          <p:cNvGrpSpPr/>
          <p:nvPr/>
        </p:nvGrpSpPr>
        <p:grpSpPr>
          <a:xfrm>
            <a:off x="5324285" y="1390639"/>
            <a:ext cx="1237396" cy="574506"/>
            <a:chOff x="6009237" y="2057400"/>
            <a:chExt cx="2133600" cy="99060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1B876ED6-1CAF-4900-9872-2EC5E147E9C7}"/>
                </a:ext>
              </a:extLst>
            </p:cNvPr>
            <p:cNvSpPr/>
            <p:nvPr/>
          </p:nvSpPr>
          <p:spPr>
            <a:xfrm>
              <a:off x="6009237" y="2057400"/>
              <a:ext cx="2133600" cy="990600"/>
            </a:xfrm>
            <a:custGeom>
              <a:avLst/>
              <a:gdLst>
                <a:gd name="connsiteX0" fmla="*/ 145679 w 2133600"/>
                <a:gd name="connsiteY0" fmla="*/ 0 h 990600"/>
                <a:gd name="connsiteX1" fmla="*/ 2133600 w 2133600"/>
                <a:gd name="connsiteY1" fmla="*/ 0 h 990600"/>
                <a:gd name="connsiteX2" fmla="*/ 2133600 w 2133600"/>
                <a:gd name="connsiteY2" fmla="*/ 254643 h 990600"/>
                <a:gd name="connsiteX3" fmla="*/ 2092833 w 2133600"/>
                <a:gd name="connsiteY3" fmla="*/ 274148 h 990600"/>
                <a:gd name="connsiteX4" fmla="*/ 1959438 w 2133600"/>
                <a:gd name="connsiteY4" fmla="*/ 495300 h 990600"/>
                <a:gd name="connsiteX5" fmla="*/ 2092833 w 2133600"/>
                <a:gd name="connsiteY5" fmla="*/ 716452 h 990600"/>
                <a:gd name="connsiteX6" fmla="*/ 2133600 w 2133600"/>
                <a:gd name="connsiteY6" fmla="*/ 735957 h 990600"/>
                <a:gd name="connsiteX7" fmla="*/ 2133600 w 2133600"/>
                <a:gd name="connsiteY7" fmla="*/ 990600 h 990600"/>
                <a:gd name="connsiteX8" fmla="*/ 145679 w 2133600"/>
                <a:gd name="connsiteY8" fmla="*/ 990600 h 990600"/>
                <a:gd name="connsiteX9" fmla="*/ 0 w 2133600"/>
                <a:gd name="connsiteY9" fmla="*/ 825497 h 990600"/>
                <a:gd name="connsiteX10" fmla="*/ 0 w 2133600"/>
                <a:gd name="connsiteY10" fmla="*/ 165103 h 990600"/>
                <a:gd name="connsiteX11" fmla="*/ 145679 w 2133600"/>
                <a:gd name="connsiteY11" fmla="*/ 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33600" h="990600">
                  <a:moveTo>
                    <a:pt x="145679" y="0"/>
                  </a:moveTo>
                  <a:lnTo>
                    <a:pt x="2133600" y="0"/>
                  </a:lnTo>
                  <a:lnTo>
                    <a:pt x="2133600" y="254643"/>
                  </a:lnTo>
                  <a:lnTo>
                    <a:pt x="2092833" y="274148"/>
                  </a:lnTo>
                  <a:cubicBezTo>
                    <a:pt x="2012352" y="322076"/>
                    <a:pt x="1959438" y="403241"/>
                    <a:pt x="1959438" y="495300"/>
                  </a:cubicBezTo>
                  <a:cubicBezTo>
                    <a:pt x="1959438" y="587359"/>
                    <a:pt x="2012352" y="668524"/>
                    <a:pt x="2092833" y="716452"/>
                  </a:cubicBezTo>
                  <a:lnTo>
                    <a:pt x="2133600" y="735957"/>
                  </a:lnTo>
                  <a:lnTo>
                    <a:pt x="2133600" y="990600"/>
                  </a:lnTo>
                  <a:lnTo>
                    <a:pt x="145679" y="990600"/>
                  </a:lnTo>
                  <a:cubicBezTo>
                    <a:pt x="65223" y="990600"/>
                    <a:pt x="0" y="916681"/>
                    <a:pt x="0" y="825497"/>
                  </a:cubicBezTo>
                  <a:lnTo>
                    <a:pt x="0" y="165103"/>
                  </a:lnTo>
                  <a:cubicBezTo>
                    <a:pt x="0" y="73919"/>
                    <a:pt x="65223" y="0"/>
                    <a:pt x="145679" y="0"/>
                  </a:cubicBezTo>
                  <a:close/>
                </a:path>
              </a:pathLst>
            </a:custGeom>
            <a:solidFill>
              <a:srgbClr val="4A8AC0"/>
            </a:solidFill>
            <a:ln w="5715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0061C79A-F130-4512-B1E2-3077A351FA03}"/>
                </a:ext>
              </a:extLst>
            </p:cNvPr>
            <p:cNvSpPr txBox="1"/>
            <p:nvPr/>
          </p:nvSpPr>
          <p:spPr>
            <a:xfrm>
              <a:off x="6219825" y="2234287"/>
              <a:ext cx="1611966" cy="63682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FALSE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63F31757-B27A-43BF-ABE8-A8A71ED498D3}"/>
              </a:ext>
            </a:extLst>
          </p:cNvPr>
          <p:cNvGrpSpPr/>
          <p:nvPr/>
        </p:nvGrpSpPr>
        <p:grpSpPr>
          <a:xfrm>
            <a:off x="5405827" y="404730"/>
            <a:ext cx="1237397" cy="574506"/>
            <a:chOff x="2590800" y="1765012"/>
            <a:chExt cx="2133600" cy="99060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xmlns="" id="{19D848FE-29F3-40B0-961B-57EAF6A56004}"/>
                </a:ext>
              </a:extLst>
            </p:cNvPr>
            <p:cNvSpPr/>
            <p:nvPr/>
          </p:nvSpPr>
          <p:spPr>
            <a:xfrm>
              <a:off x="2729509" y="1774536"/>
              <a:ext cx="1994891" cy="969264"/>
            </a:xfrm>
            <a:prstGeom prst="roundRect">
              <a:avLst/>
            </a:prstGeom>
            <a:solidFill>
              <a:srgbClr val="4A8AC0"/>
            </a:solidFill>
            <a:ln>
              <a:solidFill>
                <a:srgbClr val="4A8A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ACBB0FF4-239A-4A1F-934E-D3150FDEB61B}"/>
                </a:ext>
              </a:extLst>
            </p:cNvPr>
            <p:cNvSpPr/>
            <p:nvPr/>
          </p:nvSpPr>
          <p:spPr>
            <a:xfrm>
              <a:off x="2590800" y="1765012"/>
              <a:ext cx="1852399" cy="9906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INCORRECT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2D8ABEDD-3BE7-419B-8383-02DB307B6463}"/>
              </a:ext>
            </a:extLst>
          </p:cNvPr>
          <p:cNvGrpSpPr/>
          <p:nvPr/>
        </p:nvGrpSpPr>
        <p:grpSpPr>
          <a:xfrm>
            <a:off x="5324285" y="401973"/>
            <a:ext cx="1237397" cy="574506"/>
            <a:chOff x="856212" y="3429000"/>
            <a:chExt cx="2133600" cy="9906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B15F17A3-CFCB-454C-87F8-CD02E1155183}"/>
                </a:ext>
              </a:extLst>
            </p:cNvPr>
            <p:cNvSpPr/>
            <p:nvPr/>
          </p:nvSpPr>
          <p:spPr>
            <a:xfrm>
              <a:off x="856212" y="3429000"/>
              <a:ext cx="2133600" cy="990600"/>
            </a:xfrm>
            <a:custGeom>
              <a:avLst/>
              <a:gdLst>
                <a:gd name="connsiteX0" fmla="*/ 145679 w 2133600"/>
                <a:gd name="connsiteY0" fmla="*/ 0 h 990600"/>
                <a:gd name="connsiteX1" fmla="*/ 2133600 w 2133600"/>
                <a:gd name="connsiteY1" fmla="*/ 0 h 990600"/>
                <a:gd name="connsiteX2" fmla="*/ 2133600 w 2133600"/>
                <a:gd name="connsiteY2" fmla="*/ 254643 h 990600"/>
                <a:gd name="connsiteX3" fmla="*/ 2092833 w 2133600"/>
                <a:gd name="connsiteY3" fmla="*/ 274148 h 990600"/>
                <a:gd name="connsiteX4" fmla="*/ 1959438 w 2133600"/>
                <a:gd name="connsiteY4" fmla="*/ 495300 h 990600"/>
                <a:gd name="connsiteX5" fmla="*/ 2092833 w 2133600"/>
                <a:gd name="connsiteY5" fmla="*/ 716452 h 990600"/>
                <a:gd name="connsiteX6" fmla="*/ 2133600 w 2133600"/>
                <a:gd name="connsiteY6" fmla="*/ 735957 h 990600"/>
                <a:gd name="connsiteX7" fmla="*/ 2133600 w 2133600"/>
                <a:gd name="connsiteY7" fmla="*/ 990600 h 990600"/>
                <a:gd name="connsiteX8" fmla="*/ 145679 w 2133600"/>
                <a:gd name="connsiteY8" fmla="*/ 990600 h 990600"/>
                <a:gd name="connsiteX9" fmla="*/ 0 w 2133600"/>
                <a:gd name="connsiteY9" fmla="*/ 825497 h 990600"/>
                <a:gd name="connsiteX10" fmla="*/ 0 w 2133600"/>
                <a:gd name="connsiteY10" fmla="*/ 165103 h 990600"/>
                <a:gd name="connsiteX11" fmla="*/ 145679 w 2133600"/>
                <a:gd name="connsiteY11" fmla="*/ 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33600" h="990600">
                  <a:moveTo>
                    <a:pt x="145679" y="0"/>
                  </a:moveTo>
                  <a:lnTo>
                    <a:pt x="2133600" y="0"/>
                  </a:lnTo>
                  <a:lnTo>
                    <a:pt x="2133600" y="254643"/>
                  </a:lnTo>
                  <a:lnTo>
                    <a:pt x="2092833" y="274148"/>
                  </a:lnTo>
                  <a:cubicBezTo>
                    <a:pt x="2012352" y="322076"/>
                    <a:pt x="1959438" y="403241"/>
                    <a:pt x="1959438" y="495300"/>
                  </a:cubicBezTo>
                  <a:cubicBezTo>
                    <a:pt x="1959438" y="587359"/>
                    <a:pt x="2012352" y="668524"/>
                    <a:pt x="2092833" y="716452"/>
                  </a:cubicBezTo>
                  <a:lnTo>
                    <a:pt x="2133600" y="735957"/>
                  </a:lnTo>
                  <a:lnTo>
                    <a:pt x="2133600" y="990600"/>
                  </a:lnTo>
                  <a:lnTo>
                    <a:pt x="145679" y="990600"/>
                  </a:lnTo>
                  <a:cubicBezTo>
                    <a:pt x="65223" y="990600"/>
                    <a:pt x="0" y="916681"/>
                    <a:pt x="0" y="825497"/>
                  </a:cubicBezTo>
                  <a:lnTo>
                    <a:pt x="0" y="165103"/>
                  </a:lnTo>
                  <a:cubicBezTo>
                    <a:pt x="0" y="73919"/>
                    <a:pt x="65223" y="0"/>
                    <a:pt x="145679" y="0"/>
                  </a:cubicBezTo>
                  <a:close/>
                </a:path>
              </a:pathLst>
            </a:custGeom>
            <a:solidFill>
              <a:srgbClr val="4A8AC0"/>
            </a:solidFill>
            <a:ln w="5715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0A96DCC9-F1CC-4A8A-B1EF-E4F8F2307A12}"/>
                </a:ext>
              </a:extLst>
            </p:cNvPr>
            <p:cNvSpPr txBox="1"/>
            <p:nvPr/>
          </p:nvSpPr>
          <p:spPr>
            <a:xfrm>
              <a:off x="1066800" y="3605887"/>
              <a:ext cx="1424013" cy="63682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TRUE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F068577-CF23-481B-863B-E8C6190FA5B8}"/>
              </a:ext>
            </a:extLst>
          </p:cNvPr>
          <p:cNvSpPr/>
          <p:nvPr/>
        </p:nvSpPr>
        <p:spPr>
          <a:xfrm>
            <a:off x="16476" y="5486400"/>
            <a:ext cx="9144000" cy="757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C8A277-6B54-440B-A535-BFCBE0082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61" y="208075"/>
            <a:ext cx="4840015" cy="649344"/>
          </a:xfrm>
        </p:spPr>
        <p:txBody>
          <a:bodyPr/>
          <a:lstStyle/>
          <a:p>
            <a:pPr algn="l"/>
            <a:r>
              <a:rPr lang="en-US" b="1" dirty="0"/>
              <a:t>QUESTION: 5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12" name="Rectangle: Rounded Corners 11">
            <a:hlinkClick r:id="rId3" action="ppaction://hlinksldjump"/>
            <a:extLst>
              <a:ext uri="{FF2B5EF4-FFF2-40B4-BE49-F238E27FC236}">
                <a16:creationId xmlns:a16="http://schemas.microsoft.com/office/drawing/2014/main" xmlns="" id="{7D19D12B-A6CE-4573-8985-7F929B4F7DBE}"/>
              </a:ext>
            </a:extLst>
          </p:cNvPr>
          <p:cNvSpPr/>
          <p:nvPr/>
        </p:nvSpPr>
        <p:spPr>
          <a:xfrm>
            <a:off x="6877076" y="5636602"/>
            <a:ext cx="1210359" cy="4572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NEXT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847230EC-1209-4F06-A831-5A93D615A249}"/>
              </a:ext>
            </a:extLst>
          </p:cNvPr>
          <p:cNvGrpSpPr/>
          <p:nvPr/>
        </p:nvGrpSpPr>
        <p:grpSpPr>
          <a:xfrm>
            <a:off x="691400" y="3095761"/>
            <a:ext cx="3810000" cy="2218056"/>
            <a:chOff x="762000" y="2720133"/>
            <a:chExt cx="3810000" cy="2218056"/>
          </a:xfrm>
          <a:solidFill>
            <a:schemeClr val="bg1">
              <a:lumMod val="75000"/>
            </a:schemeClr>
          </a:solidFill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xmlns="" id="{A5E7046B-53DE-47DF-BA99-0A790AAA8263}"/>
                </a:ext>
              </a:extLst>
            </p:cNvPr>
            <p:cNvSpPr/>
            <p:nvPr/>
          </p:nvSpPr>
          <p:spPr>
            <a:xfrm>
              <a:off x="762000" y="2720133"/>
              <a:ext cx="3810000" cy="221805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6EDF6F27-BEE1-41C1-A2C8-14260BF5DAD2}"/>
                </a:ext>
              </a:extLst>
            </p:cNvPr>
            <p:cNvSpPr txBox="1"/>
            <p:nvPr/>
          </p:nvSpPr>
          <p:spPr>
            <a:xfrm>
              <a:off x="916837" y="2843021"/>
              <a:ext cx="3500325" cy="1874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You are correct!</a:t>
              </a:r>
            </a:p>
            <a:p>
              <a:pPr>
                <a:lnSpc>
                  <a:spcPts val="2300"/>
                </a:lnSpc>
              </a:pPr>
              <a:r>
                <a:rPr lang="en-US" sz="2000" dirty="0"/>
                <a:t>The notes are of different sizes.</a:t>
              </a:r>
            </a:p>
            <a:p>
              <a:pPr>
                <a:lnSpc>
                  <a:spcPts val="2300"/>
                </a:lnSpc>
              </a:pPr>
              <a:r>
                <a:rPr lang="en-US" sz="2000" dirty="0"/>
                <a:t>Hence they are not congruent.</a:t>
              </a:r>
            </a:p>
            <a:p>
              <a:pPr>
                <a:lnSpc>
                  <a:spcPts val="2300"/>
                </a:lnSpc>
              </a:pPr>
              <a:endParaRPr lang="en-US" sz="2000" dirty="0"/>
            </a:p>
            <a:p>
              <a:pPr>
                <a:lnSpc>
                  <a:spcPts val="2300"/>
                </a:lnSpc>
              </a:pPr>
              <a:r>
                <a:rPr lang="en-US" sz="2000" dirty="0"/>
                <a:t>Rs. 10 Note:  123mm x 63 mm</a:t>
              </a:r>
            </a:p>
            <a:p>
              <a:pPr>
                <a:lnSpc>
                  <a:spcPts val="2300"/>
                </a:lnSpc>
              </a:pPr>
              <a:r>
                <a:rPr lang="en-US" sz="2000" dirty="0"/>
                <a:t>Rs. 100 Note: 157mm x 73 mm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8F32E24-CF86-466B-B490-C684BD14A303}"/>
              </a:ext>
            </a:extLst>
          </p:cNvPr>
          <p:cNvSpPr txBox="1"/>
          <p:nvPr/>
        </p:nvSpPr>
        <p:spPr>
          <a:xfrm>
            <a:off x="351724" y="854499"/>
            <a:ext cx="49282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Are 10 Rupee notes and 100 Rupee notes congruent?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491B17C7-9A32-4A81-AB5C-052C3C7FBBCE}"/>
              </a:ext>
            </a:extLst>
          </p:cNvPr>
          <p:cNvGrpSpPr/>
          <p:nvPr/>
        </p:nvGrpSpPr>
        <p:grpSpPr>
          <a:xfrm>
            <a:off x="4972076" y="3095761"/>
            <a:ext cx="3810000" cy="2218056"/>
            <a:chOff x="432486" y="2332038"/>
            <a:chExt cx="4368114" cy="2636009"/>
          </a:xfrm>
          <a:solidFill>
            <a:schemeClr val="bg1">
              <a:lumMod val="75000"/>
            </a:schemeClr>
          </a:solidFill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xmlns="" id="{78CD7511-4E85-4468-9328-93C3546EECD0}"/>
                </a:ext>
              </a:extLst>
            </p:cNvPr>
            <p:cNvSpPr/>
            <p:nvPr/>
          </p:nvSpPr>
          <p:spPr>
            <a:xfrm>
              <a:off x="432486" y="2332038"/>
              <a:ext cx="4368114" cy="263600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3047C2D0-C94E-4758-88CA-697856C1369F}"/>
                </a:ext>
              </a:extLst>
            </p:cNvPr>
            <p:cNvSpPr txBox="1"/>
            <p:nvPr/>
          </p:nvSpPr>
          <p:spPr>
            <a:xfrm>
              <a:off x="704587" y="2478082"/>
              <a:ext cx="3858520" cy="2228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You are incorrect!</a:t>
              </a:r>
            </a:p>
            <a:p>
              <a:pPr>
                <a:lnSpc>
                  <a:spcPts val="2300"/>
                </a:lnSpc>
              </a:pPr>
              <a:r>
                <a:rPr lang="en-US" sz="2000" dirty="0"/>
                <a:t>The notes are of different sizes. Hence, they are not congruent.</a:t>
              </a:r>
            </a:p>
            <a:p>
              <a:pPr>
                <a:lnSpc>
                  <a:spcPts val="2300"/>
                </a:lnSpc>
              </a:pPr>
              <a:r>
                <a:rPr lang="en-US" sz="2000" dirty="0"/>
                <a:t>Rs. 10 Note:  123mm x 63 mm</a:t>
              </a:r>
            </a:p>
            <a:p>
              <a:pPr>
                <a:lnSpc>
                  <a:spcPts val="2300"/>
                </a:lnSpc>
              </a:pPr>
              <a:r>
                <a:rPr lang="en-US" sz="2000" dirty="0"/>
                <a:t>Rs. 100 Note: 157mm x 73 mm</a:t>
              </a:r>
            </a:p>
          </p:txBody>
        </p:sp>
      </p:grpSp>
      <p:pic>
        <p:nvPicPr>
          <p:cNvPr id="10242" name="Picture 2" descr="File:India new 10 INR, MG series, 2018, obverse.jpg">
            <a:extLst>
              <a:ext uri="{FF2B5EF4-FFF2-40B4-BE49-F238E27FC236}">
                <a16:creationId xmlns:a16="http://schemas.microsoft.com/office/drawing/2014/main" xmlns="" id="{417C5351-F679-4052-A0FE-4A2AEFBF4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176" y="2144574"/>
            <a:ext cx="1755612" cy="687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File:Rs 100 note front view.jpg">
            <a:extLst>
              <a:ext uri="{FF2B5EF4-FFF2-40B4-BE49-F238E27FC236}">
                <a16:creationId xmlns:a16="http://schemas.microsoft.com/office/drawing/2014/main" xmlns="" id="{49244E56-8184-4DC0-A1E1-671B0FE91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966" y="1985339"/>
            <a:ext cx="2390812" cy="99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970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07407E-6 L 0.1158 -0.00209 " pathEditMode="relative" rAng="0" ptsTypes="AA">
                                      <p:cBhvr>
                                        <p:cTn id="1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81" y="-11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96296E-6 L 0.11771 -0.00092 " pathEditMode="relative" rAng="0" ptsTypes="AA">
                                      <p:cBhvr>
                                        <p:cTn id="23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85" y="-4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50A943A2-EE58-411C-AD43-52B84E8491C5}"/>
              </a:ext>
            </a:extLst>
          </p:cNvPr>
          <p:cNvGrpSpPr/>
          <p:nvPr/>
        </p:nvGrpSpPr>
        <p:grpSpPr>
          <a:xfrm>
            <a:off x="5886410" y="2019946"/>
            <a:ext cx="1342354" cy="574506"/>
            <a:chOff x="2590800" y="1765012"/>
            <a:chExt cx="2133600" cy="990600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xmlns="" id="{44274D4C-7F03-48A6-83DF-3B57CBC31FD0}"/>
                </a:ext>
              </a:extLst>
            </p:cNvPr>
            <p:cNvSpPr/>
            <p:nvPr/>
          </p:nvSpPr>
          <p:spPr>
            <a:xfrm>
              <a:off x="2729509" y="1774536"/>
              <a:ext cx="1994891" cy="969264"/>
            </a:xfrm>
            <a:prstGeom prst="roundRect">
              <a:avLst/>
            </a:prstGeom>
            <a:solidFill>
              <a:srgbClr val="4A8AC0"/>
            </a:solidFill>
            <a:ln>
              <a:solidFill>
                <a:srgbClr val="4A8A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303BF836-C5CC-480A-91CB-3C4DA09CDAC3}"/>
                </a:ext>
              </a:extLst>
            </p:cNvPr>
            <p:cNvSpPr/>
            <p:nvPr/>
          </p:nvSpPr>
          <p:spPr>
            <a:xfrm>
              <a:off x="2590800" y="1765012"/>
              <a:ext cx="1852399" cy="9906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INCORRECT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38C3CB9A-9C9B-4B10-84E6-F7A952918F57}"/>
              </a:ext>
            </a:extLst>
          </p:cNvPr>
          <p:cNvGrpSpPr/>
          <p:nvPr/>
        </p:nvGrpSpPr>
        <p:grpSpPr>
          <a:xfrm>
            <a:off x="5904335" y="2035434"/>
            <a:ext cx="1237396" cy="574506"/>
            <a:chOff x="6009237" y="2057400"/>
            <a:chExt cx="2133600" cy="99060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1B876ED6-1CAF-4900-9872-2EC5E147E9C7}"/>
                </a:ext>
              </a:extLst>
            </p:cNvPr>
            <p:cNvSpPr/>
            <p:nvPr/>
          </p:nvSpPr>
          <p:spPr>
            <a:xfrm>
              <a:off x="6009237" y="2057400"/>
              <a:ext cx="2133600" cy="990600"/>
            </a:xfrm>
            <a:custGeom>
              <a:avLst/>
              <a:gdLst>
                <a:gd name="connsiteX0" fmla="*/ 145679 w 2133600"/>
                <a:gd name="connsiteY0" fmla="*/ 0 h 990600"/>
                <a:gd name="connsiteX1" fmla="*/ 2133600 w 2133600"/>
                <a:gd name="connsiteY1" fmla="*/ 0 h 990600"/>
                <a:gd name="connsiteX2" fmla="*/ 2133600 w 2133600"/>
                <a:gd name="connsiteY2" fmla="*/ 254643 h 990600"/>
                <a:gd name="connsiteX3" fmla="*/ 2092833 w 2133600"/>
                <a:gd name="connsiteY3" fmla="*/ 274148 h 990600"/>
                <a:gd name="connsiteX4" fmla="*/ 1959438 w 2133600"/>
                <a:gd name="connsiteY4" fmla="*/ 495300 h 990600"/>
                <a:gd name="connsiteX5" fmla="*/ 2092833 w 2133600"/>
                <a:gd name="connsiteY5" fmla="*/ 716452 h 990600"/>
                <a:gd name="connsiteX6" fmla="*/ 2133600 w 2133600"/>
                <a:gd name="connsiteY6" fmla="*/ 735957 h 990600"/>
                <a:gd name="connsiteX7" fmla="*/ 2133600 w 2133600"/>
                <a:gd name="connsiteY7" fmla="*/ 990600 h 990600"/>
                <a:gd name="connsiteX8" fmla="*/ 145679 w 2133600"/>
                <a:gd name="connsiteY8" fmla="*/ 990600 h 990600"/>
                <a:gd name="connsiteX9" fmla="*/ 0 w 2133600"/>
                <a:gd name="connsiteY9" fmla="*/ 825497 h 990600"/>
                <a:gd name="connsiteX10" fmla="*/ 0 w 2133600"/>
                <a:gd name="connsiteY10" fmla="*/ 165103 h 990600"/>
                <a:gd name="connsiteX11" fmla="*/ 145679 w 2133600"/>
                <a:gd name="connsiteY11" fmla="*/ 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33600" h="990600">
                  <a:moveTo>
                    <a:pt x="145679" y="0"/>
                  </a:moveTo>
                  <a:lnTo>
                    <a:pt x="2133600" y="0"/>
                  </a:lnTo>
                  <a:lnTo>
                    <a:pt x="2133600" y="254643"/>
                  </a:lnTo>
                  <a:lnTo>
                    <a:pt x="2092833" y="274148"/>
                  </a:lnTo>
                  <a:cubicBezTo>
                    <a:pt x="2012352" y="322076"/>
                    <a:pt x="1959438" y="403241"/>
                    <a:pt x="1959438" y="495300"/>
                  </a:cubicBezTo>
                  <a:cubicBezTo>
                    <a:pt x="1959438" y="587359"/>
                    <a:pt x="2012352" y="668524"/>
                    <a:pt x="2092833" y="716452"/>
                  </a:cubicBezTo>
                  <a:lnTo>
                    <a:pt x="2133600" y="735957"/>
                  </a:lnTo>
                  <a:lnTo>
                    <a:pt x="2133600" y="990600"/>
                  </a:lnTo>
                  <a:lnTo>
                    <a:pt x="145679" y="990600"/>
                  </a:lnTo>
                  <a:cubicBezTo>
                    <a:pt x="65223" y="990600"/>
                    <a:pt x="0" y="916681"/>
                    <a:pt x="0" y="825497"/>
                  </a:cubicBezTo>
                  <a:lnTo>
                    <a:pt x="0" y="165103"/>
                  </a:lnTo>
                  <a:cubicBezTo>
                    <a:pt x="0" y="73919"/>
                    <a:pt x="65223" y="0"/>
                    <a:pt x="145679" y="0"/>
                  </a:cubicBezTo>
                  <a:close/>
                </a:path>
              </a:pathLst>
            </a:custGeom>
            <a:solidFill>
              <a:srgbClr val="4A8AC0"/>
            </a:solidFill>
            <a:ln w="5715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0061C79A-F130-4512-B1E2-3077A351FA03}"/>
                </a:ext>
              </a:extLst>
            </p:cNvPr>
            <p:cNvSpPr txBox="1"/>
            <p:nvPr/>
          </p:nvSpPr>
          <p:spPr>
            <a:xfrm>
              <a:off x="6219825" y="2234287"/>
              <a:ext cx="1611966" cy="63682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FALSE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63F31757-B27A-43BF-ABE8-A8A71ED498D3}"/>
              </a:ext>
            </a:extLst>
          </p:cNvPr>
          <p:cNvGrpSpPr/>
          <p:nvPr/>
        </p:nvGrpSpPr>
        <p:grpSpPr>
          <a:xfrm>
            <a:off x="5991367" y="1036795"/>
            <a:ext cx="1237397" cy="574506"/>
            <a:chOff x="2590800" y="1765012"/>
            <a:chExt cx="2133600" cy="99060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xmlns="" id="{19D848FE-29F3-40B0-961B-57EAF6A56004}"/>
                </a:ext>
              </a:extLst>
            </p:cNvPr>
            <p:cNvSpPr/>
            <p:nvPr/>
          </p:nvSpPr>
          <p:spPr>
            <a:xfrm>
              <a:off x="2729509" y="1774536"/>
              <a:ext cx="1994891" cy="969264"/>
            </a:xfrm>
            <a:prstGeom prst="roundRect">
              <a:avLst/>
            </a:prstGeom>
            <a:solidFill>
              <a:srgbClr val="4A8AC0"/>
            </a:solidFill>
            <a:ln>
              <a:solidFill>
                <a:srgbClr val="4A8A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ACBB0FF4-239A-4A1F-934E-D3150FDEB61B}"/>
                </a:ext>
              </a:extLst>
            </p:cNvPr>
            <p:cNvSpPr/>
            <p:nvPr/>
          </p:nvSpPr>
          <p:spPr>
            <a:xfrm>
              <a:off x="2590800" y="1765012"/>
              <a:ext cx="1852399" cy="9906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CORRECT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2D8ABEDD-3BE7-419B-8383-02DB307B6463}"/>
              </a:ext>
            </a:extLst>
          </p:cNvPr>
          <p:cNvGrpSpPr/>
          <p:nvPr/>
        </p:nvGrpSpPr>
        <p:grpSpPr>
          <a:xfrm>
            <a:off x="5915094" y="1023012"/>
            <a:ext cx="1237397" cy="574506"/>
            <a:chOff x="856212" y="3429000"/>
            <a:chExt cx="2133600" cy="9906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B15F17A3-CFCB-454C-87F8-CD02E1155183}"/>
                </a:ext>
              </a:extLst>
            </p:cNvPr>
            <p:cNvSpPr/>
            <p:nvPr/>
          </p:nvSpPr>
          <p:spPr>
            <a:xfrm>
              <a:off x="856212" y="3429000"/>
              <a:ext cx="2133600" cy="990600"/>
            </a:xfrm>
            <a:custGeom>
              <a:avLst/>
              <a:gdLst>
                <a:gd name="connsiteX0" fmla="*/ 145679 w 2133600"/>
                <a:gd name="connsiteY0" fmla="*/ 0 h 990600"/>
                <a:gd name="connsiteX1" fmla="*/ 2133600 w 2133600"/>
                <a:gd name="connsiteY1" fmla="*/ 0 h 990600"/>
                <a:gd name="connsiteX2" fmla="*/ 2133600 w 2133600"/>
                <a:gd name="connsiteY2" fmla="*/ 254643 h 990600"/>
                <a:gd name="connsiteX3" fmla="*/ 2092833 w 2133600"/>
                <a:gd name="connsiteY3" fmla="*/ 274148 h 990600"/>
                <a:gd name="connsiteX4" fmla="*/ 1959438 w 2133600"/>
                <a:gd name="connsiteY4" fmla="*/ 495300 h 990600"/>
                <a:gd name="connsiteX5" fmla="*/ 2092833 w 2133600"/>
                <a:gd name="connsiteY5" fmla="*/ 716452 h 990600"/>
                <a:gd name="connsiteX6" fmla="*/ 2133600 w 2133600"/>
                <a:gd name="connsiteY6" fmla="*/ 735957 h 990600"/>
                <a:gd name="connsiteX7" fmla="*/ 2133600 w 2133600"/>
                <a:gd name="connsiteY7" fmla="*/ 990600 h 990600"/>
                <a:gd name="connsiteX8" fmla="*/ 145679 w 2133600"/>
                <a:gd name="connsiteY8" fmla="*/ 990600 h 990600"/>
                <a:gd name="connsiteX9" fmla="*/ 0 w 2133600"/>
                <a:gd name="connsiteY9" fmla="*/ 825497 h 990600"/>
                <a:gd name="connsiteX10" fmla="*/ 0 w 2133600"/>
                <a:gd name="connsiteY10" fmla="*/ 165103 h 990600"/>
                <a:gd name="connsiteX11" fmla="*/ 145679 w 2133600"/>
                <a:gd name="connsiteY11" fmla="*/ 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33600" h="990600">
                  <a:moveTo>
                    <a:pt x="145679" y="0"/>
                  </a:moveTo>
                  <a:lnTo>
                    <a:pt x="2133600" y="0"/>
                  </a:lnTo>
                  <a:lnTo>
                    <a:pt x="2133600" y="254643"/>
                  </a:lnTo>
                  <a:lnTo>
                    <a:pt x="2092833" y="274148"/>
                  </a:lnTo>
                  <a:cubicBezTo>
                    <a:pt x="2012352" y="322076"/>
                    <a:pt x="1959438" y="403241"/>
                    <a:pt x="1959438" y="495300"/>
                  </a:cubicBezTo>
                  <a:cubicBezTo>
                    <a:pt x="1959438" y="587359"/>
                    <a:pt x="2012352" y="668524"/>
                    <a:pt x="2092833" y="716452"/>
                  </a:cubicBezTo>
                  <a:lnTo>
                    <a:pt x="2133600" y="735957"/>
                  </a:lnTo>
                  <a:lnTo>
                    <a:pt x="2133600" y="990600"/>
                  </a:lnTo>
                  <a:lnTo>
                    <a:pt x="145679" y="990600"/>
                  </a:lnTo>
                  <a:cubicBezTo>
                    <a:pt x="65223" y="990600"/>
                    <a:pt x="0" y="916681"/>
                    <a:pt x="0" y="825497"/>
                  </a:cubicBezTo>
                  <a:lnTo>
                    <a:pt x="0" y="165103"/>
                  </a:lnTo>
                  <a:cubicBezTo>
                    <a:pt x="0" y="73919"/>
                    <a:pt x="65223" y="0"/>
                    <a:pt x="145679" y="0"/>
                  </a:cubicBezTo>
                  <a:close/>
                </a:path>
              </a:pathLst>
            </a:custGeom>
            <a:solidFill>
              <a:srgbClr val="4A8AC0"/>
            </a:solidFill>
            <a:ln w="5715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0A96DCC9-F1CC-4A8A-B1EF-E4F8F2307A12}"/>
                </a:ext>
              </a:extLst>
            </p:cNvPr>
            <p:cNvSpPr txBox="1"/>
            <p:nvPr/>
          </p:nvSpPr>
          <p:spPr>
            <a:xfrm>
              <a:off x="1066800" y="3605887"/>
              <a:ext cx="1424013" cy="63682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TRUE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F068577-CF23-481B-863B-E8C6190FA5B8}"/>
              </a:ext>
            </a:extLst>
          </p:cNvPr>
          <p:cNvSpPr/>
          <p:nvPr/>
        </p:nvSpPr>
        <p:spPr>
          <a:xfrm>
            <a:off x="16476" y="5486400"/>
            <a:ext cx="9144000" cy="757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C8A277-6B54-440B-A535-BFCBE0082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486" y="127891"/>
            <a:ext cx="4840015" cy="452804"/>
          </a:xfrm>
        </p:spPr>
        <p:txBody>
          <a:bodyPr/>
          <a:lstStyle/>
          <a:p>
            <a:pPr algn="l"/>
            <a:r>
              <a:rPr lang="en-US" b="1" dirty="0"/>
              <a:t>QUESTION: 6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847230EC-1209-4F06-A831-5A93D615A249}"/>
              </a:ext>
            </a:extLst>
          </p:cNvPr>
          <p:cNvGrpSpPr/>
          <p:nvPr/>
        </p:nvGrpSpPr>
        <p:grpSpPr>
          <a:xfrm>
            <a:off x="4859945" y="3048000"/>
            <a:ext cx="3850651" cy="2332503"/>
            <a:chOff x="432486" y="2332038"/>
            <a:chExt cx="4368114" cy="3073766"/>
          </a:xfrm>
          <a:solidFill>
            <a:schemeClr val="bg1">
              <a:lumMod val="75000"/>
            </a:schemeClr>
          </a:solidFill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xmlns="" id="{A5E7046B-53DE-47DF-BA99-0A790AAA8263}"/>
                </a:ext>
              </a:extLst>
            </p:cNvPr>
            <p:cNvSpPr/>
            <p:nvPr/>
          </p:nvSpPr>
          <p:spPr>
            <a:xfrm>
              <a:off x="432486" y="2332038"/>
              <a:ext cx="4368114" cy="3073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6EDF6F27-BEE1-41C1-A2C8-14260BF5DAD2}"/>
                </a:ext>
              </a:extLst>
            </p:cNvPr>
            <p:cNvSpPr txBox="1"/>
            <p:nvPr/>
          </p:nvSpPr>
          <p:spPr>
            <a:xfrm>
              <a:off x="766874" y="2529679"/>
              <a:ext cx="3975077" cy="28593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You are correct!</a:t>
              </a:r>
            </a:p>
            <a:p>
              <a:pPr>
                <a:lnSpc>
                  <a:spcPts val="2300"/>
                </a:lnSpc>
              </a:pPr>
              <a:r>
                <a:rPr lang="en-US" sz="2000" dirty="0"/>
                <a:t>Congruent rectangles have same length and breadth. Hence equal area and perimeter</a:t>
              </a:r>
            </a:p>
            <a:p>
              <a:pPr>
                <a:lnSpc>
                  <a:spcPts val="2300"/>
                </a:lnSpc>
              </a:pPr>
              <a:r>
                <a:rPr lang="en-US" sz="2000" dirty="0"/>
                <a:t>Area= l x b</a:t>
              </a:r>
            </a:p>
            <a:p>
              <a:pPr>
                <a:lnSpc>
                  <a:spcPts val="2300"/>
                </a:lnSpc>
              </a:pPr>
              <a:r>
                <a:rPr lang="en-US" sz="2000" dirty="0"/>
                <a:t>Perimeter= 2 (</a:t>
              </a:r>
              <a:r>
                <a:rPr lang="en-US" sz="2000" dirty="0" err="1"/>
                <a:t>l+b</a:t>
              </a:r>
              <a:r>
                <a:rPr lang="en-US" sz="2000" dirty="0"/>
                <a:t>) </a:t>
              </a:r>
            </a:p>
          </p:txBody>
        </p:sp>
      </p:grpSp>
      <p:sp>
        <p:nvSpPr>
          <p:cNvPr id="12" name="Rectangle: Rounded Corners 11">
            <a:hlinkClick r:id="rId3" action="ppaction://hlinksldjump"/>
            <a:extLst>
              <a:ext uri="{FF2B5EF4-FFF2-40B4-BE49-F238E27FC236}">
                <a16:creationId xmlns:a16="http://schemas.microsoft.com/office/drawing/2014/main" xmlns="" id="{7D19D12B-A6CE-4573-8985-7F929B4F7DBE}"/>
              </a:ext>
            </a:extLst>
          </p:cNvPr>
          <p:cNvSpPr/>
          <p:nvPr/>
        </p:nvSpPr>
        <p:spPr>
          <a:xfrm>
            <a:off x="6877076" y="5636602"/>
            <a:ext cx="1210359" cy="4572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NEXT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491B17C7-9A32-4A81-AB5C-052C3C7FBBCE}"/>
              </a:ext>
            </a:extLst>
          </p:cNvPr>
          <p:cNvGrpSpPr/>
          <p:nvPr/>
        </p:nvGrpSpPr>
        <p:grpSpPr>
          <a:xfrm>
            <a:off x="433404" y="3048001"/>
            <a:ext cx="3903055" cy="2308992"/>
            <a:chOff x="432486" y="2545068"/>
            <a:chExt cx="4368114" cy="2860736"/>
          </a:xfrm>
          <a:solidFill>
            <a:schemeClr val="bg1">
              <a:lumMod val="75000"/>
            </a:schemeClr>
          </a:solidFill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xmlns="" id="{78CD7511-4E85-4468-9328-93C3546EECD0}"/>
                </a:ext>
              </a:extLst>
            </p:cNvPr>
            <p:cNvSpPr/>
            <p:nvPr/>
          </p:nvSpPr>
          <p:spPr>
            <a:xfrm>
              <a:off x="432486" y="2545068"/>
              <a:ext cx="4368114" cy="28607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3047C2D0-C94E-4758-88CA-697856C1369F}"/>
                </a:ext>
              </a:extLst>
            </p:cNvPr>
            <p:cNvSpPr txBox="1"/>
            <p:nvPr/>
          </p:nvSpPr>
          <p:spPr>
            <a:xfrm>
              <a:off x="747740" y="2730884"/>
              <a:ext cx="4052860" cy="2322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You are incorrect!</a:t>
              </a:r>
            </a:p>
            <a:p>
              <a:pPr>
                <a:lnSpc>
                  <a:spcPts val="2300"/>
                </a:lnSpc>
              </a:pPr>
              <a:r>
                <a:rPr lang="en-US" sz="2000" dirty="0"/>
                <a:t>Congruent rectangles have same length and breadth. Hence, equal area and perimeter</a:t>
              </a:r>
            </a:p>
            <a:p>
              <a:pPr>
                <a:lnSpc>
                  <a:spcPts val="2300"/>
                </a:lnSpc>
              </a:pPr>
              <a:r>
                <a:rPr lang="en-US" sz="2000" dirty="0"/>
                <a:t>Area= l x b</a:t>
              </a:r>
            </a:p>
            <a:p>
              <a:pPr>
                <a:lnSpc>
                  <a:spcPts val="2300"/>
                </a:lnSpc>
              </a:pPr>
              <a:r>
                <a:rPr lang="en-US" sz="2000" dirty="0"/>
                <a:t>Perimeter= 2 (</a:t>
              </a:r>
              <a:r>
                <a:rPr lang="en-US" sz="2000" dirty="0" err="1"/>
                <a:t>l+b</a:t>
              </a:r>
              <a:r>
                <a:rPr lang="en-US" sz="2000" dirty="0"/>
                <a:t>) 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3C0E987-998B-422E-85C2-C0D17C84EB13}"/>
              </a:ext>
            </a:extLst>
          </p:cNvPr>
          <p:cNvSpPr txBox="1"/>
          <p:nvPr/>
        </p:nvSpPr>
        <p:spPr>
          <a:xfrm>
            <a:off x="356286" y="904893"/>
            <a:ext cx="45205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 congruent rectangles, are </a:t>
            </a:r>
            <a:r>
              <a:rPr lang="en-US" sz="2800" dirty="0">
                <a:latin typeface="+mj-lt"/>
              </a:rPr>
              <a:t>the area &amp; perimeter equal?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8F78AB77-2615-4CD8-90D2-0089AE6B2356}"/>
              </a:ext>
            </a:extLst>
          </p:cNvPr>
          <p:cNvGrpSpPr/>
          <p:nvPr/>
        </p:nvGrpSpPr>
        <p:grpSpPr>
          <a:xfrm>
            <a:off x="3845423" y="1968866"/>
            <a:ext cx="1277702" cy="1026202"/>
            <a:chOff x="5283428" y="3141716"/>
            <a:chExt cx="2516440" cy="2142946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58B21894-6293-45EF-B022-4760F6910D39}"/>
                </a:ext>
              </a:extLst>
            </p:cNvPr>
            <p:cNvSpPr/>
            <p:nvPr/>
          </p:nvSpPr>
          <p:spPr>
            <a:xfrm rot="4127142">
              <a:off x="4895776" y="3529368"/>
              <a:ext cx="1689703" cy="9144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818800DA-ABBD-45AF-8AB0-5CAF137A8F96}"/>
                </a:ext>
              </a:extLst>
            </p:cNvPr>
            <p:cNvSpPr/>
            <p:nvPr/>
          </p:nvSpPr>
          <p:spPr>
            <a:xfrm rot="17544666">
              <a:off x="6497816" y="3982611"/>
              <a:ext cx="1689703" cy="9144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42080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0.1158 -0.00209 " pathEditMode="relative" rAng="0" ptsTypes="AA">
                                      <p:cBhvr>
                                        <p:cTn id="1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81" y="-11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0.11771 -0.00092 " pathEditMode="relative" rAng="0" ptsTypes="AA">
                                      <p:cBhvr>
                                        <p:cTn id="24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85" y="-4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50A943A2-EE58-411C-AD43-52B84E8491C5}"/>
              </a:ext>
            </a:extLst>
          </p:cNvPr>
          <p:cNvGrpSpPr/>
          <p:nvPr/>
        </p:nvGrpSpPr>
        <p:grpSpPr>
          <a:xfrm>
            <a:off x="5400158" y="1730125"/>
            <a:ext cx="1342354" cy="574506"/>
            <a:chOff x="2590800" y="1765013"/>
            <a:chExt cx="2133600" cy="990600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xmlns="" id="{44274D4C-7F03-48A6-83DF-3B57CBC31FD0}"/>
                </a:ext>
              </a:extLst>
            </p:cNvPr>
            <p:cNvSpPr/>
            <p:nvPr/>
          </p:nvSpPr>
          <p:spPr>
            <a:xfrm>
              <a:off x="2729509" y="1774536"/>
              <a:ext cx="1994891" cy="969264"/>
            </a:xfrm>
            <a:prstGeom prst="roundRect">
              <a:avLst/>
            </a:prstGeom>
            <a:solidFill>
              <a:srgbClr val="4A8AC0"/>
            </a:solidFill>
            <a:ln>
              <a:solidFill>
                <a:srgbClr val="4A8A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303BF836-C5CC-480A-91CB-3C4DA09CDAC3}"/>
                </a:ext>
              </a:extLst>
            </p:cNvPr>
            <p:cNvSpPr/>
            <p:nvPr/>
          </p:nvSpPr>
          <p:spPr>
            <a:xfrm>
              <a:off x="2590800" y="1765013"/>
              <a:ext cx="1852398" cy="9906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CORRECT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38C3CB9A-9C9B-4B10-84E6-F7A952918F57}"/>
              </a:ext>
            </a:extLst>
          </p:cNvPr>
          <p:cNvGrpSpPr/>
          <p:nvPr/>
        </p:nvGrpSpPr>
        <p:grpSpPr>
          <a:xfrm>
            <a:off x="5423573" y="1732882"/>
            <a:ext cx="1237396" cy="574506"/>
            <a:chOff x="6009237" y="2057400"/>
            <a:chExt cx="2133600" cy="99060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1B876ED6-1CAF-4900-9872-2EC5E147E9C7}"/>
                </a:ext>
              </a:extLst>
            </p:cNvPr>
            <p:cNvSpPr/>
            <p:nvPr/>
          </p:nvSpPr>
          <p:spPr>
            <a:xfrm>
              <a:off x="6009237" y="2057400"/>
              <a:ext cx="2133600" cy="990600"/>
            </a:xfrm>
            <a:custGeom>
              <a:avLst/>
              <a:gdLst>
                <a:gd name="connsiteX0" fmla="*/ 145679 w 2133600"/>
                <a:gd name="connsiteY0" fmla="*/ 0 h 990600"/>
                <a:gd name="connsiteX1" fmla="*/ 2133600 w 2133600"/>
                <a:gd name="connsiteY1" fmla="*/ 0 h 990600"/>
                <a:gd name="connsiteX2" fmla="*/ 2133600 w 2133600"/>
                <a:gd name="connsiteY2" fmla="*/ 254643 h 990600"/>
                <a:gd name="connsiteX3" fmla="*/ 2092833 w 2133600"/>
                <a:gd name="connsiteY3" fmla="*/ 274148 h 990600"/>
                <a:gd name="connsiteX4" fmla="*/ 1959438 w 2133600"/>
                <a:gd name="connsiteY4" fmla="*/ 495300 h 990600"/>
                <a:gd name="connsiteX5" fmla="*/ 2092833 w 2133600"/>
                <a:gd name="connsiteY5" fmla="*/ 716452 h 990600"/>
                <a:gd name="connsiteX6" fmla="*/ 2133600 w 2133600"/>
                <a:gd name="connsiteY6" fmla="*/ 735957 h 990600"/>
                <a:gd name="connsiteX7" fmla="*/ 2133600 w 2133600"/>
                <a:gd name="connsiteY7" fmla="*/ 990600 h 990600"/>
                <a:gd name="connsiteX8" fmla="*/ 145679 w 2133600"/>
                <a:gd name="connsiteY8" fmla="*/ 990600 h 990600"/>
                <a:gd name="connsiteX9" fmla="*/ 0 w 2133600"/>
                <a:gd name="connsiteY9" fmla="*/ 825497 h 990600"/>
                <a:gd name="connsiteX10" fmla="*/ 0 w 2133600"/>
                <a:gd name="connsiteY10" fmla="*/ 165103 h 990600"/>
                <a:gd name="connsiteX11" fmla="*/ 145679 w 2133600"/>
                <a:gd name="connsiteY11" fmla="*/ 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33600" h="990600">
                  <a:moveTo>
                    <a:pt x="145679" y="0"/>
                  </a:moveTo>
                  <a:lnTo>
                    <a:pt x="2133600" y="0"/>
                  </a:lnTo>
                  <a:lnTo>
                    <a:pt x="2133600" y="254643"/>
                  </a:lnTo>
                  <a:lnTo>
                    <a:pt x="2092833" y="274148"/>
                  </a:lnTo>
                  <a:cubicBezTo>
                    <a:pt x="2012352" y="322076"/>
                    <a:pt x="1959438" y="403241"/>
                    <a:pt x="1959438" y="495300"/>
                  </a:cubicBezTo>
                  <a:cubicBezTo>
                    <a:pt x="1959438" y="587359"/>
                    <a:pt x="2012352" y="668524"/>
                    <a:pt x="2092833" y="716452"/>
                  </a:cubicBezTo>
                  <a:lnTo>
                    <a:pt x="2133600" y="735957"/>
                  </a:lnTo>
                  <a:lnTo>
                    <a:pt x="2133600" y="990600"/>
                  </a:lnTo>
                  <a:lnTo>
                    <a:pt x="145679" y="990600"/>
                  </a:lnTo>
                  <a:cubicBezTo>
                    <a:pt x="65223" y="990600"/>
                    <a:pt x="0" y="916681"/>
                    <a:pt x="0" y="825497"/>
                  </a:cubicBezTo>
                  <a:lnTo>
                    <a:pt x="0" y="165103"/>
                  </a:lnTo>
                  <a:cubicBezTo>
                    <a:pt x="0" y="73919"/>
                    <a:pt x="65223" y="0"/>
                    <a:pt x="145679" y="0"/>
                  </a:cubicBezTo>
                  <a:close/>
                </a:path>
              </a:pathLst>
            </a:custGeom>
            <a:solidFill>
              <a:srgbClr val="4A8AC0"/>
            </a:solidFill>
            <a:ln w="5715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0061C79A-F130-4512-B1E2-3077A351FA03}"/>
                </a:ext>
              </a:extLst>
            </p:cNvPr>
            <p:cNvSpPr txBox="1"/>
            <p:nvPr/>
          </p:nvSpPr>
          <p:spPr>
            <a:xfrm>
              <a:off x="6219825" y="2234287"/>
              <a:ext cx="1611966" cy="63682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FALSE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63F31757-B27A-43BF-ABE8-A8A71ED498D3}"/>
              </a:ext>
            </a:extLst>
          </p:cNvPr>
          <p:cNvGrpSpPr/>
          <p:nvPr/>
        </p:nvGrpSpPr>
        <p:grpSpPr>
          <a:xfrm>
            <a:off x="5505115" y="746973"/>
            <a:ext cx="1237397" cy="574506"/>
            <a:chOff x="2590800" y="1765012"/>
            <a:chExt cx="2133600" cy="99060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xmlns="" id="{19D848FE-29F3-40B0-961B-57EAF6A56004}"/>
                </a:ext>
              </a:extLst>
            </p:cNvPr>
            <p:cNvSpPr/>
            <p:nvPr/>
          </p:nvSpPr>
          <p:spPr>
            <a:xfrm>
              <a:off x="2729509" y="1774536"/>
              <a:ext cx="1994891" cy="969264"/>
            </a:xfrm>
            <a:prstGeom prst="roundRect">
              <a:avLst/>
            </a:prstGeom>
            <a:solidFill>
              <a:srgbClr val="4A8AC0"/>
            </a:solidFill>
            <a:ln>
              <a:solidFill>
                <a:srgbClr val="4A8A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ACBB0FF4-239A-4A1F-934E-D3150FDEB61B}"/>
                </a:ext>
              </a:extLst>
            </p:cNvPr>
            <p:cNvSpPr/>
            <p:nvPr/>
          </p:nvSpPr>
          <p:spPr>
            <a:xfrm>
              <a:off x="2590800" y="1765012"/>
              <a:ext cx="1852399" cy="9906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INCORRECT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2D8ABEDD-3BE7-419B-8383-02DB307B6463}"/>
              </a:ext>
            </a:extLst>
          </p:cNvPr>
          <p:cNvGrpSpPr/>
          <p:nvPr/>
        </p:nvGrpSpPr>
        <p:grpSpPr>
          <a:xfrm>
            <a:off x="5423573" y="744216"/>
            <a:ext cx="1237397" cy="574506"/>
            <a:chOff x="856212" y="3429000"/>
            <a:chExt cx="2133600" cy="9906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B15F17A3-CFCB-454C-87F8-CD02E1155183}"/>
                </a:ext>
              </a:extLst>
            </p:cNvPr>
            <p:cNvSpPr/>
            <p:nvPr/>
          </p:nvSpPr>
          <p:spPr>
            <a:xfrm>
              <a:off x="856212" y="3429000"/>
              <a:ext cx="2133600" cy="990600"/>
            </a:xfrm>
            <a:custGeom>
              <a:avLst/>
              <a:gdLst>
                <a:gd name="connsiteX0" fmla="*/ 145679 w 2133600"/>
                <a:gd name="connsiteY0" fmla="*/ 0 h 990600"/>
                <a:gd name="connsiteX1" fmla="*/ 2133600 w 2133600"/>
                <a:gd name="connsiteY1" fmla="*/ 0 h 990600"/>
                <a:gd name="connsiteX2" fmla="*/ 2133600 w 2133600"/>
                <a:gd name="connsiteY2" fmla="*/ 254643 h 990600"/>
                <a:gd name="connsiteX3" fmla="*/ 2092833 w 2133600"/>
                <a:gd name="connsiteY3" fmla="*/ 274148 h 990600"/>
                <a:gd name="connsiteX4" fmla="*/ 1959438 w 2133600"/>
                <a:gd name="connsiteY4" fmla="*/ 495300 h 990600"/>
                <a:gd name="connsiteX5" fmla="*/ 2092833 w 2133600"/>
                <a:gd name="connsiteY5" fmla="*/ 716452 h 990600"/>
                <a:gd name="connsiteX6" fmla="*/ 2133600 w 2133600"/>
                <a:gd name="connsiteY6" fmla="*/ 735957 h 990600"/>
                <a:gd name="connsiteX7" fmla="*/ 2133600 w 2133600"/>
                <a:gd name="connsiteY7" fmla="*/ 990600 h 990600"/>
                <a:gd name="connsiteX8" fmla="*/ 145679 w 2133600"/>
                <a:gd name="connsiteY8" fmla="*/ 990600 h 990600"/>
                <a:gd name="connsiteX9" fmla="*/ 0 w 2133600"/>
                <a:gd name="connsiteY9" fmla="*/ 825497 h 990600"/>
                <a:gd name="connsiteX10" fmla="*/ 0 w 2133600"/>
                <a:gd name="connsiteY10" fmla="*/ 165103 h 990600"/>
                <a:gd name="connsiteX11" fmla="*/ 145679 w 2133600"/>
                <a:gd name="connsiteY11" fmla="*/ 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33600" h="990600">
                  <a:moveTo>
                    <a:pt x="145679" y="0"/>
                  </a:moveTo>
                  <a:lnTo>
                    <a:pt x="2133600" y="0"/>
                  </a:lnTo>
                  <a:lnTo>
                    <a:pt x="2133600" y="254643"/>
                  </a:lnTo>
                  <a:lnTo>
                    <a:pt x="2092833" y="274148"/>
                  </a:lnTo>
                  <a:cubicBezTo>
                    <a:pt x="2012352" y="322076"/>
                    <a:pt x="1959438" y="403241"/>
                    <a:pt x="1959438" y="495300"/>
                  </a:cubicBezTo>
                  <a:cubicBezTo>
                    <a:pt x="1959438" y="587359"/>
                    <a:pt x="2012352" y="668524"/>
                    <a:pt x="2092833" y="716452"/>
                  </a:cubicBezTo>
                  <a:lnTo>
                    <a:pt x="2133600" y="735957"/>
                  </a:lnTo>
                  <a:lnTo>
                    <a:pt x="2133600" y="990600"/>
                  </a:lnTo>
                  <a:lnTo>
                    <a:pt x="145679" y="990600"/>
                  </a:lnTo>
                  <a:cubicBezTo>
                    <a:pt x="65223" y="990600"/>
                    <a:pt x="0" y="916681"/>
                    <a:pt x="0" y="825497"/>
                  </a:cubicBezTo>
                  <a:lnTo>
                    <a:pt x="0" y="165103"/>
                  </a:lnTo>
                  <a:cubicBezTo>
                    <a:pt x="0" y="73919"/>
                    <a:pt x="65223" y="0"/>
                    <a:pt x="145679" y="0"/>
                  </a:cubicBezTo>
                  <a:close/>
                </a:path>
              </a:pathLst>
            </a:custGeom>
            <a:solidFill>
              <a:srgbClr val="4A8AC0"/>
            </a:solidFill>
            <a:ln w="5715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0A96DCC9-F1CC-4A8A-B1EF-E4F8F2307A12}"/>
                </a:ext>
              </a:extLst>
            </p:cNvPr>
            <p:cNvSpPr txBox="1"/>
            <p:nvPr/>
          </p:nvSpPr>
          <p:spPr>
            <a:xfrm>
              <a:off x="1066800" y="3605887"/>
              <a:ext cx="1424013" cy="63682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TRUE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F068577-CF23-481B-863B-E8C6190FA5B8}"/>
              </a:ext>
            </a:extLst>
          </p:cNvPr>
          <p:cNvSpPr/>
          <p:nvPr/>
        </p:nvSpPr>
        <p:spPr>
          <a:xfrm>
            <a:off x="16476" y="5486400"/>
            <a:ext cx="9144000" cy="757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C8A277-6B54-440B-A535-BFCBE0082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713" y="91823"/>
            <a:ext cx="4840015" cy="649344"/>
          </a:xfrm>
        </p:spPr>
        <p:txBody>
          <a:bodyPr/>
          <a:lstStyle/>
          <a:p>
            <a:pPr algn="l"/>
            <a:r>
              <a:rPr lang="en-US" b="1" dirty="0"/>
              <a:t>QUESTION: 7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2" name="Rectangle: Rounded Corners 11">
            <a:hlinkClick r:id="rId3" action="ppaction://hlinksldjump"/>
            <a:extLst>
              <a:ext uri="{FF2B5EF4-FFF2-40B4-BE49-F238E27FC236}">
                <a16:creationId xmlns:a16="http://schemas.microsoft.com/office/drawing/2014/main" xmlns="" id="{7D19D12B-A6CE-4573-8985-7F929B4F7DBE}"/>
              </a:ext>
            </a:extLst>
          </p:cNvPr>
          <p:cNvSpPr/>
          <p:nvPr/>
        </p:nvSpPr>
        <p:spPr>
          <a:xfrm>
            <a:off x="6877076" y="5636602"/>
            <a:ext cx="1210359" cy="4572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NEXT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847230EC-1209-4F06-A831-5A93D615A249}"/>
              </a:ext>
            </a:extLst>
          </p:cNvPr>
          <p:cNvGrpSpPr/>
          <p:nvPr/>
        </p:nvGrpSpPr>
        <p:grpSpPr>
          <a:xfrm>
            <a:off x="418861" y="2838455"/>
            <a:ext cx="3750276" cy="2468016"/>
            <a:chOff x="432486" y="2332038"/>
            <a:chExt cx="4368114" cy="3073766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xmlns="" id="{A5E7046B-53DE-47DF-BA99-0A790AAA8263}"/>
                </a:ext>
              </a:extLst>
            </p:cNvPr>
            <p:cNvSpPr/>
            <p:nvPr/>
          </p:nvSpPr>
          <p:spPr>
            <a:xfrm>
              <a:off x="432486" y="2332038"/>
              <a:ext cx="4368114" cy="3073766"/>
            </a:xfrm>
            <a:prstGeom prst="roundRect">
              <a:avLst/>
            </a:prstGeom>
            <a:solidFill>
              <a:srgbClr val="A6A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6EDF6F27-BEE1-41C1-A2C8-14260BF5DAD2}"/>
                </a:ext>
              </a:extLst>
            </p:cNvPr>
            <p:cNvSpPr txBox="1"/>
            <p:nvPr/>
          </p:nvSpPr>
          <p:spPr>
            <a:xfrm>
              <a:off x="766874" y="2529679"/>
              <a:ext cx="3704176" cy="2702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You are correct!</a:t>
              </a:r>
            </a:p>
            <a:p>
              <a:pPr>
                <a:lnSpc>
                  <a:spcPts val="2300"/>
                </a:lnSpc>
              </a:pPr>
              <a:r>
                <a:rPr lang="en-US" sz="2000" dirty="0"/>
                <a:t>An Acute angle is any angle &lt;90°. </a:t>
              </a:r>
            </a:p>
            <a:p>
              <a:pPr>
                <a:lnSpc>
                  <a:spcPts val="2300"/>
                </a:lnSpc>
              </a:pPr>
              <a:r>
                <a:rPr lang="en-US" sz="2000" dirty="0"/>
                <a:t>They may be different angles. </a:t>
              </a:r>
            </a:p>
            <a:p>
              <a:pPr>
                <a:lnSpc>
                  <a:spcPts val="2300"/>
                </a:lnSpc>
              </a:pPr>
              <a:r>
                <a:rPr lang="en-US" sz="2000" dirty="0"/>
                <a:t>Hence need not be always congruent.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8F32E24-CF86-466B-B490-C684BD14A303}"/>
              </a:ext>
            </a:extLst>
          </p:cNvPr>
          <p:cNvSpPr txBox="1"/>
          <p:nvPr/>
        </p:nvSpPr>
        <p:spPr>
          <a:xfrm>
            <a:off x="317442" y="814054"/>
            <a:ext cx="44831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Will any two acute angles always be congruent?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491B17C7-9A32-4A81-AB5C-052C3C7FBBCE}"/>
              </a:ext>
            </a:extLst>
          </p:cNvPr>
          <p:cNvGrpSpPr/>
          <p:nvPr/>
        </p:nvGrpSpPr>
        <p:grpSpPr>
          <a:xfrm>
            <a:off x="4977609" y="2819400"/>
            <a:ext cx="3750276" cy="2468016"/>
            <a:chOff x="432486" y="2332038"/>
            <a:chExt cx="4368114" cy="3073766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xmlns="" id="{78CD7511-4E85-4468-9328-93C3546EECD0}"/>
                </a:ext>
              </a:extLst>
            </p:cNvPr>
            <p:cNvSpPr/>
            <p:nvPr/>
          </p:nvSpPr>
          <p:spPr>
            <a:xfrm>
              <a:off x="432486" y="2332038"/>
              <a:ext cx="4368114" cy="3073766"/>
            </a:xfrm>
            <a:prstGeom prst="roundRect">
              <a:avLst/>
            </a:prstGeom>
            <a:solidFill>
              <a:srgbClr val="A6A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3047C2D0-C94E-4758-88CA-697856C1369F}"/>
                </a:ext>
              </a:extLst>
            </p:cNvPr>
            <p:cNvSpPr txBox="1"/>
            <p:nvPr/>
          </p:nvSpPr>
          <p:spPr>
            <a:xfrm>
              <a:off x="747740" y="2545068"/>
              <a:ext cx="3290860" cy="2702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You are incorrect!</a:t>
              </a:r>
            </a:p>
            <a:p>
              <a:pPr>
                <a:lnSpc>
                  <a:spcPts val="2300"/>
                </a:lnSpc>
              </a:pPr>
              <a:r>
                <a:rPr lang="en-US" sz="2000" dirty="0"/>
                <a:t>An Acute angle is any angle &lt;90°. </a:t>
              </a:r>
            </a:p>
            <a:p>
              <a:pPr>
                <a:lnSpc>
                  <a:spcPts val="2300"/>
                </a:lnSpc>
              </a:pPr>
              <a:r>
                <a:rPr lang="en-US" sz="2000" dirty="0"/>
                <a:t>They may be different angles. </a:t>
              </a:r>
            </a:p>
            <a:p>
              <a:pPr>
                <a:lnSpc>
                  <a:spcPts val="2300"/>
                </a:lnSpc>
              </a:pPr>
              <a:r>
                <a:rPr lang="en-US" sz="2000" dirty="0"/>
                <a:t>Hence, need not be always congruent.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863A02EF-45C2-4DF6-9457-F940DBF6411A}"/>
              </a:ext>
            </a:extLst>
          </p:cNvPr>
          <p:cNvGrpSpPr/>
          <p:nvPr/>
        </p:nvGrpSpPr>
        <p:grpSpPr>
          <a:xfrm>
            <a:off x="2566975" y="1971733"/>
            <a:ext cx="1828800" cy="757604"/>
            <a:chOff x="5334000" y="3276600"/>
            <a:chExt cx="2857769" cy="132910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A7C1B8D0-36A9-46B4-A799-8354789E39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03714" y="3810000"/>
              <a:ext cx="1183721" cy="53340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xmlns="" id="{321095A0-1B37-4CA4-A801-3CB918C3F9CF}"/>
                </a:ext>
              </a:extLst>
            </p:cNvPr>
            <p:cNvGrpSpPr/>
            <p:nvPr/>
          </p:nvGrpSpPr>
          <p:grpSpPr>
            <a:xfrm>
              <a:off x="5334000" y="3276600"/>
              <a:ext cx="1295400" cy="1066800"/>
              <a:chOff x="5334000" y="3276600"/>
              <a:chExt cx="1295400" cy="1066800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xmlns="" id="{0C067AAE-2EE6-4BEB-A5C7-D4AD5E1B0FC0}"/>
                  </a:ext>
                </a:extLst>
              </p:cNvPr>
              <p:cNvCxnSpPr/>
              <p:nvPr/>
            </p:nvCxnSpPr>
            <p:spPr>
              <a:xfrm flipH="1">
                <a:off x="5334000" y="3276600"/>
                <a:ext cx="762000" cy="1066800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xmlns="" id="{AF7499F6-5C72-4AD6-8F60-416F512364D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347078" y="4333301"/>
                <a:ext cx="1282322" cy="0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xmlns="" id="{E2FAD80B-412F-4205-8166-AB0E56A61E9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942083" y="4331103"/>
              <a:ext cx="1249686" cy="4396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4" name="Arc 23">
              <a:extLst>
                <a:ext uri="{FF2B5EF4-FFF2-40B4-BE49-F238E27FC236}">
                  <a16:creationId xmlns:a16="http://schemas.microsoft.com/office/drawing/2014/main" xmlns="" id="{33EC92E5-FEA8-4D2C-AD14-9A156E10DAE4}"/>
                </a:ext>
              </a:extLst>
            </p:cNvPr>
            <p:cNvSpPr/>
            <p:nvPr/>
          </p:nvSpPr>
          <p:spPr>
            <a:xfrm>
              <a:off x="5529930" y="3847043"/>
              <a:ext cx="457200" cy="757603"/>
            </a:xfrm>
            <a:prstGeom prst="arc">
              <a:avLst>
                <a:gd name="adj1" fmla="val 14870297"/>
                <a:gd name="adj2" fmla="val 1580598"/>
              </a:avLst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xmlns="" id="{F84EEBC1-0D29-44E3-81AA-67BDDE5CBF39}"/>
                </a:ext>
              </a:extLst>
            </p:cNvPr>
            <p:cNvSpPr/>
            <p:nvPr/>
          </p:nvSpPr>
          <p:spPr>
            <a:xfrm>
              <a:off x="7356038" y="4076700"/>
              <a:ext cx="340162" cy="529004"/>
            </a:xfrm>
            <a:prstGeom prst="arc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91369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44444E-6 L 0.1158 -0.00208 " pathEditMode="relative" rAng="0" ptsTypes="AA">
                                      <p:cBhvr>
                                        <p:cTn id="1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81" y="-11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96296E-6 L 0.11771 -0.00092 " pathEditMode="relative" rAng="0" ptsTypes="AA">
                                      <p:cBhvr>
                                        <p:cTn id="23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85" y="-4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50A943A2-EE58-411C-AD43-52B84E8491C5}"/>
              </a:ext>
            </a:extLst>
          </p:cNvPr>
          <p:cNvGrpSpPr/>
          <p:nvPr/>
        </p:nvGrpSpPr>
        <p:grpSpPr>
          <a:xfrm>
            <a:off x="5029200" y="1815596"/>
            <a:ext cx="1342354" cy="574506"/>
            <a:chOff x="2590800" y="1765013"/>
            <a:chExt cx="2133600" cy="990600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xmlns="" id="{44274D4C-7F03-48A6-83DF-3B57CBC31FD0}"/>
                </a:ext>
              </a:extLst>
            </p:cNvPr>
            <p:cNvSpPr/>
            <p:nvPr/>
          </p:nvSpPr>
          <p:spPr>
            <a:xfrm>
              <a:off x="2729509" y="1774536"/>
              <a:ext cx="1994891" cy="969264"/>
            </a:xfrm>
            <a:prstGeom prst="roundRect">
              <a:avLst/>
            </a:prstGeom>
            <a:solidFill>
              <a:srgbClr val="4A8AC0"/>
            </a:solidFill>
            <a:ln>
              <a:solidFill>
                <a:srgbClr val="4A8A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303BF836-C5CC-480A-91CB-3C4DA09CDAC3}"/>
                </a:ext>
              </a:extLst>
            </p:cNvPr>
            <p:cNvSpPr/>
            <p:nvPr/>
          </p:nvSpPr>
          <p:spPr>
            <a:xfrm>
              <a:off x="2590800" y="1765013"/>
              <a:ext cx="1852398" cy="9906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CORRECT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38C3CB9A-9C9B-4B10-84E6-F7A952918F57}"/>
              </a:ext>
            </a:extLst>
          </p:cNvPr>
          <p:cNvGrpSpPr/>
          <p:nvPr/>
        </p:nvGrpSpPr>
        <p:grpSpPr>
          <a:xfrm>
            <a:off x="5052615" y="1818353"/>
            <a:ext cx="1237396" cy="574506"/>
            <a:chOff x="6009237" y="2057400"/>
            <a:chExt cx="2133600" cy="99060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1B876ED6-1CAF-4900-9872-2EC5E147E9C7}"/>
                </a:ext>
              </a:extLst>
            </p:cNvPr>
            <p:cNvSpPr/>
            <p:nvPr/>
          </p:nvSpPr>
          <p:spPr>
            <a:xfrm>
              <a:off x="6009237" y="2057400"/>
              <a:ext cx="2133600" cy="990600"/>
            </a:xfrm>
            <a:custGeom>
              <a:avLst/>
              <a:gdLst>
                <a:gd name="connsiteX0" fmla="*/ 145679 w 2133600"/>
                <a:gd name="connsiteY0" fmla="*/ 0 h 990600"/>
                <a:gd name="connsiteX1" fmla="*/ 2133600 w 2133600"/>
                <a:gd name="connsiteY1" fmla="*/ 0 h 990600"/>
                <a:gd name="connsiteX2" fmla="*/ 2133600 w 2133600"/>
                <a:gd name="connsiteY2" fmla="*/ 254643 h 990600"/>
                <a:gd name="connsiteX3" fmla="*/ 2092833 w 2133600"/>
                <a:gd name="connsiteY3" fmla="*/ 274148 h 990600"/>
                <a:gd name="connsiteX4" fmla="*/ 1959438 w 2133600"/>
                <a:gd name="connsiteY4" fmla="*/ 495300 h 990600"/>
                <a:gd name="connsiteX5" fmla="*/ 2092833 w 2133600"/>
                <a:gd name="connsiteY5" fmla="*/ 716452 h 990600"/>
                <a:gd name="connsiteX6" fmla="*/ 2133600 w 2133600"/>
                <a:gd name="connsiteY6" fmla="*/ 735957 h 990600"/>
                <a:gd name="connsiteX7" fmla="*/ 2133600 w 2133600"/>
                <a:gd name="connsiteY7" fmla="*/ 990600 h 990600"/>
                <a:gd name="connsiteX8" fmla="*/ 145679 w 2133600"/>
                <a:gd name="connsiteY8" fmla="*/ 990600 h 990600"/>
                <a:gd name="connsiteX9" fmla="*/ 0 w 2133600"/>
                <a:gd name="connsiteY9" fmla="*/ 825497 h 990600"/>
                <a:gd name="connsiteX10" fmla="*/ 0 w 2133600"/>
                <a:gd name="connsiteY10" fmla="*/ 165103 h 990600"/>
                <a:gd name="connsiteX11" fmla="*/ 145679 w 2133600"/>
                <a:gd name="connsiteY11" fmla="*/ 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33600" h="990600">
                  <a:moveTo>
                    <a:pt x="145679" y="0"/>
                  </a:moveTo>
                  <a:lnTo>
                    <a:pt x="2133600" y="0"/>
                  </a:lnTo>
                  <a:lnTo>
                    <a:pt x="2133600" y="254643"/>
                  </a:lnTo>
                  <a:lnTo>
                    <a:pt x="2092833" y="274148"/>
                  </a:lnTo>
                  <a:cubicBezTo>
                    <a:pt x="2012352" y="322076"/>
                    <a:pt x="1959438" y="403241"/>
                    <a:pt x="1959438" y="495300"/>
                  </a:cubicBezTo>
                  <a:cubicBezTo>
                    <a:pt x="1959438" y="587359"/>
                    <a:pt x="2012352" y="668524"/>
                    <a:pt x="2092833" y="716452"/>
                  </a:cubicBezTo>
                  <a:lnTo>
                    <a:pt x="2133600" y="735957"/>
                  </a:lnTo>
                  <a:lnTo>
                    <a:pt x="2133600" y="990600"/>
                  </a:lnTo>
                  <a:lnTo>
                    <a:pt x="145679" y="990600"/>
                  </a:lnTo>
                  <a:cubicBezTo>
                    <a:pt x="65223" y="990600"/>
                    <a:pt x="0" y="916681"/>
                    <a:pt x="0" y="825497"/>
                  </a:cubicBezTo>
                  <a:lnTo>
                    <a:pt x="0" y="165103"/>
                  </a:lnTo>
                  <a:cubicBezTo>
                    <a:pt x="0" y="73919"/>
                    <a:pt x="65223" y="0"/>
                    <a:pt x="145679" y="0"/>
                  </a:cubicBezTo>
                  <a:close/>
                </a:path>
              </a:pathLst>
            </a:custGeom>
            <a:solidFill>
              <a:srgbClr val="4A8AC0"/>
            </a:solidFill>
            <a:ln w="5715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0061C79A-F130-4512-B1E2-3077A351FA03}"/>
                </a:ext>
              </a:extLst>
            </p:cNvPr>
            <p:cNvSpPr txBox="1"/>
            <p:nvPr/>
          </p:nvSpPr>
          <p:spPr>
            <a:xfrm>
              <a:off x="6219825" y="2234287"/>
              <a:ext cx="1611966" cy="63682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FALSE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63F31757-B27A-43BF-ABE8-A8A71ED498D3}"/>
              </a:ext>
            </a:extLst>
          </p:cNvPr>
          <p:cNvGrpSpPr/>
          <p:nvPr/>
        </p:nvGrpSpPr>
        <p:grpSpPr>
          <a:xfrm>
            <a:off x="5134157" y="832444"/>
            <a:ext cx="1237397" cy="574506"/>
            <a:chOff x="2590800" y="1765012"/>
            <a:chExt cx="2133600" cy="99060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xmlns="" id="{19D848FE-29F3-40B0-961B-57EAF6A56004}"/>
                </a:ext>
              </a:extLst>
            </p:cNvPr>
            <p:cNvSpPr/>
            <p:nvPr/>
          </p:nvSpPr>
          <p:spPr>
            <a:xfrm>
              <a:off x="2729509" y="1774536"/>
              <a:ext cx="1994891" cy="969264"/>
            </a:xfrm>
            <a:prstGeom prst="roundRect">
              <a:avLst/>
            </a:prstGeom>
            <a:solidFill>
              <a:srgbClr val="4A8AC0"/>
            </a:solidFill>
            <a:ln>
              <a:solidFill>
                <a:srgbClr val="4A8A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ACBB0FF4-239A-4A1F-934E-D3150FDEB61B}"/>
                </a:ext>
              </a:extLst>
            </p:cNvPr>
            <p:cNvSpPr/>
            <p:nvPr/>
          </p:nvSpPr>
          <p:spPr>
            <a:xfrm>
              <a:off x="2590800" y="1765012"/>
              <a:ext cx="1852399" cy="9906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INCORRECT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2D8ABEDD-3BE7-419B-8383-02DB307B6463}"/>
              </a:ext>
            </a:extLst>
          </p:cNvPr>
          <p:cNvGrpSpPr/>
          <p:nvPr/>
        </p:nvGrpSpPr>
        <p:grpSpPr>
          <a:xfrm>
            <a:off x="5052615" y="829687"/>
            <a:ext cx="1237397" cy="574506"/>
            <a:chOff x="856212" y="3429000"/>
            <a:chExt cx="2133600" cy="9906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B15F17A3-CFCB-454C-87F8-CD02E1155183}"/>
                </a:ext>
              </a:extLst>
            </p:cNvPr>
            <p:cNvSpPr/>
            <p:nvPr/>
          </p:nvSpPr>
          <p:spPr>
            <a:xfrm>
              <a:off x="856212" y="3429000"/>
              <a:ext cx="2133600" cy="990600"/>
            </a:xfrm>
            <a:custGeom>
              <a:avLst/>
              <a:gdLst>
                <a:gd name="connsiteX0" fmla="*/ 145679 w 2133600"/>
                <a:gd name="connsiteY0" fmla="*/ 0 h 990600"/>
                <a:gd name="connsiteX1" fmla="*/ 2133600 w 2133600"/>
                <a:gd name="connsiteY1" fmla="*/ 0 h 990600"/>
                <a:gd name="connsiteX2" fmla="*/ 2133600 w 2133600"/>
                <a:gd name="connsiteY2" fmla="*/ 254643 h 990600"/>
                <a:gd name="connsiteX3" fmla="*/ 2092833 w 2133600"/>
                <a:gd name="connsiteY3" fmla="*/ 274148 h 990600"/>
                <a:gd name="connsiteX4" fmla="*/ 1959438 w 2133600"/>
                <a:gd name="connsiteY4" fmla="*/ 495300 h 990600"/>
                <a:gd name="connsiteX5" fmla="*/ 2092833 w 2133600"/>
                <a:gd name="connsiteY5" fmla="*/ 716452 h 990600"/>
                <a:gd name="connsiteX6" fmla="*/ 2133600 w 2133600"/>
                <a:gd name="connsiteY6" fmla="*/ 735957 h 990600"/>
                <a:gd name="connsiteX7" fmla="*/ 2133600 w 2133600"/>
                <a:gd name="connsiteY7" fmla="*/ 990600 h 990600"/>
                <a:gd name="connsiteX8" fmla="*/ 145679 w 2133600"/>
                <a:gd name="connsiteY8" fmla="*/ 990600 h 990600"/>
                <a:gd name="connsiteX9" fmla="*/ 0 w 2133600"/>
                <a:gd name="connsiteY9" fmla="*/ 825497 h 990600"/>
                <a:gd name="connsiteX10" fmla="*/ 0 w 2133600"/>
                <a:gd name="connsiteY10" fmla="*/ 165103 h 990600"/>
                <a:gd name="connsiteX11" fmla="*/ 145679 w 2133600"/>
                <a:gd name="connsiteY11" fmla="*/ 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33600" h="990600">
                  <a:moveTo>
                    <a:pt x="145679" y="0"/>
                  </a:moveTo>
                  <a:lnTo>
                    <a:pt x="2133600" y="0"/>
                  </a:lnTo>
                  <a:lnTo>
                    <a:pt x="2133600" y="254643"/>
                  </a:lnTo>
                  <a:lnTo>
                    <a:pt x="2092833" y="274148"/>
                  </a:lnTo>
                  <a:cubicBezTo>
                    <a:pt x="2012352" y="322076"/>
                    <a:pt x="1959438" y="403241"/>
                    <a:pt x="1959438" y="495300"/>
                  </a:cubicBezTo>
                  <a:cubicBezTo>
                    <a:pt x="1959438" y="587359"/>
                    <a:pt x="2012352" y="668524"/>
                    <a:pt x="2092833" y="716452"/>
                  </a:cubicBezTo>
                  <a:lnTo>
                    <a:pt x="2133600" y="735957"/>
                  </a:lnTo>
                  <a:lnTo>
                    <a:pt x="2133600" y="990600"/>
                  </a:lnTo>
                  <a:lnTo>
                    <a:pt x="145679" y="990600"/>
                  </a:lnTo>
                  <a:cubicBezTo>
                    <a:pt x="65223" y="990600"/>
                    <a:pt x="0" y="916681"/>
                    <a:pt x="0" y="825497"/>
                  </a:cubicBezTo>
                  <a:lnTo>
                    <a:pt x="0" y="165103"/>
                  </a:lnTo>
                  <a:cubicBezTo>
                    <a:pt x="0" y="73919"/>
                    <a:pt x="65223" y="0"/>
                    <a:pt x="145679" y="0"/>
                  </a:cubicBezTo>
                  <a:close/>
                </a:path>
              </a:pathLst>
            </a:custGeom>
            <a:solidFill>
              <a:srgbClr val="4A8AC0"/>
            </a:solidFill>
            <a:ln w="5715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0A96DCC9-F1CC-4A8A-B1EF-E4F8F2307A12}"/>
                </a:ext>
              </a:extLst>
            </p:cNvPr>
            <p:cNvSpPr txBox="1"/>
            <p:nvPr/>
          </p:nvSpPr>
          <p:spPr>
            <a:xfrm>
              <a:off x="1066800" y="3605887"/>
              <a:ext cx="1424013" cy="63682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Yu Gothic" panose="020B0400000000000000" pitchFamily="34" charset="-128"/>
                  <a:ea typeface="Yu Gothic" panose="020B0400000000000000" pitchFamily="34" charset="-128"/>
                </a:rPr>
                <a:t>TRUE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F068577-CF23-481B-863B-E8C6190FA5B8}"/>
              </a:ext>
            </a:extLst>
          </p:cNvPr>
          <p:cNvSpPr/>
          <p:nvPr/>
        </p:nvSpPr>
        <p:spPr>
          <a:xfrm>
            <a:off x="16476" y="5486400"/>
            <a:ext cx="9144000" cy="757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C8A277-6B54-440B-A535-BFCBE0082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713" y="151696"/>
            <a:ext cx="4840015" cy="649344"/>
          </a:xfrm>
        </p:spPr>
        <p:txBody>
          <a:bodyPr/>
          <a:lstStyle/>
          <a:p>
            <a:pPr algn="l"/>
            <a:r>
              <a:rPr lang="en-US" b="1" dirty="0"/>
              <a:t>QUESTION: 8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2" name="Rectangle: Rounded Corners 11">
            <a:hlinkClick r:id="rId3" action="ppaction://hlinksldjump"/>
            <a:extLst>
              <a:ext uri="{FF2B5EF4-FFF2-40B4-BE49-F238E27FC236}">
                <a16:creationId xmlns:a16="http://schemas.microsoft.com/office/drawing/2014/main" xmlns="" id="{7D19D12B-A6CE-4573-8985-7F929B4F7DBE}"/>
              </a:ext>
            </a:extLst>
          </p:cNvPr>
          <p:cNvSpPr/>
          <p:nvPr/>
        </p:nvSpPr>
        <p:spPr>
          <a:xfrm>
            <a:off x="6877076" y="5636602"/>
            <a:ext cx="1210359" cy="4572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NEXT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847230EC-1209-4F06-A831-5A93D615A249}"/>
              </a:ext>
            </a:extLst>
          </p:cNvPr>
          <p:cNvGrpSpPr/>
          <p:nvPr/>
        </p:nvGrpSpPr>
        <p:grpSpPr>
          <a:xfrm>
            <a:off x="685800" y="3336632"/>
            <a:ext cx="3352800" cy="1858670"/>
            <a:chOff x="432486" y="2332038"/>
            <a:chExt cx="4368114" cy="3073766"/>
          </a:xfrm>
          <a:solidFill>
            <a:schemeClr val="bg1">
              <a:lumMod val="75000"/>
            </a:schemeClr>
          </a:solidFill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xmlns="" id="{A5E7046B-53DE-47DF-BA99-0A790AAA8263}"/>
                </a:ext>
              </a:extLst>
            </p:cNvPr>
            <p:cNvSpPr/>
            <p:nvPr/>
          </p:nvSpPr>
          <p:spPr>
            <a:xfrm>
              <a:off x="432486" y="2332038"/>
              <a:ext cx="4368114" cy="3073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6EDF6F27-BEE1-41C1-A2C8-14260BF5DAD2}"/>
                </a:ext>
              </a:extLst>
            </p:cNvPr>
            <p:cNvSpPr txBox="1"/>
            <p:nvPr/>
          </p:nvSpPr>
          <p:spPr>
            <a:xfrm>
              <a:off x="766874" y="2529679"/>
              <a:ext cx="3372639" cy="2633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You are correct!</a:t>
              </a:r>
            </a:p>
            <a:p>
              <a:endParaRPr lang="en-US" sz="2000" b="1" dirty="0"/>
            </a:p>
            <a:p>
              <a:pPr>
                <a:lnSpc>
                  <a:spcPts val="2300"/>
                </a:lnSpc>
              </a:pPr>
              <a:r>
                <a:rPr lang="en-US" sz="2000" dirty="0"/>
                <a:t>They are of different radius. Hence need not be congruent.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8F32E24-CF86-466B-B490-C684BD14A303}"/>
              </a:ext>
            </a:extLst>
          </p:cNvPr>
          <p:cNvSpPr txBox="1"/>
          <p:nvPr/>
        </p:nvSpPr>
        <p:spPr>
          <a:xfrm>
            <a:off x="361576" y="737071"/>
            <a:ext cx="4928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Are all coins congruent?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491B17C7-9A32-4A81-AB5C-052C3C7FBBCE}"/>
              </a:ext>
            </a:extLst>
          </p:cNvPr>
          <p:cNvGrpSpPr/>
          <p:nvPr/>
        </p:nvGrpSpPr>
        <p:grpSpPr>
          <a:xfrm>
            <a:off x="5189881" y="3343226"/>
            <a:ext cx="3352800" cy="1858670"/>
            <a:chOff x="432486" y="2332038"/>
            <a:chExt cx="4368114" cy="3073766"/>
          </a:xfrm>
          <a:solidFill>
            <a:schemeClr val="bg1">
              <a:lumMod val="75000"/>
            </a:schemeClr>
          </a:solidFill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xmlns="" id="{78CD7511-4E85-4468-9328-93C3546EECD0}"/>
                </a:ext>
              </a:extLst>
            </p:cNvPr>
            <p:cNvSpPr/>
            <p:nvPr/>
          </p:nvSpPr>
          <p:spPr>
            <a:xfrm>
              <a:off x="432486" y="2332038"/>
              <a:ext cx="4368114" cy="30737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3047C2D0-C94E-4758-88CA-697856C1369F}"/>
                </a:ext>
              </a:extLst>
            </p:cNvPr>
            <p:cNvSpPr txBox="1"/>
            <p:nvPr/>
          </p:nvSpPr>
          <p:spPr>
            <a:xfrm>
              <a:off x="747740" y="2545068"/>
              <a:ext cx="3290860" cy="2633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You are incorrect!</a:t>
              </a:r>
            </a:p>
            <a:p>
              <a:endParaRPr lang="en-US" sz="2000" b="1" dirty="0"/>
            </a:p>
            <a:p>
              <a:pPr>
                <a:lnSpc>
                  <a:spcPts val="2300"/>
                </a:lnSpc>
              </a:pPr>
              <a:r>
                <a:rPr lang="en-US" sz="2000" dirty="0"/>
                <a:t>They are of different radius. Hence, need not be congruent.</a:t>
              </a:r>
            </a:p>
          </p:txBody>
        </p:sp>
      </p:grpSp>
      <p:pic>
        <p:nvPicPr>
          <p:cNvPr id="1032" name="Picture 8" descr="Rupees, Money, Coins, Currency, Finance, Business">
            <a:extLst>
              <a:ext uri="{FF2B5EF4-FFF2-40B4-BE49-F238E27FC236}">
                <a16:creationId xmlns:a16="http://schemas.microsoft.com/office/drawing/2014/main" xmlns="" id="{72E16B12-58C1-473B-8878-D84EE1398D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836" r="14166" b="24855"/>
          <a:stretch/>
        </p:blipFill>
        <p:spPr bwMode="auto">
          <a:xfrm>
            <a:off x="1325901" y="1659529"/>
            <a:ext cx="2506828" cy="135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50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0.1158 -0.00208 " pathEditMode="relative" rAng="0" ptsTypes="AA">
                                      <p:cBhvr>
                                        <p:cTn id="1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81" y="-11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96296E-6 L 0.11771 -0.00092 " pathEditMode="relative" rAng="0" ptsTypes="AA">
                                      <p:cBhvr>
                                        <p:cTn id="23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85" y="-4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F068577-CF23-481B-863B-E8C6190FA5B8}"/>
              </a:ext>
            </a:extLst>
          </p:cNvPr>
          <p:cNvSpPr/>
          <p:nvPr/>
        </p:nvSpPr>
        <p:spPr>
          <a:xfrm>
            <a:off x="7434" y="5473539"/>
            <a:ext cx="9144000" cy="757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C8A277-6B54-440B-A535-BFCBE0082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213" y="109832"/>
            <a:ext cx="4840015" cy="452804"/>
          </a:xfrm>
        </p:spPr>
        <p:txBody>
          <a:bodyPr/>
          <a:lstStyle/>
          <a:p>
            <a:pPr algn="l"/>
            <a:r>
              <a:rPr lang="en-US" b="1" dirty="0"/>
              <a:t>QUESTION: 9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847230EC-1209-4F06-A831-5A93D615A249}"/>
              </a:ext>
            </a:extLst>
          </p:cNvPr>
          <p:cNvGrpSpPr/>
          <p:nvPr/>
        </p:nvGrpSpPr>
        <p:grpSpPr>
          <a:xfrm>
            <a:off x="393778" y="2623098"/>
            <a:ext cx="6083222" cy="2924611"/>
            <a:chOff x="420551" y="853702"/>
            <a:chExt cx="4368114" cy="8120788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xmlns="" id="{A5E7046B-53DE-47DF-BA99-0A790AAA8263}"/>
                </a:ext>
              </a:extLst>
            </p:cNvPr>
            <p:cNvSpPr/>
            <p:nvPr/>
          </p:nvSpPr>
          <p:spPr>
            <a:xfrm>
              <a:off x="420551" y="853702"/>
              <a:ext cx="4368114" cy="752738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6EDF6F27-BEE1-41C1-A2C8-14260BF5DAD2}"/>
                </a:ext>
              </a:extLst>
            </p:cNvPr>
            <p:cNvSpPr txBox="1"/>
            <p:nvPr/>
          </p:nvSpPr>
          <p:spPr>
            <a:xfrm>
              <a:off x="535575" y="1026660"/>
              <a:ext cx="4103708" cy="7947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Answer!</a:t>
              </a:r>
            </a:p>
            <a:p>
              <a:r>
                <a:rPr lang="en-US" sz="2000" dirty="0"/>
                <a:t>For rectangle ABCD, </a:t>
              </a:r>
            </a:p>
            <a:p>
              <a:r>
                <a:rPr lang="en-US" sz="2000" dirty="0"/>
                <a:t>Perimeter=2 (</a:t>
              </a:r>
              <a:r>
                <a:rPr lang="en-US" sz="2000" dirty="0" err="1"/>
                <a:t>l+b</a:t>
              </a:r>
              <a:r>
                <a:rPr lang="en-US" sz="2000" dirty="0"/>
                <a:t>)</a:t>
              </a:r>
            </a:p>
            <a:p>
              <a:r>
                <a:rPr lang="en-US" sz="2000" dirty="0"/>
                <a:t>40=2(12+b)</a:t>
              </a:r>
            </a:p>
            <a:p>
              <a:r>
                <a:rPr lang="en-US" sz="2000" dirty="0"/>
                <a:t>b=8 m</a:t>
              </a:r>
            </a:p>
            <a:p>
              <a:r>
                <a:rPr lang="en-US" sz="2000" dirty="0"/>
                <a:t>Since rectangle ABCD is congruent to rectangle PQRS,</a:t>
              </a:r>
            </a:p>
            <a:p>
              <a:r>
                <a:rPr lang="en-US" sz="2000" b="1" dirty="0"/>
                <a:t>Breadth of PQRS = 8 m </a:t>
              </a:r>
            </a:p>
            <a:p>
              <a:r>
                <a:rPr lang="en-US" sz="2000" b="1" dirty="0"/>
                <a:t>Length of PQRS = 12 m</a:t>
              </a:r>
            </a:p>
            <a:p>
              <a:endParaRPr lang="en-US" sz="2000" b="1" dirty="0"/>
            </a:p>
          </p:txBody>
        </p:sp>
      </p:grpSp>
      <p:sp>
        <p:nvSpPr>
          <p:cNvPr id="12" name="Rectangle: Rounded Corners 11">
            <a:hlinkClick r:id="rId3" action="ppaction://hlinksldjump"/>
            <a:extLst>
              <a:ext uri="{FF2B5EF4-FFF2-40B4-BE49-F238E27FC236}">
                <a16:creationId xmlns:a16="http://schemas.microsoft.com/office/drawing/2014/main" xmlns="" id="{7D19D12B-A6CE-4573-8985-7F929B4F7DBE}"/>
              </a:ext>
            </a:extLst>
          </p:cNvPr>
          <p:cNvSpPr/>
          <p:nvPr/>
        </p:nvSpPr>
        <p:spPr>
          <a:xfrm>
            <a:off x="6868034" y="5623741"/>
            <a:ext cx="1210359" cy="4572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NEXT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3C0E987-998B-422E-85C2-C0D17C84EB13}"/>
              </a:ext>
            </a:extLst>
          </p:cNvPr>
          <p:cNvSpPr txBox="1"/>
          <p:nvPr/>
        </p:nvSpPr>
        <p:spPr>
          <a:xfrm>
            <a:off x="449213" y="859641"/>
            <a:ext cx="81019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Two rectangles ABCD &amp; PQRS are congruent. If the length of the rectangle ABCD is 12 m &amp; its perimeter is 40m, find the length &amp; breadth of rectangle PQRS.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41435E6B-9C8A-4F7E-95AF-5BC28DBB7CE7}"/>
              </a:ext>
            </a:extLst>
          </p:cNvPr>
          <p:cNvGrpSpPr/>
          <p:nvPr/>
        </p:nvGrpSpPr>
        <p:grpSpPr>
          <a:xfrm>
            <a:off x="6867319" y="2653792"/>
            <a:ext cx="1476070" cy="782128"/>
            <a:chOff x="914400" y="4134928"/>
            <a:chExt cx="2330635" cy="1066800"/>
          </a:xfrm>
        </p:grpSpPr>
        <p:sp>
          <p:nvSpPr>
            <p:cNvPr id="28" name="Rectangle: Rounded Corners 5">
              <a:extLst>
                <a:ext uri="{FF2B5EF4-FFF2-40B4-BE49-F238E27FC236}">
                  <a16:creationId xmlns:a16="http://schemas.microsoft.com/office/drawing/2014/main" xmlns="" id="{F9FF0744-7E6E-4502-BDA7-464FC0E51A30}"/>
                </a:ext>
              </a:extLst>
            </p:cNvPr>
            <p:cNvSpPr/>
            <p:nvPr/>
          </p:nvSpPr>
          <p:spPr>
            <a:xfrm>
              <a:off x="914400" y="4134928"/>
              <a:ext cx="2123598" cy="1066800"/>
            </a:xfrm>
            <a:custGeom>
              <a:avLst/>
              <a:gdLst>
                <a:gd name="connsiteX0" fmla="*/ 0 w 2286000"/>
                <a:gd name="connsiteY0" fmla="*/ 177804 h 1066800"/>
                <a:gd name="connsiteX1" fmla="*/ 177804 w 2286000"/>
                <a:gd name="connsiteY1" fmla="*/ 0 h 1066800"/>
                <a:gd name="connsiteX2" fmla="*/ 2108196 w 2286000"/>
                <a:gd name="connsiteY2" fmla="*/ 0 h 1066800"/>
                <a:gd name="connsiteX3" fmla="*/ 2286000 w 2286000"/>
                <a:gd name="connsiteY3" fmla="*/ 177804 h 1066800"/>
                <a:gd name="connsiteX4" fmla="*/ 2286000 w 2286000"/>
                <a:gd name="connsiteY4" fmla="*/ 888996 h 1066800"/>
                <a:gd name="connsiteX5" fmla="*/ 2108196 w 2286000"/>
                <a:gd name="connsiteY5" fmla="*/ 1066800 h 1066800"/>
                <a:gd name="connsiteX6" fmla="*/ 177804 w 2286000"/>
                <a:gd name="connsiteY6" fmla="*/ 1066800 h 1066800"/>
                <a:gd name="connsiteX7" fmla="*/ 0 w 2286000"/>
                <a:gd name="connsiteY7" fmla="*/ 888996 h 1066800"/>
                <a:gd name="connsiteX8" fmla="*/ 0 w 2286000"/>
                <a:gd name="connsiteY8" fmla="*/ 177804 h 1066800"/>
                <a:gd name="connsiteX0" fmla="*/ 0 w 2286000"/>
                <a:gd name="connsiteY0" fmla="*/ 177804 h 1066800"/>
                <a:gd name="connsiteX1" fmla="*/ 177804 w 2286000"/>
                <a:gd name="connsiteY1" fmla="*/ 0 h 1066800"/>
                <a:gd name="connsiteX2" fmla="*/ 2108196 w 2286000"/>
                <a:gd name="connsiteY2" fmla="*/ 0 h 1066800"/>
                <a:gd name="connsiteX3" fmla="*/ 1802921 w 2286000"/>
                <a:gd name="connsiteY3" fmla="*/ 522860 h 1066800"/>
                <a:gd name="connsiteX4" fmla="*/ 2286000 w 2286000"/>
                <a:gd name="connsiteY4" fmla="*/ 888996 h 1066800"/>
                <a:gd name="connsiteX5" fmla="*/ 2108196 w 2286000"/>
                <a:gd name="connsiteY5" fmla="*/ 1066800 h 1066800"/>
                <a:gd name="connsiteX6" fmla="*/ 177804 w 2286000"/>
                <a:gd name="connsiteY6" fmla="*/ 1066800 h 1066800"/>
                <a:gd name="connsiteX7" fmla="*/ 0 w 2286000"/>
                <a:gd name="connsiteY7" fmla="*/ 888996 h 1066800"/>
                <a:gd name="connsiteX8" fmla="*/ 0 w 2286000"/>
                <a:gd name="connsiteY8" fmla="*/ 177804 h 1066800"/>
                <a:gd name="connsiteX0" fmla="*/ 0 w 2123598"/>
                <a:gd name="connsiteY0" fmla="*/ 177804 h 1066800"/>
                <a:gd name="connsiteX1" fmla="*/ 177804 w 2123598"/>
                <a:gd name="connsiteY1" fmla="*/ 0 h 1066800"/>
                <a:gd name="connsiteX2" fmla="*/ 2108196 w 2123598"/>
                <a:gd name="connsiteY2" fmla="*/ 0 h 1066800"/>
                <a:gd name="connsiteX3" fmla="*/ 1802921 w 2123598"/>
                <a:gd name="connsiteY3" fmla="*/ 522860 h 1066800"/>
                <a:gd name="connsiteX4" fmla="*/ 1802921 w 2123598"/>
                <a:gd name="connsiteY4" fmla="*/ 785479 h 1066800"/>
                <a:gd name="connsiteX5" fmla="*/ 2108196 w 2123598"/>
                <a:gd name="connsiteY5" fmla="*/ 1066800 h 1066800"/>
                <a:gd name="connsiteX6" fmla="*/ 177804 w 2123598"/>
                <a:gd name="connsiteY6" fmla="*/ 1066800 h 1066800"/>
                <a:gd name="connsiteX7" fmla="*/ 0 w 2123598"/>
                <a:gd name="connsiteY7" fmla="*/ 888996 h 1066800"/>
                <a:gd name="connsiteX8" fmla="*/ 0 w 2123598"/>
                <a:gd name="connsiteY8" fmla="*/ 177804 h 1066800"/>
                <a:gd name="connsiteX0" fmla="*/ 0 w 2123598"/>
                <a:gd name="connsiteY0" fmla="*/ 177804 h 1066800"/>
                <a:gd name="connsiteX1" fmla="*/ 177804 w 2123598"/>
                <a:gd name="connsiteY1" fmla="*/ 0 h 1066800"/>
                <a:gd name="connsiteX2" fmla="*/ 2108196 w 2123598"/>
                <a:gd name="connsiteY2" fmla="*/ 0 h 1066800"/>
                <a:gd name="connsiteX3" fmla="*/ 1751163 w 2123598"/>
                <a:gd name="connsiteY3" fmla="*/ 402091 h 1066800"/>
                <a:gd name="connsiteX4" fmla="*/ 1802921 w 2123598"/>
                <a:gd name="connsiteY4" fmla="*/ 785479 h 1066800"/>
                <a:gd name="connsiteX5" fmla="*/ 2108196 w 2123598"/>
                <a:gd name="connsiteY5" fmla="*/ 1066800 h 1066800"/>
                <a:gd name="connsiteX6" fmla="*/ 177804 w 2123598"/>
                <a:gd name="connsiteY6" fmla="*/ 1066800 h 1066800"/>
                <a:gd name="connsiteX7" fmla="*/ 0 w 2123598"/>
                <a:gd name="connsiteY7" fmla="*/ 888996 h 1066800"/>
                <a:gd name="connsiteX8" fmla="*/ 0 w 2123598"/>
                <a:gd name="connsiteY8" fmla="*/ 177804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23598" h="1066800">
                  <a:moveTo>
                    <a:pt x="0" y="177804"/>
                  </a:moveTo>
                  <a:cubicBezTo>
                    <a:pt x="0" y="79606"/>
                    <a:pt x="79606" y="0"/>
                    <a:pt x="177804" y="0"/>
                  </a:cubicBezTo>
                  <a:lnTo>
                    <a:pt x="2108196" y="0"/>
                  </a:lnTo>
                  <a:cubicBezTo>
                    <a:pt x="2206394" y="0"/>
                    <a:pt x="1751163" y="303893"/>
                    <a:pt x="1751163" y="402091"/>
                  </a:cubicBezTo>
                  <a:lnTo>
                    <a:pt x="1802921" y="785479"/>
                  </a:lnTo>
                  <a:cubicBezTo>
                    <a:pt x="1802921" y="883677"/>
                    <a:pt x="2206394" y="1066800"/>
                    <a:pt x="2108196" y="1066800"/>
                  </a:cubicBezTo>
                  <a:lnTo>
                    <a:pt x="177804" y="1066800"/>
                  </a:lnTo>
                  <a:cubicBezTo>
                    <a:pt x="79606" y="1066800"/>
                    <a:pt x="0" y="987194"/>
                    <a:pt x="0" y="888996"/>
                  </a:cubicBezTo>
                  <a:lnTo>
                    <a:pt x="0" y="177804"/>
                  </a:lnTo>
                  <a:close/>
                </a:path>
              </a:pathLst>
            </a:custGeom>
            <a:solidFill>
              <a:srgbClr val="4A8AC0"/>
            </a:solidFill>
            <a:ln w="571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51234B55-5F61-4C08-8133-2988A855A364}"/>
                </a:ext>
              </a:extLst>
            </p:cNvPr>
            <p:cNvSpPr/>
            <p:nvPr/>
          </p:nvSpPr>
          <p:spPr>
            <a:xfrm>
              <a:off x="952089" y="4190341"/>
              <a:ext cx="2292947" cy="990600"/>
            </a:xfrm>
            <a:custGeom>
              <a:avLst/>
              <a:gdLst>
                <a:gd name="connsiteX0" fmla="*/ 165103 w 2590800"/>
                <a:gd name="connsiteY0" fmla="*/ 0 h 990600"/>
                <a:gd name="connsiteX1" fmla="*/ 2425697 w 2590800"/>
                <a:gd name="connsiteY1" fmla="*/ 0 h 990600"/>
                <a:gd name="connsiteX2" fmla="*/ 2590800 w 2590800"/>
                <a:gd name="connsiteY2" fmla="*/ 165103 h 990600"/>
                <a:gd name="connsiteX3" fmla="*/ 2590800 w 2590800"/>
                <a:gd name="connsiteY3" fmla="*/ 230733 h 990600"/>
                <a:gd name="connsiteX4" fmla="*/ 2563596 w 2590800"/>
                <a:gd name="connsiteY4" fmla="*/ 228600 h 990600"/>
                <a:gd name="connsiteX5" fmla="*/ 2220696 w 2590800"/>
                <a:gd name="connsiteY5" fmla="*/ 495300 h 990600"/>
                <a:gd name="connsiteX6" fmla="*/ 2563596 w 2590800"/>
                <a:gd name="connsiteY6" fmla="*/ 762000 h 990600"/>
                <a:gd name="connsiteX7" fmla="*/ 2590800 w 2590800"/>
                <a:gd name="connsiteY7" fmla="*/ 759867 h 990600"/>
                <a:gd name="connsiteX8" fmla="*/ 2590800 w 2590800"/>
                <a:gd name="connsiteY8" fmla="*/ 825497 h 990600"/>
                <a:gd name="connsiteX9" fmla="*/ 2425697 w 2590800"/>
                <a:gd name="connsiteY9" fmla="*/ 990600 h 990600"/>
                <a:gd name="connsiteX10" fmla="*/ 165103 w 2590800"/>
                <a:gd name="connsiteY10" fmla="*/ 990600 h 990600"/>
                <a:gd name="connsiteX11" fmla="*/ 0 w 2590800"/>
                <a:gd name="connsiteY11" fmla="*/ 825497 h 990600"/>
                <a:gd name="connsiteX12" fmla="*/ 0 w 2590800"/>
                <a:gd name="connsiteY12" fmla="*/ 165103 h 990600"/>
                <a:gd name="connsiteX13" fmla="*/ 165103 w 2590800"/>
                <a:gd name="connsiteY13" fmla="*/ 0 h 990600"/>
                <a:gd name="connsiteX0" fmla="*/ 165103 w 2590800"/>
                <a:gd name="connsiteY0" fmla="*/ 0 h 990600"/>
                <a:gd name="connsiteX1" fmla="*/ 2425697 w 2590800"/>
                <a:gd name="connsiteY1" fmla="*/ 0 h 990600"/>
                <a:gd name="connsiteX2" fmla="*/ 2590800 w 2590800"/>
                <a:gd name="connsiteY2" fmla="*/ 165103 h 990600"/>
                <a:gd name="connsiteX3" fmla="*/ 2590800 w 2590800"/>
                <a:gd name="connsiteY3" fmla="*/ 230733 h 990600"/>
                <a:gd name="connsiteX4" fmla="*/ 2563596 w 2590800"/>
                <a:gd name="connsiteY4" fmla="*/ 228600 h 990600"/>
                <a:gd name="connsiteX5" fmla="*/ 2575555 w 2590800"/>
                <a:gd name="connsiteY5" fmla="*/ 495300 h 990600"/>
                <a:gd name="connsiteX6" fmla="*/ 2563596 w 2590800"/>
                <a:gd name="connsiteY6" fmla="*/ 762000 h 990600"/>
                <a:gd name="connsiteX7" fmla="*/ 2590800 w 2590800"/>
                <a:gd name="connsiteY7" fmla="*/ 759867 h 990600"/>
                <a:gd name="connsiteX8" fmla="*/ 2590800 w 2590800"/>
                <a:gd name="connsiteY8" fmla="*/ 825497 h 990600"/>
                <a:gd name="connsiteX9" fmla="*/ 2425697 w 2590800"/>
                <a:gd name="connsiteY9" fmla="*/ 990600 h 990600"/>
                <a:gd name="connsiteX10" fmla="*/ 165103 w 2590800"/>
                <a:gd name="connsiteY10" fmla="*/ 990600 h 990600"/>
                <a:gd name="connsiteX11" fmla="*/ 0 w 2590800"/>
                <a:gd name="connsiteY11" fmla="*/ 825497 h 990600"/>
                <a:gd name="connsiteX12" fmla="*/ 0 w 2590800"/>
                <a:gd name="connsiteY12" fmla="*/ 165103 h 990600"/>
                <a:gd name="connsiteX13" fmla="*/ 165103 w 2590800"/>
                <a:gd name="connsiteY13" fmla="*/ 0 h 990600"/>
                <a:gd name="connsiteX0" fmla="*/ 165103 w 2590800"/>
                <a:gd name="connsiteY0" fmla="*/ 0 h 990600"/>
                <a:gd name="connsiteX1" fmla="*/ 2425697 w 2590800"/>
                <a:gd name="connsiteY1" fmla="*/ 0 h 990600"/>
                <a:gd name="connsiteX2" fmla="*/ 2590800 w 2590800"/>
                <a:gd name="connsiteY2" fmla="*/ 165103 h 990600"/>
                <a:gd name="connsiteX3" fmla="*/ 2590800 w 2590800"/>
                <a:gd name="connsiteY3" fmla="*/ 230733 h 990600"/>
                <a:gd name="connsiteX4" fmla="*/ 2563596 w 2590800"/>
                <a:gd name="connsiteY4" fmla="*/ 228600 h 990600"/>
                <a:gd name="connsiteX5" fmla="*/ 2589191 w 2590800"/>
                <a:gd name="connsiteY5" fmla="*/ 484907 h 990600"/>
                <a:gd name="connsiteX6" fmla="*/ 2563596 w 2590800"/>
                <a:gd name="connsiteY6" fmla="*/ 762000 h 990600"/>
                <a:gd name="connsiteX7" fmla="*/ 2590800 w 2590800"/>
                <a:gd name="connsiteY7" fmla="*/ 759867 h 990600"/>
                <a:gd name="connsiteX8" fmla="*/ 2590800 w 2590800"/>
                <a:gd name="connsiteY8" fmla="*/ 825497 h 990600"/>
                <a:gd name="connsiteX9" fmla="*/ 2425697 w 2590800"/>
                <a:gd name="connsiteY9" fmla="*/ 990600 h 990600"/>
                <a:gd name="connsiteX10" fmla="*/ 165103 w 2590800"/>
                <a:gd name="connsiteY10" fmla="*/ 990600 h 990600"/>
                <a:gd name="connsiteX11" fmla="*/ 0 w 2590800"/>
                <a:gd name="connsiteY11" fmla="*/ 825497 h 990600"/>
                <a:gd name="connsiteX12" fmla="*/ 0 w 2590800"/>
                <a:gd name="connsiteY12" fmla="*/ 165103 h 990600"/>
                <a:gd name="connsiteX13" fmla="*/ 165103 w 2590800"/>
                <a:gd name="connsiteY13" fmla="*/ 0 h 990600"/>
                <a:gd name="connsiteX0" fmla="*/ 165103 w 2590800"/>
                <a:gd name="connsiteY0" fmla="*/ 0 h 990600"/>
                <a:gd name="connsiteX1" fmla="*/ 2425697 w 2590800"/>
                <a:gd name="connsiteY1" fmla="*/ 0 h 990600"/>
                <a:gd name="connsiteX2" fmla="*/ 2590800 w 2590800"/>
                <a:gd name="connsiteY2" fmla="*/ 165103 h 990600"/>
                <a:gd name="connsiteX3" fmla="*/ 2590800 w 2590800"/>
                <a:gd name="connsiteY3" fmla="*/ 230733 h 990600"/>
                <a:gd name="connsiteX4" fmla="*/ 2563596 w 2590800"/>
                <a:gd name="connsiteY4" fmla="*/ 223403 h 990600"/>
                <a:gd name="connsiteX5" fmla="*/ 2589191 w 2590800"/>
                <a:gd name="connsiteY5" fmla="*/ 484907 h 990600"/>
                <a:gd name="connsiteX6" fmla="*/ 2563596 w 2590800"/>
                <a:gd name="connsiteY6" fmla="*/ 762000 h 990600"/>
                <a:gd name="connsiteX7" fmla="*/ 2590800 w 2590800"/>
                <a:gd name="connsiteY7" fmla="*/ 759867 h 990600"/>
                <a:gd name="connsiteX8" fmla="*/ 2590800 w 2590800"/>
                <a:gd name="connsiteY8" fmla="*/ 825497 h 990600"/>
                <a:gd name="connsiteX9" fmla="*/ 2425697 w 2590800"/>
                <a:gd name="connsiteY9" fmla="*/ 990600 h 990600"/>
                <a:gd name="connsiteX10" fmla="*/ 165103 w 2590800"/>
                <a:gd name="connsiteY10" fmla="*/ 990600 h 990600"/>
                <a:gd name="connsiteX11" fmla="*/ 0 w 2590800"/>
                <a:gd name="connsiteY11" fmla="*/ 825497 h 990600"/>
                <a:gd name="connsiteX12" fmla="*/ 0 w 2590800"/>
                <a:gd name="connsiteY12" fmla="*/ 165103 h 990600"/>
                <a:gd name="connsiteX13" fmla="*/ 165103 w 2590800"/>
                <a:gd name="connsiteY13" fmla="*/ 0 h 990600"/>
                <a:gd name="connsiteX0" fmla="*/ 165103 w 2598887"/>
                <a:gd name="connsiteY0" fmla="*/ 0 h 990600"/>
                <a:gd name="connsiteX1" fmla="*/ 2425697 w 2598887"/>
                <a:gd name="connsiteY1" fmla="*/ 0 h 990600"/>
                <a:gd name="connsiteX2" fmla="*/ 2590800 w 2598887"/>
                <a:gd name="connsiteY2" fmla="*/ 165103 h 990600"/>
                <a:gd name="connsiteX3" fmla="*/ 2590800 w 2598887"/>
                <a:gd name="connsiteY3" fmla="*/ 230733 h 990600"/>
                <a:gd name="connsiteX4" fmla="*/ 2563596 w 2598887"/>
                <a:gd name="connsiteY4" fmla="*/ 223403 h 990600"/>
                <a:gd name="connsiteX5" fmla="*/ 2597571 w 2598887"/>
                <a:gd name="connsiteY5" fmla="*/ 324430 h 990600"/>
                <a:gd name="connsiteX6" fmla="*/ 2589191 w 2598887"/>
                <a:gd name="connsiteY6" fmla="*/ 484907 h 990600"/>
                <a:gd name="connsiteX7" fmla="*/ 2563596 w 2598887"/>
                <a:gd name="connsiteY7" fmla="*/ 762000 h 990600"/>
                <a:gd name="connsiteX8" fmla="*/ 2590800 w 2598887"/>
                <a:gd name="connsiteY8" fmla="*/ 759867 h 990600"/>
                <a:gd name="connsiteX9" fmla="*/ 2590800 w 2598887"/>
                <a:gd name="connsiteY9" fmla="*/ 825497 h 990600"/>
                <a:gd name="connsiteX10" fmla="*/ 2425697 w 2598887"/>
                <a:gd name="connsiteY10" fmla="*/ 990600 h 990600"/>
                <a:gd name="connsiteX11" fmla="*/ 165103 w 2598887"/>
                <a:gd name="connsiteY11" fmla="*/ 990600 h 990600"/>
                <a:gd name="connsiteX12" fmla="*/ 0 w 2598887"/>
                <a:gd name="connsiteY12" fmla="*/ 825497 h 990600"/>
                <a:gd name="connsiteX13" fmla="*/ 0 w 2598887"/>
                <a:gd name="connsiteY13" fmla="*/ 165103 h 990600"/>
                <a:gd name="connsiteX14" fmla="*/ 165103 w 2598887"/>
                <a:gd name="connsiteY14" fmla="*/ 0 h 990600"/>
                <a:gd name="connsiteX0" fmla="*/ 165103 w 2598674"/>
                <a:gd name="connsiteY0" fmla="*/ 0 h 990600"/>
                <a:gd name="connsiteX1" fmla="*/ 2425697 w 2598674"/>
                <a:gd name="connsiteY1" fmla="*/ 0 h 990600"/>
                <a:gd name="connsiteX2" fmla="*/ 2590800 w 2598674"/>
                <a:gd name="connsiteY2" fmla="*/ 165103 h 990600"/>
                <a:gd name="connsiteX3" fmla="*/ 2590800 w 2598674"/>
                <a:gd name="connsiteY3" fmla="*/ 230733 h 990600"/>
                <a:gd name="connsiteX4" fmla="*/ 2563596 w 2598674"/>
                <a:gd name="connsiteY4" fmla="*/ 223403 h 990600"/>
                <a:gd name="connsiteX5" fmla="*/ 2597571 w 2598674"/>
                <a:gd name="connsiteY5" fmla="*/ 324430 h 990600"/>
                <a:gd name="connsiteX6" fmla="*/ 2589191 w 2598674"/>
                <a:gd name="connsiteY6" fmla="*/ 484907 h 990600"/>
                <a:gd name="connsiteX7" fmla="*/ 2577118 w 2598674"/>
                <a:gd name="connsiteY7" fmla="*/ 667414 h 990600"/>
                <a:gd name="connsiteX8" fmla="*/ 2563596 w 2598674"/>
                <a:gd name="connsiteY8" fmla="*/ 762000 h 990600"/>
                <a:gd name="connsiteX9" fmla="*/ 2590800 w 2598674"/>
                <a:gd name="connsiteY9" fmla="*/ 759867 h 990600"/>
                <a:gd name="connsiteX10" fmla="*/ 2590800 w 2598674"/>
                <a:gd name="connsiteY10" fmla="*/ 825497 h 990600"/>
                <a:gd name="connsiteX11" fmla="*/ 2425697 w 2598674"/>
                <a:gd name="connsiteY11" fmla="*/ 990600 h 990600"/>
                <a:gd name="connsiteX12" fmla="*/ 165103 w 2598674"/>
                <a:gd name="connsiteY12" fmla="*/ 990600 h 990600"/>
                <a:gd name="connsiteX13" fmla="*/ 0 w 2598674"/>
                <a:gd name="connsiteY13" fmla="*/ 825497 h 990600"/>
                <a:gd name="connsiteX14" fmla="*/ 0 w 2598674"/>
                <a:gd name="connsiteY14" fmla="*/ 165103 h 990600"/>
                <a:gd name="connsiteX15" fmla="*/ 165103 w 2598674"/>
                <a:gd name="connsiteY15" fmla="*/ 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98674" h="990600">
                  <a:moveTo>
                    <a:pt x="165103" y="0"/>
                  </a:moveTo>
                  <a:lnTo>
                    <a:pt x="2425697" y="0"/>
                  </a:lnTo>
                  <a:cubicBezTo>
                    <a:pt x="2516881" y="0"/>
                    <a:pt x="2590800" y="73919"/>
                    <a:pt x="2590800" y="165103"/>
                  </a:cubicBezTo>
                  <a:lnTo>
                    <a:pt x="2590800" y="230733"/>
                  </a:lnTo>
                  <a:lnTo>
                    <a:pt x="2563596" y="223403"/>
                  </a:lnTo>
                  <a:cubicBezTo>
                    <a:pt x="2549953" y="236421"/>
                    <a:pt x="2593305" y="280846"/>
                    <a:pt x="2597571" y="324430"/>
                  </a:cubicBezTo>
                  <a:cubicBezTo>
                    <a:pt x="2601837" y="368014"/>
                    <a:pt x="2592600" y="427743"/>
                    <a:pt x="2589191" y="484907"/>
                  </a:cubicBezTo>
                  <a:cubicBezTo>
                    <a:pt x="2585782" y="542071"/>
                    <a:pt x="2581384" y="621232"/>
                    <a:pt x="2577118" y="667414"/>
                  </a:cubicBezTo>
                  <a:cubicBezTo>
                    <a:pt x="2572852" y="713596"/>
                    <a:pt x="2547680" y="745725"/>
                    <a:pt x="2563596" y="762000"/>
                  </a:cubicBezTo>
                  <a:lnTo>
                    <a:pt x="2590800" y="759867"/>
                  </a:lnTo>
                  <a:lnTo>
                    <a:pt x="2590800" y="825497"/>
                  </a:lnTo>
                  <a:cubicBezTo>
                    <a:pt x="2590800" y="916681"/>
                    <a:pt x="2516881" y="990600"/>
                    <a:pt x="2425697" y="990600"/>
                  </a:cubicBezTo>
                  <a:lnTo>
                    <a:pt x="165103" y="990600"/>
                  </a:lnTo>
                  <a:cubicBezTo>
                    <a:pt x="73919" y="990600"/>
                    <a:pt x="0" y="916681"/>
                    <a:pt x="0" y="825497"/>
                  </a:cubicBezTo>
                  <a:lnTo>
                    <a:pt x="0" y="165103"/>
                  </a:lnTo>
                  <a:cubicBezTo>
                    <a:pt x="0" y="73919"/>
                    <a:pt x="73919" y="0"/>
                    <a:pt x="165103" y="0"/>
                  </a:cubicBezTo>
                  <a:close/>
                </a:path>
              </a:pathLst>
            </a:custGeom>
            <a:solidFill>
              <a:srgbClr val="4A8AC0"/>
            </a:solidFill>
            <a:ln w="5715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ANSWER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6594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F068577-CF23-481B-863B-E8C6190FA5B8}"/>
              </a:ext>
            </a:extLst>
          </p:cNvPr>
          <p:cNvSpPr/>
          <p:nvPr/>
        </p:nvSpPr>
        <p:spPr>
          <a:xfrm>
            <a:off x="0" y="5490796"/>
            <a:ext cx="9144000" cy="757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C8A277-6B54-440B-A535-BFCBE0082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78" y="229531"/>
            <a:ext cx="4840015" cy="452804"/>
          </a:xfrm>
        </p:spPr>
        <p:txBody>
          <a:bodyPr/>
          <a:lstStyle/>
          <a:p>
            <a:pPr algn="l"/>
            <a:r>
              <a:rPr lang="en-US" b="1" dirty="0"/>
              <a:t>QUESTION: 10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847230EC-1209-4F06-A831-5A93D615A249}"/>
              </a:ext>
            </a:extLst>
          </p:cNvPr>
          <p:cNvGrpSpPr/>
          <p:nvPr/>
        </p:nvGrpSpPr>
        <p:grpSpPr>
          <a:xfrm>
            <a:off x="393778" y="2623098"/>
            <a:ext cx="5854621" cy="2710902"/>
            <a:chOff x="420551" y="853702"/>
            <a:chExt cx="4203965" cy="7527381"/>
          </a:xfrm>
          <a:solidFill>
            <a:schemeClr val="bg1">
              <a:lumMod val="75000"/>
            </a:schemeClr>
          </a:solidFill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xmlns="" id="{A5E7046B-53DE-47DF-BA99-0A790AAA8263}"/>
                </a:ext>
              </a:extLst>
            </p:cNvPr>
            <p:cNvSpPr/>
            <p:nvPr/>
          </p:nvSpPr>
          <p:spPr>
            <a:xfrm>
              <a:off x="420551" y="853702"/>
              <a:ext cx="4094533" cy="752738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6EDF6F27-BEE1-41C1-A2C8-14260BF5DAD2}"/>
                </a:ext>
              </a:extLst>
            </p:cNvPr>
            <p:cNvSpPr txBox="1"/>
            <p:nvPr/>
          </p:nvSpPr>
          <p:spPr>
            <a:xfrm>
              <a:off x="630240" y="1339920"/>
              <a:ext cx="3994276" cy="6238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Answer!</a:t>
              </a:r>
            </a:p>
            <a:p>
              <a:r>
                <a:rPr lang="en-US" sz="2000" dirty="0"/>
                <a:t>Circle C1 is congruent to C2, so radius are equal.</a:t>
              </a:r>
            </a:p>
            <a:p>
              <a:endParaRPr lang="en-US" sz="2000" dirty="0"/>
            </a:p>
            <a:p>
              <a:r>
                <a:rPr lang="en-US" sz="2000" dirty="0"/>
                <a:t>Diameter of C2 = 2 * (Radius of C1)</a:t>
              </a:r>
            </a:p>
            <a:p>
              <a:r>
                <a:rPr lang="en-US" sz="2000" dirty="0"/>
                <a:t>                            = 2*5</a:t>
              </a:r>
            </a:p>
            <a:p>
              <a:r>
                <a:rPr lang="en-US" sz="2000" dirty="0"/>
                <a:t>	        = 10 cm</a:t>
              </a:r>
            </a:p>
            <a:p>
              <a:r>
                <a:rPr lang="en-US" sz="2000" b="1" dirty="0"/>
                <a:t>Diameter of C2 = 10 cm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3C0E987-998B-422E-85C2-C0D17C84EB13}"/>
              </a:ext>
            </a:extLst>
          </p:cNvPr>
          <p:cNvSpPr txBox="1"/>
          <p:nvPr/>
        </p:nvSpPr>
        <p:spPr>
          <a:xfrm>
            <a:off x="467087" y="910935"/>
            <a:ext cx="81019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Circle</a:t>
            </a:r>
            <a:r>
              <a:rPr lang="en-US" dirty="0"/>
              <a:t> </a:t>
            </a:r>
            <a:r>
              <a:rPr lang="en-US" sz="2800" dirty="0">
                <a:latin typeface="+mj-lt"/>
              </a:rPr>
              <a:t>C1 is congruent to circle C2. If the radius of C1 is 5 cm, Find the diameter of C2.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41435E6B-9C8A-4F7E-95AF-5BC28DBB7CE7}"/>
              </a:ext>
            </a:extLst>
          </p:cNvPr>
          <p:cNvGrpSpPr/>
          <p:nvPr/>
        </p:nvGrpSpPr>
        <p:grpSpPr>
          <a:xfrm>
            <a:off x="6861457" y="2623098"/>
            <a:ext cx="1476070" cy="782128"/>
            <a:chOff x="914400" y="4134928"/>
            <a:chExt cx="2330635" cy="1066800"/>
          </a:xfrm>
        </p:grpSpPr>
        <p:sp>
          <p:nvSpPr>
            <p:cNvPr id="28" name="Rectangle: Rounded Corners 5">
              <a:extLst>
                <a:ext uri="{FF2B5EF4-FFF2-40B4-BE49-F238E27FC236}">
                  <a16:creationId xmlns:a16="http://schemas.microsoft.com/office/drawing/2014/main" xmlns="" id="{F9FF0744-7E6E-4502-BDA7-464FC0E51A30}"/>
                </a:ext>
              </a:extLst>
            </p:cNvPr>
            <p:cNvSpPr/>
            <p:nvPr/>
          </p:nvSpPr>
          <p:spPr>
            <a:xfrm>
              <a:off x="914400" y="4134928"/>
              <a:ext cx="2123598" cy="1066800"/>
            </a:xfrm>
            <a:custGeom>
              <a:avLst/>
              <a:gdLst>
                <a:gd name="connsiteX0" fmla="*/ 0 w 2286000"/>
                <a:gd name="connsiteY0" fmla="*/ 177804 h 1066800"/>
                <a:gd name="connsiteX1" fmla="*/ 177804 w 2286000"/>
                <a:gd name="connsiteY1" fmla="*/ 0 h 1066800"/>
                <a:gd name="connsiteX2" fmla="*/ 2108196 w 2286000"/>
                <a:gd name="connsiteY2" fmla="*/ 0 h 1066800"/>
                <a:gd name="connsiteX3" fmla="*/ 2286000 w 2286000"/>
                <a:gd name="connsiteY3" fmla="*/ 177804 h 1066800"/>
                <a:gd name="connsiteX4" fmla="*/ 2286000 w 2286000"/>
                <a:gd name="connsiteY4" fmla="*/ 888996 h 1066800"/>
                <a:gd name="connsiteX5" fmla="*/ 2108196 w 2286000"/>
                <a:gd name="connsiteY5" fmla="*/ 1066800 h 1066800"/>
                <a:gd name="connsiteX6" fmla="*/ 177804 w 2286000"/>
                <a:gd name="connsiteY6" fmla="*/ 1066800 h 1066800"/>
                <a:gd name="connsiteX7" fmla="*/ 0 w 2286000"/>
                <a:gd name="connsiteY7" fmla="*/ 888996 h 1066800"/>
                <a:gd name="connsiteX8" fmla="*/ 0 w 2286000"/>
                <a:gd name="connsiteY8" fmla="*/ 177804 h 1066800"/>
                <a:gd name="connsiteX0" fmla="*/ 0 w 2286000"/>
                <a:gd name="connsiteY0" fmla="*/ 177804 h 1066800"/>
                <a:gd name="connsiteX1" fmla="*/ 177804 w 2286000"/>
                <a:gd name="connsiteY1" fmla="*/ 0 h 1066800"/>
                <a:gd name="connsiteX2" fmla="*/ 2108196 w 2286000"/>
                <a:gd name="connsiteY2" fmla="*/ 0 h 1066800"/>
                <a:gd name="connsiteX3" fmla="*/ 1802921 w 2286000"/>
                <a:gd name="connsiteY3" fmla="*/ 522860 h 1066800"/>
                <a:gd name="connsiteX4" fmla="*/ 2286000 w 2286000"/>
                <a:gd name="connsiteY4" fmla="*/ 888996 h 1066800"/>
                <a:gd name="connsiteX5" fmla="*/ 2108196 w 2286000"/>
                <a:gd name="connsiteY5" fmla="*/ 1066800 h 1066800"/>
                <a:gd name="connsiteX6" fmla="*/ 177804 w 2286000"/>
                <a:gd name="connsiteY6" fmla="*/ 1066800 h 1066800"/>
                <a:gd name="connsiteX7" fmla="*/ 0 w 2286000"/>
                <a:gd name="connsiteY7" fmla="*/ 888996 h 1066800"/>
                <a:gd name="connsiteX8" fmla="*/ 0 w 2286000"/>
                <a:gd name="connsiteY8" fmla="*/ 177804 h 1066800"/>
                <a:gd name="connsiteX0" fmla="*/ 0 w 2123598"/>
                <a:gd name="connsiteY0" fmla="*/ 177804 h 1066800"/>
                <a:gd name="connsiteX1" fmla="*/ 177804 w 2123598"/>
                <a:gd name="connsiteY1" fmla="*/ 0 h 1066800"/>
                <a:gd name="connsiteX2" fmla="*/ 2108196 w 2123598"/>
                <a:gd name="connsiteY2" fmla="*/ 0 h 1066800"/>
                <a:gd name="connsiteX3" fmla="*/ 1802921 w 2123598"/>
                <a:gd name="connsiteY3" fmla="*/ 522860 h 1066800"/>
                <a:gd name="connsiteX4" fmla="*/ 1802921 w 2123598"/>
                <a:gd name="connsiteY4" fmla="*/ 785479 h 1066800"/>
                <a:gd name="connsiteX5" fmla="*/ 2108196 w 2123598"/>
                <a:gd name="connsiteY5" fmla="*/ 1066800 h 1066800"/>
                <a:gd name="connsiteX6" fmla="*/ 177804 w 2123598"/>
                <a:gd name="connsiteY6" fmla="*/ 1066800 h 1066800"/>
                <a:gd name="connsiteX7" fmla="*/ 0 w 2123598"/>
                <a:gd name="connsiteY7" fmla="*/ 888996 h 1066800"/>
                <a:gd name="connsiteX8" fmla="*/ 0 w 2123598"/>
                <a:gd name="connsiteY8" fmla="*/ 177804 h 1066800"/>
                <a:gd name="connsiteX0" fmla="*/ 0 w 2123598"/>
                <a:gd name="connsiteY0" fmla="*/ 177804 h 1066800"/>
                <a:gd name="connsiteX1" fmla="*/ 177804 w 2123598"/>
                <a:gd name="connsiteY1" fmla="*/ 0 h 1066800"/>
                <a:gd name="connsiteX2" fmla="*/ 2108196 w 2123598"/>
                <a:gd name="connsiteY2" fmla="*/ 0 h 1066800"/>
                <a:gd name="connsiteX3" fmla="*/ 1751163 w 2123598"/>
                <a:gd name="connsiteY3" fmla="*/ 402091 h 1066800"/>
                <a:gd name="connsiteX4" fmla="*/ 1802921 w 2123598"/>
                <a:gd name="connsiteY4" fmla="*/ 785479 h 1066800"/>
                <a:gd name="connsiteX5" fmla="*/ 2108196 w 2123598"/>
                <a:gd name="connsiteY5" fmla="*/ 1066800 h 1066800"/>
                <a:gd name="connsiteX6" fmla="*/ 177804 w 2123598"/>
                <a:gd name="connsiteY6" fmla="*/ 1066800 h 1066800"/>
                <a:gd name="connsiteX7" fmla="*/ 0 w 2123598"/>
                <a:gd name="connsiteY7" fmla="*/ 888996 h 1066800"/>
                <a:gd name="connsiteX8" fmla="*/ 0 w 2123598"/>
                <a:gd name="connsiteY8" fmla="*/ 177804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23598" h="1066800">
                  <a:moveTo>
                    <a:pt x="0" y="177804"/>
                  </a:moveTo>
                  <a:cubicBezTo>
                    <a:pt x="0" y="79606"/>
                    <a:pt x="79606" y="0"/>
                    <a:pt x="177804" y="0"/>
                  </a:cubicBezTo>
                  <a:lnTo>
                    <a:pt x="2108196" y="0"/>
                  </a:lnTo>
                  <a:cubicBezTo>
                    <a:pt x="2206394" y="0"/>
                    <a:pt x="1751163" y="303893"/>
                    <a:pt x="1751163" y="402091"/>
                  </a:cubicBezTo>
                  <a:lnTo>
                    <a:pt x="1802921" y="785479"/>
                  </a:lnTo>
                  <a:cubicBezTo>
                    <a:pt x="1802921" y="883677"/>
                    <a:pt x="2206394" y="1066800"/>
                    <a:pt x="2108196" y="1066800"/>
                  </a:cubicBezTo>
                  <a:lnTo>
                    <a:pt x="177804" y="1066800"/>
                  </a:lnTo>
                  <a:cubicBezTo>
                    <a:pt x="79606" y="1066800"/>
                    <a:pt x="0" y="987194"/>
                    <a:pt x="0" y="888996"/>
                  </a:cubicBezTo>
                  <a:lnTo>
                    <a:pt x="0" y="177804"/>
                  </a:lnTo>
                  <a:close/>
                </a:path>
              </a:pathLst>
            </a:custGeom>
            <a:solidFill>
              <a:srgbClr val="4A8AC0"/>
            </a:solidFill>
            <a:ln w="571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51234B55-5F61-4C08-8133-2988A855A364}"/>
                </a:ext>
              </a:extLst>
            </p:cNvPr>
            <p:cNvSpPr/>
            <p:nvPr/>
          </p:nvSpPr>
          <p:spPr>
            <a:xfrm>
              <a:off x="952089" y="4190341"/>
              <a:ext cx="2292947" cy="990600"/>
            </a:xfrm>
            <a:custGeom>
              <a:avLst/>
              <a:gdLst>
                <a:gd name="connsiteX0" fmla="*/ 165103 w 2590800"/>
                <a:gd name="connsiteY0" fmla="*/ 0 h 990600"/>
                <a:gd name="connsiteX1" fmla="*/ 2425697 w 2590800"/>
                <a:gd name="connsiteY1" fmla="*/ 0 h 990600"/>
                <a:gd name="connsiteX2" fmla="*/ 2590800 w 2590800"/>
                <a:gd name="connsiteY2" fmla="*/ 165103 h 990600"/>
                <a:gd name="connsiteX3" fmla="*/ 2590800 w 2590800"/>
                <a:gd name="connsiteY3" fmla="*/ 230733 h 990600"/>
                <a:gd name="connsiteX4" fmla="*/ 2563596 w 2590800"/>
                <a:gd name="connsiteY4" fmla="*/ 228600 h 990600"/>
                <a:gd name="connsiteX5" fmla="*/ 2220696 w 2590800"/>
                <a:gd name="connsiteY5" fmla="*/ 495300 h 990600"/>
                <a:gd name="connsiteX6" fmla="*/ 2563596 w 2590800"/>
                <a:gd name="connsiteY6" fmla="*/ 762000 h 990600"/>
                <a:gd name="connsiteX7" fmla="*/ 2590800 w 2590800"/>
                <a:gd name="connsiteY7" fmla="*/ 759867 h 990600"/>
                <a:gd name="connsiteX8" fmla="*/ 2590800 w 2590800"/>
                <a:gd name="connsiteY8" fmla="*/ 825497 h 990600"/>
                <a:gd name="connsiteX9" fmla="*/ 2425697 w 2590800"/>
                <a:gd name="connsiteY9" fmla="*/ 990600 h 990600"/>
                <a:gd name="connsiteX10" fmla="*/ 165103 w 2590800"/>
                <a:gd name="connsiteY10" fmla="*/ 990600 h 990600"/>
                <a:gd name="connsiteX11" fmla="*/ 0 w 2590800"/>
                <a:gd name="connsiteY11" fmla="*/ 825497 h 990600"/>
                <a:gd name="connsiteX12" fmla="*/ 0 w 2590800"/>
                <a:gd name="connsiteY12" fmla="*/ 165103 h 990600"/>
                <a:gd name="connsiteX13" fmla="*/ 165103 w 2590800"/>
                <a:gd name="connsiteY13" fmla="*/ 0 h 990600"/>
                <a:gd name="connsiteX0" fmla="*/ 165103 w 2590800"/>
                <a:gd name="connsiteY0" fmla="*/ 0 h 990600"/>
                <a:gd name="connsiteX1" fmla="*/ 2425697 w 2590800"/>
                <a:gd name="connsiteY1" fmla="*/ 0 h 990600"/>
                <a:gd name="connsiteX2" fmla="*/ 2590800 w 2590800"/>
                <a:gd name="connsiteY2" fmla="*/ 165103 h 990600"/>
                <a:gd name="connsiteX3" fmla="*/ 2590800 w 2590800"/>
                <a:gd name="connsiteY3" fmla="*/ 230733 h 990600"/>
                <a:gd name="connsiteX4" fmla="*/ 2563596 w 2590800"/>
                <a:gd name="connsiteY4" fmla="*/ 228600 h 990600"/>
                <a:gd name="connsiteX5" fmla="*/ 2575555 w 2590800"/>
                <a:gd name="connsiteY5" fmla="*/ 495300 h 990600"/>
                <a:gd name="connsiteX6" fmla="*/ 2563596 w 2590800"/>
                <a:gd name="connsiteY6" fmla="*/ 762000 h 990600"/>
                <a:gd name="connsiteX7" fmla="*/ 2590800 w 2590800"/>
                <a:gd name="connsiteY7" fmla="*/ 759867 h 990600"/>
                <a:gd name="connsiteX8" fmla="*/ 2590800 w 2590800"/>
                <a:gd name="connsiteY8" fmla="*/ 825497 h 990600"/>
                <a:gd name="connsiteX9" fmla="*/ 2425697 w 2590800"/>
                <a:gd name="connsiteY9" fmla="*/ 990600 h 990600"/>
                <a:gd name="connsiteX10" fmla="*/ 165103 w 2590800"/>
                <a:gd name="connsiteY10" fmla="*/ 990600 h 990600"/>
                <a:gd name="connsiteX11" fmla="*/ 0 w 2590800"/>
                <a:gd name="connsiteY11" fmla="*/ 825497 h 990600"/>
                <a:gd name="connsiteX12" fmla="*/ 0 w 2590800"/>
                <a:gd name="connsiteY12" fmla="*/ 165103 h 990600"/>
                <a:gd name="connsiteX13" fmla="*/ 165103 w 2590800"/>
                <a:gd name="connsiteY13" fmla="*/ 0 h 990600"/>
                <a:gd name="connsiteX0" fmla="*/ 165103 w 2590800"/>
                <a:gd name="connsiteY0" fmla="*/ 0 h 990600"/>
                <a:gd name="connsiteX1" fmla="*/ 2425697 w 2590800"/>
                <a:gd name="connsiteY1" fmla="*/ 0 h 990600"/>
                <a:gd name="connsiteX2" fmla="*/ 2590800 w 2590800"/>
                <a:gd name="connsiteY2" fmla="*/ 165103 h 990600"/>
                <a:gd name="connsiteX3" fmla="*/ 2590800 w 2590800"/>
                <a:gd name="connsiteY3" fmla="*/ 230733 h 990600"/>
                <a:gd name="connsiteX4" fmla="*/ 2563596 w 2590800"/>
                <a:gd name="connsiteY4" fmla="*/ 228600 h 990600"/>
                <a:gd name="connsiteX5" fmla="*/ 2589191 w 2590800"/>
                <a:gd name="connsiteY5" fmla="*/ 484907 h 990600"/>
                <a:gd name="connsiteX6" fmla="*/ 2563596 w 2590800"/>
                <a:gd name="connsiteY6" fmla="*/ 762000 h 990600"/>
                <a:gd name="connsiteX7" fmla="*/ 2590800 w 2590800"/>
                <a:gd name="connsiteY7" fmla="*/ 759867 h 990600"/>
                <a:gd name="connsiteX8" fmla="*/ 2590800 w 2590800"/>
                <a:gd name="connsiteY8" fmla="*/ 825497 h 990600"/>
                <a:gd name="connsiteX9" fmla="*/ 2425697 w 2590800"/>
                <a:gd name="connsiteY9" fmla="*/ 990600 h 990600"/>
                <a:gd name="connsiteX10" fmla="*/ 165103 w 2590800"/>
                <a:gd name="connsiteY10" fmla="*/ 990600 h 990600"/>
                <a:gd name="connsiteX11" fmla="*/ 0 w 2590800"/>
                <a:gd name="connsiteY11" fmla="*/ 825497 h 990600"/>
                <a:gd name="connsiteX12" fmla="*/ 0 w 2590800"/>
                <a:gd name="connsiteY12" fmla="*/ 165103 h 990600"/>
                <a:gd name="connsiteX13" fmla="*/ 165103 w 2590800"/>
                <a:gd name="connsiteY13" fmla="*/ 0 h 990600"/>
                <a:gd name="connsiteX0" fmla="*/ 165103 w 2590800"/>
                <a:gd name="connsiteY0" fmla="*/ 0 h 990600"/>
                <a:gd name="connsiteX1" fmla="*/ 2425697 w 2590800"/>
                <a:gd name="connsiteY1" fmla="*/ 0 h 990600"/>
                <a:gd name="connsiteX2" fmla="*/ 2590800 w 2590800"/>
                <a:gd name="connsiteY2" fmla="*/ 165103 h 990600"/>
                <a:gd name="connsiteX3" fmla="*/ 2590800 w 2590800"/>
                <a:gd name="connsiteY3" fmla="*/ 230733 h 990600"/>
                <a:gd name="connsiteX4" fmla="*/ 2563596 w 2590800"/>
                <a:gd name="connsiteY4" fmla="*/ 223403 h 990600"/>
                <a:gd name="connsiteX5" fmla="*/ 2589191 w 2590800"/>
                <a:gd name="connsiteY5" fmla="*/ 484907 h 990600"/>
                <a:gd name="connsiteX6" fmla="*/ 2563596 w 2590800"/>
                <a:gd name="connsiteY6" fmla="*/ 762000 h 990600"/>
                <a:gd name="connsiteX7" fmla="*/ 2590800 w 2590800"/>
                <a:gd name="connsiteY7" fmla="*/ 759867 h 990600"/>
                <a:gd name="connsiteX8" fmla="*/ 2590800 w 2590800"/>
                <a:gd name="connsiteY8" fmla="*/ 825497 h 990600"/>
                <a:gd name="connsiteX9" fmla="*/ 2425697 w 2590800"/>
                <a:gd name="connsiteY9" fmla="*/ 990600 h 990600"/>
                <a:gd name="connsiteX10" fmla="*/ 165103 w 2590800"/>
                <a:gd name="connsiteY10" fmla="*/ 990600 h 990600"/>
                <a:gd name="connsiteX11" fmla="*/ 0 w 2590800"/>
                <a:gd name="connsiteY11" fmla="*/ 825497 h 990600"/>
                <a:gd name="connsiteX12" fmla="*/ 0 w 2590800"/>
                <a:gd name="connsiteY12" fmla="*/ 165103 h 990600"/>
                <a:gd name="connsiteX13" fmla="*/ 165103 w 2590800"/>
                <a:gd name="connsiteY13" fmla="*/ 0 h 990600"/>
                <a:gd name="connsiteX0" fmla="*/ 165103 w 2598887"/>
                <a:gd name="connsiteY0" fmla="*/ 0 h 990600"/>
                <a:gd name="connsiteX1" fmla="*/ 2425697 w 2598887"/>
                <a:gd name="connsiteY1" fmla="*/ 0 h 990600"/>
                <a:gd name="connsiteX2" fmla="*/ 2590800 w 2598887"/>
                <a:gd name="connsiteY2" fmla="*/ 165103 h 990600"/>
                <a:gd name="connsiteX3" fmla="*/ 2590800 w 2598887"/>
                <a:gd name="connsiteY3" fmla="*/ 230733 h 990600"/>
                <a:gd name="connsiteX4" fmla="*/ 2563596 w 2598887"/>
                <a:gd name="connsiteY4" fmla="*/ 223403 h 990600"/>
                <a:gd name="connsiteX5" fmla="*/ 2597571 w 2598887"/>
                <a:gd name="connsiteY5" fmla="*/ 324430 h 990600"/>
                <a:gd name="connsiteX6" fmla="*/ 2589191 w 2598887"/>
                <a:gd name="connsiteY6" fmla="*/ 484907 h 990600"/>
                <a:gd name="connsiteX7" fmla="*/ 2563596 w 2598887"/>
                <a:gd name="connsiteY7" fmla="*/ 762000 h 990600"/>
                <a:gd name="connsiteX8" fmla="*/ 2590800 w 2598887"/>
                <a:gd name="connsiteY8" fmla="*/ 759867 h 990600"/>
                <a:gd name="connsiteX9" fmla="*/ 2590800 w 2598887"/>
                <a:gd name="connsiteY9" fmla="*/ 825497 h 990600"/>
                <a:gd name="connsiteX10" fmla="*/ 2425697 w 2598887"/>
                <a:gd name="connsiteY10" fmla="*/ 990600 h 990600"/>
                <a:gd name="connsiteX11" fmla="*/ 165103 w 2598887"/>
                <a:gd name="connsiteY11" fmla="*/ 990600 h 990600"/>
                <a:gd name="connsiteX12" fmla="*/ 0 w 2598887"/>
                <a:gd name="connsiteY12" fmla="*/ 825497 h 990600"/>
                <a:gd name="connsiteX13" fmla="*/ 0 w 2598887"/>
                <a:gd name="connsiteY13" fmla="*/ 165103 h 990600"/>
                <a:gd name="connsiteX14" fmla="*/ 165103 w 2598887"/>
                <a:gd name="connsiteY14" fmla="*/ 0 h 990600"/>
                <a:gd name="connsiteX0" fmla="*/ 165103 w 2598674"/>
                <a:gd name="connsiteY0" fmla="*/ 0 h 990600"/>
                <a:gd name="connsiteX1" fmla="*/ 2425697 w 2598674"/>
                <a:gd name="connsiteY1" fmla="*/ 0 h 990600"/>
                <a:gd name="connsiteX2" fmla="*/ 2590800 w 2598674"/>
                <a:gd name="connsiteY2" fmla="*/ 165103 h 990600"/>
                <a:gd name="connsiteX3" fmla="*/ 2590800 w 2598674"/>
                <a:gd name="connsiteY3" fmla="*/ 230733 h 990600"/>
                <a:gd name="connsiteX4" fmla="*/ 2563596 w 2598674"/>
                <a:gd name="connsiteY4" fmla="*/ 223403 h 990600"/>
                <a:gd name="connsiteX5" fmla="*/ 2597571 w 2598674"/>
                <a:gd name="connsiteY5" fmla="*/ 324430 h 990600"/>
                <a:gd name="connsiteX6" fmla="*/ 2589191 w 2598674"/>
                <a:gd name="connsiteY6" fmla="*/ 484907 h 990600"/>
                <a:gd name="connsiteX7" fmla="*/ 2577118 w 2598674"/>
                <a:gd name="connsiteY7" fmla="*/ 667414 h 990600"/>
                <a:gd name="connsiteX8" fmla="*/ 2563596 w 2598674"/>
                <a:gd name="connsiteY8" fmla="*/ 762000 h 990600"/>
                <a:gd name="connsiteX9" fmla="*/ 2590800 w 2598674"/>
                <a:gd name="connsiteY9" fmla="*/ 759867 h 990600"/>
                <a:gd name="connsiteX10" fmla="*/ 2590800 w 2598674"/>
                <a:gd name="connsiteY10" fmla="*/ 825497 h 990600"/>
                <a:gd name="connsiteX11" fmla="*/ 2425697 w 2598674"/>
                <a:gd name="connsiteY11" fmla="*/ 990600 h 990600"/>
                <a:gd name="connsiteX12" fmla="*/ 165103 w 2598674"/>
                <a:gd name="connsiteY12" fmla="*/ 990600 h 990600"/>
                <a:gd name="connsiteX13" fmla="*/ 0 w 2598674"/>
                <a:gd name="connsiteY13" fmla="*/ 825497 h 990600"/>
                <a:gd name="connsiteX14" fmla="*/ 0 w 2598674"/>
                <a:gd name="connsiteY14" fmla="*/ 165103 h 990600"/>
                <a:gd name="connsiteX15" fmla="*/ 165103 w 2598674"/>
                <a:gd name="connsiteY15" fmla="*/ 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98674" h="990600">
                  <a:moveTo>
                    <a:pt x="165103" y="0"/>
                  </a:moveTo>
                  <a:lnTo>
                    <a:pt x="2425697" y="0"/>
                  </a:lnTo>
                  <a:cubicBezTo>
                    <a:pt x="2516881" y="0"/>
                    <a:pt x="2590800" y="73919"/>
                    <a:pt x="2590800" y="165103"/>
                  </a:cubicBezTo>
                  <a:lnTo>
                    <a:pt x="2590800" y="230733"/>
                  </a:lnTo>
                  <a:lnTo>
                    <a:pt x="2563596" y="223403"/>
                  </a:lnTo>
                  <a:cubicBezTo>
                    <a:pt x="2549953" y="236421"/>
                    <a:pt x="2593305" y="280846"/>
                    <a:pt x="2597571" y="324430"/>
                  </a:cubicBezTo>
                  <a:cubicBezTo>
                    <a:pt x="2601837" y="368014"/>
                    <a:pt x="2592600" y="427743"/>
                    <a:pt x="2589191" y="484907"/>
                  </a:cubicBezTo>
                  <a:cubicBezTo>
                    <a:pt x="2585782" y="542071"/>
                    <a:pt x="2581384" y="621232"/>
                    <a:pt x="2577118" y="667414"/>
                  </a:cubicBezTo>
                  <a:cubicBezTo>
                    <a:pt x="2572852" y="713596"/>
                    <a:pt x="2547680" y="745725"/>
                    <a:pt x="2563596" y="762000"/>
                  </a:cubicBezTo>
                  <a:lnTo>
                    <a:pt x="2590800" y="759867"/>
                  </a:lnTo>
                  <a:lnTo>
                    <a:pt x="2590800" y="825497"/>
                  </a:lnTo>
                  <a:cubicBezTo>
                    <a:pt x="2590800" y="916681"/>
                    <a:pt x="2516881" y="990600"/>
                    <a:pt x="2425697" y="990600"/>
                  </a:cubicBezTo>
                  <a:lnTo>
                    <a:pt x="165103" y="990600"/>
                  </a:lnTo>
                  <a:cubicBezTo>
                    <a:pt x="73919" y="990600"/>
                    <a:pt x="0" y="916681"/>
                    <a:pt x="0" y="825497"/>
                  </a:cubicBezTo>
                  <a:lnTo>
                    <a:pt x="0" y="165103"/>
                  </a:lnTo>
                  <a:cubicBezTo>
                    <a:pt x="0" y="73919"/>
                    <a:pt x="73919" y="0"/>
                    <a:pt x="165103" y="0"/>
                  </a:cubicBezTo>
                  <a:close/>
                </a:path>
              </a:pathLst>
            </a:custGeom>
            <a:solidFill>
              <a:srgbClr val="4A8AC0"/>
            </a:solidFill>
            <a:ln w="5715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ANSWER</a:t>
              </a:r>
            </a:p>
          </p:txBody>
        </p:sp>
      </p:grpSp>
      <p:sp>
        <p:nvSpPr>
          <p:cNvPr id="19" name="Rectangle: Rounded Corners 18">
            <a:hlinkClick r:id="rId3" action="ppaction://hlinksldjump"/>
            <a:extLst>
              <a:ext uri="{FF2B5EF4-FFF2-40B4-BE49-F238E27FC236}">
                <a16:creationId xmlns:a16="http://schemas.microsoft.com/office/drawing/2014/main" xmlns="" id="{D1654A89-C404-43C0-8875-60F984F2D2F3}"/>
              </a:ext>
            </a:extLst>
          </p:cNvPr>
          <p:cNvSpPr/>
          <p:nvPr/>
        </p:nvSpPr>
        <p:spPr>
          <a:xfrm>
            <a:off x="6860600" y="5640998"/>
            <a:ext cx="1210359" cy="4572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FINISH</a:t>
            </a:r>
          </a:p>
        </p:txBody>
      </p:sp>
    </p:spTree>
    <p:extLst>
      <p:ext uri="{BB962C8B-B14F-4D97-AF65-F5344CB8AC3E}">
        <p14:creationId xmlns:p14="http://schemas.microsoft.com/office/powerpoint/2010/main" val="261600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0" name="Picture 6" descr="Confetti, Streamer, Party, Carnival, New Year'S Eve">
            <a:extLst>
              <a:ext uri="{FF2B5EF4-FFF2-40B4-BE49-F238E27FC236}">
                <a16:creationId xmlns:a16="http://schemas.microsoft.com/office/drawing/2014/main" xmlns="" id="{3727BC6A-A4B7-41DB-AAE5-F94011AD3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98418"/>
            <a:ext cx="8001000" cy="520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F068577-CF23-481B-863B-E8C6190FA5B8}"/>
              </a:ext>
            </a:extLst>
          </p:cNvPr>
          <p:cNvSpPr/>
          <p:nvPr/>
        </p:nvSpPr>
        <p:spPr>
          <a:xfrm>
            <a:off x="0" y="5401978"/>
            <a:ext cx="9144000" cy="757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50" name="Picture 14" descr="Cup, Victory, Winner, Award, Gold, Honor, Greeting">
            <a:extLst>
              <a:ext uri="{FF2B5EF4-FFF2-40B4-BE49-F238E27FC236}">
                <a16:creationId xmlns:a16="http://schemas.microsoft.com/office/drawing/2014/main" xmlns="" id="{07F11AC4-9B94-4895-B1C4-33D7A031B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679970"/>
            <a:ext cx="49530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D74894C-80E8-4732-A277-85BC2027D835}"/>
              </a:ext>
            </a:extLst>
          </p:cNvPr>
          <p:cNvSpPr txBox="1"/>
          <p:nvPr/>
        </p:nvSpPr>
        <p:spPr>
          <a:xfrm rot="20551161">
            <a:off x="5413003" y="2316861"/>
            <a:ext cx="2351945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TopLeft"/>
              <a:lightRig rig="threePt" dir="t"/>
            </a:scene3d>
          </a:bodyPr>
          <a:lstStyle/>
          <a:p>
            <a:r>
              <a:rPr lang="en-US" sz="3600" b="1" dirty="0">
                <a:solidFill>
                  <a:srgbClr val="FFFF5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+mj-lt"/>
                <a:ea typeface="Batang" panose="02030600000101010101" pitchFamily="18" charset="-127"/>
              </a:rPr>
              <a:t>Good job!!</a:t>
            </a:r>
          </a:p>
        </p:txBody>
      </p:sp>
    </p:spTree>
    <p:extLst>
      <p:ext uri="{BB962C8B-B14F-4D97-AF65-F5344CB8AC3E}">
        <p14:creationId xmlns:p14="http://schemas.microsoft.com/office/powerpoint/2010/main" val="2688663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xmlns="" id="{B6B494A2-60F6-44DA-9947-ADA24989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128543"/>
            <a:ext cx="6903720" cy="1000582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xmlns="" id="{43541CBD-8516-4151-9E8D-AB0702700D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6858483"/>
              </p:ext>
            </p:extLst>
          </p:nvPr>
        </p:nvGraphicFramePr>
        <p:xfrm>
          <a:off x="1238250" y="1417439"/>
          <a:ext cx="6667500" cy="40231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83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0758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5190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3026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4549">
                <a:tc>
                  <a:txBody>
                    <a:bodyPr/>
                    <a:lstStyle/>
                    <a:p>
                      <a:r>
                        <a:rPr lang="en-IN" sz="9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9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6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Yes or No image -  </a:t>
                      </a:r>
                      <a:r>
                        <a:rPr lang="en-US" sz="6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https://pixabay.com/illustrations/decision-question-response-1013752/</a:t>
                      </a:r>
                      <a:endParaRPr lang="en-IN" sz="600" b="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600" b="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4549">
                <a:tc>
                  <a:txBody>
                    <a:bodyPr/>
                    <a:lstStyle/>
                    <a:p>
                      <a:r>
                        <a:rPr lang="en-IN" sz="9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9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sz="600" dirty="0"/>
                        <a:t>Happy Minion - </a:t>
                      </a:r>
                      <a:r>
                        <a:rPr lang="en-US" sz="600" dirty="0">
                          <a:hlinkClick r:id="rId3"/>
                        </a:rPr>
                        <a:t>http://pngimg.com/download/36257</a:t>
                      </a:r>
                      <a:endParaRPr lang="en-US" sz="600" dirty="0"/>
                    </a:p>
                    <a:p>
                      <a:r>
                        <a:rPr lang="en-US" sz="600" dirty="0"/>
                        <a:t>2.       Confused Minion - </a:t>
                      </a:r>
                      <a:r>
                        <a:rPr lang="en-US" sz="600" dirty="0">
                          <a:hlinkClick r:id="rId4"/>
                        </a:rPr>
                        <a:t>http://pngimg.com/download/36244</a:t>
                      </a:r>
                      <a:endParaRPr lang="en-US" sz="6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4549">
                <a:tc>
                  <a:txBody>
                    <a:bodyPr/>
                    <a:lstStyle/>
                    <a:p>
                      <a:r>
                        <a:rPr lang="en-IN" sz="900" dirty="0">
                          <a:solidFill>
                            <a:schemeClr val="tx1"/>
                          </a:solidFill>
                        </a:rPr>
                        <a:t>4,5,6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9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600" dirty="0"/>
                        <a:t>Minion with Guitar: </a:t>
                      </a:r>
                      <a:r>
                        <a:rPr lang="en-US" sz="600" dirty="0">
                          <a:hlinkClick r:id="rId5"/>
                        </a:rPr>
                        <a:t>http://pngimg.com/download/36301</a:t>
                      </a:r>
                      <a:endParaRPr lang="en-US" sz="600" dirty="0"/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600" dirty="0"/>
                        <a:t>Surprised Minion - </a:t>
                      </a:r>
                      <a:r>
                        <a:rPr lang="en-US" sz="600" dirty="0">
                          <a:hlinkClick r:id="rId3"/>
                        </a:rPr>
                        <a:t>http://pngimg.com/download/36257</a:t>
                      </a:r>
                      <a:endParaRPr lang="en-IN" sz="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64549">
                <a:tc>
                  <a:txBody>
                    <a:bodyPr/>
                    <a:lstStyle/>
                    <a:p>
                      <a:r>
                        <a:rPr lang="en-IN" sz="9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9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600" dirty="0"/>
                        <a:t>Minion with tongue out - </a:t>
                      </a:r>
                      <a:r>
                        <a:rPr lang="en-US" sz="600" dirty="0">
                          <a:hlinkClick r:id="rId6"/>
                        </a:rPr>
                        <a:t>http://pngimg.com/download/36294</a:t>
                      </a:r>
                      <a:endParaRPr lang="en-US" sz="6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5566">
                <a:tc>
                  <a:txBody>
                    <a:bodyPr/>
                    <a:lstStyle/>
                    <a:p>
                      <a:r>
                        <a:rPr lang="en-IN" sz="9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9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600" dirty="0"/>
                        <a:t>Rs. 10 note: </a:t>
                      </a:r>
                      <a:r>
                        <a:rPr lang="en-US" sz="600" dirty="0">
                          <a:hlinkClick r:id="rId7"/>
                        </a:rPr>
                        <a:t>https://commons.wikimedia.org/wiki/File:India_new_10_INR,_MG_series,_2018,_obverse.jpg</a:t>
                      </a:r>
                      <a:endParaRPr lang="en-US" sz="600" dirty="0"/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600" dirty="0"/>
                        <a:t>Rs. 100 note: </a:t>
                      </a:r>
                      <a:r>
                        <a:rPr lang="en-US" sz="600" dirty="0">
                          <a:hlinkClick r:id="rId8"/>
                        </a:rPr>
                        <a:t>https://commons.wikimedia.org/wiki/File:Rs_100_note_front_view.jpg</a:t>
                      </a:r>
                      <a:endParaRPr lang="en-IN" sz="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64549">
                <a:tc>
                  <a:txBody>
                    <a:bodyPr/>
                    <a:lstStyle/>
                    <a:p>
                      <a:r>
                        <a:rPr lang="en-IN" sz="9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9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/>
                        <a:t>Coins - https://pixabay.com/photos/rupees-money-coins-currency-390472/</a:t>
                      </a:r>
                      <a:endParaRPr lang="en-IN" sz="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32294653"/>
                  </a:ext>
                </a:extLst>
              </a:tr>
              <a:tr h="464549">
                <a:tc>
                  <a:txBody>
                    <a:bodyPr/>
                    <a:lstStyle/>
                    <a:p>
                      <a:r>
                        <a:rPr lang="en-IN" sz="90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9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sz="600" dirty="0"/>
                        <a:t>Confetti - </a:t>
                      </a:r>
                      <a:r>
                        <a:rPr lang="en-US" sz="600" dirty="0">
                          <a:hlinkClick r:id="rId9"/>
                        </a:rPr>
                        <a:t>https://pixabay.com/illustrations/confetti-streamer-party-carnival-1925258/</a:t>
                      </a:r>
                      <a:endParaRPr lang="en-US" sz="600" dirty="0"/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600" dirty="0"/>
                        <a:t>Victory cup - </a:t>
                      </a:r>
                      <a:r>
                        <a:rPr lang="en-US" sz="600" dirty="0">
                          <a:hlinkClick r:id="rId10"/>
                        </a:rPr>
                        <a:t>https://pixabay.com/illustrations/cup-victory-winner-award-gold-1010916/</a:t>
                      </a:r>
                      <a:endParaRPr lang="en-US" sz="6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28956342"/>
                  </a:ext>
                </a:extLst>
              </a:tr>
            </a:tbl>
          </a:graphicData>
        </a:graphic>
      </p:graphicFrame>
      <p:pic>
        <p:nvPicPr>
          <p:cNvPr id="8" name="Picture 8" descr="Rupees, Money, Coins, Currency, Finance, Business">
            <a:extLst>
              <a:ext uri="{FF2B5EF4-FFF2-40B4-BE49-F238E27FC236}">
                <a16:creationId xmlns:a16="http://schemas.microsoft.com/office/drawing/2014/main" xmlns="" id="{9AF7B418-4061-4072-BC03-64855C62D6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836" r="14166" b="24855"/>
          <a:stretch/>
        </p:blipFill>
        <p:spPr bwMode="auto">
          <a:xfrm>
            <a:off x="2385811" y="4681046"/>
            <a:ext cx="387577" cy="208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ecision, Question, Response, Horizontal, Problem">
            <a:extLst>
              <a:ext uri="{FF2B5EF4-FFF2-40B4-BE49-F238E27FC236}">
                <a16:creationId xmlns:a16="http://schemas.microsoft.com/office/drawing/2014/main" xmlns="" id="{AE55F10C-82A8-4226-9CAB-F44E948C22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47"/>
          <a:stretch/>
        </p:blipFill>
        <p:spPr bwMode="auto">
          <a:xfrm flipH="1">
            <a:off x="2315016" y="2238199"/>
            <a:ext cx="458372" cy="348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Minions PNG">
            <a:extLst>
              <a:ext uri="{FF2B5EF4-FFF2-40B4-BE49-F238E27FC236}">
                <a16:creationId xmlns:a16="http://schemas.microsoft.com/office/drawing/2014/main" xmlns="" id="{A4988F08-4FE7-48B6-83A7-FEFA936BB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182" y="2535533"/>
            <a:ext cx="354602" cy="479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Minions PNG">
            <a:extLst>
              <a:ext uri="{FF2B5EF4-FFF2-40B4-BE49-F238E27FC236}">
                <a16:creationId xmlns:a16="http://schemas.microsoft.com/office/drawing/2014/main" xmlns="" id="{A14354A7-1B78-40DC-B1EB-57F6C1324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388" y="2737826"/>
            <a:ext cx="187483" cy="285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Minions PNG">
            <a:extLst>
              <a:ext uri="{FF2B5EF4-FFF2-40B4-BE49-F238E27FC236}">
                <a16:creationId xmlns:a16="http://schemas.microsoft.com/office/drawing/2014/main" xmlns="" id="{3999D5CD-EA11-4969-A329-31173A022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colorTemperature colorTemp="112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176" y="3136888"/>
            <a:ext cx="320359" cy="428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Minions PNG">
            <a:extLst>
              <a:ext uri="{FF2B5EF4-FFF2-40B4-BE49-F238E27FC236}">
                <a16:creationId xmlns:a16="http://schemas.microsoft.com/office/drawing/2014/main" xmlns="" id="{A7D3F903-D396-4927-A9B6-B8C876734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colorTemperature colorTemp="112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190" y="3162785"/>
            <a:ext cx="200497" cy="34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Minions PNG">
            <a:extLst>
              <a:ext uri="{FF2B5EF4-FFF2-40B4-BE49-F238E27FC236}">
                <a16:creationId xmlns:a16="http://schemas.microsoft.com/office/drawing/2014/main" xmlns="" id="{990AFB1A-2FD6-401F-AAF6-5334A6666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069" y="3602714"/>
            <a:ext cx="194133" cy="29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File:India new 10 INR, MG series, 2018, obverse.jpg">
            <a:extLst>
              <a:ext uri="{FF2B5EF4-FFF2-40B4-BE49-F238E27FC236}">
                <a16:creationId xmlns:a16="http://schemas.microsoft.com/office/drawing/2014/main" xmlns="" id="{39D214E8-F56C-43D0-AA46-1BD269920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573" y="4115783"/>
            <a:ext cx="533685" cy="208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File:Rs 100 note front view.jpg">
            <a:extLst>
              <a:ext uri="{FF2B5EF4-FFF2-40B4-BE49-F238E27FC236}">
                <a16:creationId xmlns:a16="http://schemas.microsoft.com/office/drawing/2014/main" xmlns="" id="{BBB84647-7D18-4141-B961-23FB04C49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710" y="4126437"/>
            <a:ext cx="598604" cy="24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onfetti, Streamer, Party, Carnival, New Year'S Eve">
            <a:extLst>
              <a:ext uri="{FF2B5EF4-FFF2-40B4-BE49-F238E27FC236}">
                <a16:creationId xmlns:a16="http://schemas.microsoft.com/office/drawing/2014/main" xmlns="" id="{C8B7D8B8-0BFA-4088-955A-CEE2CD7C0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060" y="5055031"/>
            <a:ext cx="521142" cy="339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 descr="Cup, Victory, Winner, Award, Gold, Honor, Greeting">
            <a:extLst>
              <a:ext uri="{FF2B5EF4-FFF2-40B4-BE49-F238E27FC236}">
                <a16:creationId xmlns:a16="http://schemas.microsoft.com/office/drawing/2014/main" xmlns="" id="{D2ADEF81-35F0-48A3-9699-3A8EAB521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439" y="5109572"/>
            <a:ext cx="329490" cy="32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418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</TotalTime>
  <Words>763</Words>
  <Application>Microsoft Office PowerPoint</Application>
  <PresentationFormat>On-screen Show (4:3)</PresentationFormat>
  <Paragraphs>232</Paragraphs>
  <Slides>14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Investigate Congruent Figures</vt:lpstr>
      <vt:lpstr>The Hot Seat!!</vt:lpstr>
      <vt:lpstr>QUESTION: 1 </vt:lpstr>
      <vt:lpstr>QUESTION: 2 </vt:lpstr>
      <vt:lpstr>QUESTION: 3 </vt:lpstr>
      <vt:lpstr>QUESTION: 4 </vt:lpstr>
      <vt:lpstr>QUESTION: 5 </vt:lpstr>
      <vt:lpstr>QUESTION: 6 </vt:lpstr>
      <vt:lpstr>QUESTION: 7 </vt:lpstr>
      <vt:lpstr>QUESTION: 8 </vt:lpstr>
      <vt:lpstr>QUESTION: 9 </vt:lpstr>
      <vt:lpstr>QUESTION: 10 </vt:lpstr>
      <vt:lpstr>PowerPoint Presentation</vt:lpstr>
      <vt:lpstr>MM Index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Sri</cp:lastModifiedBy>
  <cp:revision>86</cp:revision>
  <dcterms:created xsi:type="dcterms:W3CDTF">2018-12-16T04:20:25Z</dcterms:created>
  <dcterms:modified xsi:type="dcterms:W3CDTF">2021-04-13T05:53:40Z</dcterms:modified>
</cp:coreProperties>
</file>