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8" r:id="rId2"/>
  </p:sldMasterIdLst>
  <p:notesMasterIdLst>
    <p:notesMasterId r:id="rId10"/>
  </p:notesMasterIdLst>
  <p:sldIdLst>
    <p:sldId id="440" r:id="rId3"/>
    <p:sldId id="435" r:id="rId4"/>
    <p:sldId id="437" r:id="rId5"/>
    <p:sldId id="439" r:id="rId6"/>
    <p:sldId id="438" r:id="rId7"/>
    <p:sldId id="436" r:id="rId8"/>
    <p:sldId id="441"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Main Script" id="{7B8A9526-9236-4FAD-9158-52319A415505}">
          <p14:sldIdLst>
            <p14:sldId id="440"/>
            <p14:sldId id="435"/>
            <p14:sldId id="437"/>
            <p14:sldId id="439"/>
            <p14:sldId id="438"/>
            <p14:sldId id="436"/>
            <p14:sldId id="44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6628"/>
    <a:srgbClr val="F3700D"/>
    <a:srgbClr val="000066"/>
    <a:srgbClr val="165220"/>
    <a:srgbClr val="6B460F"/>
    <a:srgbClr val="0FDB14"/>
    <a:srgbClr val="F11B4E"/>
    <a:srgbClr val="F616DB"/>
    <a:srgbClr val="FF7C80"/>
    <a:srgbClr val="B375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68" autoAdjust="0"/>
    <p:restoredTop sz="93792" autoAdjust="0"/>
  </p:normalViewPr>
  <p:slideViewPr>
    <p:cSldViewPr>
      <p:cViewPr varScale="1">
        <p:scale>
          <a:sx n="62" d="100"/>
          <a:sy n="62" d="100"/>
        </p:scale>
        <p:origin x="1304" y="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2FFA15-B295-4B4E-8525-FF3F4E57379E}" type="datetimeFigureOut">
              <a:rPr lang="en-IN" smtClean="0"/>
              <a:pPr/>
              <a:t>21-02-2021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84A4E6-3285-479C-81E1-064EE7D4696D}" type="slidenum">
              <a:rPr lang="en-IN" smtClean="0"/>
              <a:pPr/>
              <a:t>‹#›</a:t>
            </a:fld>
            <a:endParaRPr lang="en-IN"/>
          </a:p>
        </p:txBody>
      </p:sp>
    </p:spTree>
    <p:extLst>
      <p:ext uri="{BB962C8B-B14F-4D97-AF65-F5344CB8AC3E}">
        <p14:creationId xmlns:p14="http://schemas.microsoft.com/office/powerpoint/2010/main" val="362321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solidFill>
                  <a:prstClr val="black"/>
                </a:solidFill>
              </a:rPr>
              <a:pPr/>
              <a:t>1</a:t>
            </a:fld>
            <a:endParaRPr lang="en-IN">
              <a:solidFill>
                <a:prstClr val="black"/>
              </a:solidFill>
            </a:endParaRPr>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 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None/>
            </a:pPr>
            <a:r>
              <a:rPr lang="en-US" sz="1200" b="0" i="0" kern="1200" dirty="0">
                <a:solidFill>
                  <a:schemeClr val="tx1"/>
                </a:solidFill>
                <a:latin typeface="+mn-lt"/>
                <a:ea typeface="+mn-ea"/>
                <a:cs typeface="+mn-cs"/>
              </a:rPr>
              <a:t>Pyramid - CREATIVE COMMONS SEARCH – </a:t>
            </a:r>
            <a:r>
              <a:rPr lang="en-US" sz="1200" b="1" i="0" kern="1200" dirty="0">
                <a:solidFill>
                  <a:schemeClr val="tx1"/>
                </a:solidFill>
                <a:latin typeface="+mn-lt"/>
                <a:ea typeface="+mn-ea"/>
                <a:cs typeface="+mn-cs"/>
              </a:rPr>
              <a:t>CC- </a:t>
            </a:r>
            <a:r>
              <a:rPr lang="en-US" sz="1200" b="0" i="0" kern="1200" dirty="0">
                <a:solidFill>
                  <a:schemeClr val="tx1"/>
                </a:solidFill>
                <a:latin typeface="+mn-lt"/>
                <a:ea typeface="+mn-ea"/>
                <a:cs typeface="+mn-cs"/>
              </a:rPr>
              <a:t>https://pixabay.com/photos/pyramids-egypt-egyptian-ancient-2371501/</a:t>
            </a: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2</a:t>
            </a:fld>
            <a:endParaRPr lang="en-IN"/>
          </a:p>
        </p:txBody>
      </p:sp>
    </p:spTree>
    <p:extLst>
      <p:ext uri="{BB962C8B-B14F-4D97-AF65-F5344CB8AC3E}">
        <p14:creationId xmlns:p14="http://schemas.microsoft.com/office/powerpoint/2010/main" val="694988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t>
            </a:r>
            <a:r>
              <a:rPr lang="en-SG" sz="1200" b="0" i="0" kern="1200" dirty="0">
                <a:solidFill>
                  <a:schemeClr val="tx1"/>
                </a:solidFill>
                <a:effectLst/>
                <a:latin typeface="+mn-lt"/>
                <a:ea typeface="+mn-ea"/>
                <a:cs typeface="+mn-cs"/>
              </a:rPr>
              <a:t>The largest Pyramid is known as Pyramid of Khufu or Pyramid of Cheops. The biggest among the three is the oldest of the seven wonders of ancient world and the only one still remaining intact to a great extent. It is about 147 m in height and has a square base with each side of the base being about 230 m length. The base is so perfect that the error is within 58 mm in length between side to side.</a:t>
            </a:r>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None/>
            </a:pPr>
            <a:r>
              <a:rPr lang="en-US" sz="1200" b="0" i="0" kern="1200" dirty="0">
                <a:solidFill>
                  <a:schemeClr val="tx1"/>
                </a:solidFill>
                <a:latin typeface="+mn-lt"/>
                <a:ea typeface="+mn-ea"/>
                <a:cs typeface="+mn-cs"/>
              </a:rPr>
              <a:t>Khufu Pyramid - CREATIVE COMMONS SEARCH – </a:t>
            </a:r>
            <a:r>
              <a:rPr lang="en-US" sz="1200" b="1" i="0" kern="1200" dirty="0">
                <a:solidFill>
                  <a:schemeClr val="tx1"/>
                </a:solidFill>
                <a:latin typeface="+mn-lt"/>
                <a:ea typeface="+mn-ea"/>
                <a:cs typeface="+mn-cs"/>
              </a:rPr>
              <a:t>CC- </a:t>
            </a:r>
            <a:r>
              <a:rPr lang="en-US" sz="1200" b="0" i="0" kern="1200" dirty="0">
                <a:solidFill>
                  <a:schemeClr val="tx1"/>
                </a:solidFill>
                <a:latin typeface="+mn-lt"/>
                <a:ea typeface="+mn-ea"/>
                <a:cs typeface="+mn-cs"/>
              </a:rPr>
              <a:t>https://pixabay.com/photos/egypt-pyramid-travel-pharaoh-1968250/</a:t>
            </a:r>
          </a:p>
          <a:p>
            <a:pPr>
              <a:buFont typeface="Arial" pitchFamily="34" charset="0"/>
              <a:buNone/>
            </a:pPr>
            <a:r>
              <a:rPr lang="en-IN" sz="1200" dirty="0">
                <a:solidFill>
                  <a:srgbClr val="FF0000"/>
                </a:solidFill>
              </a:rPr>
              <a:t>Cheops </a:t>
            </a:r>
            <a:r>
              <a:rPr lang="en-US" sz="1200" b="0" i="0" kern="1200" dirty="0">
                <a:solidFill>
                  <a:schemeClr val="tx1"/>
                </a:solidFill>
                <a:latin typeface="+mn-lt"/>
                <a:ea typeface="+mn-ea"/>
                <a:cs typeface="+mn-cs"/>
              </a:rPr>
              <a:t>Pyramid - CREATIVE COMMONS SEARCH – </a:t>
            </a:r>
            <a:r>
              <a:rPr lang="en-US" sz="1200" b="1" i="0" kern="1200" dirty="0">
                <a:solidFill>
                  <a:schemeClr val="tx1"/>
                </a:solidFill>
                <a:latin typeface="+mn-lt"/>
                <a:ea typeface="+mn-ea"/>
                <a:cs typeface="+mn-cs"/>
              </a:rPr>
              <a:t>CC- </a:t>
            </a:r>
            <a:r>
              <a:rPr lang="en-US" sz="1200" b="0" i="0" kern="1200" dirty="0">
                <a:solidFill>
                  <a:schemeClr val="tx1"/>
                </a:solidFill>
                <a:latin typeface="+mn-lt"/>
                <a:ea typeface="+mn-ea"/>
                <a:cs typeface="+mn-cs"/>
              </a:rPr>
              <a:t>https://pixabay.com/photos/sphinx-pyramids-cheops-chephren-349550/</a:t>
            </a: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3</a:t>
            </a:fld>
            <a:endParaRPr lang="en-IN"/>
          </a:p>
        </p:txBody>
      </p:sp>
    </p:spTree>
    <p:extLst>
      <p:ext uri="{BB962C8B-B14F-4D97-AF65-F5344CB8AC3E}">
        <p14:creationId xmlns:p14="http://schemas.microsoft.com/office/powerpoint/2010/main" val="153000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None/>
            </a:pPr>
            <a:r>
              <a:rPr lang="en-US" sz="1200" b="0" i="0" kern="1200" dirty="0">
                <a:solidFill>
                  <a:schemeClr val="tx1"/>
                </a:solidFill>
                <a:latin typeface="+mn-lt"/>
                <a:ea typeface="+mn-ea"/>
                <a:cs typeface="+mn-cs"/>
              </a:rPr>
              <a:t>Giza Pyramid - CREATIVE COMMONS SEARCH – </a:t>
            </a:r>
            <a:r>
              <a:rPr lang="en-US" sz="1200" b="1" i="0" kern="1200" dirty="0">
                <a:solidFill>
                  <a:schemeClr val="tx1"/>
                </a:solidFill>
                <a:latin typeface="+mn-lt"/>
                <a:ea typeface="+mn-ea"/>
                <a:cs typeface="+mn-cs"/>
              </a:rPr>
              <a:t>CC- </a:t>
            </a:r>
            <a:r>
              <a:rPr lang="en-US" sz="1200" b="0" i="0" kern="1200" dirty="0">
                <a:solidFill>
                  <a:schemeClr val="tx1"/>
                </a:solidFill>
                <a:latin typeface="+mn-lt"/>
                <a:ea typeface="+mn-ea"/>
                <a:cs typeface="+mn-cs"/>
              </a:rPr>
              <a:t>https://pixabay.com/photos/giza-pyramid-pyramids-of-giza-egypt-1756946/</a:t>
            </a: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4</a:t>
            </a:fld>
            <a:endParaRPr lang="en-IN"/>
          </a:p>
        </p:txBody>
      </p:sp>
    </p:spTree>
    <p:extLst>
      <p:ext uri="{BB962C8B-B14F-4D97-AF65-F5344CB8AC3E}">
        <p14:creationId xmlns:p14="http://schemas.microsoft.com/office/powerpoint/2010/main" val="2238778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 </a:t>
            </a:r>
            <a:r>
              <a:rPr lang="en-IN" dirty="0">
                <a:solidFill>
                  <a:srgbClr val="FF0000"/>
                </a:solidFill>
              </a:rPr>
              <a:t>Consider the two pictures shown below:</a:t>
            </a:r>
          </a:p>
          <a:p>
            <a:pPr algn="l"/>
            <a:r>
              <a:rPr lang="en-IN" sz="1200" dirty="0">
                <a:solidFill>
                  <a:srgbClr val="FF0000"/>
                </a:solidFill>
              </a:rPr>
              <a:t>Observe the difference between the two  pictures.</a:t>
            </a:r>
          </a:p>
          <a:p>
            <a:pPr algn="l"/>
            <a:r>
              <a:rPr lang="en-IN" sz="1200" dirty="0">
                <a:solidFill>
                  <a:srgbClr val="FF0000"/>
                </a:solidFill>
              </a:rPr>
              <a:t>In first picture both stars are same shape and </a:t>
            </a:r>
            <a:r>
              <a:rPr lang="en-IN" sz="1200" dirty="0" err="1">
                <a:solidFill>
                  <a:srgbClr val="FF0000"/>
                </a:solidFill>
              </a:rPr>
              <a:t>size.In</a:t>
            </a:r>
            <a:r>
              <a:rPr lang="en-IN" sz="1200" dirty="0">
                <a:solidFill>
                  <a:srgbClr val="FF0000"/>
                </a:solidFill>
              </a:rPr>
              <a:t> the second picture both stars are of same shape but different size.</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a:buFont typeface="Arial" pitchFamily="34" charset="0"/>
              <a:buNone/>
            </a:pPr>
            <a:r>
              <a:rPr lang="en-US" sz="1200" b="0" i="0" kern="1200" dirty="0">
                <a:solidFill>
                  <a:schemeClr val="tx1"/>
                </a:solidFill>
                <a:latin typeface="+mn-lt"/>
                <a:ea typeface="+mn-ea"/>
                <a:cs typeface="+mn-cs"/>
              </a:rPr>
              <a:t>Egypt Mummy - CREATIVE COMMONS SEARCH – </a:t>
            </a:r>
            <a:r>
              <a:rPr lang="en-US" sz="1200" b="1" i="0" kern="1200" dirty="0">
                <a:solidFill>
                  <a:schemeClr val="tx1"/>
                </a:solidFill>
                <a:latin typeface="+mn-lt"/>
                <a:ea typeface="+mn-ea"/>
                <a:cs typeface="+mn-cs"/>
              </a:rPr>
              <a:t>CC- </a:t>
            </a:r>
            <a:r>
              <a:rPr lang="en-US" sz="1200" b="0" i="0" kern="1200" dirty="0">
                <a:solidFill>
                  <a:schemeClr val="tx1"/>
                </a:solidFill>
                <a:latin typeface="+mn-lt"/>
                <a:ea typeface="+mn-ea"/>
                <a:cs typeface="+mn-cs"/>
              </a:rPr>
              <a:t>https://pixabay.com/photos/egypt-mummy-egyptian-ancient-3208124/</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i="0" kern="1200" dirty="0">
                <a:solidFill>
                  <a:schemeClr val="tx1"/>
                </a:solidFill>
                <a:latin typeface="+mn-lt"/>
                <a:ea typeface="+mn-ea"/>
                <a:cs typeface="+mn-cs"/>
              </a:rPr>
              <a:t>Egypt Mummy2 - CREATIVE COMMONS SEARCH – </a:t>
            </a:r>
            <a:r>
              <a:rPr lang="en-US" sz="1200" b="1" i="0" kern="1200" dirty="0">
                <a:solidFill>
                  <a:schemeClr val="tx1"/>
                </a:solidFill>
                <a:latin typeface="+mn-lt"/>
                <a:ea typeface="+mn-ea"/>
                <a:cs typeface="+mn-cs"/>
              </a:rPr>
              <a:t>CC</a:t>
            </a:r>
            <a:r>
              <a:rPr lang="en-US" sz="1200" b="0" i="0" kern="1200" dirty="0">
                <a:solidFill>
                  <a:schemeClr val="tx1"/>
                </a:solidFill>
                <a:latin typeface="+mn-lt"/>
                <a:ea typeface="+mn-ea"/>
                <a:cs typeface="+mn-cs"/>
              </a:rPr>
              <a:t>- https://pixabay.com/photos/history-egypt-sarcofaag-pyramid-1901078/</a:t>
            </a:r>
          </a:p>
          <a:p>
            <a:pPr>
              <a:buFont typeface="Arial" pitchFamily="34" charset="0"/>
              <a:buNone/>
            </a:pPr>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5</a:t>
            </a:fld>
            <a:endParaRPr lang="en-IN"/>
          </a:p>
        </p:txBody>
      </p:sp>
    </p:spTree>
    <p:extLst>
      <p:ext uri="{BB962C8B-B14F-4D97-AF65-F5344CB8AC3E}">
        <p14:creationId xmlns:p14="http://schemas.microsoft.com/office/powerpoint/2010/main" val="3628853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Main Script</a:t>
            </a: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Suggestions: </a:t>
            </a:r>
            <a:r>
              <a:rPr lang="en-IN" dirty="0">
                <a:solidFill>
                  <a:srgbClr val="FF0000"/>
                </a:solidFill>
              </a:rPr>
              <a:t>Consider the two pictures shown below:</a:t>
            </a:r>
          </a:p>
          <a:p>
            <a:pPr algn="l"/>
            <a:r>
              <a:rPr lang="en-IN" sz="1200" dirty="0">
                <a:solidFill>
                  <a:srgbClr val="FF0000"/>
                </a:solidFill>
              </a:rPr>
              <a:t>Observe the difference between the two  pictures.</a:t>
            </a:r>
          </a:p>
          <a:p>
            <a:pPr algn="l"/>
            <a:r>
              <a:rPr lang="en-IN" sz="1200" dirty="0">
                <a:solidFill>
                  <a:srgbClr val="FF0000"/>
                </a:solidFill>
              </a:rPr>
              <a:t>In first picture both stars are same shape and </a:t>
            </a:r>
            <a:r>
              <a:rPr lang="en-IN" sz="1200" dirty="0" err="1">
                <a:solidFill>
                  <a:srgbClr val="FF0000"/>
                </a:solidFill>
              </a:rPr>
              <a:t>size.In</a:t>
            </a:r>
            <a:r>
              <a:rPr lang="en-IN" sz="1200" dirty="0">
                <a:solidFill>
                  <a:srgbClr val="FF0000"/>
                </a:solidFill>
              </a:rPr>
              <a:t> the second picture both stars are of same shape but different size.</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0" kern="1200" dirty="0">
                <a:solidFill>
                  <a:schemeClr val="tx1"/>
                </a:solidFill>
                <a:latin typeface="+mn-lt"/>
                <a:ea typeface="+mn-ea"/>
                <a:cs typeface="+mn-cs"/>
              </a:rPr>
              <a:t>Pyramid- https://pixabay.com/photos/egypt-pyramids-egyptian-ancient-2267089/</a:t>
            </a:r>
          </a:p>
        </p:txBody>
      </p:sp>
      <p:sp>
        <p:nvSpPr>
          <p:cNvPr id="4" name="Slide Number Placeholder 3"/>
          <p:cNvSpPr>
            <a:spLocks noGrp="1"/>
          </p:cNvSpPr>
          <p:nvPr>
            <p:ph type="sldNum" sz="quarter" idx="10"/>
          </p:nvPr>
        </p:nvSpPr>
        <p:spPr/>
        <p:txBody>
          <a:bodyPr/>
          <a:lstStyle/>
          <a:p>
            <a:fld id="{FD84A4E6-3285-479C-81E1-064EE7D4696D}" type="slidenum">
              <a:rPr lang="en-IN" smtClean="0"/>
              <a:pPr/>
              <a:t>6</a:t>
            </a:fld>
            <a:endParaRPr lang="en-IN"/>
          </a:p>
        </p:txBody>
      </p:sp>
    </p:spTree>
    <p:extLst>
      <p:ext uri="{BB962C8B-B14F-4D97-AF65-F5344CB8AC3E}">
        <p14:creationId xmlns:p14="http://schemas.microsoft.com/office/powerpoint/2010/main" val="143650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FD84A4E6-3285-479C-81E1-064EE7D4696D}" type="slidenum">
              <a:rPr lang="en-IN" smtClean="0"/>
              <a:pPr/>
              <a:t>7</a:t>
            </a:fld>
            <a:endParaRPr lang="en-IN"/>
          </a:p>
        </p:txBody>
      </p:sp>
    </p:spTree>
    <p:extLst>
      <p:ext uri="{BB962C8B-B14F-4D97-AF65-F5344CB8AC3E}">
        <p14:creationId xmlns:p14="http://schemas.microsoft.com/office/powerpoint/2010/main" val="307106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36183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578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3"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prstClr val="white"/>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8" name="Table 7"/>
          <p:cNvGraphicFramePr>
            <a:graphicFrameLocks noGrp="1"/>
          </p:cNvGraphicFramePr>
          <p:nvPr userDrawn="1">
            <p:extLst>
              <p:ext uri="{D42A27DB-BD31-4B8C-83A1-F6EECF244321}">
                <p14:modId xmlns:p14="http://schemas.microsoft.com/office/powerpoint/2010/main" val="1145411247"/>
              </p:ext>
            </p:extLst>
          </p:nvPr>
        </p:nvGraphicFramePr>
        <p:xfrm>
          <a:off x="457200" y="1397000"/>
          <a:ext cx="8229600" cy="485139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8106920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hyperlink" Target="http://www.srisathyasaividyavahini.org/"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hyperlink" Target="http://www.srisathyasaividyavahini.org/" TargetMode="Externa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pic>
        <p:nvPicPr>
          <p:cNvPr id="5" name="Picture 4">
            <a:extLst>
              <a:ext uri="{FF2B5EF4-FFF2-40B4-BE49-F238E27FC236}">
                <a16:creationId xmlns:a16="http://schemas.microsoft.com/office/drawing/2014/main" id="{374DC3F9-D9BE-4D1E-B919-0426D9DF54E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73211" y="5989645"/>
            <a:ext cx="914400" cy="914400"/>
          </a:xfrm>
          <a:prstGeom prst="rect">
            <a:avLst/>
          </a:prstGeom>
        </p:spPr>
      </p:pic>
      <p:sp>
        <p:nvSpPr>
          <p:cNvPr id="6" name="Rectangle 5">
            <a:hlinkClick r:id="rId7"/>
            <a:extLst>
              <a:ext uri="{FF2B5EF4-FFF2-40B4-BE49-F238E27FC236}">
                <a16:creationId xmlns:a16="http://schemas.microsoft.com/office/drawing/2014/main" id="{5685C9EC-8DD9-4139-B4F8-C1072593BA4E}"/>
              </a:ext>
            </a:extLst>
          </p:cNvPr>
          <p:cNvSpPr/>
          <p:nvPr userDrawn="1"/>
        </p:nvSpPr>
        <p:spPr>
          <a:xfrm>
            <a:off x="-7903" y="6493123"/>
            <a:ext cx="2209799" cy="3698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l" fontAlgn="auto">
              <a:spcBef>
                <a:spcPts val="0"/>
              </a:spcBef>
              <a:spcAft>
                <a:spcPts val="0"/>
              </a:spcAft>
              <a:defRPr/>
            </a:pPr>
            <a:r>
              <a:rPr lang="en-US" sz="1050" b="1">
                <a:solidFill>
                  <a:srgbClr val="0000CC"/>
                </a:solidFill>
                <a:latin typeface="Candara" pitchFamily="34" charset="0"/>
                <a:cs typeface="Calibri"/>
              </a:rPr>
              <a:t>©www</a:t>
            </a:r>
            <a:r>
              <a:rPr lang="en-US" sz="1050" b="1" dirty="0">
                <a:solidFill>
                  <a:srgbClr val="0000CC"/>
                </a:solidFill>
                <a:latin typeface="Candara" pitchFamily="34" charset="0"/>
                <a:cs typeface="Calibri"/>
              </a:rPr>
              <a:t>.srisathyasaividyavahini.org</a:t>
            </a:r>
          </a:p>
        </p:txBody>
      </p:sp>
    </p:spTree>
    <p:extLst>
      <p:ext uri="{BB962C8B-B14F-4D97-AF65-F5344CB8AC3E}">
        <p14:creationId xmlns:p14="http://schemas.microsoft.com/office/powerpoint/2010/main" val="3639051611"/>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6"/>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defRPr/>
            </a:pPr>
            <a:r>
              <a:rPr lang="en-US" sz="1100" b="1" dirty="0">
                <a:solidFill>
                  <a:srgbClr val="0000CC"/>
                </a:solidFill>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hyperlink" Target="https://pixabay.com/photos/egypt-pyramid-travel-pharaoh-1968250/" TargetMode="External"/><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jpeg"/><Relationship Id="rId11" Type="http://schemas.openxmlformats.org/officeDocument/2006/relationships/image" Target="../media/image17.jpeg"/><Relationship Id="rId5" Type="http://schemas.openxmlformats.org/officeDocument/2006/relationships/image" Target="../media/image12.jpeg"/><Relationship Id="rId10" Type="http://schemas.microsoft.com/office/2007/relationships/hdphoto" Target="../media/hdphoto3.wdp"/><Relationship Id="rId4" Type="http://schemas.openxmlformats.org/officeDocument/2006/relationships/image" Target="../media/image11.jpe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6CCDBB3-AEF1-4C2D-A517-8AF40F6BFA70}"/>
              </a:ext>
            </a:extLst>
          </p:cNvPr>
          <p:cNvSpPr txBox="1">
            <a:spLocks/>
          </p:cNvSpPr>
          <p:nvPr/>
        </p:nvSpPr>
        <p:spPr>
          <a:xfrm>
            <a:off x="0" y="2130425"/>
            <a:ext cx="9144000" cy="2018655"/>
          </a:xfrm>
          <a:prstGeom prst="rect">
            <a:avLst/>
          </a:prstGeom>
          <a:solidFill>
            <a:schemeClr val="accent6">
              <a:lumMod val="20000"/>
              <a:lumOff val="8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5400" dirty="0"/>
              <a:t>Congruency in Egyptian Pyramids</a:t>
            </a:r>
          </a:p>
        </p:txBody>
      </p:sp>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990600" y="7622"/>
            <a:ext cx="7086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a:solidFill>
                  <a:srgbClr val="0070C0"/>
                </a:solidFill>
              </a:rPr>
              <a:t>Congruency in Egyptian Pyramids</a:t>
            </a:r>
          </a:p>
        </p:txBody>
      </p:sp>
      <p:sp>
        <p:nvSpPr>
          <p:cNvPr id="5" name="Rectangle 4">
            <a:extLst>
              <a:ext uri="{FF2B5EF4-FFF2-40B4-BE49-F238E27FC236}">
                <a16:creationId xmlns:a16="http://schemas.microsoft.com/office/drawing/2014/main" id="{09EA05B9-E05A-488C-8545-BB5B21002B6E}"/>
              </a:ext>
            </a:extLst>
          </p:cNvPr>
          <p:cNvSpPr/>
          <p:nvPr/>
        </p:nvSpPr>
        <p:spPr>
          <a:xfrm>
            <a:off x="759886" y="1772816"/>
            <a:ext cx="7731732" cy="954107"/>
          </a:xfrm>
          <a:prstGeom prst="rect">
            <a:avLst/>
          </a:prstGeom>
        </p:spPr>
        <p:txBody>
          <a:bodyPr wrap="square">
            <a:spAutoFit/>
          </a:bodyPr>
          <a:lstStyle/>
          <a:p>
            <a:pPr algn="ctr"/>
            <a:r>
              <a:rPr lang="en-IN" sz="2800" dirty="0">
                <a:solidFill>
                  <a:srgbClr val="FF0000"/>
                </a:solidFill>
              </a:rPr>
              <a:t>Each face </a:t>
            </a:r>
            <a:r>
              <a:rPr lang="en-IN" sz="2800" dirty="0"/>
              <a:t>of the Pyramid is an </a:t>
            </a:r>
            <a:r>
              <a:rPr lang="en-IN" sz="2800" dirty="0">
                <a:solidFill>
                  <a:srgbClr val="FF0000"/>
                </a:solidFill>
              </a:rPr>
              <a:t>equilateral triangle</a:t>
            </a:r>
            <a:r>
              <a:rPr lang="en-IN" sz="2800" dirty="0"/>
              <a:t> of same size and  is congruent to the other.</a:t>
            </a:r>
          </a:p>
        </p:txBody>
      </p:sp>
      <p:pic>
        <p:nvPicPr>
          <p:cNvPr id="1028" name="Picture 4" descr="Pyramids, Egypt, Egyptian, Ancient, Desert, Giza">
            <a:extLst>
              <a:ext uri="{FF2B5EF4-FFF2-40B4-BE49-F238E27FC236}">
                <a16:creationId xmlns:a16="http://schemas.microsoft.com/office/drawing/2014/main" id="{0BD01F0F-CA37-4B1A-B91E-CB12A4F278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3789040"/>
            <a:ext cx="5436096" cy="203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93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barn(inVertical)">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323528" y="56738"/>
            <a:ext cx="773173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a:solidFill>
                  <a:srgbClr val="0070C0"/>
                </a:solidFill>
              </a:rPr>
              <a:t>Congruency in Egyptian Pyramids</a:t>
            </a:r>
          </a:p>
        </p:txBody>
      </p:sp>
      <p:sp>
        <p:nvSpPr>
          <p:cNvPr id="5" name="Rectangle 4">
            <a:extLst>
              <a:ext uri="{FF2B5EF4-FFF2-40B4-BE49-F238E27FC236}">
                <a16:creationId xmlns:a16="http://schemas.microsoft.com/office/drawing/2014/main" id="{09EA05B9-E05A-488C-8545-BB5B21002B6E}"/>
              </a:ext>
            </a:extLst>
          </p:cNvPr>
          <p:cNvSpPr/>
          <p:nvPr/>
        </p:nvSpPr>
        <p:spPr>
          <a:xfrm>
            <a:off x="592404" y="1322625"/>
            <a:ext cx="7731732" cy="1015663"/>
          </a:xfrm>
          <a:prstGeom prst="rect">
            <a:avLst/>
          </a:prstGeom>
        </p:spPr>
        <p:txBody>
          <a:bodyPr wrap="square">
            <a:spAutoFit/>
          </a:bodyPr>
          <a:lstStyle/>
          <a:p>
            <a:pPr algn="ctr"/>
            <a:r>
              <a:rPr lang="en-IN" sz="3000" dirty="0"/>
              <a:t>The </a:t>
            </a:r>
            <a:r>
              <a:rPr lang="en-IN" sz="3000" dirty="0">
                <a:solidFill>
                  <a:srgbClr val="FF0000"/>
                </a:solidFill>
              </a:rPr>
              <a:t>largest Pyramid </a:t>
            </a:r>
            <a:r>
              <a:rPr lang="en-IN" sz="3000" dirty="0"/>
              <a:t>is</a:t>
            </a:r>
          </a:p>
          <a:p>
            <a:pPr algn="ctr"/>
            <a:r>
              <a:rPr lang="en-IN" sz="3000" dirty="0"/>
              <a:t>Pyramid of Khufu or Pyramid of Cheops. </a:t>
            </a:r>
          </a:p>
        </p:txBody>
      </p:sp>
      <p:grpSp>
        <p:nvGrpSpPr>
          <p:cNvPr id="3" name="Group 2">
            <a:extLst>
              <a:ext uri="{FF2B5EF4-FFF2-40B4-BE49-F238E27FC236}">
                <a16:creationId xmlns:a16="http://schemas.microsoft.com/office/drawing/2014/main" id="{99A84817-3195-413E-A566-F003AF6494D2}"/>
              </a:ext>
            </a:extLst>
          </p:cNvPr>
          <p:cNvGrpSpPr/>
          <p:nvPr/>
        </p:nvGrpSpPr>
        <p:grpSpPr>
          <a:xfrm>
            <a:off x="539552" y="3212976"/>
            <a:ext cx="7784584" cy="2536330"/>
            <a:chOff x="899592" y="3909200"/>
            <a:chExt cx="7784584" cy="2536330"/>
          </a:xfrm>
        </p:grpSpPr>
        <p:pic>
          <p:nvPicPr>
            <p:cNvPr id="2052" name="Picture 4" descr="Egypt, Pyramid, Travel, Pharaoh, Africa, Khufu, Stone">
              <a:extLst>
                <a:ext uri="{FF2B5EF4-FFF2-40B4-BE49-F238E27FC236}">
                  <a16:creationId xmlns:a16="http://schemas.microsoft.com/office/drawing/2014/main" id="{B0A025A9-57D6-4475-9745-CD920824E0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3909201"/>
              <a:ext cx="3816419" cy="253632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phinx, Pyramids, Cheops, Chephren, Cairo, Travel">
              <a:extLst>
                <a:ext uri="{FF2B5EF4-FFF2-40B4-BE49-F238E27FC236}">
                  <a16:creationId xmlns:a16="http://schemas.microsoft.com/office/drawing/2014/main" id="{17B1304C-9DE5-40CB-B3F5-7499CBD76F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2403" y="3909200"/>
              <a:ext cx="3381773" cy="253633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E203495F-AF91-49AC-9005-C33303D3042A}"/>
              </a:ext>
            </a:extLst>
          </p:cNvPr>
          <p:cNvSpPr txBox="1"/>
          <p:nvPr/>
        </p:nvSpPr>
        <p:spPr>
          <a:xfrm>
            <a:off x="1835696" y="2996166"/>
            <a:ext cx="1152129" cy="400110"/>
          </a:xfrm>
          <a:prstGeom prst="rect">
            <a:avLst/>
          </a:prstGeom>
          <a:solidFill>
            <a:schemeClr val="bg1"/>
          </a:solidFill>
          <a:ln>
            <a:solidFill>
              <a:schemeClr val="accent1"/>
            </a:solidFill>
          </a:ln>
        </p:spPr>
        <p:txBody>
          <a:bodyPr wrap="square" rtlCol="0">
            <a:spAutoFit/>
          </a:bodyPr>
          <a:lstStyle/>
          <a:p>
            <a:pPr algn="ctr"/>
            <a:r>
              <a:rPr lang="en-IN" sz="2000" dirty="0"/>
              <a:t>Khufu</a:t>
            </a:r>
          </a:p>
        </p:txBody>
      </p:sp>
      <p:sp>
        <p:nvSpPr>
          <p:cNvPr id="8" name="TextBox 7">
            <a:extLst>
              <a:ext uri="{FF2B5EF4-FFF2-40B4-BE49-F238E27FC236}">
                <a16:creationId xmlns:a16="http://schemas.microsoft.com/office/drawing/2014/main" id="{C4A0D709-8D29-4B2D-B79A-FB7291BDB985}"/>
              </a:ext>
            </a:extLst>
          </p:cNvPr>
          <p:cNvSpPr txBox="1"/>
          <p:nvPr/>
        </p:nvSpPr>
        <p:spPr>
          <a:xfrm>
            <a:off x="5945074" y="2970947"/>
            <a:ext cx="1152129" cy="400110"/>
          </a:xfrm>
          <a:prstGeom prst="rect">
            <a:avLst/>
          </a:prstGeom>
          <a:solidFill>
            <a:schemeClr val="bg1"/>
          </a:solidFill>
          <a:ln>
            <a:solidFill>
              <a:schemeClr val="accent1"/>
            </a:solidFill>
          </a:ln>
        </p:spPr>
        <p:txBody>
          <a:bodyPr wrap="square" rtlCol="0">
            <a:spAutoFit/>
          </a:bodyPr>
          <a:lstStyle/>
          <a:p>
            <a:pPr algn="ctr"/>
            <a:r>
              <a:rPr lang="en-IN" sz="2000" dirty="0"/>
              <a:t>Cheops</a:t>
            </a:r>
          </a:p>
        </p:txBody>
      </p:sp>
    </p:spTree>
    <p:extLst>
      <p:ext uri="{BB962C8B-B14F-4D97-AF65-F5344CB8AC3E}">
        <p14:creationId xmlns:p14="http://schemas.microsoft.com/office/powerpoint/2010/main" val="144466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179512" y="199470"/>
            <a:ext cx="773173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a:solidFill>
                  <a:srgbClr val="0070C0"/>
                </a:solidFill>
              </a:rPr>
              <a:t>Congruency in Egyptian Pyramids</a:t>
            </a:r>
          </a:p>
        </p:txBody>
      </p:sp>
      <p:sp>
        <p:nvSpPr>
          <p:cNvPr id="5" name="Rectangle 4">
            <a:extLst>
              <a:ext uri="{FF2B5EF4-FFF2-40B4-BE49-F238E27FC236}">
                <a16:creationId xmlns:a16="http://schemas.microsoft.com/office/drawing/2014/main" id="{09EA05B9-E05A-488C-8545-BB5B21002B6E}"/>
              </a:ext>
            </a:extLst>
          </p:cNvPr>
          <p:cNvSpPr/>
          <p:nvPr/>
        </p:nvSpPr>
        <p:spPr>
          <a:xfrm>
            <a:off x="706134" y="1382435"/>
            <a:ext cx="7731732" cy="1015663"/>
          </a:xfrm>
          <a:prstGeom prst="rect">
            <a:avLst/>
          </a:prstGeom>
        </p:spPr>
        <p:txBody>
          <a:bodyPr wrap="square">
            <a:spAutoFit/>
          </a:bodyPr>
          <a:lstStyle/>
          <a:p>
            <a:pPr algn="ctr"/>
            <a:r>
              <a:rPr lang="en-IN" sz="3000" dirty="0">
                <a:solidFill>
                  <a:srgbClr val="FF0000"/>
                </a:solidFill>
              </a:rPr>
              <a:t>The biggest is the oldest pyramid.  </a:t>
            </a:r>
          </a:p>
          <a:p>
            <a:pPr algn="ctr"/>
            <a:r>
              <a:rPr lang="en-IN" sz="3000" dirty="0">
                <a:solidFill>
                  <a:srgbClr val="FF0000"/>
                </a:solidFill>
              </a:rPr>
              <a:t>The base is so perfect with very minimal error.</a:t>
            </a:r>
          </a:p>
        </p:txBody>
      </p:sp>
      <p:pic>
        <p:nvPicPr>
          <p:cNvPr id="4098" name="Picture 2" descr="Giza, Pyramid, Pyramids Of Giza, Egypt, Monuments">
            <a:extLst>
              <a:ext uri="{FF2B5EF4-FFF2-40B4-BE49-F238E27FC236}">
                <a16:creationId xmlns:a16="http://schemas.microsoft.com/office/drawing/2014/main" id="{35AFD714-5AB1-4373-BBF0-7047ECA5337D}"/>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392834" y="2893674"/>
            <a:ext cx="4358332" cy="25818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A497379-671B-4DDE-A62E-D2FAD30797B0}"/>
              </a:ext>
            </a:extLst>
          </p:cNvPr>
          <p:cNvSpPr txBox="1"/>
          <p:nvPr/>
        </p:nvSpPr>
        <p:spPr>
          <a:xfrm>
            <a:off x="1565619" y="5661248"/>
            <a:ext cx="6345625" cy="461665"/>
          </a:xfrm>
          <a:prstGeom prst="rect">
            <a:avLst/>
          </a:prstGeom>
          <a:noFill/>
        </p:spPr>
        <p:txBody>
          <a:bodyPr wrap="square">
            <a:spAutoFit/>
          </a:bodyPr>
          <a:lstStyle/>
          <a:p>
            <a:r>
              <a:rPr lang="en-US" sz="2400" b="0" i="0" u="none" strike="noStrike" baseline="0" dirty="0">
                <a:solidFill>
                  <a:srgbClr val="000000"/>
                </a:solidFill>
                <a:latin typeface="Calibri" panose="020F0502020204030204" pitchFamily="34" charset="0"/>
              </a:rPr>
              <a:t>147 m in height and  a square base 230 m length. </a:t>
            </a:r>
            <a:endParaRPr lang="en-IN" sz="2400" dirty="0"/>
          </a:p>
        </p:txBody>
      </p:sp>
    </p:spTree>
    <p:extLst>
      <p:ext uri="{BB962C8B-B14F-4D97-AF65-F5344CB8AC3E}">
        <p14:creationId xmlns:p14="http://schemas.microsoft.com/office/powerpoint/2010/main" val="16858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250"/>
                                  </p:stCondLst>
                                  <p:childTnLst>
                                    <p:set>
                                      <p:cBhvr>
                                        <p:cTn id="6" dur="1" fill="hold">
                                          <p:stCondLst>
                                            <p:cond delay="0"/>
                                          </p:stCondLst>
                                        </p:cTn>
                                        <p:tgtEl>
                                          <p:spTgt spid="4098"/>
                                        </p:tgtEl>
                                        <p:attrNameLst>
                                          <p:attrName>style.visibility</p:attrName>
                                        </p:attrNameLst>
                                      </p:cBhvr>
                                      <p:to>
                                        <p:strVal val="visible"/>
                                      </p:to>
                                    </p:set>
                                    <p:animEffect transition="in" filter="wheel(1)">
                                      <p:cBhvr>
                                        <p:cTn id="7" dur="2000"/>
                                        <p:tgtEl>
                                          <p:spTgt spid="4098"/>
                                        </p:tgtEl>
                                      </p:cBhvr>
                                    </p:animEffect>
                                  </p:childTnLst>
                                </p:cTn>
                              </p:par>
                            </p:childTnLst>
                          </p:cTn>
                        </p:par>
                        <p:par>
                          <p:cTn id="8" fill="hold">
                            <p:stCondLst>
                              <p:cond delay="225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467544" y="39937"/>
            <a:ext cx="773173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a:solidFill>
                  <a:srgbClr val="0070C0"/>
                </a:solidFill>
              </a:rPr>
              <a:t>Why Pyramids were built?</a:t>
            </a:r>
          </a:p>
        </p:txBody>
      </p:sp>
      <p:sp>
        <p:nvSpPr>
          <p:cNvPr id="5" name="Rectangle 4">
            <a:extLst>
              <a:ext uri="{FF2B5EF4-FFF2-40B4-BE49-F238E27FC236}">
                <a16:creationId xmlns:a16="http://schemas.microsoft.com/office/drawing/2014/main" id="{09EA05B9-E05A-488C-8545-BB5B21002B6E}"/>
              </a:ext>
            </a:extLst>
          </p:cNvPr>
          <p:cNvSpPr/>
          <p:nvPr/>
        </p:nvSpPr>
        <p:spPr>
          <a:xfrm>
            <a:off x="706134" y="1084047"/>
            <a:ext cx="7731732" cy="1384995"/>
          </a:xfrm>
          <a:prstGeom prst="rect">
            <a:avLst/>
          </a:prstGeom>
        </p:spPr>
        <p:txBody>
          <a:bodyPr wrap="square">
            <a:spAutoFit/>
          </a:bodyPr>
          <a:lstStyle/>
          <a:p>
            <a:pPr algn="ctr"/>
            <a:r>
              <a:rPr lang="en-IN" sz="2800" dirty="0"/>
              <a:t>Belief was that when their king (</a:t>
            </a:r>
            <a:r>
              <a:rPr lang="en-IN" sz="2800" dirty="0" err="1"/>
              <a:t>pharoah</a:t>
            </a:r>
            <a:r>
              <a:rPr lang="en-IN" sz="2800" dirty="0"/>
              <a:t>) died, his spirit remained. </a:t>
            </a:r>
          </a:p>
          <a:p>
            <a:pPr algn="ctr"/>
            <a:r>
              <a:rPr lang="en-IN" sz="2800" dirty="0"/>
              <a:t>So, dead body was preserved by </a:t>
            </a:r>
            <a:r>
              <a:rPr lang="en-IN" sz="2800" dirty="0">
                <a:solidFill>
                  <a:srgbClr val="FF0000"/>
                </a:solidFill>
              </a:rPr>
              <a:t>embalming</a:t>
            </a:r>
          </a:p>
        </p:txBody>
      </p:sp>
      <p:pic>
        <p:nvPicPr>
          <p:cNvPr id="5122" name="Picture 2" descr="Egypt, Mummy, Egyptian, Ancient">
            <a:extLst>
              <a:ext uri="{FF2B5EF4-FFF2-40B4-BE49-F238E27FC236}">
                <a16:creationId xmlns:a16="http://schemas.microsoft.com/office/drawing/2014/main" id="{E7517AB1-5F8A-4F45-9753-7821FDBAD9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2842658"/>
            <a:ext cx="2714530" cy="18096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42613B02-A783-4FFA-BC90-C56A7B39CD16}"/>
              </a:ext>
            </a:extLst>
          </p:cNvPr>
          <p:cNvSpPr/>
          <p:nvPr/>
        </p:nvSpPr>
        <p:spPr>
          <a:xfrm>
            <a:off x="773578" y="5125674"/>
            <a:ext cx="7596844" cy="954107"/>
          </a:xfrm>
          <a:prstGeom prst="rect">
            <a:avLst/>
          </a:prstGeom>
        </p:spPr>
        <p:txBody>
          <a:bodyPr wrap="square">
            <a:spAutoFit/>
          </a:bodyPr>
          <a:lstStyle/>
          <a:p>
            <a:pPr algn="ctr"/>
            <a:r>
              <a:rPr lang="en-IN" sz="2800" dirty="0"/>
              <a:t>Tomb had gold vessels, furniture, food etc. need for king’s afterlife.</a:t>
            </a:r>
          </a:p>
        </p:txBody>
      </p:sp>
      <p:pic>
        <p:nvPicPr>
          <p:cNvPr id="7" name="Picture 2" descr="History, Egypt, Sarcofaag, Pyramid, Farao, Mummy, Mask">
            <a:extLst>
              <a:ext uri="{FF2B5EF4-FFF2-40B4-BE49-F238E27FC236}">
                <a16:creationId xmlns:a16="http://schemas.microsoft.com/office/drawing/2014/main" id="{5679744A-394B-49D3-9E51-5F62C5335611}"/>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5096074" y="2832563"/>
            <a:ext cx="2714530" cy="1819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88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heel(1)">
                                      <p:cBhvr>
                                        <p:cTn id="7" dur="2000"/>
                                        <p:tgtEl>
                                          <p:spTgt spid="5122"/>
                                        </p:tgtEl>
                                      </p:cBhvr>
                                    </p:animEffect>
                                  </p:childTnLst>
                                </p:cTn>
                              </p:par>
                              <p:par>
                                <p:cTn id="8" presetID="21"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BA7-33D1-4D1B-A2E4-B2EE35DBD162}"/>
              </a:ext>
            </a:extLst>
          </p:cNvPr>
          <p:cNvSpPr txBox="1">
            <a:spLocks/>
          </p:cNvSpPr>
          <p:nvPr/>
        </p:nvSpPr>
        <p:spPr>
          <a:xfrm>
            <a:off x="440668" y="125760"/>
            <a:ext cx="7731732"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dirty="0">
                <a:solidFill>
                  <a:srgbClr val="0070C0"/>
                </a:solidFill>
              </a:rPr>
              <a:t>The fascinating Pyramids</a:t>
            </a:r>
          </a:p>
        </p:txBody>
      </p:sp>
      <p:sp>
        <p:nvSpPr>
          <p:cNvPr id="6" name="TextBox 5">
            <a:extLst>
              <a:ext uri="{FF2B5EF4-FFF2-40B4-BE49-F238E27FC236}">
                <a16:creationId xmlns:a16="http://schemas.microsoft.com/office/drawing/2014/main" id="{6DD8A855-CF1B-4CF5-B109-6C3CD949AEFE}"/>
              </a:ext>
            </a:extLst>
          </p:cNvPr>
          <p:cNvSpPr txBox="1"/>
          <p:nvPr/>
        </p:nvSpPr>
        <p:spPr>
          <a:xfrm>
            <a:off x="1084176" y="1484784"/>
            <a:ext cx="6975648" cy="954107"/>
          </a:xfrm>
          <a:prstGeom prst="rect">
            <a:avLst/>
          </a:prstGeom>
          <a:solidFill>
            <a:schemeClr val="accent2">
              <a:lumMod val="20000"/>
              <a:lumOff val="80000"/>
            </a:schemeClr>
          </a:solidFill>
        </p:spPr>
        <p:txBody>
          <a:bodyPr wrap="square">
            <a:spAutoFit/>
          </a:bodyPr>
          <a:lstStyle/>
          <a:p>
            <a:pPr algn="ctr"/>
            <a:r>
              <a:rPr lang="en-IN" sz="2800" dirty="0"/>
              <a:t>The story about the Pyramids as well as its unique structure fascinates all.</a:t>
            </a:r>
          </a:p>
        </p:txBody>
      </p:sp>
      <p:pic>
        <p:nvPicPr>
          <p:cNvPr id="1026" name="Picture 2" descr="Egypt, Pyramids, Egyptian, Ancient, Travel, Tourism">
            <a:extLst>
              <a:ext uri="{FF2B5EF4-FFF2-40B4-BE49-F238E27FC236}">
                <a16:creationId xmlns:a16="http://schemas.microsoft.com/office/drawing/2014/main" id="{C2C27049-36C1-4503-9E52-039F8C9DEE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9976" y="2852936"/>
            <a:ext cx="5004048" cy="286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2199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4022369595"/>
              </p:ext>
            </p:extLst>
          </p:nvPr>
        </p:nvGraphicFramePr>
        <p:xfrm>
          <a:off x="647563" y="1080853"/>
          <a:ext cx="7848873" cy="4696294"/>
        </p:xfrm>
        <a:graphic>
          <a:graphicData uri="http://schemas.openxmlformats.org/drawingml/2006/table">
            <a:tbl>
              <a:tblPr firstRow="1" bandRow="1">
                <a:tableStyleId>{5C22544A-7EE6-4342-B048-85BDC9FD1C3A}</a:tableStyleId>
              </a:tblPr>
              <a:tblGrid>
                <a:gridCol w="872097">
                  <a:extLst>
                    <a:ext uri="{9D8B030D-6E8A-4147-A177-3AD203B41FA5}">
                      <a16:colId xmlns:a16="http://schemas.microsoft.com/office/drawing/2014/main" val="20000"/>
                    </a:ext>
                  </a:extLst>
                </a:gridCol>
                <a:gridCol w="1235471">
                  <a:extLst>
                    <a:ext uri="{9D8B030D-6E8A-4147-A177-3AD203B41FA5}">
                      <a16:colId xmlns:a16="http://schemas.microsoft.com/office/drawing/2014/main" val="20001"/>
                    </a:ext>
                  </a:extLst>
                </a:gridCol>
                <a:gridCol w="5741305">
                  <a:extLst>
                    <a:ext uri="{9D8B030D-6E8A-4147-A177-3AD203B41FA5}">
                      <a16:colId xmlns:a16="http://schemas.microsoft.com/office/drawing/2014/main" val="20002"/>
                    </a:ext>
                  </a:extLst>
                </a:gridCol>
              </a:tblGrid>
              <a:tr h="550152">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550152">
                <a:tc>
                  <a:txBody>
                    <a:bodyPr/>
                    <a:lstStyle/>
                    <a:p>
                      <a:r>
                        <a:rPr lang="en-IN" sz="14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1" i="0" kern="1200" dirty="0">
                          <a:solidFill>
                            <a:schemeClr val="tx1"/>
                          </a:solidFill>
                          <a:latin typeface="+mn-lt"/>
                          <a:ea typeface="+mn-ea"/>
                          <a:cs typeface="+mn-cs"/>
                        </a:rPr>
                        <a:t>CC-</a:t>
                      </a:r>
                      <a:r>
                        <a:rPr lang="en-US" sz="1400" b="0" i="0" kern="1200" dirty="0">
                          <a:solidFill>
                            <a:schemeClr val="tx1"/>
                          </a:solidFill>
                          <a:latin typeface="+mn-lt"/>
                          <a:ea typeface="+mn-ea"/>
                          <a:cs typeface="+mn-cs"/>
                        </a:rPr>
                        <a:t>https://pixabay.com/photos/pyramids-egypt-egyptian-ancient-2371501/</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919003">
                <a:tc>
                  <a:txBody>
                    <a:bodyPr/>
                    <a:lstStyle/>
                    <a:p>
                      <a:r>
                        <a:rPr lang="en-IN" sz="14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400" b="0" i="0" kern="1200" dirty="0">
                          <a:solidFill>
                            <a:schemeClr val="tx1"/>
                          </a:solidFill>
                          <a:latin typeface="+mn-lt"/>
                          <a:ea typeface="+mn-ea"/>
                          <a:cs typeface="+mn-cs"/>
                          <a:hlinkClick r:id="rId3"/>
                        </a:rPr>
                        <a:t>https://pixabay.com/photos/egypt-pyramid-travel-pharaoh-1968250/</a:t>
                      </a:r>
                      <a:endParaRPr lang="en-US" sz="1400" b="0" i="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1" i="0" kern="1200" dirty="0">
                          <a:solidFill>
                            <a:schemeClr val="tx1"/>
                          </a:solidFill>
                          <a:latin typeface="+mn-lt"/>
                          <a:ea typeface="+mn-ea"/>
                          <a:cs typeface="+mn-cs"/>
                        </a:rPr>
                        <a:t>CC- </a:t>
                      </a:r>
                      <a:r>
                        <a:rPr lang="en-US" sz="1400" b="0" i="0" kern="1200" dirty="0">
                          <a:solidFill>
                            <a:schemeClr val="tx1"/>
                          </a:solidFill>
                          <a:latin typeface="+mn-lt"/>
                          <a:ea typeface="+mn-ea"/>
                          <a:cs typeface="+mn-cs"/>
                        </a:rPr>
                        <a:t>https://pixabay.com/photos/sphinx-pyramids-cheops-chephren-349550/</a:t>
                      </a:r>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708945">
                <a:tc>
                  <a:txBody>
                    <a:bodyPr/>
                    <a:lstStyle/>
                    <a:p>
                      <a:r>
                        <a:rPr lang="en-IN" sz="1400" dirty="0">
                          <a:solidFill>
                            <a:schemeClr val="tx1"/>
                          </a:solidFill>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latin typeface="+mn-lt"/>
                          <a:ea typeface="+mn-ea"/>
                          <a:cs typeface="+mn-cs"/>
                        </a:rPr>
                        <a:t>https://pixabay.com/photos/giza-pyramid-pyramids-of-giza-egypt-1756946/</a:t>
                      </a:r>
                      <a:endParaRPr lang="en-US" sz="1400" b="1" i="0" kern="1200" dirty="0">
                        <a:solidFill>
                          <a:schemeClr val="tx1"/>
                        </a:solidFill>
                        <a:latin typeface="+mn-lt"/>
                        <a:ea typeface="+mn-ea"/>
                        <a:cs typeface="+mn-cs"/>
                      </a:endParaRPr>
                    </a:p>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708945">
                <a:tc>
                  <a:txBody>
                    <a:bodyPr/>
                    <a:lstStyle/>
                    <a:p>
                      <a:r>
                        <a:rPr lang="en-IN" sz="1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latin typeface="+mn-lt"/>
                          <a:ea typeface="+mn-ea"/>
                          <a:cs typeface="+mn-cs"/>
                        </a:rPr>
                        <a:t>https://pixabay.com/photos/egypt-mummy-egyptian-ancient-3208124/</a:t>
                      </a:r>
                      <a:endParaRPr lang="en-US" sz="1400" b="1" i="0" kern="1200" dirty="0">
                        <a:solidFill>
                          <a:schemeClr val="tx1"/>
                        </a:solidFill>
                        <a:latin typeface="+mn-lt"/>
                        <a:ea typeface="+mn-ea"/>
                        <a:cs typeface="+mn-cs"/>
                      </a:endParaRPr>
                    </a:p>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708945">
                <a:tc>
                  <a:txBody>
                    <a:bodyPr/>
                    <a:lstStyle/>
                    <a:p>
                      <a:r>
                        <a:rPr lang="en-IN" sz="1400" dirty="0">
                          <a:solidFill>
                            <a:schemeClr val="tx1"/>
                          </a:solidFill>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tx1"/>
                          </a:solidFill>
                          <a:latin typeface="+mn-lt"/>
                          <a:ea typeface="+mn-ea"/>
                          <a:cs typeface="+mn-cs"/>
                        </a:rPr>
                        <a:t>https://pixabay.com/photos/history-egypt-sarcofaag-pyramid-1901078/</a:t>
                      </a:r>
                    </a:p>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50152">
                <a:tc>
                  <a:txBody>
                    <a:bodyPr/>
                    <a:lstStyle/>
                    <a:p>
                      <a:r>
                        <a:rPr lang="en-IN" sz="1400" dirty="0">
                          <a:solidFill>
                            <a:schemeClr val="tx1"/>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4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400" dirty="0">
                          <a:solidFill>
                            <a:schemeClr val="tx1"/>
                          </a:solidFill>
                        </a:rPr>
                        <a:t>https://pixabay.com/photos/egypt-pyramids-egyptian-ancient-2267089/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pic>
        <p:nvPicPr>
          <p:cNvPr id="6" name="Picture 4" descr="Pyramids, Egypt, Egyptian, Ancient, Desert, Giza">
            <a:extLst>
              <a:ext uri="{FF2B5EF4-FFF2-40B4-BE49-F238E27FC236}">
                <a16:creationId xmlns:a16="http://schemas.microsoft.com/office/drawing/2014/main" id="{0BD01F0F-CA37-4B1A-B91E-CB12A4F2780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53099" y="1765070"/>
            <a:ext cx="863723" cy="323896"/>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99A84817-3195-413E-A566-F003AF6494D2}"/>
              </a:ext>
            </a:extLst>
          </p:cNvPr>
          <p:cNvGrpSpPr/>
          <p:nvPr/>
        </p:nvGrpSpPr>
        <p:grpSpPr>
          <a:xfrm>
            <a:off x="1658623" y="2408118"/>
            <a:ext cx="789140" cy="599920"/>
            <a:chOff x="899592" y="3909200"/>
            <a:chExt cx="7784584" cy="2536330"/>
          </a:xfrm>
        </p:grpSpPr>
        <p:pic>
          <p:nvPicPr>
            <p:cNvPr id="8" name="Picture 4" descr="Egypt, Pyramid, Travel, Pharaoh, Africa, Khufu, Stone">
              <a:extLst>
                <a:ext uri="{FF2B5EF4-FFF2-40B4-BE49-F238E27FC236}">
                  <a16:creationId xmlns:a16="http://schemas.microsoft.com/office/drawing/2014/main" id="{B0A025A9-57D6-4475-9745-CD920824E0B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9592" y="3909201"/>
              <a:ext cx="3816419" cy="25363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Sphinx, Pyramids, Cheops, Chephren, Cairo, Travel">
              <a:extLst>
                <a:ext uri="{FF2B5EF4-FFF2-40B4-BE49-F238E27FC236}">
                  <a16:creationId xmlns:a16="http://schemas.microsoft.com/office/drawing/2014/main" id="{17B1304C-9DE5-40CB-B3F5-7499CBD76F4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2403" y="3909200"/>
              <a:ext cx="3381773" cy="2536330"/>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2" descr="Giza, Pyramid, Pyramids Of Giza, Egypt, Monuments">
            <a:extLst>
              <a:ext uri="{FF2B5EF4-FFF2-40B4-BE49-F238E27FC236}">
                <a16:creationId xmlns:a16="http://schemas.microsoft.com/office/drawing/2014/main" id="{35AFD714-5AB1-4373-BBF0-7047ECA5337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87347" y="3241985"/>
            <a:ext cx="720080" cy="424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gypt, Mummy, Egyptian, Ancient">
            <a:extLst>
              <a:ext uri="{FF2B5EF4-FFF2-40B4-BE49-F238E27FC236}">
                <a16:creationId xmlns:a16="http://schemas.microsoft.com/office/drawing/2014/main" id="{E7517AB1-5F8A-4F45-9753-7821FDBAD9F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27683" y="3883356"/>
            <a:ext cx="720080" cy="4800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istory, Egypt, Sarcofaag, Pyramid, Farao, Mummy, Mask">
            <a:extLst>
              <a:ext uri="{FF2B5EF4-FFF2-40B4-BE49-F238E27FC236}">
                <a16:creationId xmlns:a16="http://schemas.microsoft.com/office/drawing/2014/main" id="{F8B510C4-E4C7-4E9E-817D-101523F6F4FA}"/>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1727683" y="4579931"/>
            <a:ext cx="720080" cy="47930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Egypt, Pyramids, Egyptian, Ancient, Travel, Tourism">
            <a:extLst>
              <a:ext uri="{FF2B5EF4-FFF2-40B4-BE49-F238E27FC236}">
                <a16:creationId xmlns:a16="http://schemas.microsoft.com/office/drawing/2014/main" id="{202728A3-8ADF-461F-8E9C-AAB9182B275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746226" y="5293181"/>
            <a:ext cx="717438" cy="410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7958</TotalTime>
  <Words>753</Words>
  <Application>Microsoft Office PowerPoint</Application>
  <PresentationFormat>On-screen Show (4:3)</PresentationFormat>
  <Paragraphs>87</Paragraphs>
  <Slides>7</Slides>
  <Notes>7</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7</vt:i4>
      </vt:variant>
    </vt:vector>
  </HeadingPairs>
  <TitlesOfParts>
    <vt:vector size="12" baseType="lpstr">
      <vt:lpstr>Arial</vt:lpstr>
      <vt:lpstr>Calibri</vt:lpstr>
      <vt:lpstr>Candara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MM Index</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SSSVV</dc:creator>
  <cp:lastModifiedBy>GIRIDHAR BALACHANDRAN 170905056</cp:lastModifiedBy>
  <cp:revision>574</cp:revision>
  <dcterms:created xsi:type="dcterms:W3CDTF">2013-03-27T08:53:33Z</dcterms:created>
  <dcterms:modified xsi:type="dcterms:W3CDTF">2021-02-21T11:19:27Z</dcterms:modified>
</cp:coreProperties>
</file>