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8" r:id="rId9"/>
    <p:sldId id="269" r:id="rId10"/>
    <p:sldId id="270" r:id="rId11"/>
    <p:sldId id="271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3300"/>
    <a:srgbClr val="FF99FF"/>
    <a:srgbClr val="99CCFF"/>
    <a:srgbClr val="CCCC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3" autoAdjust="0"/>
    <p:restoredTop sz="85830" autoAdjust="0"/>
  </p:normalViewPr>
  <p:slideViewPr>
    <p:cSldViewPr>
      <p:cViewPr varScale="1">
        <p:scale>
          <a:sx n="57" d="100"/>
          <a:sy n="57" d="100"/>
        </p:scale>
        <p:origin x="1736" y="52"/>
      </p:cViewPr>
      <p:guideLst>
        <p:guide orient="horz" pos="2160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 </a:t>
            </a:r>
            <a:r>
              <a:rPr lang="en-SG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  </a:t>
            </a:r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 falls on R, Y falls on S, Z falls on T.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XY falls on RS , YZ falls on ST and  ZX falls on TR.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SG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relationship between the parts of two triangles is known as correspondence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8355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We can see that both the △ LMN and △ PQR do not superimpose on each other and</a:t>
            </a:r>
          </a:p>
          <a:p>
            <a:r>
              <a:rPr lang="en-IN" dirty="0"/>
              <a:t>   corresponding angles, corresponding sides &amp;amp; corresponding vertical are also not</a:t>
            </a:r>
          </a:p>
          <a:p>
            <a:r>
              <a:rPr lang="en-IN" dirty="0"/>
              <a:t>equal.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740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We can see that both the △ LMN and △ PQR do not superimpose on each other and</a:t>
            </a:r>
          </a:p>
          <a:p>
            <a:r>
              <a:rPr lang="en-IN" dirty="0"/>
              <a:t>   corresponding angles, corresponding sides &amp;amp; corresponding vertical are also not</a:t>
            </a:r>
          </a:p>
          <a:p>
            <a:r>
              <a:rPr lang="en-IN" dirty="0"/>
              <a:t>equal.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74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2693987"/>
            <a:ext cx="9220200" cy="103981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SG" dirty="0"/>
              <a:t>Congruency of Triangles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0699" y="2209800"/>
            <a:ext cx="814260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3200" dirty="0"/>
              <a:t>Two objects are said to be congruent, if they are exactly of the </a:t>
            </a:r>
            <a:r>
              <a:rPr lang="en-SG" sz="3600" i="1" u="sng" dirty="0">
                <a:solidFill>
                  <a:srgbClr val="6600CC"/>
                </a:solidFill>
              </a:rPr>
              <a:t>same shape and size.</a:t>
            </a:r>
          </a:p>
          <a:p>
            <a:endParaRPr lang="en-SG" sz="3200" i="1" u="sng" dirty="0">
              <a:solidFill>
                <a:srgbClr val="6600CC"/>
              </a:solidFill>
            </a:endParaRPr>
          </a:p>
          <a:p>
            <a:r>
              <a:rPr lang="en-SG" sz="3200" dirty="0"/>
              <a:t> The word congruence is represented by the symbol </a:t>
            </a:r>
            <a:r>
              <a:rPr lang="en-SG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‘‘</a:t>
            </a:r>
            <a:r>
              <a:rPr lang="en-SG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≅ </a:t>
            </a:r>
            <a:r>
              <a:rPr lang="en-SG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en-SG" sz="3200" dirty="0"/>
              <a:t>and read as  </a:t>
            </a:r>
            <a:r>
              <a:rPr lang="en-SG" sz="3600" b="1" u="sng" dirty="0">
                <a:solidFill>
                  <a:srgbClr val="C00000"/>
                </a:solidFill>
              </a:rPr>
              <a:t>‘is congruent to’</a:t>
            </a:r>
            <a:endParaRPr lang="en-US" sz="3600" b="1" u="sng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30871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939225"/>
            <a:ext cx="23094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6C75E049-FB06-4373-99CB-500364DBC783}"/>
              </a:ext>
            </a:extLst>
          </p:cNvPr>
          <p:cNvGrpSpPr/>
          <p:nvPr/>
        </p:nvGrpSpPr>
        <p:grpSpPr>
          <a:xfrm>
            <a:off x="910318" y="1177169"/>
            <a:ext cx="3311978" cy="2452778"/>
            <a:chOff x="910318" y="1177169"/>
            <a:chExt cx="3311978" cy="2452778"/>
          </a:xfrm>
        </p:grpSpPr>
        <p:sp>
          <p:nvSpPr>
            <p:cNvPr id="4" name="Isosceles Triangle 3"/>
            <p:cNvSpPr/>
            <p:nvPr/>
          </p:nvSpPr>
          <p:spPr>
            <a:xfrm>
              <a:off x="1288596" y="1615737"/>
              <a:ext cx="2590800" cy="1752600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41680" y="1177169"/>
              <a:ext cx="342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A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879396" y="3106727"/>
              <a:ext cx="342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C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10318" y="3106727"/>
              <a:ext cx="342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B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676400" y="685800"/>
            <a:ext cx="5724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2400" dirty="0"/>
              <a:t>Consider two triangles </a:t>
            </a:r>
            <a:r>
              <a:rPr lang="en-SG" sz="3200" b="1" dirty="0">
                <a:solidFill>
                  <a:srgbClr val="FF0000"/>
                </a:solidFill>
              </a:rPr>
              <a:t>∆ABC </a:t>
            </a:r>
            <a:r>
              <a:rPr lang="en-SG" sz="2400" dirty="0"/>
              <a:t>and </a:t>
            </a:r>
            <a:r>
              <a:rPr lang="en-SG" sz="3200" b="1" dirty="0">
                <a:solidFill>
                  <a:srgbClr val="FF0000"/>
                </a:solidFill>
              </a:rPr>
              <a:t>∆EFG</a:t>
            </a:r>
            <a:r>
              <a:rPr lang="en-SG" sz="2400" dirty="0"/>
              <a:t>	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2133600" y="30871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FD46E2-89C8-4686-B0C0-975F7BAE0452}"/>
              </a:ext>
            </a:extLst>
          </p:cNvPr>
          <p:cNvGrpSpPr/>
          <p:nvPr/>
        </p:nvGrpSpPr>
        <p:grpSpPr>
          <a:xfrm>
            <a:off x="5088163" y="1177169"/>
            <a:ext cx="3376386" cy="2452778"/>
            <a:chOff x="5088163" y="1177169"/>
            <a:chExt cx="3376386" cy="2452778"/>
          </a:xfrm>
        </p:grpSpPr>
        <p:sp>
          <p:nvSpPr>
            <p:cNvPr id="8" name="TextBox 7"/>
            <p:cNvSpPr txBox="1"/>
            <p:nvPr/>
          </p:nvSpPr>
          <p:spPr>
            <a:xfrm>
              <a:off x="6630871" y="1177169"/>
              <a:ext cx="342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E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21649" y="3106727"/>
              <a:ext cx="342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G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88163" y="3106727"/>
              <a:ext cx="3429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F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ED38F98C-15A6-4CC5-BF56-AFF97327D581}"/>
                </a:ext>
              </a:extLst>
            </p:cNvPr>
            <p:cNvSpPr/>
            <p:nvPr/>
          </p:nvSpPr>
          <p:spPr>
            <a:xfrm>
              <a:off x="5480956" y="1615737"/>
              <a:ext cx="2590800" cy="1752600"/>
            </a:xfrm>
            <a:prstGeom prst="triangle">
              <a:avLst/>
            </a:prstGeom>
            <a:solidFill>
              <a:schemeClr val="accent6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E93118A-2A95-4721-A184-3AF69E866550}"/>
              </a:ext>
            </a:extLst>
          </p:cNvPr>
          <p:cNvGrpSpPr/>
          <p:nvPr/>
        </p:nvGrpSpPr>
        <p:grpSpPr>
          <a:xfrm>
            <a:off x="647697" y="3756231"/>
            <a:ext cx="7816852" cy="525148"/>
            <a:chOff x="647697" y="3756231"/>
            <a:chExt cx="7816852" cy="525148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92405B4-C400-4F54-86C8-930930AD745C}"/>
                </a:ext>
              </a:extLst>
            </p:cNvPr>
            <p:cNvSpPr/>
            <p:nvPr/>
          </p:nvSpPr>
          <p:spPr>
            <a:xfrm>
              <a:off x="1508761" y="3756231"/>
              <a:ext cx="6955788" cy="5232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en-SG" sz="2800" dirty="0"/>
                <a:t>Triangles are exact copies of each other</a:t>
              </a:r>
              <a:endParaRPr lang="en-US" sz="2800" dirty="0"/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D8388FC9-80DD-4520-B2AD-04635BCDF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697" y="3924794"/>
              <a:ext cx="713169" cy="356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8537B7-C0A9-4FD7-BB85-96EA24373AB9}"/>
              </a:ext>
            </a:extLst>
          </p:cNvPr>
          <p:cNvGrpSpPr/>
          <p:nvPr/>
        </p:nvGrpSpPr>
        <p:grpSpPr>
          <a:xfrm>
            <a:off x="642961" y="4405735"/>
            <a:ext cx="7834288" cy="523220"/>
            <a:chOff x="642961" y="4405735"/>
            <a:chExt cx="7834288" cy="523220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0C1DC364-E5D4-4383-A0BB-B3E5BA9D8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61" y="4570676"/>
              <a:ext cx="699241" cy="3565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E106BC-7747-4596-A1C7-B3A8F4D24DD5}"/>
                </a:ext>
              </a:extLst>
            </p:cNvPr>
            <p:cNvSpPr/>
            <p:nvPr/>
          </p:nvSpPr>
          <p:spPr>
            <a:xfrm>
              <a:off x="1508761" y="4405735"/>
              <a:ext cx="6968488" cy="52322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en-SG" sz="2800" dirty="0"/>
                <a:t>Triangles exactly superimpose on each other</a:t>
              </a:r>
              <a:endParaRPr lang="en-US" sz="2800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F461068-20B8-412A-B176-F5FE7C9A3040}"/>
              </a:ext>
            </a:extLst>
          </p:cNvPr>
          <p:cNvSpPr txBox="1"/>
          <p:nvPr/>
        </p:nvSpPr>
        <p:spPr>
          <a:xfrm>
            <a:off x="1374321" y="5204489"/>
            <a:ext cx="63953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SG" sz="2400" dirty="0"/>
              <a:t>Thus, the two </a:t>
            </a:r>
            <a:r>
              <a:rPr lang="en-SG" sz="2400" b="1" dirty="0">
                <a:solidFill>
                  <a:srgbClr val="FF0000"/>
                </a:solidFill>
              </a:rPr>
              <a:t>triangles ∆ABC and ∆EFG  are congruent, </a:t>
            </a:r>
            <a:r>
              <a:rPr lang="en-SG" sz="2400" i="1" dirty="0"/>
              <a:t>written mathematically as </a:t>
            </a:r>
            <a:br>
              <a:rPr lang="en-SG" sz="2400" i="1" dirty="0"/>
            </a:br>
            <a:r>
              <a:rPr lang="en-SG" sz="2400" b="1" i="1" dirty="0">
                <a:solidFill>
                  <a:schemeClr val="accent2">
                    <a:lumMod val="50000"/>
                  </a:schemeClr>
                </a:solidFill>
              </a:rPr>
              <a:t>△ ABC ≅ △ EFG 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8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2192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3600" dirty="0"/>
              <a:t>Corresponding parts of  congruent triangles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677377" y="2551837"/>
            <a:ext cx="7752615" cy="1754326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When any two triangles are congruent, the corresponding parts of the triangles are equal.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3600" y="30871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58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7214" y="126636"/>
            <a:ext cx="9003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3600" dirty="0"/>
              <a:t>Corresponding Parts of Congruent Triangles </a:t>
            </a:r>
            <a:endParaRPr lang="en-US" sz="3600" dirty="0"/>
          </a:p>
        </p:txBody>
      </p:sp>
      <p:grpSp>
        <p:nvGrpSpPr>
          <p:cNvPr id="6" name="Group 5"/>
          <p:cNvGrpSpPr/>
          <p:nvPr/>
        </p:nvGrpSpPr>
        <p:grpSpPr>
          <a:xfrm>
            <a:off x="195136" y="910268"/>
            <a:ext cx="3581102" cy="1432440"/>
            <a:chOff x="2317" y="387120"/>
            <a:chExt cx="3581102" cy="1432440"/>
          </a:xfrm>
        </p:grpSpPr>
        <p:sp>
          <p:nvSpPr>
            <p:cNvPr id="13" name="Chevron 12"/>
            <p:cNvSpPr/>
            <p:nvPr/>
          </p:nvSpPr>
          <p:spPr>
            <a:xfrm>
              <a:off x="2317" y="387120"/>
              <a:ext cx="3581102" cy="1432440"/>
            </a:xfrm>
            <a:prstGeom prst="chevron">
              <a:avLst/>
            </a:prstGeom>
            <a:solidFill>
              <a:srgbClr val="00206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Chevron 4"/>
            <p:cNvSpPr/>
            <p:nvPr/>
          </p:nvSpPr>
          <p:spPr>
            <a:xfrm>
              <a:off x="718537" y="387120"/>
              <a:ext cx="2148662" cy="14324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17145" rIns="0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SG" sz="2700" b="1" kern="1200" dirty="0"/>
                <a:t>Corresponding angles</a:t>
              </a:r>
              <a:endParaRPr lang="en-US" sz="27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352800" y="1032025"/>
            <a:ext cx="2972314" cy="1188925"/>
            <a:chOff x="5674067" y="508878"/>
            <a:chExt cx="2972314" cy="1188925"/>
          </a:xfrm>
        </p:grpSpPr>
        <p:sp>
          <p:nvSpPr>
            <p:cNvPr id="9" name="Chevron 8"/>
            <p:cNvSpPr/>
            <p:nvPr/>
          </p:nvSpPr>
          <p:spPr>
            <a:xfrm>
              <a:off x="5674067" y="508878"/>
              <a:ext cx="2972314" cy="1188925"/>
            </a:xfrm>
            <a:prstGeom prst="chevron">
              <a:avLst/>
            </a:prstGeom>
            <a:solidFill>
              <a:srgbClr val="FFCCFF">
                <a:alpha val="89804"/>
              </a:srgbClr>
            </a:solidFill>
          </p:spPr>
          <p:style>
            <a:lnRef idx="1">
              <a:schemeClr val="accent5">
                <a:tint val="40000"/>
                <a:alpha val="90000"/>
                <a:hueOff val="-2148096"/>
                <a:satOff val="9651"/>
                <a:lumOff val="663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-2148096"/>
                <a:satOff val="9651"/>
                <a:lumOff val="663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hevron 8"/>
            <p:cNvSpPr/>
            <p:nvPr/>
          </p:nvSpPr>
          <p:spPr>
            <a:xfrm>
              <a:off x="6268530" y="508878"/>
              <a:ext cx="1783389" cy="1188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15240" rIns="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∠</a:t>
              </a:r>
              <a:r>
                <a:rPr lang="en-SG" sz="2400" kern="1200" dirty="0"/>
                <a:t>BAC=</a:t>
              </a:r>
              <a:r>
                <a:rPr lang="en-US" sz="2400" kern="1200" dirty="0"/>
                <a:t>∠</a:t>
              </a:r>
              <a:r>
                <a:rPr lang="en-SG" sz="2400" kern="1200" dirty="0"/>
                <a:t>FEG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∠</a:t>
              </a:r>
              <a:r>
                <a:rPr lang="en-SG" sz="2400" kern="1200" dirty="0"/>
                <a:t>ACB=</a:t>
              </a:r>
              <a:r>
                <a:rPr lang="en-US" sz="2400" kern="1200" dirty="0"/>
                <a:t>∠</a:t>
              </a:r>
              <a:r>
                <a:rPr lang="en-SG" sz="2400" kern="1200" dirty="0"/>
                <a:t>EGF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∠</a:t>
              </a:r>
              <a:r>
                <a:rPr lang="en-SG" sz="2400" kern="1200" dirty="0"/>
                <a:t>CBA=</a:t>
              </a:r>
              <a:r>
                <a:rPr lang="en-US" sz="2400" kern="1200" dirty="0"/>
                <a:t>∠</a:t>
              </a:r>
              <a:r>
                <a:rPr lang="en-SG" sz="2400" kern="1200" dirty="0"/>
                <a:t>GFE</a:t>
              </a:r>
              <a:endParaRPr lang="en-US" sz="2400" kern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95136" y="2647508"/>
            <a:ext cx="3581102" cy="1432440"/>
            <a:chOff x="2317" y="1203612"/>
            <a:chExt cx="3581102" cy="1432440"/>
          </a:xfrm>
        </p:grpSpPr>
        <p:sp>
          <p:nvSpPr>
            <p:cNvPr id="22" name="Chevron 21"/>
            <p:cNvSpPr/>
            <p:nvPr/>
          </p:nvSpPr>
          <p:spPr>
            <a:xfrm>
              <a:off x="2317" y="1203612"/>
              <a:ext cx="3581102" cy="1432440"/>
            </a:xfrm>
            <a:prstGeom prst="chevron">
              <a:avLst/>
            </a:prstGeom>
            <a:solidFill>
              <a:srgbClr val="FF33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Chevron 4"/>
            <p:cNvSpPr/>
            <p:nvPr/>
          </p:nvSpPr>
          <p:spPr>
            <a:xfrm>
              <a:off x="718537" y="1203612"/>
              <a:ext cx="2148662" cy="14324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17145" rIns="0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SG" sz="2700" b="1" kern="1200" dirty="0"/>
                <a:t>Corresponding vertices</a:t>
              </a:r>
              <a:endParaRPr lang="en-US" sz="2700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352800" y="2769265"/>
            <a:ext cx="2972314" cy="1188925"/>
            <a:chOff x="5674067" y="1325369"/>
            <a:chExt cx="2972314" cy="1188925"/>
          </a:xfrm>
        </p:grpSpPr>
        <p:sp>
          <p:nvSpPr>
            <p:cNvPr id="18" name="Chevron 17"/>
            <p:cNvSpPr/>
            <p:nvPr/>
          </p:nvSpPr>
          <p:spPr>
            <a:xfrm>
              <a:off x="5674067" y="1325369"/>
              <a:ext cx="2972314" cy="1188925"/>
            </a:xfrm>
            <a:prstGeom prst="chevron">
              <a:avLst/>
            </a:prstGeom>
            <a:solidFill>
              <a:srgbClr val="99CCFF">
                <a:alpha val="89804"/>
              </a:srgbClr>
            </a:solidFill>
          </p:spPr>
          <p:style>
            <a:lnRef idx="1">
              <a:schemeClr val="accent5">
                <a:tint val="40000"/>
                <a:alpha val="90000"/>
                <a:hueOff val="-3580161"/>
                <a:satOff val="16084"/>
                <a:lumOff val="1106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-3580161"/>
                <a:satOff val="16084"/>
                <a:lumOff val="1106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Chevron 8"/>
            <p:cNvSpPr/>
            <p:nvPr/>
          </p:nvSpPr>
          <p:spPr>
            <a:xfrm>
              <a:off x="6268530" y="1325369"/>
              <a:ext cx="1783389" cy="1188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15240" rIns="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SG" sz="2400" kern="1200" dirty="0"/>
                <a:t>A=E  C=G  B=F</a:t>
              </a:r>
              <a:endParaRPr lang="en-US" sz="2400" kern="12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95136" y="4476308"/>
            <a:ext cx="3581102" cy="1432440"/>
            <a:chOff x="2317" y="2020103"/>
            <a:chExt cx="3581102" cy="1432440"/>
          </a:xfrm>
        </p:grpSpPr>
        <p:sp>
          <p:nvSpPr>
            <p:cNvPr id="31" name="Chevron 30"/>
            <p:cNvSpPr/>
            <p:nvPr/>
          </p:nvSpPr>
          <p:spPr>
            <a:xfrm>
              <a:off x="2317" y="2020103"/>
              <a:ext cx="3581102" cy="1432440"/>
            </a:xfrm>
            <a:prstGeom prst="chevron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Chevron 4"/>
            <p:cNvSpPr/>
            <p:nvPr/>
          </p:nvSpPr>
          <p:spPr>
            <a:xfrm>
              <a:off x="718537" y="2020103"/>
              <a:ext cx="2148662" cy="14324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17145" rIns="0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SG" sz="2700" b="1" kern="1200" dirty="0"/>
                <a:t>Corresponding sides</a:t>
              </a:r>
              <a:endParaRPr lang="en-US" sz="2700" kern="12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52800" y="4598065"/>
            <a:ext cx="2972314" cy="1188925"/>
            <a:chOff x="5674067" y="2141861"/>
            <a:chExt cx="2972314" cy="1188925"/>
          </a:xfrm>
        </p:grpSpPr>
        <p:sp>
          <p:nvSpPr>
            <p:cNvPr id="27" name="Chevron 26"/>
            <p:cNvSpPr/>
            <p:nvPr/>
          </p:nvSpPr>
          <p:spPr>
            <a:xfrm>
              <a:off x="5674067" y="2141861"/>
              <a:ext cx="2972314" cy="1188925"/>
            </a:xfrm>
            <a:prstGeom prst="chevron">
              <a:avLst/>
            </a:prstGeom>
          </p:spPr>
          <p:style>
            <a:lnRef idx="1">
              <a:schemeClr val="accent5">
                <a:tint val="40000"/>
                <a:alpha val="90000"/>
                <a:hueOff val="-10740482"/>
                <a:satOff val="48253"/>
                <a:lumOff val="3317"/>
                <a:alphaOff val="0"/>
              </a:schemeClr>
            </a:lnRef>
            <a:fillRef idx="1">
              <a:schemeClr val="accent5">
                <a:tint val="40000"/>
                <a:alpha val="90000"/>
                <a:hueOff val="-10740482"/>
                <a:satOff val="48253"/>
                <a:lumOff val="3317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-10740482"/>
                <a:satOff val="48253"/>
                <a:lumOff val="3317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Chevron 8"/>
            <p:cNvSpPr/>
            <p:nvPr/>
          </p:nvSpPr>
          <p:spPr>
            <a:xfrm>
              <a:off x="6268530" y="2141861"/>
              <a:ext cx="1783389" cy="1188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17145" rIns="0" bIns="17145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SG" sz="2700" kern="1200" dirty="0"/>
                <a:t>AB=EF BC=FG AC=EG</a:t>
              </a:r>
              <a:endParaRPr lang="en-US" sz="2700" kern="1200" dirty="0"/>
            </a:p>
          </p:txBody>
        </p:sp>
      </p:grpSp>
      <p:sp>
        <p:nvSpPr>
          <p:cNvPr id="34" name="Rectangle 33"/>
          <p:cNvSpPr/>
          <p:nvPr/>
        </p:nvSpPr>
        <p:spPr>
          <a:xfrm>
            <a:off x="1600200" y="6096000"/>
            <a:ext cx="58971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2800" dirty="0"/>
              <a:t> Also written in abbreviation as </a:t>
            </a:r>
            <a:r>
              <a:rPr lang="en-SG" sz="2800" b="1" i="1" u="sng" dirty="0">
                <a:solidFill>
                  <a:srgbClr val="C00000"/>
                </a:solidFill>
              </a:rPr>
              <a:t>‘CPCT’</a:t>
            </a:r>
            <a:endParaRPr lang="en-US" sz="2800" b="1" i="1" u="sng" dirty="0">
              <a:solidFill>
                <a:srgbClr val="C00000"/>
              </a:solidFill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E6EB0069-E7A2-4B17-9447-3EB734623FEF}"/>
              </a:ext>
            </a:extLst>
          </p:cNvPr>
          <p:cNvSpPr/>
          <p:nvPr/>
        </p:nvSpPr>
        <p:spPr>
          <a:xfrm>
            <a:off x="6764436" y="1695334"/>
            <a:ext cx="1931142" cy="1119944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C5775D58-074C-4E54-B589-FE1375D7E19F}"/>
              </a:ext>
            </a:extLst>
          </p:cNvPr>
          <p:cNvSpPr/>
          <p:nvPr/>
        </p:nvSpPr>
        <p:spPr>
          <a:xfrm>
            <a:off x="6842825" y="3818185"/>
            <a:ext cx="1931142" cy="1119944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C9665F9-AAF5-43E0-9793-2C912C317522}"/>
              </a:ext>
            </a:extLst>
          </p:cNvPr>
          <p:cNvGrpSpPr/>
          <p:nvPr/>
        </p:nvGrpSpPr>
        <p:grpSpPr>
          <a:xfrm>
            <a:off x="7512442" y="1115624"/>
            <a:ext cx="419341" cy="2613499"/>
            <a:chOff x="7512442" y="1115624"/>
            <a:chExt cx="419341" cy="261349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5398497-9615-45DA-87F8-2BB4FDBDFFAC}"/>
                </a:ext>
              </a:extLst>
            </p:cNvPr>
            <p:cNvSpPr txBox="1"/>
            <p:nvPr/>
          </p:nvSpPr>
          <p:spPr>
            <a:xfrm>
              <a:off x="7512442" y="1115624"/>
              <a:ext cx="295954" cy="370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A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5BCAA93-6685-4006-966D-A9AB1F6E6F89}"/>
                </a:ext>
              </a:extLst>
            </p:cNvPr>
            <p:cNvSpPr txBox="1"/>
            <p:nvPr/>
          </p:nvSpPr>
          <p:spPr>
            <a:xfrm>
              <a:off x="7660420" y="3331576"/>
              <a:ext cx="271363" cy="39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E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3A648F9-08FF-4DF2-8C5C-B73F194C3BFA}"/>
              </a:ext>
            </a:extLst>
          </p:cNvPr>
          <p:cNvGrpSpPr/>
          <p:nvPr/>
        </p:nvGrpSpPr>
        <p:grpSpPr>
          <a:xfrm>
            <a:off x="8547602" y="2796755"/>
            <a:ext cx="295954" cy="2512412"/>
            <a:chOff x="8547602" y="2796755"/>
            <a:chExt cx="295954" cy="251241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BA812BC-F516-4916-A4AF-66DE8102ABD4}"/>
                </a:ext>
              </a:extLst>
            </p:cNvPr>
            <p:cNvSpPr txBox="1"/>
            <p:nvPr/>
          </p:nvSpPr>
          <p:spPr>
            <a:xfrm>
              <a:off x="8547602" y="2796755"/>
              <a:ext cx="295954" cy="370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C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BB7B98A-5787-4BD2-969D-63844F7B501B}"/>
                </a:ext>
              </a:extLst>
            </p:cNvPr>
            <p:cNvSpPr txBox="1"/>
            <p:nvPr/>
          </p:nvSpPr>
          <p:spPr>
            <a:xfrm>
              <a:off x="8547603" y="4911620"/>
              <a:ext cx="271363" cy="39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G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092BF2-6DD3-4D8A-8F20-ECF8730EAB15}"/>
              </a:ext>
            </a:extLst>
          </p:cNvPr>
          <p:cNvGrpSpPr/>
          <p:nvPr/>
        </p:nvGrpSpPr>
        <p:grpSpPr>
          <a:xfrm>
            <a:off x="6496139" y="2783000"/>
            <a:ext cx="432237" cy="2541154"/>
            <a:chOff x="6496139" y="2783000"/>
            <a:chExt cx="432237" cy="254115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2FD5E4-4B82-4DAC-9DBE-B32D936330ED}"/>
                </a:ext>
              </a:extLst>
            </p:cNvPr>
            <p:cNvSpPr txBox="1"/>
            <p:nvPr/>
          </p:nvSpPr>
          <p:spPr>
            <a:xfrm>
              <a:off x="6496139" y="2783000"/>
              <a:ext cx="295954" cy="370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B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E9B31B8-3C93-4353-B316-CAA83B6A2233}"/>
                </a:ext>
              </a:extLst>
            </p:cNvPr>
            <p:cNvSpPr txBox="1"/>
            <p:nvPr/>
          </p:nvSpPr>
          <p:spPr>
            <a:xfrm>
              <a:off x="6657013" y="4926607"/>
              <a:ext cx="271363" cy="39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>
                  <a:solidFill>
                    <a:srgbClr val="7030A0"/>
                  </a:solidFill>
                </a:rPr>
                <a:t>F</a:t>
              </a:r>
              <a:endParaRPr lang="en-US" sz="2800" b="1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9106699-F699-4AF7-A010-E962655E885F}"/>
              </a:ext>
            </a:extLst>
          </p:cNvPr>
          <p:cNvGrpSpPr/>
          <p:nvPr/>
        </p:nvGrpSpPr>
        <p:grpSpPr>
          <a:xfrm>
            <a:off x="8292397" y="2483004"/>
            <a:ext cx="636342" cy="2554863"/>
            <a:chOff x="8310516" y="2626842"/>
            <a:chExt cx="636342" cy="2554863"/>
          </a:xfrm>
        </p:grpSpPr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73697576-105B-4442-9550-C2AED9DF1683}"/>
                </a:ext>
              </a:extLst>
            </p:cNvPr>
            <p:cNvSpPr/>
            <p:nvPr/>
          </p:nvSpPr>
          <p:spPr>
            <a:xfrm rot="14011987">
              <a:off x="8349457" y="2644054"/>
              <a:ext cx="392504" cy="370656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1420866D-B8E5-411C-B098-DD741633E959}"/>
                </a:ext>
              </a:extLst>
            </p:cNvPr>
            <p:cNvSpPr/>
            <p:nvPr/>
          </p:nvSpPr>
          <p:spPr>
            <a:xfrm rot="14301414">
              <a:off x="8299592" y="2637766"/>
              <a:ext cx="392504" cy="370656"/>
            </a:xfrm>
            <a:prstGeom prst="arc">
              <a:avLst>
                <a:gd name="adj1" fmla="val 15098409"/>
                <a:gd name="adj2" fmla="val 803889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Arc 49">
              <a:extLst>
                <a:ext uri="{FF2B5EF4-FFF2-40B4-BE49-F238E27FC236}">
                  <a16:creationId xmlns:a16="http://schemas.microsoft.com/office/drawing/2014/main" id="{0C20C4C3-910C-4A97-B058-5B44E9B3E186}"/>
                </a:ext>
              </a:extLst>
            </p:cNvPr>
            <p:cNvSpPr/>
            <p:nvPr/>
          </p:nvSpPr>
          <p:spPr>
            <a:xfrm rot="14011987">
              <a:off x="8399082" y="2649264"/>
              <a:ext cx="392504" cy="370656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6" name="Arc 85">
              <a:extLst>
                <a:ext uri="{FF2B5EF4-FFF2-40B4-BE49-F238E27FC236}">
                  <a16:creationId xmlns:a16="http://schemas.microsoft.com/office/drawing/2014/main" id="{19537D05-F53E-4DC7-9363-C879FB97CED8}"/>
                </a:ext>
              </a:extLst>
            </p:cNvPr>
            <p:cNvSpPr/>
            <p:nvPr/>
          </p:nvSpPr>
          <p:spPr>
            <a:xfrm rot="14011987">
              <a:off x="8506219" y="4797445"/>
              <a:ext cx="392504" cy="370656"/>
            </a:xfrm>
            <a:prstGeom prst="arc">
              <a:avLst>
                <a:gd name="adj1" fmla="val 16564675"/>
                <a:gd name="adj2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7" name="Arc 86">
              <a:extLst>
                <a:ext uri="{FF2B5EF4-FFF2-40B4-BE49-F238E27FC236}">
                  <a16:creationId xmlns:a16="http://schemas.microsoft.com/office/drawing/2014/main" id="{ABC10D0F-96F1-4A80-8BFB-3787C3E70626}"/>
                </a:ext>
              </a:extLst>
            </p:cNvPr>
            <p:cNvSpPr/>
            <p:nvPr/>
          </p:nvSpPr>
          <p:spPr>
            <a:xfrm rot="14011987">
              <a:off x="8565278" y="4800125"/>
              <a:ext cx="392504" cy="370656"/>
            </a:xfrm>
            <a:prstGeom prst="arc">
              <a:avLst>
                <a:gd name="adj1" fmla="val 16477231"/>
                <a:gd name="adj2" fmla="val 2055997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9" name="Arc 88">
              <a:extLst>
                <a:ext uri="{FF2B5EF4-FFF2-40B4-BE49-F238E27FC236}">
                  <a16:creationId xmlns:a16="http://schemas.microsoft.com/office/drawing/2014/main" id="{A0DAF3A7-E591-497E-973E-07DA4C004C56}"/>
                </a:ext>
              </a:extLst>
            </p:cNvPr>
            <p:cNvSpPr/>
            <p:nvPr/>
          </p:nvSpPr>
          <p:spPr>
            <a:xfrm rot="14011987">
              <a:off x="8445616" y="4786870"/>
              <a:ext cx="392504" cy="370656"/>
            </a:xfrm>
            <a:prstGeom prst="arc">
              <a:avLst>
                <a:gd name="adj1" fmla="val 16564675"/>
                <a:gd name="adj2" fmla="val 42278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B4C49F8-784F-441E-AF8D-C2C0E9F70A21}"/>
              </a:ext>
            </a:extLst>
          </p:cNvPr>
          <p:cNvGrpSpPr/>
          <p:nvPr/>
        </p:nvGrpSpPr>
        <p:grpSpPr>
          <a:xfrm>
            <a:off x="7987525" y="2018703"/>
            <a:ext cx="411570" cy="2487938"/>
            <a:chOff x="7987525" y="2018703"/>
            <a:chExt cx="411570" cy="2487938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2E215AB-B253-4346-85E8-7A71FA345C63}"/>
                </a:ext>
              </a:extLst>
            </p:cNvPr>
            <p:cNvGrpSpPr/>
            <p:nvPr/>
          </p:nvGrpSpPr>
          <p:grpSpPr>
            <a:xfrm>
              <a:off x="7987525" y="2018703"/>
              <a:ext cx="274380" cy="256968"/>
              <a:chOff x="8005644" y="2162541"/>
              <a:chExt cx="274380" cy="256968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DAB250FF-9F36-4950-8B3C-0FA8175A11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05644" y="2162541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451AE5F0-E01F-4B48-A24D-E59F0C1344D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30304" y="2214536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48C6FBB7-4A17-42B1-81A9-E16385E5E4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71334" y="2251603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7521091F-82DC-4EAD-B105-F14F07460BCE}"/>
                </a:ext>
              </a:extLst>
            </p:cNvPr>
            <p:cNvGrpSpPr/>
            <p:nvPr/>
          </p:nvGrpSpPr>
          <p:grpSpPr>
            <a:xfrm>
              <a:off x="8124715" y="4249673"/>
              <a:ext cx="274380" cy="256968"/>
              <a:chOff x="8005644" y="2162541"/>
              <a:chExt cx="274380" cy="256968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2ADF4990-A60E-4EAA-91D8-16AFF02316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05644" y="2162541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90EE7C3A-5405-4D17-BFBC-6BB46F6386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30304" y="2214536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8530F67E-5C6B-44F9-B3EA-0276FB2C50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71334" y="2251603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B74AA79-1550-465E-A8F7-5FBFF312C6ED}"/>
              </a:ext>
            </a:extLst>
          </p:cNvPr>
          <p:cNvGrpSpPr/>
          <p:nvPr/>
        </p:nvGrpSpPr>
        <p:grpSpPr>
          <a:xfrm>
            <a:off x="7115995" y="2142162"/>
            <a:ext cx="334930" cy="2336469"/>
            <a:chOff x="7115995" y="2142162"/>
            <a:chExt cx="334930" cy="2336469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E4F4B27-901A-442F-A0BE-1A36B1760074}"/>
                </a:ext>
              </a:extLst>
            </p:cNvPr>
            <p:cNvCxnSpPr>
              <a:cxnSpLocks/>
            </p:cNvCxnSpPr>
            <p:nvPr/>
          </p:nvCxnSpPr>
          <p:spPr>
            <a:xfrm>
              <a:off x="7115995" y="2142162"/>
              <a:ext cx="257286" cy="200949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C8B3E81-038F-4C76-B022-061FBD4DF392}"/>
                </a:ext>
              </a:extLst>
            </p:cNvPr>
            <p:cNvCxnSpPr>
              <a:cxnSpLocks/>
            </p:cNvCxnSpPr>
            <p:nvPr/>
          </p:nvCxnSpPr>
          <p:spPr>
            <a:xfrm>
              <a:off x="7193639" y="4277682"/>
              <a:ext cx="257286" cy="200949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282FDDE-26B5-4707-8668-DE7E856C3952}"/>
              </a:ext>
            </a:extLst>
          </p:cNvPr>
          <p:cNvGrpSpPr/>
          <p:nvPr/>
        </p:nvGrpSpPr>
        <p:grpSpPr>
          <a:xfrm>
            <a:off x="7694634" y="2703341"/>
            <a:ext cx="138752" cy="2345348"/>
            <a:chOff x="7694634" y="2703341"/>
            <a:chExt cx="138752" cy="2345348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B3A7242-C9C7-4853-AA7D-308C3029AA97}"/>
                </a:ext>
              </a:extLst>
            </p:cNvPr>
            <p:cNvGrpSpPr/>
            <p:nvPr/>
          </p:nvGrpSpPr>
          <p:grpSpPr>
            <a:xfrm>
              <a:off x="7694634" y="2703341"/>
              <a:ext cx="112639" cy="223874"/>
              <a:chOff x="7712753" y="2847179"/>
              <a:chExt cx="112639" cy="223874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D8C365A3-FD3C-40F6-8CC5-44DAABBE47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2753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09E0B18-6BFA-4B82-80E0-4CECECE56B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01137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ACBA0CB-649A-4CD4-90C8-E78B054BFDB9}"/>
                </a:ext>
              </a:extLst>
            </p:cNvPr>
            <p:cNvGrpSpPr/>
            <p:nvPr/>
          </p:nvGrpSpPr>
          <p:grpSpPr>
            <a:xfrm>
              <a:off x="7720747" y="4824815"/>
              <a:ext cx="112639" cy="223874"/>
              <a:chOff x="7712753" y="2847179"/>
              <a:chExt cx="112639" cy="223874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388975BD-E3C2-4E53-957C-A634EFFEA8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2753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E415C1B8-9CE3-488F-9621-79FEF2B88A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01137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8F2BC22-1F77-49AD-BAA8-38825A39180A}"/>
              </a:ext>
            </a:extLst>
          </p:cNvPr>
          <p:cNvGrpSpPr/>
          <p:nvPr/>
        </p:nvGrpSpPr>
        <p:grpSpPr>
          <a:xfrm>
            <a:off x="6655911" y="2553141"/>
            <a:ext cx="499637" cy="2503730"/>
            <a:chOff x="6655911" y="2553141"/>
            <a:chExt cx="499637" cy="2503730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D6B9D65-BCF1-4235-B089-228B4C9F7B27}"/>
                </a:ext>
              </a:extLst>
            </p:cNvPr>
            <p:cNvGrpSpPr/>
            <p:nvPr/>
          </p:nvGrpSpPr>
          <p:grpSpPr>
            <a:xfrm>
              <a:off x="6655911" y="2553141"/>
              <a:ext cx="448843" cy="383505"/>
              <a:chOff x="6674030" y="2696979"/>
              <a:chExt cx="448843" cy="383505"/>
            </a:xfrm>
          </p:grpSpPr>
          <p:sp>
            <p:nvSpPr>
              <p:cNvPr id="46" name="Arc 45">
                <a:extLst>
                  <a:ext uri="{FF2B5EF4-FFF2-40B4-BE49-F238E27FC236}">
                    <a16:creationId xmlns:a16="http://schemas.microsoft.com/office/drawing/2014/main" id="{C2B15022-AF84-4B7D-9CAF-340A498FE07A}"/>
                  </a:ext>
                </a:extLst>
              </p:cNvPr>
              <p:cNvSpPr/>
              <p:nvPr/>
            </p:nvSpPr>
            <p:spPr>
              <a:xfrm rot="1580148">
                <a:off x="6730369" y="2696979"/>
                <a:ext cx="392504" cy="370656"/>
              </a:xfrm>
              <a:prstGeom prst="arc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7" name="Arc 46">
                <a:extLst>
                  <a:ext uri="{FF2B5EF4-FFF2-40B4-BE49-F238E27FC236}">
                    <a16:creationId xmlns:a16="http://schemas.microsoft.com/office/drawing/2014/main" id="{DDD82524-C6B6-46A5-8F8A-2103856BA905}"/>
                  </a:ext>
                </a:extLst>
              </p:cNvPr>
              <p:cNvSpPr/>
              <p:nvPr/>
            </p:nvSpPr>
            <p:spPr>
              <a:xfrm rot="1869575">
                <a:off x="6674030" y="2709828"/>
                <a:ext cx="392504" cy="370656"/>
              </a:xfrm>
              <a:prstGeom prst="arc">
                <a:avLst>
                  <a:gd name="adj1" fmla="val 16200000"/>
                  <a:gd name="adj2" fmla="val 20614622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930D2154-1D56-4B05-AC08-7358A41D91A0}"/>
                </a:ext>
              </a:extLst>
            </p:cNvPr>
            <p:cNvGrpSpPr/>
            <p:nvPr/>
          </p:nvGrpSpPr>
          <p:grpSpPr>
            <a:xfrm>
              <a:off x="6706705" y="4673366"/>
              <a:ext cx="448843" cy="383505"/>
              <a:chOff x="6674030" y="2696979"/>
              <a:chExt cx="448843" cy="383505"/>
            </a:xfrm>
          </p:grpSpPr>
          <p:sp>
            <p:nvSpPr>
              <p:cNvPr id="80" name="Arc 79">
                <a:extLst>
                  <a:ext uri="{FF2B5EF4-FFF2-40B4-BE49-F238E27FC236}">
                    <a16:creationId xmlns:a16="http://schemas.microsoft.com/office/drawing/2014/main" id="{6149A31B-C1AA-4DA8-A82B-8657AC9BB863}"/>
                  </a:ext>
                </a:extLst>
              </p:cNvPr>
              <p:cNvSpPr/>
              <p:nvPr/>
            </p:nvSpPr>
            <p:spPr>
              <a:xfrm rot="1580148">
                <a:off x="6730369" y="2696979"/>
                <a:ext cx="392504" cy="370656"/>
              </a:xfrm>
              <a:prstGeom prst="arc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1" name="Arc 80">
                <a:extLst>
                  <a:ext uri="{FF2B5EF4-FFF2-40B4-BE49-F238E27FC236}">
                    <a16:creationId xmlns:a16="http://schemas.microsoft.com/office/drawing/2014/main" id="{26A8E057-689B-4037-A7BE-5D22C2FD33A3}"/>
                  </a:ext>
                </a:extLst>
              </p:cNvPr>
              <p:cNvSpPr/>
              <p:nvPr/>
            </p:nvSpPr>
            <p:spPr>
              <a:xfrm rot="1869575">
                <a:off x="6674030" y="2709828"/>
                <a:ext cx="392504" cy="370656"/>
              </a:xfrm>
              <a:prstGeom prst="arc">
                <a:avLst>
                  <a:gd name="adj1" fmla="val 16786136"/>
                  <a:gd name="adj2" fmla="val 20614622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2288F4C-C10B-48C5-80F6-D7C4BE8A09FA}"/>
              </a:ext>
            </a:extLst>
          </p:cNvPr>
          <p:cNvGrpSpPr/>
          <p:nvPr/>
        </p:nvGrpSpPr>
        <p:grpSpPr>
          <a:xfrm>
            <a:off x="7528562" y="1538725"/>
            <a:ext cx="462836" cy="2537920"/>
            <a:chOff x="7528562" y="1538725"/>
            <a:chExt cx="462836" cy="2537920"/>
          </a:xfrm>
        </p:grpSpPr>
        <p:sp>
          <p:nvSpPr>
            <p:cNvPr id="5" name="Arc 4">
              <a:extLst>
                <a:ext uri="{FF2B5EF4-FFF2-40B4-BE49-F238E27FC236}">
                  <a16:creationId xmlns:a16="http://schemas.microsoft.com/office/drawing/2014/main" id="{6E9C597D-1606-4D89-80AF-B84A803DB129}"/>
                </a:ext>
              </a:extLst>
            </p:cNvPr>
            <p:cNvSpPr/>
            <p:nvPr/>
          </p:nvSpPr>
          <p:spPr>
            <a:xfrm rot="8234499">
              <a:off x="7528562" y="1538725"/>
              <a:ext cx="392504" cy="370656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Arc 81">
              <a:extLst>
                <a:ext uri="{FF2B5EF4-FFF2-40B4-BE49-F238E27FC236}">
                  <a16:creationId xmlns:a16="http://schemas.microsoft.com/office/drawing/2014/main" id="{92962B68-2F22-42F1-9E11-95F7A5753CAD}"/>
                </a:ext>
              </a:extLst>
            </p:cNvPr>
            <p:cNvSpPr/>
            <p:nvPr/>
          </p:nvSpPr>
          <p:spPr>
            <a:xfrm rot="8234499">
              <a:off x="7598894" y="3705989"/>
              <a:ext cx="392504" cy="370656"/>
            </a:xfrm>
            <a:prstGeom prst="arc">
              <a:avLst>
                <a:gd name="adj1" fmla="val 15448596"/>
                <a:gd name="adj2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13458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9200" y="108993"/>
            <a:ext cx="63459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u="sng" dirty="0"/>
              <a:t>Naming the Congruent Triangles</a:t>
            </a:r>
            <a:endParaRPr lang="en-US" sz="3600" b="1" u="sng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96FA38-B3A1-4A6D-9B68-9FC4D0888ABD}"/>
              </a:ext>
            </a:extLst>
          </p:cNvPr>
          <p:cNvGrpSpPr/>
          <p:nvPr/>
        </p:nvGrpSpPr>
        <p:grpSpPr>
          <a:xfrm>
            <a:off x="533400" y="1228635"/>
            <a:ext cx="6215986" cy="1200329"/>
            <a:chOff x="533400" y="1228635"/>
            <a:chExt cx="6215986" cy="120032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499016"/>
              <a:ext cx="1057276" cy="528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685679" y="1228635"/>
              <a:ext cx="506370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SG" sz="2400" dirty="0"/>
                <a:t>The order of letters representing two congruent triangles must be the same as their corresponding relationship.</a:t>
              </a:r>
              <a:endParaRPr lang="en-US" sz="2400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888870" y="3894514"/>
            <a:ext cx="2768730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SG" sz="2800" dirty="0"/>
              <a:t>△ ABC ≅ △ GFE</a:t>
            </a:r>
          </a:p>
        </p:txBody>
      </p:sp>
      <p:sp>
        <p:nvSpPr>
          <p:cNvPr id="3" name="Rectangle 2"/>
          <p:cNvSpPr/>
          <p:nvPr/>
        </p:nvSpPr>
        <p:spPr>
          <a:xfrm>
            <a:off x="3271330" y="4656840"/>
            <a:ext cx="305756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en-SG" sz="2800" dirty="0"/>
              <a:t>  Or △ BAC ≅ △ FGE</a:t>
            </a:r>
          </a:p>
        </p:txBody>
      </p:sp>
      <p:sp>
        <p:nvSpPr>
          <p:cNvPr id="8" name="Rectangle 7"/>
          <p:cNvSpPr/>
          <p:nvPr/>
        </p:nvSpPr>
        <p:spPr>
          <a:xfrm>
            <a:off x="4926783" y="5680129"/>
            <a:ext cx="2976841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SG" sz="2800" dirty="0"/>
              <a:t>Or △ CBA ≅ △ EFG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1170348" y="2995245"/>
            <a:ext cx="4431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2400" dirty="0"/>
              <a:t>The triangles </a:t>
            </a:r>
            <a:r>
              <a:rPr lang="en-SG" sz="2400" dirty="0">
                <a:solidFill>
                  <a:srgbClr val="FF0000"/>
                </a:solidFill>
              </a:rPr>
              <a:t>cannot be written as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B9886B81-D37C-4D46-9C0C-B13F5D6A786C}"/>
              </a:ext>
            </a:extLst>
          </p:cNvPr>
          <p:cNvGrpSpPr/>
          <p:nvPr/>
        </p:nvGrpSpPr>
        <p:grpSpPr>
          <a:xfrm>
            <a:off x="6496139" y="1115624"/>
            <a:ext cx="2432600" cy="4208530"/>
            <a:chOff x="6514258" y="1259462"/>
            <a:chExt cx="2432600" cy="420853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4EB4459B-3B95-4DA9-BDF1-8275DCBC27AC}"/>
                </a:ext>
              </a:extLst>
            </p:cNvPr>
            <p:cNvGrpSpPr/>
            <p:nvPr/>
          </p:nvGrpSpPr>
          <p:grpSpPr>
            <a:xfrm>
              <a:off x="6514258" y="1259462"/>
              <a:ext cx="2347417" cy="4208530"/>
              <a:chOff x="6481089" y="1211123"/>
              <a:chExt cx="2347417" cy="4208530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FF88E68E-11DD-4711-AB73-DE1E63CBE993}"/>
                  </a:ext>
                </a:extLst>
              </p:cNvPr>
              <p:cNvGrpSpPr/>
              <p:nvPr/>
            </p:nvGrpSpPr>
            <p:grpSpPr>
              <a:xfrm>
                <a:off x="6481089" y="1211123"/>
                <a:ext cx="2347417" cy="3822505"/>
                <a:chOff x="1331073" y="535807"/>
                <a:chExt cx="2719774" cy="5395863"/>
              </a:xfrm>
            </p:grpSpPr>
            <p:sp>
              <p:nvSpPr>
                <p:cNvPr id="109" name="Isosceles Triangle 108">
                  <a:extLst>
                    <a:ext uri="{FF2B5EF4-FFF2-40B4-BE49-F238E27FC236}">
                      <a16:creationId xmlns:a16="http://schemas.microsoft.com/office/drawing/2014/main" id="{78936068-B81D-432B-BD7D-C1343B0D927D}"/>
                    </a:ext>
                  </a:extLst>
                </p:cNvPr>
                <p:cNvSpPr/>
                <p:nvPr/>
              </p:nvSpPr>
              <p:spPr>
                <a:xfrm>
                  <a:off x="1641928" y="1354128"/>
                  <a:ext cx="2237468" cy="1580918"/>
                </a:xfrm>
                <a:prstGeom prst="triangl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2539AB1A-584D-4E92-A193-DCFB40BECD42}"/>
                    </a:ext>
                  </a:extLst>
                </p:cNvPr>
                <p:cNvSpPr txBox="1"/>
                <p:nvPr/>
              </p:nvSpPr>
              <p:spPr>
                <a:xfrm>
                  <a:off x="2508586" y="535807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800" b="1" dirty="0">
                      <a:solidFill>
                        <a:srgbClr val="7030A0"/>
                      </a:solidFill>
                    </a:rPr>
                    <a:t>A</a:t>
                  </a:r>
                  <a:endParaRPr lang="en-US" sz="28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2B9DCCFC-7113-4C41-ADED-93D7AC4C6EE9}"/>
                    </a:ext>
                  </a:extLst>
                </p:cNvPr>
                <p:cNvSpPr txBox="1"/>
                <p:nvPr/>
              </p:nvSpPr>
              <p:spPr>
                <a:xfrm>
                  <a:off x="3707947" y="2908898"/>
                  <a:ext cx="342900" cy="5232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800" b="1" dirty="0">
                      <a:solidFill>
                        <a:srgbClr val="7030A0"/>
                      </a:solidFill>
                    </a:rPr>
                    <a:t>C</a:t>
                  </a:r>
                  <a:endParaRPr lang="en-US" sz="28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38DE94CB-098B-4F50-864E-150DE85CE50B}"/>
                    </a:ext>
                  </a:extLst>
                </p:cNvPr>
                <p:cNvSpPr txBox="1"/>
                <p:nvPr/>
              </p:nvSpPr>
              <p:spPr>
                <a:xfrm>
                  <a:off x="1331073" y="2889481"/>
                  <a:ext cx="342899" cy="5232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800" b="1" dirty="0">
                      <a:solidFill>
                        <a:srgbClr val="7030A0"/>
                      </a:solidFill>
                    </a:rPr>
                    <a:t>B</a:t>
                  </a:r>
                  <a:endParaRPr lang="en-US" sz="28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13" name="Isosceles Triangle 112">
                  <a:extLst>
                    <a:ext uri="{FF2B5EF4-FFF2-40B4-BE49-F238E27FC236}">
                      <a16:creationId xmlns:a16="http://schemas.microsoft.com/office/drawing/2014/main" id="{EE550FAD-9B90-4808-B058-1FD1B751C53F}"/>
                    </a:ext>
                  </a:extLst>
                </p:cNvPr>
                <p:cNvSpPr/>
                <p:nvPr/>
              </p:nvSpPr>
              <p:spPr>
                <a:xfrm>
                  <a:off x="1732752" y="4350753"/>
                  <a:ext cx="2237468" cy="1580917"/>
                </a:xfrm>
                <a:prstGeom prst="triangl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1462415D-D1AA-4F63-BA15-E542389D839F}"/>
                  </a:ext>
                </a:extLst>
              </p:cNvPr>
              <p:cNvGrpSpPr/>
              <p:nvPr/>
            </p:nvGrpSpPr>
            <p:grpSpPr>
              <a:xfrm>
                <a:off x="6641963" y="3427075"/>
                <a:ext cx="2161953" cy="1992578"/>
                <a:chOff x="5574466" y="-346392"/>
                <a:chExt cx="2731892" cy="2622473"/>
              </a:xfrm>
            </p:grpSpPr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00C1390F-E03C-4179-AE1F-79A3F7564F7E}"/>
                    </a:ext>
                  </a:extLst>
                </p:cNvPr>
                <p:cNvSpPr txBox="1"/>
                <p:nvPr/>
              </p:nvSpPr>
              <p:spPr>
                <a:xfrm>
                  <a:off x="6842393" y="-346392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800" b="1" dirty="0">
                      <a:solidFill>
                        <a:srgbClr val="7030A0"/>
                      </a:solidFill>
                    </a:rPr>
                    <a:t>E</a:t>
                  </a:r>
                  <a:endParaRPr lang="en-US" sz="28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B929CB16-70F7-44C3-9312-827665A0C9F0}"/>
                    </a:ext>
                  </a:extLst>
                </p:cNvPr>
                <p:cNvSpPr txBox="1"/>
                <p:nvPr/>
              </p:nvSpPr>
              <p:spPr>
                <a:xfrm>
                  <a:off x="7963458" y="1733136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800" b="1" dirty="0">
                      <a:solidFill>
                        <a:srgbClr val="7030A0"/>
                      </a:solidFill>
                    </a:rPr>
                    <a:t>G</a:t>
                  </a:r>
                  <a:endParaRPr lang="en-US" sz="2800" b="1" dirty="0">
                    <a:solidFill>
                      <a:srgbClr val="7030A0"/>
                    </a:solidFill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A8BD2B6D-5F0F-4C43-9DF4-CDD6F589EE82}"/>
                    </a:ext>
                  </a:extLst>
                </p:cNvPr>
                <p:cNvSpPr txBox="1"/>
                <p:nvPr/>
              </p:nvSpPr>
              <p:spPr>
                <a:xfrm>
                  <a:off x="5574466" y="1752861"/>
                  <a:ext cx="34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N" sz="2800" b="1" dirty="0">
                      <a:solidFill>
                        <a:srgbClr val="7030A0"/>
                      </a:solidFill>
                    </a:rPr>
                    <a:t>F</a:t>
                  </a:r>
                  <a:endParaRPr lang="en-US" sz="2800" b="1" dirty="0">
                    <a:solidFill>
                      <a:srgbClr val="7030A0"/>
                    </a:solidFill>
                  </a:endParaRPr>
                </a:p>
              </p:txBody>
            </p:sp>
          </p:grpSp>
        </p:grp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A98B283C-704A-44E2-96BB-7DB24787C5CB}"/>
                </a:ext>
              </a:extLst>
            </p:cNvPr>
            <p:cNvSpPr/>
            <p:nvPr/>
          </p:nvSpPr>
          <p:spPr>
            <a:xfrm rot="8234499">
              <a:off x="7546681" y="1682563"/>
              <a:ext cx="392504" cy="370656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99A44BE-1521-4F48-AA76-652C3FFEDC5F}"/>
                </a:ext>
              </a:extLst>
            </p:cNvPr>
            <p:cNvGrpSpPr/>
            <p:nvPr/>
          </p:nvGrpSpPr>
          <p:grpSpPr>
            <a:xfrm>
              <a:off x="6674030" y="2696979"/>
              <a:ext cx="448843" cy="383505"/>
              <a:chOff x="6674030" y="2696979"/>
              <a:chExt cx="448843" cy="383505"/>
            </a:xfrm>
          </p:grpSpPr>
          <p:sp>
            <p:nvSpPr>
              <p:cNvPr id="102" name="Arc 101">
                <a:extLst>
                  <a:ext uri="{FF2B5EF4-FFF2-40B4-BE49-F238E27FC236}">
                    <a16:creationId xmlns:a16="http://schemas.microsoft.com/office/drawing/2014/main" id="{2D0F5E4A-1026-433E-99EF-5EB28EB8A3D4}"/>
                  </a:ext>
                </a:extLst>
              </p:cNvPr>
              <p:cNvSpPr/>
              <p:nvPr/>
            </p:nvSpPr>
            <p:spPr>
              <a:xfrm rot="1580148">
                <a:off x="6730369" y="2696979"/>
                <a:ext cx="392504" cy="370656"/>
              </a:xfrm>
              <a:prstGeom prst="arc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3" name="Arc 102">
                <a:extLst>
                  <a:ext uri="{FF2B5EF4-FFF2-40B4-BE49-F238E27FC236}">
                    <a16:creationId xmlns:a16="http://schemas.microsoft.com/office/drawing/2014/main" id="{2154051C-293D-404B-8F55-8BE5146F9B85}"/>
                  </a:ext>
                </a:extLst>
              </p:cNvPr>
              <p:cNvSpPr/>
              <p:nvPr/>
            </p:nvSpPr>
            <p:spPr>
              <a:xfrm rot="1869575">
                <a:off x="6674030" y="2709828"/>
                <a:ext cx="392504" cy="370656"/>
              </a:xfrm>
              <a:prstGeom prst="arc">
                <a:avLst>
                  <a:gd name="adj1" fmla="val 16200000"/>
                  <a:gd name="adj2" fmla="val 20614622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BB68907-1CCF-42E6-A7D6-7C694C13FA96}"/>
                </a:ext>
              </a:extLst>
            </p:cNvPr>
            <p:cNvGrpSpPr/>
            <p:nvPr/>
          </p:nvGrpSpPr>
          <p:grpSpPr>
            <a:xfrm>
              <a:off x="8310516" y="2626842"/>
              <a:ext cx="636342" cy="2554863"/>
              <a:chOff x="8310516" y="2626842"/>
              <a:chExt cx="636342" cy="2554863"/>
            </a:xfrm>
          </p:grpSpPr>
          <p:sp>
            <p:nvSpPr>
              <p:cNvPr id="96" name="Arc 95">
                <a:extLst>
                  <a:ext uri="{FF2B5EF4-FFF2-40B4-BE49-F238E27FC236}">
                    <a16:creationId xmlns:a16="http://schemas.microsoft.com/office/drawing/2014/main" id="{CFC860ED-1117-4A42-BA2C-44DA9315380D}"/>
                  </a:ext>
                </a:extLst>
              </p:cNvPr>
              <p:cNvSpPr/>
              <p:nvPr/>
            </p:nvSpPr>
            <p:spPr>
              <a:xfrm rot="14011987">
                <a:off x="8349457" y="2644054"/>
                <a:ext cx="392504" cy="370656"/>
              </a:xfrm>
              <a:prstGeom prst="arc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7" name="Arc 96">
                <a:extLst>
                  <a:ext uri="{FF2B5EF4-FFF2-40B4-BE49-F238E27FC236}">
                    <a16:creationId xmlns:a16="http://schemas.microsoft.com/office/drawing/2014/main" id="{CFA848DD-0D09-4EE2-93BB-5CCD3A214C80}"/>
                  </a:ext>
                </a:extLst>
              </p:cNvPr>
              <p:cNvSpPr/>
              <p:nvPr/>
            </p:nvSpPr>
            <p:spPr>
              <a:xfrm rot="14301414">
                <a:off x="8299592" y="2637766"/>
                <a:ext cx="392504" cy="370656"/>
              </a:xfrm>
              <a:prstGeom prst="arc">
                <a:avLst>
                  <a:gd name="adj1" fmla="val 15098409"/>
                  <a:gd name="adj2" fmla="val 803889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98" name="Arc 97">
                <a:extLst>
                  <a:ext uri="{FF2B5EF4-FFF2-40B4-BE49-F238E27FC236}">
                    <a16:creationId xmlns:a16="http://schemas.microsoft.com/office/drawing/2014/main" id="{E3F38B55-C4E3-4DB1-A0F1-973EF0A4FB31}"/>
                  </a:ext>
                </a:extLst>
              </p:cNvPr>
              <p:cNvSpPr/>
              <p:nvPr/>
            </p:nvSpPr>
            <p:spPr>
              <a:xfrm rot="14011987">
                <a:off x="8399082" y="2649264"/>
                <a:ext cx="392504" cy="370656"/>
              </a:xfrm>
              <a:prstGeom prst="arc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99" name="Arc 98">
                <a:extLst>
                  <a:ext uri="{FF2B5EF4-FFF2-40B4-BE49-F238E27FC236}">
                    <a16:creationId xmlns:a16="http://schemas.microsoft.com/office/drawing/2014/main" id="{BFE24528-7AE3-46D7-BBD0-E442781B3E83}"/>
                  </a:ext>
                </a:extLst>
              </p:cNvPr>
              <p:cNvSpPr/>
              <p:nvPr/>
            </p:nvSpPr>
            <p:spPr>
              <a:xfrm rot="14011987">
                <a:off x="8506219" y="4797445"/>
                <a:ext cx="392504" cy="370656"/>
              </a:xfrm>
              <a:prstGeom prst="arc">
                <a:avLst>
                  <a:gd name="adj1" fmla="val 16564675"/>
                  <a:gd name="adj2" fmla="val 0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00" name="Arc 99">
                <a:extLst>
                  <a:ext uri="{FF2B5EF4-FFF2-40B4-BE49-F238E27FC236}">
                    <a16:creationId xmlns:a16="http://schemas.microsoft.com/office/drawing/2014/main" id="{B4432503-9122-448D-A414-D46A48F23B7A}"/>
                  </a:ext>
                </a:extLst>
              </p:cNvPr>
              <p:cNvSpPr/>
              <p:nvPr/>
            </p:nvSpPr>
            <p:spPr>
              <a:xfrm rot="14011987">
                <a:off x="8565278" y="4800125"/>
                <a:ext cx="392504" cy="370656"/>
              </a:xfrm>
              <a:prstGeom prst="arc">
                <a:avLst>
                  <a:gd name="adj1" fmla="val 16477231"/>
                  <a:gd name="adj2" fmla="val 20559975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01" name="Arc 100">
                <a:extLst>
                  <a:ext uri="{FF2B5EF4-FFF2-40B4-BE49-F238E27FC236}">
                    <a16:creationId xmlns:a16="http://schemas.microsoft.com/office/drawing/2014/main" id="{5ADD019E-6140-4F85-944B-4E2552B18431}"/>
                  </a:ext>
                </a:extLst>
              </p:cNvPr>
              <p:cNvSpPr/>
              <p:nvPr/>
            </p:nvSpPr>
            <p:spPr>
              <a:xfrm rot="14011987">
                <a:off x="8445616" y="4786870"/>
                <a:ext cx="392504" cy="370656"/>
              </a:xfrm>
              <a:prstGeom prst="arc">
                <a:avLst>
                  <a:gd name="adj1" fmla="val 16564675"/>
                  <a:gd name="adj2" fmla="val 422785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09568B5-3500-4CF9-B1FC-4909F55A66E4}"/>
                </a:ext>
              </a:extLst>
            </p:cNvPr>
            <p:cNvCxnSpPr>
              <a:cxnSpLocks/>
            </p:cNvCxnSpPr>
            <p:nvPr/>
          </p:nvCxnSpPr>
          <p:spPr>
            <a:xfrm>
              <a:off x="7134114" y="2286000"/>
              <a:ext cx="257286" cy="200949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143DBEE-4924-43EF-BCA6-106DEF3A8F63}"/>
                </a:ext>
              </a:extLst>
            </p:cNvPr>
            <p:cNvGrpSpPr/>
            <p:nvPr/>
          </p:nvGrpSpPr>
          <p:grpSpPr>
            <a:xfrm>
              <a:off x="7712753" y="2847179"/>
              <a:ext cx="112639" cy="223874"/>
              <a:chOff x="7712753" y="2847179"/>
              <a:chExt cx="112639" cy="223874"/>
            </a:xfrm>
          </p:grpSpPr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2D780B5E-3EF0-4F84-AEFF-287DF3D77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2753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3A6B8784-97A7-41E1-8826-0B526209FF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01137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F715D8BE-5797-49E6-A55A-2126456B7BD9}"/>
                </a:ext>
              </a:extLst>
            </p:cNvPr>
            <p:cNvGrpSpPr/>
            <p:nvPr/>
          </p:nvGrpSpPr>
          <p:grpSpPr>
            <a:xfrm>
              <a:off x="8005644" y="2162541"/>
              <a:ext cx="274380" cy="256968"/>
              <a:chOff x="8005644" y="2162541"/>
              <a:chExt cx="274380" cy="256968"/>
            </a:xfrm>
          </p:grpSpPr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EDA7D884-019A-4700-A7E2-38084480CB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05644" y="2162541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E1A730DB-6B99-4F01-B161-E4F1E89272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30304" y="2214536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087ED7FF-8564-402B-8D5B-8E31A668EE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71334" y="2251603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3DA12C6-E074-46A9-AD86-49BDEE8BB9DF}"/>
                </a:ext>
              </a:extLst>
            </p:cNvPr>
            <p:cNvGrpSpPr/>
            <p:nvPr/>
          </p:nvGrpSpPr>
          <p:grpSpPr>
            <a:xfrm>
              <a:off x="8142834" y="4393511"/>
              <a:ext cx="274380" cy="256968"/>
              <a:chOff x="8005644" y="2162541"/>
              <a:chExt cx="274380" cy="256968"/>
            </a:xfrm>
          </p:grpSpPr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18461F0A-5859-48B5-82CA-BFC7FF9E2F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05644" y="2162541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69A6AE89-A8D4-4EB4-9517-6FE8E930DB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30304" y="2214536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39FCC357-158D-41A1-BF3F-907B656D76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71334" y="2251603"/>
                <a:ext cx="208690" cy="167906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B4AE50A-ABC7-4027-8E75-A7E789FE1B85}"/>
                </a:ext>
              </a:extLst>
            </p:cNvPr>
            <p:cNvCxnSpPr>
              <a:cxnSpLocks/>
            </p:cNvCxnSpPr>
            <p:nvPr/>
          </p:nvCxnSpPr>
          <p:spPr>
            <a:xfrm>
              <a:off x="7211758" y="4421520"/>
              <a:ext cx="257286" cy="200949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0004BEB0-7425-4551-8FD4-B57D70B34776}"/>
                </a:ext>
              </a:extLst>
            </p:cNvPr>
            <p:cNvGrpSpPr/>
            <p:nvPr/>
          </p:nvGrpSpPr>
          <p:grpSpPr>
            <a:xfrm>
              <a:off x="7738866" y="4968653"/>
              <a:ext cx="112639" cy="223874"/>
              <a:chOff x="7712753" y="2847179"/>
              <a:chExt cx="112639" cy="223874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6ED50418-74DB-4146-80BA-C24D80F7FF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2753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3DD70200-9D10-4C27-B6AE-7FB230C7B2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01137" y="2847179"/>
                <a:ext cx="24255" cy="22387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20B68E7-4341-42DA-835F-F56E13866AF3}"/>
                </a:ext>
              </a:extLst>
            </p:cNvPr>
            <p:cNvGrpSpPr/>
            <p:nvPr/>
          </p:nvGrpSpPr>
          <p:grpSpPr>
            <a:xfrm>
              <a:off x="6724824" y="4817204"/>
              <a:ext cx="448843" cy="383505"/>
              <a:chOff x="6674030" y="2696979"/>
              <a:chExt cx="448843" cy="383505"/>
            </a:xfrm>
          </p:grpSpPr>
          <p:sp>
            <p:nvSpPr>
              <p:cNvPr id="84" name="Arc 83">
                <a:extLst>
                  <a:ext uri="{FF2B5EF4-FFF2-40B4-BE49-F238E27FC236}">
                    <a16:creationId xmlns:a16="http://schemas.microsoft.com/office/drawing/2014/main" id="{81FC9D47-8FD9-4DA5-A282-B4BB4D8DB94F}"/>
                  </a:ext>
                </a:extLst>
              </p:cNvPr>
              <p:cNvSpPr/>
              <p:nvPr/>
            </p:nvSpPr>
            <p:spPr>
              <a:xfrm rot="1580148">
                <a:off x="6730369" y="2696979"/>
                <a:ext cx="392504" cy="370656"/>
              </a:xfrm>
              <a:prstGeom prst="arc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85" name="Arc 84">
                <a:extLst>
                  <a:ext uri="{FF2B5EF4-FFF2-40B4-BE49-F238E27FC236}">
                    <a16:creationId xmlns:a16="http://schemas.microsoft.com/office/drawing/2014/main" id="{E31FB138-F71B-4A4D-8876-25DF9B37AD17}"/>
                  </a:ext>
                </a:extLst>
              </p:cNvPr>
              <p:cNvSpPr/>
              <p:nvPr/>
            </p:nvSpPr>
            <p:spPr>
              <a:xfrm rot="1869575">
                <a:off x="6674030" y="2709828"/>
                <a:ext cx="392504" cy="370656"/>
              </a:xfrm>
              <a:prstGeom prst="arc">
                <a:avLst>
                  <a:gd name="adj1" fmla="val 16786136"/>
                  <a:gd name="adj2" fmla="val 20614622"/>
                </a:avLst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sp>
          <p:nvSpPr>
            <p:cNvPr id="83" name="Arc 82">
              <a:extLst>
                <a:ext uri="{FF2B5EF4-FFF2-40B4-BE49-F238E27FC236}">
                  <a16:creationId xmlns:a16="http://schemas.microsoft.com/office/drawing/2014/main" id="{38F8DA51-D6B8-4E5D-9F7B-83A487E9DCF9}"/>
                </a:ext>
              </a:extLst>
            </p:cNvPr>
            <p:cNvSpPr/>
            <p:nvPr/>
          </p:nvSpPr>
          <p:spPr>
            <a:xfrm rot="8234499">
              <a:off x="7617013" y="3849827"/>
              <a:ext cx="392504" cy="370656"/>
            </a:xfrm>
            <a:prstGeom prst="arc">
              <a:avLst>
                <a:gd name="adj1" fmla="val 15448596"/>
                <a:gd name="adj2" fmla="val 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280B88B-AADD-4F40-AC80-2322A9145E69}"/>
              </a:ext>
            </a:extLst>
          </p:cNvPr>
          <p:cNvGrpSpPr/>
          <p:nvPr/>
        </p:nvGrpSpPr>
        <p:grpSpPr>
          <a:xfrm>
            <a:off x="2636479" y="5105740"/>
            <a:ext cx="2506095" cy="130902"/>
            <a:chOff x="2636479" y="5105740"/>
            <a:chExt cx="2506095" cy="130902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5FB5C95-0782-4D79-AF82-7EF7EB1FD224}"/>
                </a:ext>
              </a:extLst>
            </p:cNvPr>
            <p:cNvSpPr/>
            <p:nvPr/>
          </p:nvSpPr>
          <p:spPr>
            <a:xfrm rot="2721749">
              <a:off x="3833468" y="3908751"/>
              <a:ext cx="72619" cy="246659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4794A33D-60B9-4F1F-A4E9-1503C498997D}"/>
                </a:ext>
              </a:extLst>
            </p:cNvPr>
            <p:cNvSpPr/>
            <p:nvPr/>
          </p:nvSpPr>
          <p:spPr>
            <a:xfrm rot="18878251" flipH="1">
              <a:off x="3872966" y="3967034"/>
              <a:ext cx="72619" cy="246659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13458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30871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9251" y="749243"/>
            <a:ext cx="19867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SG" sz="2800" b="1" dirty="0"/>
              <a:t>Illustration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64274" y="1511959"/>
            <a:ext cx="4914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2400" dirty="0"/>
              <a:t>Consider two triangles ∆XYZ and ∆RST</a:t>
            </a:r>
            <a:endParaRPr lang="en-US" sz="2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422585" y="2116723"/>
            <a:ext cx="3363563" cy="2794625"/>
            <a:chOff x="619276" y="2569589"/>
            <a:chExt cx="3363563" cy="2794625"/>
          </a:xfrm>
        </p:grpSpPr>
        <p:sp>
          <p:nvSpPr>
            <p:cNvPr id="5" name="Isosceles Triangle 4"/>
            <p:cNvSpPr/>
            <p:nvPr/>
          </p:nvSpPr>
          <p:spPr>
            <a:xfrm>
              <a:off x="838200" y="2819400"/>
              <a:ext cx="2895600" cy="2286000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/>
            <p:cNvSpPr/>
            <p:nvPr/>
          </p:nvSpPr>
          <p:spPr>
            <a:xfrm rot="6369962">
              <a:off x="1909211" y="2675144"/>
              <a:ext cx="762000" cy="550889"/>
            </a:xfrm>
            <a:prstGeom prst="arc">
              <a:avLst>
                <a:gd name="adj1" fmla="val 17705507"/>
                <a:gd name="adj2" fmla="val 1585129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Arc 7"/>
            <p:cNvSpPr/>
            <p:nvPr/>
          </p:nvSpPr>
          <p:spPr>
            <a:xfrm rot="12904465">
              <a:off x="3228901" y="4813325"/>
              <a:ext cx="753938" cy="550889"/>
            </a:xfrm>
            <a:prstGeom prst="arc">
              <a:avLst>
                <a:gd name="adj1" fmla="val 19219859"/>
                <a:gd name="adj2" fmla="val 245089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Arc 8"/>
            <p:cNvSpPr/>
            <p:nvPr/>
          </p:nvSpPr>
          <p:spPr>
            <a:xfrm rot="19853313">
              <a:off x="619276" y="4813051"/>
              <a:ext cx="762000" cy="550889"/>
            </a:xfrm>
            <a:prstGeom prst="arc">
              <a:avLst>
                <a:gd name="adj1" fmla="val 18441509"/>
                <a:gd name="adj2" fmla="val 1944049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882854" y="1905000"/>
            <a:ext cx="412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X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426032" y="4967584"/>
            <a:ext cx="412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Z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4892387"/>
            <a:ext cx="412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/>
              <a:t>Y</a:t>
            </a:r>
            <a:endParaRPr lang="en-US" sz="2800" b="1" dirty="0"/>
          </a:p>
        </p:txBody>
      </p:sp>
      <p:sp>
        <p:nvSpPr>
          <p:cNvPr id="20" name="Arc 19"/>
          <p:cNvSpPr/>
          <p:nvPr/>
        </p:nvSpPr>
        <p:spPr>
          <a:xfrm rot="18447727">
            <a:off x="679208" y="4235942"/>
            <a:ext cx="636969" cy="550889"/>
          </a:xfrm>
          <a:prstGeom prst="arc">
            <a:avLst>
              <a:gd name="adj1" fmla="val 18358058"/>
              <a:gd name="adj2" fmla="val 491042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Arc 21"/>
          <p:cNvSpPr/>
          <p:nvPr/>
        </p:nvSpPr>
        <p:spPr>
          <a:xfrm rot="12921377">
            <a:off x="2965895" y="4251612"/>
            <a:ext cx="558726" cy="550889"/>
          </a:xfrm>
          <a:prstGeom prst="arc">
            <a:avLst>
              <a:gd name="adj1" fmla="val 17664635"/>
              <a:gd name="adj2" fmla="val 388921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295400" y="3386227"/>
            <a:ext cx="159149" cy="1951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2089309" y="4495800"/>
            <a:ext cx="2" cy="2366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2743200" y="3544948"/>
            <a:ext cx="249649" cy="1672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159333" y="4497679"/>
            <a:ext cx="0" cy="2347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2776539" y="3596116"/>
            <a:ext cx="249649" cy="1672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2816753" y="3642709"/>
            <a:ext cx="249649" cy="1672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>
            <a:off x="4724400" y="1676400"/>
            <a:ext cx="3610341" cy="3433404"/>
            <a:chOff x="4724400" y="2149629"/>
            <a:chExt cx="3610341" cy="3433404"/>
          </a:xfrm>
        </p:grpSpPr>
        <p:grpSp>
          <p:nvGrpSpPr>
            <p:cNvPr id="69" name="Group 68"/>
            <p:cNvGrpSpPr/>
            <p:nvPr/>
          </p:nvGrpSpPr>
          <p:grpSpPr>
            <a:xfrm>
              <a:off x="4918385" y="2575438"/>
              <a:ext cx="3363563" cy="2794625"/>
              <a:chOff x="619276" y="2569589"/>
              <a:chExt cx="3363563" cy="2794625"/>
            </a:xfrm>
          </p:grpSpPr>
          <p:sp>
            <p:nvSpPr>
              <p:cNvPr id="70" name="Isosceles Triangle 69"/>
              <p:cNvSpPr/>
              <p:nvPr/>
            </p:nvSpPr>
            <p:spPr>
              <a:xfrm>
                <a:off x="838200" y="2819400"/>
                <a:ext cx="2895600" cy="2286000"/>
              </a:xfrm>
              <a:prstGeom prst="triangl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Arc 70"/>
              <p:cNvSpPr/>
              <p:nvPr/>
            </p:nvSpPr>
            <p:spPr>
              <a:xfrm rot="6369962">
                <a:off x="1909211" y="2675144"/>
                <a:ext cx="762000" cy="550889"/>
              </a:xfrm>
              <a:prstGeom prst="arc">
                <a:avLst>
                  <a:gd name="adj1" fmla="val 17705507"/>
                  <a:gd name="adj2" fmla="val 1585129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Arc 71"/>
              <p:cNvSpPr/>
              <p:nvPr/>
            </p:nvSpPr>
            <p:spPr>
              <a:xfrm rot="12904465">
                <a:off x="3228901" y="4813325"/>
                <a:ext cx="753938" cy="550889"/>
              </a:xfrm>
              <a:prstGeom prst="arc">
                <a:avLst>
                  <a:gd name="adj1" fmla="val 19219859"/>
                  <a:gd name="adj2" fmla="val 245089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Arc 72"/>
              <p:cNvSpPr/>
              <p:nvPr/>
            </p:nvSpPr>
            <p:spPr>
              <a:xfrm rot="19853313">
                <a:off x="619276" y="4813051"/>
                <a:ext cx="762000" cy="550889"/>
              </a:xfrm>
              <a:prstGeom prst="arc">
                <a:avLst>
                  <a:gd name="adj1" fmla="val 18441509"/>
                  <a:gd name="adj2" fmla="val 1944049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6378654" y="2149629"/>
              <a:ext cx="4129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R</a:t>
              </a:r>
              <a:endParaRPr lang="en-US" sz="2800" b="1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921832" y="5059813"/>
              <a:ext cx="4129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T</a:t>
              </a:r>
              <a:endParaRPr lang="en-US" sz="2800" b="1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724400" y="4984616"/>
              <a:ext cx="4129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S</a:t>
              </a:r>
              <a:endParaRPr lang="en-US" sz="2800" b="1" dirty="0"/>
            </a:p>
          </p:txBody>
        </p:sp>
        <p:sp>
          <p:nvSpPr>
            <p:cNvPr id="77" name="Arc 76"/>
            <p:cNvSpPr/>
            <p:nvPr/>
          </p:nvSpPr>
          <p:spPr>
            <a:xfrm rot="18447727">
              <a:off x="5152774" y="4723408"/>
              <a:ext cx="636969" cy="550889"/>
            </a:xfrm>
            <a:prstGeom prst="arc">
              <a:avLst>
                <a:gd name="adj1" fmla="val 18358058"/>
                <a:gd name="adj2" fmla="val 4669527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Arc 77"/>
            <p:cNvSpPr/>
            <p:nvPr/>
          </p:nvSpPr>
          <p:spPr>
            <a:xfrm rot="12921377">
              <a:off x="7471218" y="4723407"/>
              <a:ext cx="558726" cy="550889"/>
            </a:xfrm>
            <a:prstGeom prst="arc">
              <a:avLst>
                <a:gd name="adj1" fmla="val 17917117"/>
                <a:gd name="adj2" fmla="val 3889213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Arc 78"/>
            <p:cNvSpPr/>
            <p:nvPr/>
          </p:nvSpPr>
          <p:spPr>
            <a:xfrm rot="14112563">
              <a:off x="7582761" y="4909415"/>
              <a:ext cx="722752" cy="550889"/>
            </a:xfrm>
            <a:prstGeom prst="arc">
              <a:avLst>
                <a:gd name="adj1" fmla="val 19219859"/>
                <a:gd name="adj2" fmla="val 119471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5883609" y="3707832"/>
              <a:ext cx="159149" cy="19517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>
              <a:off x="6585109" y="4948244"/>
              <a:ext cx="2" cy="2366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>
              <a:off x="7188534" y="3805244"/>
              <a:ext cx="249649" cy="1672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6655133" y="4950123"/>
              <a:ext cx="0" cy="23473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7221873" y="3856412"/>
              <a:ext cx="249649" cy="1672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>
              <a:off x="7262087" y="3903005"/>
              <a:ext cx="249649" cy="16729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Arc 86"/>
          <p:cNvSpPr/>
          <p:nvPr/>
        </p:nvSpPr>
        <p:spPr>
          <a:xfrm rot="12385213">
            <a:off x="3160139" y="4397794"/>
            <a:ext cx="753938" cy="550889"/>
          </a:xfrm>
          <a:prstGeom prst="arc">
            <a:avLst>
              <a:gd name="adj1" fmla="val 20112924"/>
              <a:gd name="adj2" fmla="val 194835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3838940" y="6553200"/>
            <a:ext cx="1383477" cy="0"/>
          </a:xfrm>
          <a:prstGeom prst="straightConnector1">
            <a:avLst/>
          </a:prstGeom>
          <a:ln w="76200">
            <a:solidFill>
              <a:srgbClr val="FF33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440250" y="5486400"/>
            <a:ext cx="7697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SG" sz="2400" dirty="0"/>
              <a:t>This relationship between the parts of two triangles is known as correspondence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9280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-0.00809 L -0.49479 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62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66297" y="-51953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478366"/>
              </p:ext>
            </p:extLst>
          </p:nvPr>
        </p:nvGraphicFramePr>
        <p:xfrm>
          <a:off x="286485" y="1879804"/>
          <a:ext cx="8534400" cy="42671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32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0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0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0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56951"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Corresponding vertices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X </a:t>
                      </a:r>
                      <a:r>
                        <a:rPr lang="en-IN" sz="2800" b="1" dirty="0">
                          <a:sym typeface="Wingdings" pitchFamily="2" charset="2"/>
                        </a:rPr>
                        <a:t>R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Y </a:t>
                      </a:r>
                      <a:r>
                        <a:rPr lang="en-IN" sz="2800" b="1" dirty="0">
                          <a:sym typeface="Wingdings" pitchFamily="2" charset="2"/>
                        </a:rPr>
                        <a:t>S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>
                          <a:sym typeface="Wingdings" pitchFamily="2" charset="2"/>
                        </a:rPr>
                        <a:t>ZT</a:t>
                      </a:r>
                      <a:endParaRPr 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951"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Corresponding sides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8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/>
                        <a:t>XY </a:t>
                      </a:r>
                      <a:r>
                        <a:rPr lang="en-IN" sz="2800" b="1" dirty="0">
                          <a:sym typeface="Wingdings" pitchFamily="2" charset="2"/>
                        </a:rPr>
                        <a:t>RS</a:t>
                      </a:r>
                      <a:endParaRPr lang="en-US" sz="2800" b="1" dirty="0"/>
                    </a:p>
                    <a:p>
                      <a:pPr algn="ctr"/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YZ </a:t>
                      </a:r>
                      <a:r>
                        <a:rPr lang="en-IN" sz="2800" b="1" dirty="0">
                          <a:sym typeface="Wingdings" pitchFamily="2" charset="2"/>
                        </a:rPr>
                        <a:t>ST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>
                          <a:sym typeface="Wingdings" pitchFamily="2" charset="2"/>
                        </a:rPr>
                        <a:t>ZXTR</a:t>
                      </a:r>
                      <a:endParaRPr 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3297"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Corresponding angles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/>
                        <a:t>∠X </a:t>
                      </a:r>
                      <a:r>
                        <a:rPr lang="en-IN" sz="2800" b="1" dirty="0">
                          <a:sym typeface="Wingdings" pitchFamily="2" charset="2"/>
                        </a:rPr>
                        <a:t> </a:t>
                      </a:r>
                      <a:r>
                        <a:rPr lang="en-US" sz="2800" b="1" kern="1200" dirty="0"/>
                        <a:t>∠R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/>
                        <a:t>∠Y</a:t>
                      </a:r>
                      <a:r>
                        <a:rPr lang="en-IN" sz="2800" b="1" dirty="0">
                          <a:sym typeface="Wingdings" pitchFamily="2" charset="2"/>
                        </a:rPr>
                        <a:t> </a:t>
                      </a:r>
                      <a:r>
                        <a:rPr lang="en-US" sz="2800" b="1" kern="1200" dirty="0"/>
                        <a:t>∠S</a:t>
                      </a:r>
                      <a:endParaRPr lang="en-US" sz="2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kern="1200" dirty="0"/>
                        <a:t>∠Z </a:t>
                      </a:r>
                      <a:r>
                        <a:rPr lang="en-IN" sz="2800" b="1" dirty="0">
                          <a:sym typeface="Wingdings" pitchFamily="2" charset="2"/>
                        </a:rPr>
                        <a:t></a:t>
                      </a:r>
                      <a:r>
                        <a:rPr lang="en-US" sz="2800" b="1" kern="1200" dirty="0"/>
                        <a:t>∠T</a:t>
                      </a:r>
                      <a:endParaRPr lang="en-US" sz="2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D28D10DD-AE47-4461-AD82-14E2A3275F71}"/>
              </a:ext>
            </a:extLst>
          </p:cNvPr>
          <p:cNvGrpSpPr/>
          <p:nvPr/>
        </p:nvGrpSpPr>
        <p:grpSpPr>
          <a:xfrm>
            <a:off x="2742946" y="482203"/>
            <a:ext cx="1846116" cy="1463483"/>
            <a:chOff x="3162300" y="348572"/>
            <a:chExt cx="1846116" cy="1463483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1F243789-E6E0-4640-A890-865CFF6EF2E6}"/>
                </a:ext>
              </a:extLst>
            </p:cNvPr>
            <p:cNvSpPr/>
            <p:nvPr/>
          </p:nvSpPr>
          <p:spPr>
            <a:xfrm>
              <a:off x="3429000" y="680545"/>
              <a:ext cx="1066800" cy="919655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EC4C557-AD70-48A8-8A10-718AA39E0CFE}"/>
                </a:ext>
              </a:extLst>
            </p:cNvPr>
            <p:cNvSpPr txBox="1"/>
            <p:nvPr/>
          </p:nvSpPr>
          <p:spPr>
            <a:xfrm>
              <a:off x="3821888" y="348572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X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F700E1E-47C3-45E6-8434-1039C62D86A2}"/>
                </a:ext>
              </a:extLst>
            </p:cNvPr>
            <p:cNvSpPr txBox="1"/>
            <p:nvPr/>
          </p:nvSpPr>
          <p:spPr>
            <a:xfrm>
              <a:off x="3162300" y="1431055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Y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ECCC844-917F-4CCB-A50B-B28ECCC9B0BA}"/>
                </a:ext>
              </a:extLst>
            </p:cNvPr>
            <p:cNvSpPr txBox="1"/>
            <p:nvPr/>
          </p:nvSpPr>
          <p:spPr>
            <a:xfrm>
              <a:off x="4551216" y="1406357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Z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7AE8D76-8D72-411A-B337-FEF5597E7EAF}"/>
              </a:ext>
            </a:extLst>
          </p:cNvPr>
          <p:cNvGrpSpPr/>
          <p:nvPr/>
        </p:nvGrpSpPr>
        <p:grpSpPr>
          <a:xfrm>
            <a:off x="5020020" y="506407"/>
            <a:ext cx="1820883" cy="1434746"/>
            <a:chOff x="4969808" y="352611"/>
            <a:chExt cx="1820883" cy="1434746"/>
          </a:xfrm>
        </p:grpSpPr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323C52CD-DC08-4DC9-A68E-845FDD0B044A}"/>
                </a:ext>
              </a:extLst>
            </p:cNvPr>
            <p:cNvSpPr/>
            <p:nvPr/>
          </p:nvSpPr>
          <p:spPr>
            <a:xfrm>
              <a:off x="5228104" y="677202"/>
              <a:ext cx="1066800" cy="919655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E3A278-CBF0-4C73-942B-C5239CB43C3B}"/>
                </a:ext>
              </a:extLst>
            </p:cNvPr>
            <p:cNvSpPr txBox="1"/>
            <p:nvPr/>
          </p:nvSpPr>
          <p:spPr>
            <a:xfrm>
              <a:off x="5628398" y="352611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6D801D-19C6-4DDE-8818-0EF894B5AD5C}"/>
                </a:ext>
              </a:extLst>
            </p:cNvPr>
            <p:cNvSpPr txBox="1"/>
            <p:nvPr/>
          </p:nvSpPr>
          <p:spPr>
            <a:xfrm>
              <a:off x="4969808" y="1406357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DF7AEA2-74B3-475A-8773-5C0203D9B63D}"/>
                </a:ext>
              </a:extLst>
            </p:cNvPr>
            <p:cNvSpPr txBox="1"/>
            <p:nvPr/>
          </p:nvSpPr>
          <p:spPr>
            <a:xfrm>
              <a:off x="6333491" y="1369674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2287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30871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799" y="1098262"/>
            <a:ext cx="49812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200" b="1" dirty="0"/>
              <a:t>Corresponding triangles are </a:t>
            </a:r>
            <a:endParaRPr lang="en-US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846705" y="2362200"/>
            <a:ext cx="2995885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SG" sz="3200" b="1" dirty="0">
                <a:solidFill>
                  <a:schemeClr val="bg1"/>
                </a:solidFill>
              </a:rPr>
              <a:t> ∆XYZ </a:t>
            </a:r>
            <a:r>
              <a:rPr lang="en-IN" sz="3200" b="1" dirty="0">
                <a:solidFill>
                  <a:schemeClr val="bg1"/>
                </a:solidFill>
                <a:sym typeface="Wingdings" pitchFamily="2" charset="2"/>
              </a:rPr>
              <a:t> </a:t>
            </a:r>
            <a:r>
              <a:rPr lang="en-SG" sz="3200" b="1" dirty="0">
                <a:solidFill>
                  <a:schemeClr val="bg1"/>
                </a:solidFill>
              </a:rPr>
              <a:t>∆RST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91712" y="2391430"/>
            <a:ext cx="2908938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SG" sz="3200" b="1" dirty="0">
                <a:solidFill>
                  <a:schemeClr val="bg1"/>
                </a:solidFill>
              </a:rPr>
              <a:t>∆YXZ </a:t>
            </a:r>
            <a:r>
              <a:rPr lang="en-IN" sz="3200" b="1" dirty="0">
                <a:solidFill>
                  <a:schemeClr val="bg1"/>
                </a:solidFill>
                <a:sym typeface="Wingdings" pitchFamily="2" charset="2"/>
              </a:rPr>
              <a:t> </a:t>
            </a:r>
            <a:r>
              <a:rPr lang="en-SG" sz="3200" b="1" dirty="0">
                <a:solidFill>
                  <a:schemeClr val="bg1"/>
                </a:solidFill>
              </a:rPr>
              <a:t>∆SRT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5395" y="3948440"/>
            <a:ext cx="2811347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SG" sz="3200" b="1" dirty="0">
                <a:solidFill>
                  <a:schemeClr val="bg1"/>
                </a:solidFill>
              </a:rPr>
              <a:t>∆XZY</a:t>
            </a:r>
            <a:r>
              <a:rPr lang="en-IN" sz="3200" b="1" dirty="0">
                <a:solidFill>
                  <a:schemeClr val="bg1"/>
                </a:solidFill>
                <a:sym typeface="Wingdings" pitchFamily="2" charset="2"/>
              </a:rPr>
              <a:t> </a:t>
            </a:r>
            <a:r>
              <a:rPr lang="en-SG" sz="3200" b="1" dirty="0">
                <a:solidFill>
                  <a:schemeClr val="bg1"/>
                </a:solidFill>
              </a:rPr>
              <a:t>∆RTS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05537" y="5559195"/>
            <a:ext cx="44962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SG" sz="3200" b="1" dirty="0"/>
              <a:t>       Hence ∆XYZ  </a:t>
            </a:r>
            <a:r>
              <a:rPr lang="en-SG" sz="4800" b="1" dirty="0">
                <a:solidFill>
                  <a:srgbClr val="C00000"/>
                </a:solidFill>
              </a:rPr>
              <a:t>≅</a:t>
            </a:r>
            <a:r>
              <a:rPr lang="en-SG" sz="4800" b="1" dirty="0"/>
              <a:t> </a:t>
            </a:r>
            <a:r>
              <a:rPr lang="en-SG" sz="3200" b="1" dirty="0"/>
              <a:t>∆RST</a:t>
            </a:r>
            <a:endParaRPr lang="en-US" sz="32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242DEA-E170-41F8-83BB-2B3775A2CAE2}"/>
              </a:ext>
            </a:extLst>
          </p:cNvPr>
          <p:cNvGrpSpPr/>
          <p:nvPr/>
        </p:nvGrpSpPr>
        <p:grpSpPr>
          <a:xfrm>
            <a:off x="1321617" y="3652857"/>
            <a:ext cx="1846116" cy="1463483"/>
            <a:chOff x="3162300" y="348572"/>
            <a:chExt cx="1846116" cy="1463483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801C8CA4-65AE-4AD6-AC07-E46EBB7308B2}"/>
                </a:ext>
              </a:extLst>
            </p:cNvPr>
            <p:cNvSpPr/>
            <p:nvPr/>
          </p:nvSpPr>
          <p:spPr>
            <a:xfrm>
              <a:off x="3429000" y="680545"/>
              <a:ext cx="1066800" cy="919655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3C1085-7D63-4EB5-A95E-A78EAE2C154E}"/>
                </a:ext>
              </a:extLst>
            </p:cNvPr>
            <p:cNvSpPr txBox="1"/>
            <p:nvPr/>
          </p:nvSpPr>
          <p:spPr>
            <a:xfrm>
              <a:off x="3821888" y="348572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X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0DCE79-E970-4030-A933-502E5C2929EB}"/>
                </a:ext>
              </a:extLst>
            </p:cNvPr>
            <p:cNvSpPr txBox="1"/>
            <p:nvPr/>
          </p:nvSpPr>
          <p:spPr>
            <a:xfrm>
              <a:off x="3162300" y="1431055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Y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B5382D2-838D-4A51-8072-B3EC920D22F1}"/>
                </a:ext>
              </a:extLst>
            </p:cNvPr>
            <p:cNvSpPr txBox="1"/>
            <p:nvPr/>
          </p:nvSpPr>
          <p:spPr>
            <a:xfrm>
              <a:off x="4551216" y="1406357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Z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62F2CA-8B61-45A7-8F5F-8BCFF189A6D1}"/>
              </a:ext>
            </a:extLst>
          </p:cNvPr>
          <p:cNvGrpSpPr/>
          <p:nvPr/>
        </p:nvGrpSpPr>
        <p:grpSpPr>
          <a:xfrm>
            <a:off x="6973771" y="3652857"/>
            <a:ext cx="1820883" cy="1434746"/>
            <a:chOff x="4969808" y="352611"/>
            <a:chExt cx="1820883" cy="1434746"/>
          </a:xfrm>
        </p:grpSpPr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546CB70-9182-4346-8BB7-4771D540AD5C}"/>
                </a:ext>
              </a:extLst>
            </p:cNvPr>
            <p:cNvSpPr/>
            <p:nvPr/>
          </p:nvSpPr>
          <p:spPr>
            <a:xfrm>
              <a:off x="5228104" y="677202"/>
              <a:ext cx="1066800" cy="919655"/>
            </a:xfrm>
            <a:prstGeom prst="triangle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5E8770A-D19D-4134-91EB-D4ABA6783505}"/>
                </a:ext>
              </a:extLst>
            </p:cNvPr>
            <p:cNvSpPr txBox="1"/>
            <p:nvPr/>
          </p:nvSpPr>
          <p:spPr>
            <a:xfrm>
              <a:off x="5628398" y="352611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D52FFB-B64E-473E-9C8B-FABC3BD0F18D}"/>
                </a:ext>
              </a:extLst>
            </p:cNvPr>
            <p:cNvSpPr txBox="1"/>
            <p:nvPr/>
          </p:nvSpPr>
          <p:spPr>
            <a:xfrm>
              <a:off x="4969808" y="1406357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AFD601-86B3-4811-8571-C51C42E02AA6}"/>
                </a:ext>
              </a:extLst>
            </p:cNvPr>
            <p:cNvSpPr txBox="1"/>
            <p:nvPr/>
          </p:nvSpPr>
          <p:spPr>
            <a:xfrm>
              <a:off x="6333491" y="1369674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228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30871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65642" y="685800"/>
            <a:ext cx="1927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Non -Example</a:t>
            </a:r>
          </a:p>
        </p:txBody>
      </p:sp>
      <p:sp>
        <p:nvSpPr>
          <p:cNvPr id="3" name="Rectangle 2"/>
          <p:cNvSpPr/>
          <p:nvPr/>
        </p:nvSpPr>
        <p:spPr>
          <a:xfrm>
            <a:off x="665642" y="1219200"/>
            <a:ext cx="5199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Consider the two triangles shown below</a:t>
            </a: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990600" y="1695510"/>
            <a:ext cx="3458424" cy="3154978"/>
            <a:chOff x="990600" y="2438400"/>
            <a:chExt cx="3458424" cy="3154978"/>
          </a:xfrm>
        </p:grpSpPr>
        <p:sp>
          <p:nvSpPr>
            <p:cNvPr id="5" name="Right Triangle 4"/>
            <p:cNvSpPr/>
            <p:nvPr/>
          </p:nvSpPr>
          <p:spPr>
            <a:xfrm>
              <a:off x="1295400" y="2819400"/>
              <a:ext cx="2765367" cy="23622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43000" y="2438400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L</a:t>
              </a:r>
              <a:endParaRPr lang="en-US" sz="2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0600" y="5193268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 M</a:t>
              </a:r>
              <a:endParaRPr lang="en-US" sz="20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62400" y="5105400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 N</a:t>
              </a:r>
              <a:endParaRPr lang="en-US" sz="20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85888" y="1676400"/>
            <a:ext cx="3473136" cy="3143310"/>
            <a:chOff x="4785888" y="2438400"/>
            <a:chExt cx="3473136" cy="3143310"/>
          </a:xfrm>
        </p:grpSpPr>
        <p:sp>
          <p:nvSpPr>
            <p:cNvPr id="11" name="TextBox 10"/>
            <p:cNvSpPr txBox="1"/>
            <p:nvPr/>
          </p:nvSpPr>
          <p:spPr>
            <a:xfrm>
              <a:off x="6157488" y="2438400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P</a:t>
              </a:r>
              <a:endParaRPr lang="en-US" sz="2000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4785888" y="2837543"/>
              <a:ext cx="3473136" cy="2744167"/>
              <a:chOff x="4785888" y="2837543"/>
              <a:chExt cx="3473136" cy="2744167"/>
            </a:xfrm>
          </p:grpSpPr>
          <p:sp>
            <p:nvSpPr>
              <p:cNvPr id="6" name="Isosceles Triangle 5"/>
              <p:cNvSpPr/>
              <p:nvPr/>
            </p:nvSpPr>
            <p:spPr>
              <a:xfrm>
                <a:off x="5029200" y="2837543"/>
                <a:ext cx="2743200" cy="2344057"/>
              </a:xfrm>
              <a:prstGeom prst="triangl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785888" y="5181600"/>
                <a:ext cx="4866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 Q</a:t>
                </a:r>
                <a:endParaRPr lang="en-US" sz="2000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72400" y="5165207"/>
                <a:ext cx="4866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 R</a:t>
                </a:r>
                <a:endParaRPr lang="en-US" sz="20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228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4.44444E-6 L -0.40417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30871"/>
            <a:ext cx="48401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3600" b="1" dirty="0">
                <a:solidFill>
                  <a:srgbClr val="7030A0"/>
                </a:solidFill>
              </a:rPr>
              <a:t>Congruence Of Triangles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5008" y="904652"/>
            <a:ext cx="69573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400" dirty="0"/>
              <a:t>△ LMN and △ PQR do not superimpose on each other </a:t>
            </a: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905110" y="1695510"/>
            <a:ext cx="3239114" cy="3119655"/>
            <a:chOff x="905110" y="2438400"/>
            <a:chExt cx="3239114" cy="3119655"/>
          </a:xfrm>
        </p:grpSpPr>
        <p:sp>
          <p:nvSpPr>
            <p:cNvPr id="5" name="Right Triangle 4"/>
            <p:cNvSpPr/>
            <p:nvPr/>
          </p:nvSpPr>
          <p:spPr>
            <a:xfrm>
              <a:off x="1295400" y="2819400"/>
              <a:ext cx="2765367" cy="23622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43000" y="2438400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L</a:t>
              </a:r>
              <a:endParaRPr lang="en-US" sz="20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05110" y="5136118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 M</a:t>
              </a:r>
              <a:endParaRPr lang="en-US" sz="20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657600" y="5157945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 N</a:t>
              </a:r>
              <a:endParaRPr lang="en-US" sz="2000" b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191474" y="1676400"/>
            <a:ext cx="3205587" cy="3138765"/>
            <a:chOff x="4896813" y="2438400"/>
            <a:chExt cx="3205587" cy="3138765"/>
          </a:xfrm>
        </p:grpSpPr>
        <p:sp>
          <p:nvSpPr>
            <p:cNvPr id="11" name="TextBox 10"/>
            <p:cNvSpPr txBox="1"/>
            <p:nvPr/>
          </p:nvSpPr>
          <p:spPr>
            <a:xfrm>
              <a:off x="6157488" y="2438400"/>
              <a:ext cx="486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000" b="1" dirty="0"/>
                <a:t>P</a:t>
              </a:r>
              <a:endParaRPr lang="en-US" sz="2000" b="1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4896813" y="2837543"/>
              <a:ext cx="3205587" cy="2739622"/>
              <a:chOff x="4896813" y="2837543"/>
              <a:chExt cx="3205587" cy="2739622"/>
            </a:xfrm>
          </p:grpSpPr>
          <p:sp>
            <p:nvSpPr>
              <p:cNvPr id="6" name="Isosceles Triangle 5"/>
              <p:cNvSpPr/>
              <p:nvPr/>
            </p:nvSpPr>
            <p:spPr>
              <a:xfrm>
                <a:off x="5029200" y="2837543"/>
                <a:ext cx="2743200" cy="2344057"/>
              </a:xfrm>
              <a:prstGeom prst="triangle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896813" y="5165267"/>
                <a:ext cx="4866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 Q</a:t>
                </a:r>
                <a:endParaRPr lang="en-US" sz="2000" b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615776" y="5177055"/>
                <a:ext cx="4866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000" b="1" dirty="0"/>
                  <a:t> R</a:t>
                </a:r>
                <a:endParaRPr lang="en-US" sz="2000" b="1" dirty="0"/>
              </a:p>
            </p:txBody>
          </p:sp>
        </p:grpSp>
      </p:grpSp>
      <p:sp>
        <p:nvSpPr>
          <p:cNvPr id="19" name="Rectangle 18"/>
          <p:cNvSpPr/>
          <p:nvPr/>
        </p:nvSpPr>
        <p:spPr>
          <a:xfrm>
            <a:off x="905110" y="5097095"/>
            <a:ext cx="77615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/>
              <a:t>Hence, the triangles △ LMN and △ PQR  are not congruent .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3606202" y="5853440"/>
            <a:ext cx="2388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SG" sz="2400" b="1" dirty="0"/>
              <a:t>△ LMN </a:t>
            </a:r>
            <a:r>
              <a:rPr lang="en-SG" sz="2800" b="1" dirty="0"/>
              <a:t>≇ </a:t>
            </a:r>
            <a:r>
              <a:rPr lang="en-SG" sz="2400" b="1" dirty="0"/>
              <a:t>△ PQR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9045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136893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https://pixabay.com/vectors/finger-hand-pointing-1294200/</a:t>
                      </a:r>
                      <a:endParaRPr lang="en-IN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614115" cy="31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923</Words>
  <Application>Microsoft Office PowerPoint</Application>
  <PresentationFormat>On-screen Show (4:3)</PresentationFormat>
  <Paragraphs>163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Congruency of Triangles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82</cp:revision>
  <dcterms:created xsi:type="dcterms:W3CDTF">2018-12-16T04:20:25Z</dcterms:created>
  <dcterms:modified xsi:type="dcterms:W3CDTF">2021-02-21T05:52:18Z</dcterms:modified>
</cp:coreProperties>
</file>