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6" r:id="rId4"/>
    <p:sldId id="260" r:id="rId5"/>
    <p:sldId id="261" r:id="rId6"/>
    <p:sldId id="267" r:id="rId7"/>
    <p:sldId id="268" r:id="rId8"/>
    <p:sldId id="269" r:id="rId9"/>
    <p:sldId id="265" r:id="rId10"/>
    <p:sldId id="25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F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43" autoAdjust="0"/>
    <p:restoredTop sz="96374" autoAdjust="0"/>
  </p:normalViewPr>
  <p:slideViewPr>
    <p:cSldViewPr>
      <p:cViewPr varScale="1">
        <p:scale>
          <a:sx n="67" d="100"/>
          <a:sy n="67" d="100"/>
        </p:scale>
        <p:origin x="144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t>21-02-2021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68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470025"/>
          </a:xfrm>
        </p:spPr>
        <p:txBody>
          <a:bodyPr/>
          <a:lstStyle/>
          <a:p>
            <a:r>
              <a:rPr lang="en-IN" dirty="0"/>
              <a:t>SSS Congruency Criteria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438400" y="3829052"/>
            <a:ext cx="4267200" cy="623048"/>
          </a:xfrm>
          <a:prstGeom prst="rect">
            <a:avLst/>
          </a:prstGeom>
          <a:solidFill>
            <a:srgbClr val="FFC000"/>
          </a:solidFill>
        </p:spPr>
        <p:txBody>
          <a:bodyPr/>
          <a:lstStyle/>
          <a:p>
            <a:pPr marL="0" indent="0" algn="ctr">
              <a:buNone/>
            </a:pPr>
            <a:r>
              <a:rPr lang="en-SG" b="1" dirty="0"/>
              <a:t>Congruent triangles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086600" cy="917325"/>
          </a:xfrm>
        </p:spPr>
        <p:txBody>
          <a:bodyPr/>
          <a:lstStyle/>
          <a:p>
            <a:r>
              <a:rPr lang="en-IN" b="1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100" y="1261606"/>
            <a:ext cx="8229600" cy="4419600"/>
          </a:xfrm>
        </p:spPr>
        <p:txBody>
          <a:bodyPr/>
          <a:lstStyle/>
          <a:p>
            <a:r>
              <a:rPr lang="en-SG" dirty="0"/>
              <a:t>Consider two triangles ∆ XYZ and ∆ WUV shown below.</a:t>
            </a:r>
            <a:endParaRPr lang="en-US" dirty="0"/>
          </a:p>
          <a:p>
            <a:endParaRPr lang="en-IN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FFE0DD1-CF29-445A-9B56-A6D6DA597B75}"/>
              </a:ext>
            </a:extLst>
          </p:cNvPr>
          <p:cNvSpPr/>
          <p:nvPr/>
        </p:nvSpPr>
        <p:spPr>
          <a:xfrm>
            <a:off x="745840" y="3010929"/>
            <a:ext cx="2282998" cy="2514600"/>
          </a:xfrm>
          <a:prstGeom prst="triangle">
            <a:avLst/>
          </a:prstGeom>
          <a:noFill/>
          <a:ln w="603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89C20F-F9B2-480F-966C-3295E8CEAA67}"/>
              </a:ext>
            </a:extLst>
          </p:cNvPr>
          <p:cNvSpPr txBox="1"/>
          <p:nvPr/>
        </p:nvSpPr>
        <p:spPr>
          <a:xfrm>
            <a:off x="5955119" y="3213318"/>
            <a:ext cx="24614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Observe that</a:t>
            </a:r>
          </a:p>
          <a:p>
            <a:r>
              <a:rPr lang="en-US" sz="2800" dirty="0"/>
              <a:t>  </a:t>
            </a:r>
          </a:p>
          <a:p>
            <a:r>
              <a:rPr lang="en-US" sz="2800" dirty="0"/>
              <a:t>   XY=WU</a:t>
            </a:r>
          </a:p>
          <a:p>
            <a:r>
              <a:rPr lang="en-US" sz="2800" dirty="0"/>
              <a:t>   YZ=UV</a:t>
            </a:r>
          </a:p>
          <a:p>
            <a:r>
              <a:rPr lang="en-US" sz="2800" dirty="0"/>
              <a:t>   XZ=VW</a:t>
            </a: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874F6581-E0F3-4389-987A-1995EABAF2B7}"/>
              </a:ext>
            </a:extLst>
          </p:cNvPr>
          <p:cNvSpPr/>
          <p:nvPr/>
        </p:nvSpPr>
        <p:spPr>
          <a:xfrm rot="2625031">
            <a:off x="3358211" y="2348582"/>
            <a:ext cx="2282998" cy="2514600"/>
          </a:xfrm>
          <a:prstGeom prst="triangle">
            <a:avLst/>
          </a:prstGeom>
          <a:noFill/>
          <a:ln w="60325">
            <a:solidFill>
              <a:srgbClr val="0070C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2FEE58-20CC-446A-A42F-03D1B031C6DF}"/>
              </a:ext>
            </a:extLst>
          </p:cNvPr>
          <p:cNvSpPr txBox="1"/>
          <p:nvPr/>
        </p:nvSpPr>
        <p:spPr>
          <a:xfrm>
            <a:off x="1751100" y="2590800"/>
            <a:ext cx="30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DE62D6-5859-4C6C-9EBD-37419C7DFBE6}"/>
              </a:ext>
            </a:extLst>
          </p:cNvPr>
          <p:cNvSpPr txBox="1"/>
          <p:nvPr/>
        </p:nvSpPr>
        <p:spPr>
          <a:xfrm>
            <a:off x="390249" y="5419596"/>
            <a:ext cx="422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C2C00C-5992-4162-A1B2-CF65BA7964F3}"/>
              </a:ext>
            </a:extLst>
          </p:cNvPr>
          <p:cNvSpPr txBox="1"/>
          <p:nvPr/>
        </p:nvSpPr>
        <p:spPr>
          <a:xfrm flipH="1">
            <a:off x="2991932" y="5376402"/>
            <a:ext cx="325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Z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76DFF1-B852-4539-99E6-B585F3BB21FC}"/>
              </a:ext>
            </a:extLst>
          </p:cNvPr>
          <p:cNvSpPr txBox="1"/>
          <p:nvPr/>
        </p:nvSpPr>
        <p:spPr>
          <a:xfrm>
            <a:off x="5334000" y="2337207"/>
            <a:ext cx="621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43FFB3-FA6E-466A-B14D-1E2F0DE24CEA}"/>
              </a:ext>
            </a:extLst>
          </p:cNvPr>
          <p:cNvSpPr txBox="1"/>
          <p:nvPr/>
        </p:nvSpPr>
        <p:spPr>
          <a:xfrm>
            <a:off x="4280594" y="5313414"/>
            <a:ext cx="582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81627E-16B6-410F-8E24-32757EC1A6B9}"/>
              </a:ext>
            </a:extLst>
          </p:cNvPr>
          <p:cNvSpPr txBox="1"/>
          <p:nvPr/>
        </p:nvSpPr>
        <p:spPr>
          <a:xfrm>
            <a:off x="2370813" y="3344272"/>
            <a:ext cx="621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U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C02FB77-90BD-4091-AFD1-ABC6B70B865B}"/>
              </a:ext>
            </a:extLst>
          </p:cNvPr>
          <p:cNvCxnSpPr>
            <a:cxnSpLocks/>
          </p:cNvCxnSpPr>
          <p:nvPr/>
        </p:nvCxnSpPr>
        <p:spPr>
          <a:xfrm flipH="1" flipV="1">
            <a:off x="1100737" y="4191001"/>
            <a:ext cx="439751" cy="145701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D8F0087-7ABE-45F3-B033-2BC79F5B1D68}"/>
              </a:ext>
            </a:extLst>
          </p:cNvPr>
          <p:cNvCxnSpPr>
            <a:cxnSpLocks/>
          </p:cNvCxnSpPr>
          <p:nvPr/>
        </p:nvCxnSpPr>
        <p:spPr>
          <a:xfrm flipH="1" flipV="1">
            <a:off x="3970252" y="3058017"/>
            <a:ext cx="146999" cy="370983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AC2358E-1435-4634-BFFE-39E643FE3556}"/>
              </a:ext>
            </a:extLst>
          </p:cNvPr>
          <p:cNvCxnSpPr>
            <a:cxnSpLocks/>
          </p:cNvCxnSpPr>
          <p:nvPr/>
        </p:nvCxnSpPr>
        <p:spPr>
          <a:xfrm flipV="1">
            <a:off x="1751100" y="5313414"/>
            <a:ext cx="0" cy="52322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CA5BBEE-B885-429C-AC4E-94E23BD595FF}"/>
              </a:ext>
            </a:extLst>
          </p:cNvPr>
          <p:cNvCxnSpPr>
            <a:cxnSpLocks/>
          </p:cNvCxnSpPr>
          <p:nvPr/>
        </p:nvCxnSpPr>
        <p:spPr>
          <a:xfrm flipV="1">
            <a:off x="1887339" y="5313414"/>
            <a:ext cx="0" cy="52322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706088A-E730-459D-A17F-0D2387F80B44}"/>
              </a:ext>
            </a:extLst>
          </p:cNvPr>
          <p:cNvCxnSpPr>
            <a:cxnSpLocks/>
          </p:cNvCxnSpPr>
          <p:nvPr/>
        </p:nvCxnSpPr>
        <p:spPr>
          <a:xfrm flipV="1">
            <a:off x="3362612" y="4263773"/>
            <a:ext cx="294988" cy="387023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318039A-40E5-41A7-A401-D029C98E2149}"/>
              </a:ext>
            </a:extLst>
          </p:cNvPr>
          <p:cNvCxnSpPr>
            <a:cxnSpLocks/>
          </p:cNvCxnSpPr>
          <p:nvPr/>
        </p:nvCxnSpPr>
        <p:spPr>
          <a:xfrm flipV="1">
            <a:off x="3473368" y="4336702"/>
            <a:ext cx="301698" cy="390655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FC6FBCB-77E8-4945-8A83-BE5A82EC2593}"/>
              </a:ext>
            </a:extLst>
          </p:cNvPr>
          <p:cNvCxnSpPr>
            <a:cxnSpLocks/>
          </p:cNvCxnSpPr>
          <p:nvPr/>
        </p:nvCxnSpPr>
        <p:spPr>
          <a:xfrm flipV="1">
            <a:off x="2288399" y="4270420"/>
            <a:ext cx="392973" cy="221629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709C1C3-9634-4168-A267-A09D26F95F99}"/>
              </a:ext>
            </a:extLst>
          </p:cNvPr>
          <p:cNvCxnSpPr>
            <a:cxnSpLocks/>
          </p:cNvCxnSpPr>
          <p:nvPr/>
        </p:nvCxnSpPr>
        <p:spPr>
          <a:xfrm flipV="1">
            <a:off x="2322900" y="4381234"/>
            <a:ext cx="420632" cy="23173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7FEF9C9-739C-4261-BC4A-CF541229D880}"/>
              </a:ext>
            </a:extLst>
          </p:cNvPr>
          <p:cNvCxnSpPr>
            <a:cxnSpLocks/>
          </p:cNvCxnSpPr>
          <p:nvPr/>
        </p:nvCxnSpPr>
        <p:spPr>
          <a:xfrm flipV="1">
            <a:off x="2403940" y="4492049"/>
            <a:ext cx="411334" cy="24183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4D1AD09-6D73-44F0-B52B-DD8323E5A9EB}"/>
              </a:ext>
            </a:extLst>
          </p:cNvPr>
          <p:cNvCxnSpPr>
            <a:cxnSpLocks/>
          </p:cNvCxnSpPr>
          <p:nvPr/>
        </p:nvCxnSpPr>
        <p:spPr>
          <a:xfrm>
            <a:off x="4660384" y="3809146"/>
            <a:ext cx="578918" cy="228599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7CD8937-7388-471A-9899-6A40088D4FF2}"/>
              </a:ext>
            </a:extLst>
          </p:cNvPr>
          <p:cNvCxnSpPr>
            <a:cxnSpLocks/>
          </p:cNvCxnSpPr>
          <p:nvPr/>
        </p:nvCxnSpPr>
        <p:spPr>
          <a:xfrm>
            <a:off x="4619311" y="3949187"/>
            <a:ext cx="578918" cy="228599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22BFA9F-9A89-4753-A0A3-9DC4BB2BFD80}"/>
              </a:ext>
            </a:extLst>
          </p:cNvPr>
          <p:cNvCxnSpPr>
            <a:cxnSpLocks/>
          </p:cNvCxnSpPr>
          <p:nvPr/>
        </p:nvCxnSpPr>
        <p:spPr>
          <a:xfrm>
            <a:off x="4578238" y="4073429"/>
            <a:ext cx="578918" cy="228599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887" y="82233"/>
            <a:ext cx="7086600" cy="1143000"/>
          </a:xfrm>
        </p:spPr>
        <p:txBody>
          <a:bodyPr/>
          <a:lstStyle/>
          <a:p>
            <a:r>
              <a:rPr lang="en-IN" b="1" dirty="0"/>
              <a:t>SSS Rule of Congruency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935726"/>
            <a:ext cx="8229600" cy="673960"/>
          </a:xfrm>
        </p:spPr>
        <p:txBody>
          <a:bodyPr/>
          <a:lstStyle/>
          <a:p>
            <a:r>
              <a:rPr lang="en-SG" dirty="0"/>
              <a:t>The two triangles can be superimposed.</a:t>
            </a:r>
            <a:endParaRPr lang="en-US" dirty="0"/>
          </a:p>
          <a:p>
            <a:endParaRPr lang="en-IN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FFE0DD1-CF29-445A-9B56-A6D6DA597B75}"/>
              </a:ext>
            </a:extLst>
          </p:cNvPr>
          <p:cNvSpPr/>
          <p:nvPr/>
        </p:nvSpPr>
        <p:spPr>
          <a:xfrm>
            <a:off x="780017" y="2516657"/>
            <a:ext cx="2282998" cy="2514600"/>
          </a:xfrm>
          <a:prstGeom prst="triangle">
            <a:avLst/>
          </a:prstGeom>
          <a:noFill/>
          <a:ln w="603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189C20F-F9B2-480F-966C-3295E8CEAA67}"/>
                  </a:ext>
                </a:extLst>
              </p:cNvPr>
              <p:cNvSpPr txBox="1"/>
              <p:nvPr/>
            </p:nvSpPr>
            <p:spPr>
              <a:xfrm>
                <a:off x="170226" y="5849734"/>
                <a:ext cx="437796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SG" sz="2800" b="1" dirty="0" smtClean="0">
                        <a:solidFill>
                          <a:srgbClr val="C00000"/>
                        </a:solidFill>
                      </a:rPr>
                      <m:t>Hence</m:t>
                    </m:r>
                    <m:r>
                      <m:rPr>
                        <m:nor/>
                      </m:rPr>
                      <a:rPr lang="en-SG" sz="2800" b="1" dirty="0" smtClean="0">
                        <a:solidFill>
                          <a:srgbClr val="C00000"/>
                        </a:solidFill>
                      </a:rPr>
                      <m:t> ∆ </m:t>
                    </m:r>
                    <m:r>
                      <m:rPr>
                        <m:nor/>
                      </m:rPr>
                      <a:rPr lang="en-SG" sz="2800" b="1" dirty="0" smtClean="0">
                        <a:solidFill>
                          <a:srgbClr val="C00000"/>
                        </a:solidFill>
                      </a:rPr>
                      <m:t>XYZ</m:t>
                    </m:r>
                    <m:r>
                      <a:rPr lang="en-SG" sz="2800" b="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≅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SG" sz="2800" b="1" dirty="0" smtClean="0">
                        <a:solidFill>
                          <a:srgbClr val="0070C0"/>
                        </a:solidFill>
                      </a:rPr>
                      <m:t>∆</m:t>
                    </m:r>
                  </m:oMath>
                </a14:m>
                <a:r>
                  <a:rPr lang="en-US" sz="2800" b="1" dirty="0">
                    <a:solidFill>
                      <a:srgbClr val="0070C0"/>
                    </a:solidFill>
                  </a:rPr>
                  <a:t>WUV</a:t>
                </a:r>
                <a:endParaRPr lang="en-US" sz="2800" b="1" dirty="0">
                  <a:solidFill>
                    <a:srgbClr val="C00000"/>
                  </a:solidFill>
                </a:endParaRPr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189C20F-F9B2-480F-966C-3295E8CEAA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226" y="5849734"/>
                <a:ext cx="4377961" cy="954107"/>
              </a:xfrm>
              <a:prstGeom prst="rect">
                <a:avLst/>
              </a:prstGeom>
              <a:blipFill>
                <a:blip r:embed="rId4"/>
                <a:stretch>
                  <a:fillRect t="-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874F6581-E0F3-4389-987A-1995EABAF2B7}"/>
              </a:ext>
            </a:extLst>
          </p:cNvPr>
          <p:cNvSpPr/>
          <p:nvPr/>
        </p:nvSpPr>
        <p:spPr>
          <a:xfrm>
            <a:off x="846056" y="2455266"/>
            <a:ext cx="2137771" cy="2510549"/>
          </a:xfrm>
          <a:prstGeom prst="triangle">
            <a:avLst>
              <a:gd name="adj" fmla="val 48269"/>
            </a:avLst>
          </a:prstGeom>
          <a:noFill/>
          <a:ln w="60325">
            <a:solidFill>
              <a:srgbClr val="0070C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2FEE58-20CC-446A-A42F-03D1B031C6DF}"/>
              </a:ext>
            </a:extLst>
          </p:cNvPr>
          <p:cNvSpPr txBox="1"/>
          <p:nvPr/>
        </p:nvSpPr>
        <p:spPr>
          <a:xfrm>
            <a:off x="1785277" y="2096528"/>
            <a:ext cx="30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DE62D6-5859-4C6C-9EBD-37419C7DFBE6}"/>
              </a:ext>
            </a:extLst>
          </p:cNvPr>
          <p:cNvSpPr txBox="1"/>
          <p:nvPr/>
        </p:nvSpPr>
        <p:spPr>
          <a:xfrm>
            <a:off x="424426" y="4925324"/>
            <a:ext cx="422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C2C00C-5992-4162-A1B2-CF65BA7964F3}"/>
              </a:ext>
            </a:extLst>
          </p:cNvPr>
          <p:cNvSpPr txBox="1"/>
          <p:nvPr/>
        </p:nvSpPr>
        <p:spPr>
          <a:xfrm flipH="1">
            <a:off x="3026109" y="4882130"/>
            <a:ext cx="325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Z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76DFF1-B852-4539-99E6-B585F3BB21FC}"/>
              </a:ext>
            </a:extLst>
          </p:cNvPr>
          <p:cNvSpPr txBox="1"/>
          <p:nvPr/>
        </p:nvSpPr>
        <p:spPr>
          <a:xfrm>
            <a:off x="2022665" y="2100133"/>
            <a:ext cx="621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,W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43FFB3-FA6E-466A-B14D-1E2F0DE24CEA}"/>
              </a:ext>
            </a:extLst>
          </p:cNvPr>
          <p:cNvSpPr txBox="1"/>
          <p:nvPr/>
        </p:nvSpPr>
        <p:spPr>
          <a:xfrm>
            <a:off x="3210107" y="4878156"/>
            <a:ext cx="1674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,V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81627E-16B6-410F-8E24-32757EC1A6B9}"/>
              </a:ext>
            </a:extLst>
          </p:cNvPr>
          <p:cNvSpPr txBox="1"/>
          <p:nvPr/>
        </p:nvSpPr>
        <p:spPr>
          <a:xfrm>
            <a:off x="109207" y="4925324"/>
            <a:ext cx="641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U,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2EF03-DCEE-445F-A2A3-E6F62D817220}"/>
              </a:ext>
            </a:extLst>
          </p:cNvPr>
          <p:cNvSpPr txBox="1"/>
          <p:nvPr/>
        </p:nvSpPr>
        <p:spPr>
          <a:xfrm flipH="1">
            <a:off x="4160436" y="1870191"/>
            <a:ext cx="445998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Thus if 3 sides of a triangle are equal to the 3 corresponding sides of another triangle then both the triangles are said to be congruent.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This is called </a:t>
            </a:r>
            <a:r>
              <a:rPr lang="en-US" sz="2400" dirty="0">
                <a:solidFill>
                  <a:srgbClr val="FF0000"/>
                </a:solidFill>
              </a:rPr>
              <a:t>SSS rule of congruency.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SSS stands for Side-Side-Side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50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086600" cy="1143000"/>
          </a:xfrm>
        </p:spPr>
        <p:txBody>
          <a:bodyPr/>
          <a:lstStyle/>
          <a:p>
            <a:r>
              <a:rPr lang="en-IN" b="1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655" y="1123743"/>
            <a:ext cx="8001000" cy="460216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SG" dirty="0"/>
              <a:t>Consider the following rectangle ABCD.</a:t>
            </a:r>
            <a:endParaRPr lang="en-US" dirty="0"/>
          </a:p>
          <a:p>
            <a:pPr lvl="0">
              <a:spcBef>
                <a:spcPts val="0"/>
              </a:spcBef>
            </a:pPr>
            <a:endParaRPr lang="en-US" sz="18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189C20F-F9B2-480F-966C-3295E8CEAA67}"/>
                  </a:ext>
                </a:extLst>
              </p:cNvPr>
              <p:cNvSpPr txBox="1"/>
              <p:nvPr/>
            </p:nvSpPr>
            <p:spPr>
              <a:xfrm>
                <a:off x="4876801" y="2315478"/>
                <a:ext cx="41226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0" i="1" dirty="0" smtClean="0"/>
                      <m:t>Show</m:t>
                    </m:r>
                    <m:r>
                      <m:rPr>
                        <m:nor/>
                      </m:rPr>
                      <a:rPr lang="en-US" sz="2800" b="0" i="1" dirty="0" smtClean="0"/>
                      <m:t> </m:t>
                    </m:r>
                    <m:r>
                      <m:rPr>
                        <m:nor/>
                      </m:rPr>
                      <a:rPr lang="en-US" sz="2800" b="0" i="1" dirty="0" smtClean="0"/>
                      <m:t>that</m:t>
                    </m:r>
                    <m:r>
                      <m:rPr>
                        <m:nor/>
                      </m:rPr>
                      <a:rPr lang="en-US" sz="2800" b="0" i="1" dirty="0" smtClean="0"/>
                      <m:t> </m:t>
                    </m:r>
                    <m:r>
                      <m:rPr>
                        <m:nor/>
                      </m:rPr>
                      <a:rPr lang="en-SG" sz="2800" dirty="0"/>
                      <m:t>∆ </m:t>
                    </m:r>
                    <m:r>
                      <m:rPr>
                        <m:nor/>
                      </m:rPr>
                      <a:rPr lang="en-US" sz="2800" b="0" i="0" dirty="0" smtClean="0"/>
                      <m:t>ABD</m:t>
                    </m:r>
                    <m:r>
                      <a:rPr lang="en-SG" sz="2800" i="1" smtClean="0">
                        <a:latin typeface="Cambria Math" panose="02040503050406030204" pitchFamily="18" charset="0"/>
                      </a:rPr>
                      <m:t>≅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SG" sz="2800" dirty="0"/>
                      <m:t>∆</m:t>
                    </m:r>
                  </m:oMath>
                </a14:m>
                <a:r>
                  <a:rPr lang="en-US" sz="2800" dirty="0"/>
                  <a:t>CDB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189C20F-F9B2-480F-966C-3295E8CEAA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1" y="2315478"/>
                <a:ext cx="4122606" cy="523220"/>
              </a:xfrm>
              <a:prstGeom prst="rect">
                <a:avLst/>
              </a:prstGeom>
              <a:blipFill rotWithShape="1">
                <a:blip r:embed="rId3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E6AA1E1-7A6F-49B5-8062-4246B74765B8}"/>
              </a:ext>
            </a:extLst>
          </p:cNvPr>
          <p:cNvSpPr txBox="1"/>
          <p:nvPr/>
        </p:nvSpPr>
        <p:spPr>
          <a:xfrm>
            <a:off x="4772479" y="3048250"/>
            <a:ext cx="42953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dirty="0"/>
              <a:t>Given:     	AB=CD=6cm(SIDE)</a:t>
            </a:r>
            <a:endParaRPr lang="en-US" sz="2800" dirty="0"/>
          </a:p>
          <a:p>
            <a:r>
              <a:rPr lang="en-SG" sz="2800" dirty="0"/>
              <a:t>        	DA=BC=4cm(SIDE)</a:t>
            </a:r>
            <a:endParaRPr lang="en-US" sz="2800" dirty="0"/>
          </a:p>
          <a:p>
            <a:r>
              <a:rPr lang="en-SG" sz="2800" dirty="0"/>
              <a:t>        	BD=BD(common SIDE</a:t>
            </a:r>
          </a:p>
          <a:p>
            <a:r>
              <a:rPr lang="en-SG" sz="2800" dirty="0"/>
              <a:t>                  to both triangles)</a:t>
            </a:r>
          </a:p>
          <a:p>
            <a:endParaRPr lang="en-US" sz="2800" b="0" i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476345-6192-4533-A7F4-D0A4D49F0C2D}"/>
              </a:ext>
            </a:extLst>
          </p:cNvPr>
          <p:cNvSpPr/>
          <p:nvPr/>
        </p:nvSpPr>
        <p:spPr>
          <a:xfrm>
            <a:off x="790124" y="2431294"/>
            <a:ext cx="3581400" cy="20574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FF8088-36BE-4F3B-B870-95377DDD0009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771362" y="2462419"/>
            <a:ext cx="3613423" cy="202459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4A88783-3B57-4AC2-A4D5-5416F130EE0D}"/>
              </a:ext>
            </a:extLst>
          </p:cNvPr>
          <p:cNvSpPr txBox="1"/>
          <p:nvPr/>
        </p:nvSpPr>
        <p:spPr>
          <a:xfrm>
            <a:off x="4191000" y="2023294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2ADC1C-7774-44D1-91C1-F4C4A453E9A0}"/>
              </a:ext>
            </a:extLst>
          </p:cNvPr>
          <p:cNvSpPr txBox="1"/>
          <p:nvPr/>
        </p:nvSpPr>
        <p:spPr>
          <a:xfrm>
            <a:off x="691864" y="2023294"/>
            <a:ext cx="178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A33FB8E-F9C5-40E2-90E6-8E789D75D0EE}"/>
              </a:ext>
            </a:extLst>
          </p:cNvPr>
          <p:cNvSpPr txBox="1">
            <a:spLocks/>
          </p:cNvSpPr>
          <p:nvPr/>
        </p:nvSpPr>
        <p:spPr>
          <a:xfrm>
            <a:off x="304800" y="1127918"/>
            <a:ext cx="8001000" cy="46021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EC8C31-E794-43F0-A5A8-FE72589232F7}"/>
              </a:ext>
            </a:extLst>
          </p:cNvPr>
          <p:cNvSpPr txBox="1"/>
          <p:nvPr/>
        </p:nvSpPr>
        <p:spPr>
          <a:xfrm>
            <a:off x="722232" y="4487011"/>
            <a:ext cx="98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75B68D-BCB5-436E-BC0E-4016AA3A453B}"/>
              </a:ext>
            </a:extLst>
          </p:cNvPr>
          <p:cNvSpPr txBox="1"/>
          <p:nvPr/>
        </p:nvSpPr>
        <p:spPr>
          <a:xfrm>
            <a:off x="4191000" y="4487011"/>
            <a:ext cx="1144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88B988B-0C77-498E-9ED1-4E75934697FF}"/>
              </a:ext>
            </a:extLst>
          </p:cNvPr>
          <p:cNvSpPr txBox="1"/>
          <p:nvPr/>
        </p:nvSpPr>
        <p:spPr>
          <a:xfrm>
            <a:off x="2057400" y="1856762"/>
            <a:ext cx="1039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6 cm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871EBB-37D6-44FC-AE64-DD537CDD3A6B}"/>
              </a:ext>
            </a:extLst>
          </p:cNvPr>
          <p:cNvSpPr txBox="1"/>
          <p:nvPr/>
        </p:nvSpPr>
        <p:spPr>
          <a:xfrm rot="16200000">
            <a:off x="4178235" y="3271188"/>
            <a:ext cx="907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4 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D01B5B5-110F-4E19-9476-9113357081F9}"/>
                  </a:ext>
                </a:extLst>
              </p:cNvPr>
              <p:cNvSpPr txBox="1"/>
              <p:nvPr/>
            </p:nvSpPr>
            <p:spPr>
              <a:xfrm>
                <a:off x="990601" y="5730081"/>
                <a:ext cx="7543798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1" dirty="0" smtClean="0">
                        <a:solidFill>
                          <a:srgbClr val="C00000"/>
                        </a:solidFill>
                      </a:rPr>
                      <m:t>Hence</m:t>
                    </m:r>
                    <m:r>
                      <m:rPr>
                        <m:nor/>
                      </m:rPr>
                      <a:rPr lang="en-SG" sz="2800" b="1" dirty="0" smtClean="0">
                        <a:solidFill>
                          <a:srgbClr val="C00000"/>
                        </a:solidFill>
                      </a:rPr>
                      <m:t> ∆ </m:t>
                    </m:r>
                    <m:r>
                      <m:rPr>
                        <m:nor/>
                      </m:rPr>
                      <a:rPr lang="en-US" sz="2800" b="1" dirty="0" smtClean="0">
                        <a:solidFill>
                          <a:srgbClr val="C00000"/>
                        </a:solidFill>
                      </a:rPr>
                      <m:t>ABD</m:t>
                    </m:r>
                    <m:r>
                      <a:rPr lang="en-SG" sz="28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≅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SG" sz="2800" b="1" dirty="0">
                        <a:solidFill>
                          <a:srgbClr val="C00000"/>
                        </a:solidFill>
                      </a:rPr>
                      <m:t>∆</m:t>
                    </m:r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CDB</a:t>
                </a:r>
                <a:r>
                  <a:rPr lang="en-SG" sz="2800" b="1" dirty="0">
                    <a:solidFill>
                      <a:srgbClr val="C00000"/>
                    </a:solidFill>
                  </a:rPr>
                  <a:t> by SSS congruency rule</a:t>
                </a:r>
                <a:endParaRPr lang="en-US" sz="2800" b="1" dirty="0">
                  <a:solidFill>
                    <a:srgbClr val="C0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D01B5B5-110F-4E19-9476-911335708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1" y="5730081"/>
                <a:ext cx="7543798" cy="800219"/>
              </a:xfrm>
              <a:prstGeom prst="rect">
                <a:avLst/>
              </a:prstGeom>
              <a:blipFill>
                <a:blip r:embed="rId7"/>
                <a:stretch>
                  <a:fillRect t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779FBAFB-961A-42AC-A9C9-13CE11BFDABD}"/>
              </a:ext>
            </a:extLst>
          </p:cNvPr>
          <p:cNvSpPr txBox="1"/>
          <p:nvPr/>
        </p:nvSpPr>
        <p:spPr>
          <a:xfrm>
            <a:off x="2057400" y="4514754"/>
            <a:ext cx="1039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6 cm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0A0A272-816B-4B6F-AB40-8B140876EBD1}"/>
              </a:ext>
            </a:extLst>
          </p:cNvPr>
          <p:cNvSpPr txBox="1"/>
          <p:nvPr/>
        </p:nvSpPr>
        <p:spPr>
          <a:xfrm rot="16200000">
            <a:off x="134209" y="3407223"/>
            <a:ext cx="86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4 cm</a:t>
            </a:r>
          </a:p>
        </p:txBody>
      </p:sp>
    </p:spTree>
    <p:extLst>
      <p:ext uri="{BB962C8B-B14F-4D97-AF65-F5344CB8AC3E}">
        <p14:creationId xmlns:p14="http://schemas.microsoft.com/office/powerpoint/2010/main" val="242654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2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66C5C-86DB-4CEF-8460-3B4B5F9B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84233"/>
            <a:ext cx="8229600" cy="659719"/>
          </a:xfrm>
        </p:spPr>
        <p:txBody>
          <a:bodyPr/>
          <a:lstStyle/>
          <a:p>
            <a:r>
              <a:rPr lang="en-SG" dirty="0"/>
              <a:t> </a:t>
            </a:r>
            <a:r>
              <a:rPr lang="en-SG" b="1" dirty="0"/>
              <a:t>Justification of SSS rule of congruence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201DE-710D-4816-B6CE-D41C04C4C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5736" y="1092988"/>
            <a:ext cx="6034162" cy="2950292"/>
          </a:xfrm>
        </p:spPr>
        <p:txBody>
          <a:bodyPr/>
          <a:lstStyle/>
          <a:p>
            <a:r>
              <a:rPr lang="en-SG" dirty="0"/>
              <a:t>Consider </a:t>
            </a:r>
            <a:r>
              <a:rPr lang="en-SG" b="1" dirty="0">
                <a:solidFill>
                  <a:srgbClr val="0070C0"/>
                </a:solidFill>
              </a:rPr>
              <a:t>∆ABC </a:t>
            </a:r>
            <a:r>
              <a:rPr lang="en-SG" dirty="0"/>
              <a:t>as shown below.</a:t>
            </a:r>
            <a:endParaRPr lang="en-US" dirty="0"/>
          </a:p>
          <a:p>
            <a:endParaRPr lang="en-US" dirty="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2B07894F-4104-4D89-9277-EAE507F0CB6E}"/>
              </a:ext>
            </a:extLst>
          </p:cNvPr>
          <p:cNvSpPr/>
          <p:nvPr/>
        </p:nvSpPr>
        <p:spPr>
          <a:xfrm>
            <a:off x="3505200" y="2407142"/>
            <a:ext cx="1840416" cy="1747847"/>
          </a:xfrm>
          <a:prstGeom prst="triangl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A8DDB3-A18B-48F8-BB43-1F87C809F599}"/>
              </a:ext>
            </a:extLst>
          </p:cNvPr>
          <p:cNvSpPr/>
          <p:nvPr/>
        </p:nvSpPr>
        <p:spPr>
          <a:xfrm>
            <a:off x="972821" y="5189787"/>
            <a:ext cx="7485379" cy="671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Aft>
                <a:spcPts val="750"/>
              </a:spcAft>
            </a:pPr>
            <a:endParaRPr lang="en-SG" sz="2800" dirty="0">
              <a:solidFill>
                <a:srgbClr val="333333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Aft>
                <a:spcPts val="750"/>
              </a:spcAft>
            </a:pPr>
            <a:r>
              <a:rPr lang="en-SG" sz="2800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 order to construct </a:t>
            </a:r>
            <a:r>
              <a:rPr lang="en-SG" sz="2800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∆DEF </a:t>
            </a:r>
            <a:r>
              <a:rPr lang="en-SG" sz="2800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congruent to </a:t>
            </a:r>
            <a:r>
              <a:rPr lang="en-SG" sz="2800" b="1" dirty="0">
                <a:solidFill>
                  <a:srgbClr val="0070C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∆ABC…..</a:t>
            </a:r>
            <a:endParaRPr lang="en-SG" sz="2800" dirty="0">
              <a:solidFill>
                <a:srgbClr val="333333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85423B-C542-48D5-9B1B-B9A240014D67}"/>
              </a:ext>
            </a:extLst>
          </p:cNvPr>
          <p:cNvSpPr txBox="1"/>
          <p:nvPr/>
        </p:nvSpPr>
        <p:spPr>
          <a:xfrm>
            <a:off x="4181799" y="1946484"/>
            <a:ext cx="411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AFA2EC-9341-4C4C-B8A5-9ADAF3C178D2}"/>
              </a:ext>
            </a:extLst>
          </p:cNvPr>
          <p:cNvSpPr txBox="1"/>
          <p:nvPr/>
        </p:nvSpPr>
        <p:spPr>
          <a:xfrm>
            <a:off x="3094182" y="3841348"/>
            <a:ext cx="411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DFF559-DBB4-4243-8B0F-11029FC23347}"/>
              </a:ext>
            </a:extLst>
          </p:cNvPr>
          <p:cNvSpPr txBox="1"/>
          <p:nvPr/>
        </p:nvSpPr>
        <p:spPr>
          <a:xfrm>
            <a:off x="5345616" y="3836083"/>
            <a:ext cx="411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8355D6-A44C-4C6A-946F-B109AAAC6552}"/>
              </a:ext>
            </a:extLst>
          </p:cNvPr>
          <p:cNvSpPr txBox="1"/>
          <p:nvPr/>
        </p:nvSpPr>
        <p:spPr>
          <a:xfrm rot="17931199">
            <a:off x="3324271" y="2893412"/>
            <a:ext cx="847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5 cm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8CA6E5-BE6D-4D95-A3FB-E3C8A02B8972}"/>
              </a:ext>
            </a:extLst>
          </p:cNvPr>
          <p:cNvSpPr txBox="1"/>
          <p:nvPr/>
        </p:nvSpPr>
        <p:spPr>
          <a:xfrm rot="3718748">
            <a:off x="4656768" y="2876998"/>
            <a:ext cx="847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6 cm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3E6C64-F058-4B22-BA18-BBF0DAEED6D5}"/>
              </a:ext>
            </a:extLst>
          </p:cNvPr>
          <p:cNvSpPr txBox="1"/>
          <p:nvPr/>
        </p:nvSpPr>
        <p:spPr>
          <a:xfrm>
            <a:off x="4107285" y="4093886"/>
            <a:ext cx="800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7 cm</a:t>
            </a:r>
          </a:p>
        </p:txBody>
      </p:sp>
    </p:spTree>
    <p:extLst>
      <p:ext uri="{BB962C8B-B14F-4D97-AF65-F5344CB8AC3E}">
        <p14:creationId xmlns:p14="http://schemas.microsoft.com/office/powerpoint/2010/main" val="187840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66C5C-86DB-4CEF-8460-3B4B5F9B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290" y="220426"/>
            <a:ext cx="8229600" cy="659719"/>
          </a:xfrm>
        </p:spPr>
        <p:txBody>
          <a:bodyPr/>
          <a:lstStyle/>
          <a:p>
            <a:r>
              <a:rPr lang="en-SG" dirty="0"/>
              <a:t> </a:t>
            </a:r>
            <a:r>
              <a:rPr lang="en-SG" b="1" dirty="0"/>
              <a:t>Justification of SSS rule of congruence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201DE-710D-4816-B6CE-D41C04C4C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52964"/>
            <a:ext cx="8686800" cy="4081655"/>
          </a:xfrm>
        </p:spPr>
        <p:txBody>
          <a:bodyPr/>
          <a:lstStyle/>
          <a:p>
            <a:r>
              <a:rPr lang="en-SG" b="1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CASE-1 : </a:t>
            </a:r>
            <a:r>
              <a:rPr lang="en-SG" b="1" dirty="0">
                <a:solidFill>
                  <a:srgbClr val="33333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IF </a:t>
            </a:r>
            <a:r>
              <a:rPr lang="en-SG" b="1" u="sng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ONE </a:t>
            </a:r>
            <a:r>
              <a:rPr lang="en-SG" b="1" dirty="0">
                <a:solidFill>
                  <a:srgbClr val="33333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side of the triangle is known</a:t>
            </a:r>
            <a:endParaRPr lang="en-US" dirty="0"/>
          </a:p>
          <a:p>
            <a:r>
              <a:rPr lang="en-US" sz="2800" dirty="0"/>
              <a:t>                            say side </a:t>
            </a:r>
            <a:r>
              <a:rPr lang="en-US" sz="2800" dirty="0">
                <a:solidFill>
                  <a:srgbClr val="0070C0"/>
                </a:solidFill>
              </a:rPr>
              <a:t>EF= 7 cm</a:t>
            </a:r>
            <a:endParaRPr lang="en-US" sz="2800" dirty="0"/>
          </a:p>
          <a:p>
            <a:r>
              <a:rPr lang="en-US" sz="2400" dirty="0"/>
              <a:t>                Many Triangles are possible as shown below:</a:t>
            </a: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66C1EC41-AF17-48DE-83FE-39548428CBE0}"/>
              </a:ext>
            </a:extLst>
          </p:cNvPr>
          <p:cNvSpPr/>
          <p:nvPr/>
        </p:nvSpPr>
        <p:spPr>
          <a:xfrm>
            <a:off x="1213795" y="2954970"/>
            <a:ext cx="1540083" cy="1286203"/>
          </a:xfrm>
          <a:prstGeom prst="triangle">
            <a:avLst>
              <a:gd name="adj" fmla="val 76759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80EEA323-CDE6-4A41-AF0C-0FBF73F0F40B}"/>
              </a:ext>
            </a:extLst>
          </p:cNvPr>
          <p:cNvSpPr/>
          <p:nvPr/>
        </p:nvSpPr>
        <p:spPr>
          <a:xfrm>
            <a:off x="3884246" y="2713544"/>
            <a:ext cx="1409700" cy="1548410"/>
          </a:xfrm>
          <a:prstGeom prst="triangle">
            <a:avLst>
              <a:gd name="adj" fmla="val 51272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05E7635-8AC4-436A-8E44-647E3B29BF67}"/>
              </a:ext>
            </a:extLst>
          </p:cNvPr>
          <p:cNvSpPr/>
          <p:nvPr/>
        </p:nvSpPr>
        <p:spPr>
          <a:xfrm>
            <a:off x="6661168" y="2739117"/>
            <a:ext cx="1409700" cy="1548410"/>
          </a:xfrm>
          <a:prstGeom prst="triangle">
            <a:avLst>
              <a:gd name="adj" fmla="val 14388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3C604A-37D3-42EF-8709-F5FF2AD3092B}"/>
              </a:ext>
            </a:extLst>
          </p:cNvPr>
          <p:cNvSpPr/>
          <p:nvPr/>
        </p:nvSpPr>
        <p:spPr>
          <a:xfrm>
            <a:off x="304134" y="4911459"/>
            <a:ext cx="8686800" cy="1302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en-SG" sz="2400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None of the triangles are congruent to ∆ABC.</a:t>
            </a:r>
          </a:p>
          <a:p>
            <a:pPr>
              <a:spcAft>
                <a:spcPts val="750"/>
              </a:spcAft>
            </a:pPr>
            <a:r>
              <a:rPr lang="en-SG" sz="2400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Hence </a:t>
            </a:r>
            <a:r>
              <a:rPr lang="en-SG" sz="2400" b="1" dirty="0">
                <a:solidFill>
                  <a:schemeClr val="tx2">
                    <a:lumMod val="60000"/>
                    <a:lumOff val="4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two triangles </a:t>
            </a:r>
            <a:r>
              <a:rPr lang="en-SG" sz="2400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will not be congruent if only one side of triangle </a:t>
            </a:r>
            <a:r>
              <a:rPr lang="en-SG" sz="2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is equal to the corresponding side of the other triangle.</a:t>
            </a:r>
            <a:endParaRPr lang="en-US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7D95CF-71E6-43A8-A4C1-35910D43B144}"/>
              </a:ext>
            </a:extLst>
          </p:cNvPr>
          <p:cNvSpPr txBox="1"/>
          <p:nvPr/>
        </p:nvSpPr>
        <p:spPr>
          <a:xfrm>
            <a:off x="1476374" y="4164298"/>
            <a:ext cx="914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7 cm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8340E-D7FF-4930-AFB6-7224A975FAAA}"/>
              </a:ext>
            </a:extLst>
          </p:cNvPr>
          <p:cNvSpPr txBox="1"/>
          <p:nvPr/>
        </p:nvSpPr>
        <p:spPr>
          <a:xfrm>
            <a:off x="7019924" y="4241174"/>
            <a:ext cx="914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7 cm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0B86C1-E588-4089-8287-5AC035B1DE27}"/>
              </a:ext>
            </a:extLst>
          </p:cNvPr>
          <p:cNvSpPr txBox="1"/>
          <p:nvPr/>
        </p:nvSpPr>
        <p:spPr>
          <a:xfrm>
            <a:off x="4190334" y="4194775"/>
            <a:ext cx="914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7 cm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833A59-E75E-4391-AB3D-41D445412B8A}"/>
              </a:ext>
            </a:extLst>
          </p:cNvPr>
          <p:cNvSpPr txBox="1"/>
          <p:nvPr/>
        </p:nvSpPr>
        <p:spPr>
          <a:xfrm rot="18760707">
            <a:off x="1183202" y="317418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6 cm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A62BD1-FCEB-4D50-9662-70178BB18CDC}"/>
              </a:ext>
            </a:extLst>
          </p:cNvPr>
          <p:cNvSpPr txBox="1"/>
          <p:nvPr/>
        </p:nvSpPr>
        <p:spPr>
          <a:xfrm rot="3784535">
            <a:off x="4752138" y="3315613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6 cm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649659-BC0E-468E-8D81-B3F8F81C4DED}"/>
              </a:ext>
            </a:extLst>
          </p:cNvPr>
          <p:cNvSpPr txBox="1"/>
          <p:nvPr/>
        </p:nvSpPr>
        <p:spPr>
          <a:xfrm rot="17801740">
            <a:off x="3566678" y="3191151"/>
            <a:ext cx="1015320" cy="46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5 cm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C5A6CF-EF2E-4C0B-91BD-A5B5E3E53333}"/>
              </a:ext>
            </a:extLst>
          </p:cNvPr>
          <p:cNvSpPr txBox="1"/>
          <p:nvPr/>
        </p:nvSpPr>
        <p:spPr>
          <a:xfrm rot="3050755">
            <a:off x="7278907" y="3282489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6 cm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D121E2-4957-4144-B985-E59BC602ED1D}"/>
              </a:ext>
            </a:extLst>
          </p:cNvPr>
          <p:cNvSpPr txBox="1"/>
          <p:nvPr/>
        </p:nvSpPr>
        <p:spPr>
          <a:xfrm rot="4523049">
            <a:off x="2324464" y="3378552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3 cm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4F2574-BF43-4A06-9DAA-1FD99F21888F}"/>
              </a:ext>
            </a:extLst>
          </p:cNvPr>
          <p:cNvSpPr txBox="1"/>
          <p:nvPr/>
        </p:nvSpPr>
        <p:spPr>
          <a:xfrm rot="16527165">
            <a:off x="6060049" y="3312868"/>
            <a:ext cx="944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4 cm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A4048E4-3252-4813-BADB-2FB19F8BBF00}"/>
              </a:ext>
            </a:extLst>
          </p:cNvPr>
          <p:cNvSpPr txBox="1"/>
          <p:nvPr/>
        </p:nvSpPr>
        <p:spPr>
          <a:xfrm>
            <a:off x="2237169" y="2557274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3BE01B-43FF-4C1C-A7CB-00A16A240A61}"/>
              </a:ext>
            </a:extLst>
          </p:cNvPr>
          <p:cNvSpPr txBox="1"/>
          <p:nvPr/>
        </p:nvSpPr>
        <p:spPr>
          <a:xfrm>
            <a:off x="840695" y="3963942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225B7E-F4BF-48FB-8C3F-A6842C00F7A0}"/>
              </a:ext>
            </a:extLst>
          </p:cNvPr>
          <p:cNvSpPr txBox="1"/>
          <p:nvPr/>
        </p:nvSpPr>
        <p:spPr>
          <a:xfrm>
            <a:off x="2732531" y="4006484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EEE8D6-A05C-47DD-9CD7-D5DF59653819}"/>
              </a:ext>
            </a:extLst>
          </p:cNvPr>
          <p:cNvSpPr txBox="1"/>
          <p:nvPr/>
        </p:nvSpPr>
        <p:spPr>
          <a:xfrm>
            <a:off x="6689485" y="2336211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383DA14-ACCE-4FE9-9104-51C93F8167E7}"/>
              </a:ext>
            </a:extLst>
          </p:cNvPr>
          <p:cNvSpPr txBox="1"/>
          <p:nvPr/>
        </p:nvSpPr>
        <p:spPr>
          <a:xfrm>
            <a:off x="4441451" y="2323632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B10DF2-56B2-479D-9041-E4DD4358B0E7}"/>
              </a:ext>
            </a:extLst>
          </p:cNvPr>
          <p:cNvSpPr txBox="1"/>
          <p:nvPr/>
        </p:nvSpPr>
        <p:spPr>
          <a:xfrm>
            <a:off x="6332653" y="4010685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CD9966A-2ED4-4542-B291-255F7F04CE42}"/>
              </a:ext>
            </a:extLst>
          </p:cNvPr>
          <p:cNvSpPr txBox="1"/>
          <p:nvPr/>
        </p:nvSpPr>
        <p:spPr>
          <a:xfrm>
            <a:off x="3558202" y="3979285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17DD069-D5C2-4151-9B63-B8D1B417B91D}"/>
              </a:ext>
            </a:extLst>
          </p:cNvPr>
          <p:cNvSpPr txBox="1"/>
          <p:nvPr/>
        </p:nvSpPr>
        <p:spPr>
          <a:xfrm>
            <a:off x="8062918" y="4031121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6878FA-0756-4D63-8495-F5FDB4F849E3}"/>
              </a:ext>
            </a:extLst>
          </p:cNvPr>
          <p:cNvSpPr txBox="1"/>
          <p:nvPr/>
        </p:nvSpPr>
        <p:spPr>
          <a:xfrm>
            <a:off x="5292768" y="4010202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475681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66C5C-86DB-4CEF-8460-3B4B5F9B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84233"/>
            <a:ext cx="8229600" cy="659719"/>
          </a:xfrm>
        </p:spPr>
        <p:txBody>
          <a:bodyPr/>
          <a:lstStyle/>
          <a:p>
            <a:r>
              <a:rPr lang="en-SG" dirty="0"/>
              <a:t> </a:t>
            </a:r>
            <a:r>
              <a:rPr lang="en-SG" b="1" dirty="0"/>
              <a:t>Justification of SSS rule of congruence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201DE-710D-4816-B6CE-D41C04C4C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99540"/>
            <a:ext cx="8229600" cy="4000500"/>
          </a:xfrm>
        </p:spPr>
        <p:txBody>
          <a:bodyPr/>
          <a:lstStyle/>
          <a:p>
            <a:r>
              <a:rPr lang="en-SG" b="1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CASE-2 : </a:t>
            </a:r>
            <a:r>
              <a:rPr lang="en-SG" b="1" dirty="0">
                <a:solidFill>
                  <a:srgbClr val="33333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IF </a:t>
            </a:r>
            <a:r>
              <a:rPr lang="en-SG" b="1" u="sng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TWO </a:t>
            </a:r>
            <a:r>
              <a:rPr lang="en-SG" b="1" dirty="0">
                <a:solidFill>
                  <a:srgbClr val="33333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sides of the triangle are known</a:t>
            </a:r>
            <a:endParaRPr lang="en-US" dirty="0"/>
          </a:p>
          <a:p>
            <a:r>
              <a:rPr lang="en-SG" sz="2800" dirty="0"/>
              <a:t>Suppose two sides of triangle are known say </a:t>
            </a:r>
            <a:r>
              <a:rPr lang="en-SG" sz="2800" dirty="0">
                <a:solidFill>
                  <a:srgbClr val="0070C0"/>
                </a:solidFill>
              </a:rPr>
              <a:t>EF=7cm and DE=6 cm</a:t>
            </a:r>
            <a:r>
              <a:rPr lang="en-SG" sz="2800" dirty="0"/>
              <a:t>. The following triangles are possible:</a:t>
            </a:r>
            <a:endParaRPr lang="en-US" sz="2800" dirty="0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66C1EC41-AF17-48DE-83FE-39548428CBE0}"/>
              </a:ext>
            </a:extLst>
          </p:cNvPr>
          <p:cNvSpPr/>
          <p:nvPr/>
        </p:nvSpPr>
        <p:spPr>
          <a:xfrm>
            <a:off x="1251183" y="3163478"/>
            <a:ext cx="1562444" cy="1375333"/>
          </a:xfrm>
          <a:prstGeom prst="triangle">
            <a:avLst>
              <a:gd name="adj" fmla="val 24199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80EEA323-CDE6-4A41-AF0C-0FBF73F0F40B}"/>
              </a:ext>
            </a:extLst>
          </p:cNvPr>
          <p:cNvSpPr/>
          <p:nvPr/>
        </p:nvSpPr>
        <p:spPr>
          <a:xfrm>
            <a:off x="3958040" y="3151658"/>
            <a:ext cx="1354422" cy="1442076"/>
          </a:xfrm>
          <a:prstGeom prst="triangle">
            <a:avLst>
              <a:gd name="adj" fmla="val 50636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05E7635-8AC4-436A-8E44-647E3B29BF67}"/>
              </a:ext>
            </a:extLst>
          </p:cNvPr>
          <p:cNvSpPr/>
          <p:nvPr/>
        </p:nvSpPr>
        <p:spPr>
          <a:xfrm>
            <a:off x="6670693" y="3070898"/>
            <a:ext cx="1409700" cy="1548410"/>
          </a:xfrm>
          <a:prstGeom prst="triangle">
            <a:avLst>
              <a:gd name="adj" fmla="val 70350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3C604A-37D3-42EF-8709-F5FF2AD3092B}"/>
              </a:ext>
            </a:extLst>
          </p:cNvPr>
          <p:cNvSpPr/>
          <p:nvPr/>
        </p:nvSpPr>
        <p:spPr>
          <a:xfrm>
            <a:off x="396933" y="5009395"/>
            <a:ext cx="8686800" cy="1302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en-SG" sz="2400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None of the triangles are congruent to ∆ABC.</a:t>
            </a:r>
          </a:p>
          <a:p>
            <a:pPr>
              <a:spcAft>
                <a:spcPts val="750"/>
              </a:spcAft>
            </a:pPr>
            <a:r>
              <a:rPr lang="en-SG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Hence</a:t>
            </a:r>
            <a:r>
              <a:rPr lang="en-SG" sz="24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SG" sz="2400" b="1" dirty="0">
                <a:solidFill>
                  <a:schemeClr val="tx2">
                    <a:lumMod val="60000"/>
                    <a:lumOff val="4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two triangles </a:t>
            </a:r>
            <a:r>
              <a:rPr lang="en-SG" sz="2400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will not be congruent </a:t>
            </a:r>
            <a:r>
              <a:rPr lang="en-SG" sz="2400" b="1" dirty="0">
                <a:solidFill>
                  <a:schemeClr val="tx2">
                    <a:lumMod val="60000"/>
                    <a:lumOff val="4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if only two sides</a:t>
            </a:r>
            <a:r>
              <a:rPr lang="en-SG" sz="2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of triangle is equal to the corresponding side of the other triangle</a:t>
            </a:r>
            <a:r>
              <a:rPr lang="en-SG" sz="2400" b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rgbClr val="C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7D95CF-71E6-43A8-A4C1-35910D43B144}"/>
              </a:ext>
            </a:extLst>
          </p:cNvPr>
          <p:cNvSpPr txBox="1"/>
          <p:nvPr/>
        </p:nvSpPr>
        <p:spPr>
          <a:xfrm>
            <a:off x="1485899" y="4496079"/>
            <a:ext cx="914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7 cm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88340E-D7FF-4930-AFB6-7224A975FAAA}"/>
              </a:ext>
            </a:extLst>
          </p:cNvPr>
          <p:cNvSpPr txBox="1"/>
          <p:nvPr/>
        </p:nvSpPr>
        <p:spPr>
          <a:xfrm>
            <a:off x="7029449" y="4572955"/>
            <a:ext cx="914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7 cm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0B86C1-E588-4089-8287-5AC035B1DE27}"/>
              </a:ext>
            </a:extLst>
          </p:cNvPr>
          <p:cNvSpPr txBox="1"/>
          <p:nvPr/>
        </p:nvSpPr>
        <p:spPr>
          <a:xfrm>
            <a:off x="4199859" y="4526556"/>
            <a:ext cx="914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7 cm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833A59-E75E-4391-AB3D-41D445412B8A}"/>
              </a:ext>
            </a:extLst>
          </p:cNvPr>
          <p:cNvSpPr txBox="1"/>
          <p:nvPr/>
        </p:nvSpPr>
        <p:spPr>
          <a:xfrm rot="3000087">
            <a:off x="1866570" y="3602540"/>
            <a:ext cx="1145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9.2 cm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A62BD1-FCEB-4D50-9662-70178BB18CDC}"/>
              </a:ext>
            </a:extLst>
          </p:cNvPr>
          <p:cNvSpPr txBox="1"/>
          <p:nvPr/>
        </p:nvSpPr>
        <p:spPr>
          <a:xfrm rot="3784535">
            <a:off x="4770939" y="3641863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6 cm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649659-BC0E-468E-8D81-B3F8F81C4DED}"/>
              </a:ext>
            </a:extLst>
          </p:cNvPr>
          <p:cNvSpPr txBox="1"/>
          <p:nvPr/>
        </p:nvSpPr>
        <p:spPr>
          <a:xfrm rot="17801740">
            <a:off x="3603827" y="3522933"/>
            <a:ext cx="1015320" cy="46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6 cm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C5A6CF-EF2E-4C0B-91BD-A5B5E3E53333}"/>
              </a:ext>
            </a:extLst>
          </p:cNvPr>
          <p:cNvSpPr txBox="1"/>
          <p:nvPr/>
        </p:nvSpPr>
        <p:spPr>
          <a:xfrm rot="18115034">
            <a:off x="6571396" y="3447042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6 cm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D121E2-4957-4144-B985-E59BC602ED1D}"/>
              </a:ext>
            </a:extLst>
          </p:cNvPr>
          <p:cNvSpPr txBox="1"/>
          <p:nvPr/>
        </p:nvSpPr>
        <p:spPr>
          <a:xfrm rot="17227473">
            <a:off x="794812" y="3423774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6 cm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4F2574-BF43-4A06-9DAA-1FD99F21888F}"/>
              </a:ext>
            </a:extLst>
          </p:cNvPr>
          <p:cNvSpPr txBox="1"/>
          <p:nvPr/>
        </p:nvSpPr>
        <p:spPr>
          <a:xfrm rot="4346808">
            <a:off x="7607441" y="3591094"/>
            <a:ext cx="944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4 cm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A4048E4-3252-4813-BADB-2FB19F8BBF00}"/>
              </a:ext>
            </a:extLst>
          </p:cNvPr>
          <p:cNvSpPr txBox="1"/>
          <p:nvPr/>
        </p:nvSpPr>
        <p:spPr>
          <a:xfrm>
            <a:off x="1454523" y="2730773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3BE01B-43FF-4C1C-A7CB-00A16A240A61}"/>
              </a:ext>
            </a:extLst>
          </p:cNvPr>
          <p:cNvSpPr txBox="1"/>
          <p:nvPr/>
        </p:nvSpPr>
        <p:spPr>
          <a:xfrm>
            <a:off x="850220" y="4295723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225B7E-F4BF-48FB-8C3F-A6842C00F7A0}"/>
              </a:ext>
            </a:extLst>
          </p:cNvPr>
          <p:cNvSpPr txBox="1"/>
          <p:nvPr/>
        </p:nvSpPr>
        <p:spPr>
          <a:xfrm>
            <a:off x="2742056" y="4338265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EEE8D6-A05C-47DD-9CD7-D5DF59653819}"/>
              </a:ext>
            </a:extLst>
          </p:cNvPr>
          <p:cNvSpPr txBox="1"/>
          <p:nvPr/>
        </p:nvSpPr>
        <p:spPr>
          <a:xfrm>
            <a:off x="7496223" y="2616392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383DA14-ACCE-4FE9-9104-51C93F8167E7}"/>
              </a:ext>
            </a:extLst>
          </p:cNvPr>
          <p:cNvSpPr txBox="1"/>
          <p:nvPr/>
        </p:nvSpPr>
        <p:spPr>
          <a:xfrm>
            <a:off x="4450976" y="2683034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B10DF2-56B2-479D-9041-E4DD4358B0E7}"/>
              </a:ext>
            </a:extLst>
          </p:cNvPr>
          <p:cNvSpPr txBox="1"/>
          <p:nvPr/>
        </p:nvSpPr>
        <p:spPr>
          <a:xfrm>
            <a:off x="6342178" y="4342466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CD9966A-2ED4-4542-B291-255F7F04CE42}"/>
              </a:ext>
            </a:extLst>
          </p:cNvPr>
          <p:cNvSpPr txBox="1"/>
          <p:nvPr/>
        </p:nvSpPr>
        <p:spPr>
          <a:xfrm>
            <a:off x="3567727" y="4311066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17DD069-D5C2-4151-9B63-B8D1B417B91D}"/>
              </a:ext>
            </a:extLst>
          </p:cNvPr>
          <p:cNvSpPr txBox="1"/>
          <p:nvPr/>
        </p:nvSpPr>
        <p:spPr>
          <a:xfrm>
            <a:off x="8072443" y="4362902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6878FA-0756-4D63-8495-F5FDB4F849E3}"/>
              </a:ext>
            </a:extLst>
          </p:cNvPr>
          <p:cNvSpPr txBox="1"/>
          <p:nvPr/>
        </p:nvSpPr>
        <p:spPr>
          <a:xfrm>
            <a:off x="5302293" y="4341983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475280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66C5C-86DB-4CEF-8460-3B4B5F9B8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84233"/>
            <a:ext cx="8229600" cy="659719"/>
          </a:xfrm>
        </p:spPr>
        <p:txBody>
          <a:bodyPr/>
          <a:lstStyle/>
          <a:p>
            <a:r>
              <a:rPr lang="en-SG" dirty="0"/>
              <a:t> </a:t>
            </a:r>
            <a:r>
              <a:rPr lang="en-SG" b="1" dirty="0"/>
              <a:t>Justification of SSS rule of congruence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201DE-710D-4816-B6CE-D41C04C4C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99540"/>
            <a:ext cx="8458200" cy="4310660"/>
          </a:xfrm>
        </p:spPr>
        <p:txBody>
          <a:bodyPr/>
          <a:lstStyle/>
          <a:p>
            <a:r>
              <a:rPr lang="en-SG" b="1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CASE-3 : </a:t>
            </a:r>
            <a:r>
              <a:rPr lang="en-SG" b="1" dirty="0">
                <a:solidFill>
                  <a:srgbClr val="33333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IF </a:t>
            </a:r>
            <a:r>
              <a:rPr lang="en-SG" b="1" u="sng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THREE</a:t>
            </a:r>
            <a:r>
              <a:rPr lang="en-SG" b="1" dirty="0">
                <a:solidFill>
                  <a:srgbClr val="33333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sides of the triangle are known</a:t>
            </a:r>
            <a:endParaRPr lang="en-US" dirty="0"/>
          </a:p>
          <a:p>
            <a:r>
              <a:rPr lang="en-SG" sz="2800" dirty="0"/>
              <a:t>                   say EF=7cm DE=6cm and DF=5cm.</a:t>
            </a:r>
          </a:p>
          <a:p>
            <a:r>
              <a:rPr lang="en-SG" sz="2800" dirty="0"/>
              <a:t>The triangle is as shown below:</a:t>
            </a:r>
            <a:endParaRPr lang="en-US" sz="2800" dirty="0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80EEA323-CDE6-4A41-AF0C-0FBF73F0F40B}"/>
              </a:ext>
            </a:extLst>
          </p:cNvPr>
          <p:cNvSpPr/>
          <p:nvPr/>
        </p:nvSpPr>
        <p:spPr>
          <a:xfrm>
            <a:off x="3967859" y="3528777"/>
            <a:ext cx="1409700" cy="1548410"/>
          </a:xfrm>
          <a:prstGeom prst="triangle">
            <a:avLst>
              <a:gd name="adj" fmla="val 51272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3C604A-37D3-42EF-8709-F5FF2AD3092B}"/>
              </a:ext>
            </a:extLst>
          </p:cNvPr>
          <p:cNvSpPr/>
          <p:nvPr/>
        </p:nvSpPr>
        <p:spPr>
          <a:xfrm>
            <a:off x="2209800" y="5603856"/>
            <a:ext cx="533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2800" dirty="0"/>
              <a:t>This triangle is congruent to </a:t>
            </a:r>
            <a:r>
              <a:rPr lang="en-SG" sz="2800" dirty="0">
                <a:solidFill>
                  <a:srgbClr val="0070C0"/>
                </a:solidFill>
              </a:rPr>
              <a:t>∆ABC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0B86C1-E588-4089-8287-5AC035B1DE27}"/>
              </a:ext>
            </a:extLst>
          </p:cNvPr>
          <p:cNvSpPr txBox="1"/>
          <p:nvPr/>
        </p:nvSpPr>
        <p:spPr>
          <a:xfrm>
            <a:off x="4215509" y="5051584"/>
            <a:ext cx="914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7 cm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A62BD1-FCEB-4D50-9662-70178BB18CDC}"/>
              </a:ext>
            </a:extLst>
          </p:cNvPr>
          <p:cNvSpPr txBox="1"/>
          <p:nvPr/>
        </p:nvSpPr>
        <p:spPr>
          <a:xfrm rot="3784535">
            <a:off x="4793416" y="4072149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5 cm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649659-BC0E-468E-8D81-B3F8F81C4DED}"/>
              </a:ext>
            </a:extLst>
          </p:cNvPr>
          <p:cNvSpPr txBox="1"/>
          <p:nvPr/>
        </p:nvSpPr>
        <p:spPr>
          <a:xfrm rot="17801740">
            <a:off x="3609894" y="3979018"/>
            <a:ext cx="1015320" cy="461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6 cm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383DA14-ACCE-4FE9-9104-51C93F8167E7}"/>
              </a:ext>
            </a:extLst>
          </p:cNvPr>
          <p:cNvSpPr txBox="1"/>
          <p:nvPr/>
        </p:nvSpPr>
        <p:spPr>
          <a:xfrm>
            <a:off x="4504127" y="3097394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CD9966A-2ED4-4542-B291-255F7F04CE42}"/>
              </a:ext>
            </a:extLst>
          </p:cNvPr>
          <p:cNvSpPr txBox="1"/>
          <p:nvPr/>
        </p:nvSpPr>
        <p:spPr>
          <a:xfrm>
            <a:off x="3639667" y="4776965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6878FA-0756-4D63-8495-F5FDB4F849E3}"/>
              </a:ext>
            </a:extLst>
          </p:cNvPr>
          <p:cNvSpPr txBox="1"/>
          <p:nvPr/>
        </p:nvSpPr>
        <p:spPr>
          <a:xfrm>
            <a:off x="5415806" y="4776965"/>
            <a:ext cx="394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929752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ED612-598A-466E-B60B-6A0A0D2C0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933A3-DC94-4353-A326-F3B821E05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94421"/>
            <a:ext cx="8229600" cy="4525963"/>
          </a:xfrm>
        </p:spPr>
        <p:txBody>
          <a:bodyPr/>
          <a:lstStyle/>
          <a:p>
            <a:r>
              <a:rPr lang="en-US" sz="2800" dirty="0"/>
              <a:t>In the triangles </a:t>
            </a:r>
          </a:p>
          <a:p>
            <a:r>
              <a:rPr lang="en-US" sz="2800" dirty="0"/>
              <a:t>AB=DF</a:t>
            </a:r>
          </a:p>
          <a:p>
            <a:r>
              <a:rPr lang="en-US" sz="2800" dirty="0"/>
              <a:t>BC=EF</a:t>
            </a:r>
          </a:p>
          <a:p>
            <a:r>
              <a:rPr lang="en-US" sz="2800" dirty="0"/>
              <a:t>AC=DE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D732DC26-DAC6-4382-B646-39E03DDB2B3D}"/>
              </a:ext>
            </a:extLst>
          </p:cNvPr>
          <p:cNvSpPr/>
          <p:nvPr/>
        </p:nvSpPr>
        <p:spPr>
          <a:xfrm>
            <a:off x="3429000" y="1529258"/>
            <a:ext cx="1947429" cy="1600200"/>
          </a:xfrm>
          <a:prstGeom prst="triangle">
            <a:avLst>
              <a:gd name="adj" fmla="val 45857"/>
            </a:avLst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A371846-EE14-4197-B8DE-28B2E3106416}"/>
              </a:ext>
            </a:extLst>
          </p:cNvPr>
          <p:cNvSpPr/>
          <p:nvPr/>
        </p:nvSpPr>
        <p:spPr>
          <a:xfrm>
            <a:off x="6109278" y="1498951"/>
            <a:ext cx="1815523" cy="1586489"/>
          </a:xfrm>
          <a:prstGeom prst="triangle">
            <a:avLst>
              <a:gd name="adj" fmla="val 54938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2AE817-B130-4D25-A7F2-DE6ACF44783E}"/>
              </a:ext>
            </a:extLst>
          </p:cNvPr>
          <p:cNvSpPr txBox="1"/>
          <p:nvPr/>
        </p:nvSpPr>
        <p:spPr>
          <a:xfrm>
            <a:off x="3320618" y="3539001"/>
            <a:ext cx="5472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/>
              <a:t>When three sides are given, we can construct a unique triangle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D639BE-4B10-42CF-9978-DEAB8737147C}"/>
              </a:ext>
            </a:extLst>
          </p:cNvPr>
          <p:cNvSpPr txBox="1"/>
          <p:nvPr/>
        </p:nvSpPr>
        <p:spPr>
          <a:xfrm>
            <a:off x="447675" y="4409265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/>
              <a:t>This justifies SSS rule of congruence.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513CAB-E767-4A57-B075-58CBD7D5BC4A}"/>
              </a:ext>
            </a:extLst>
          </p:cNvPr>
          <p:cNvSpPr txBox="1"/>
          <p:nvPr/>
        </p:nvSpPr>
        <p:spPr>
          <a:xfrm>
            <a:off x="4191001" y="1048533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EE7845-F14E-4B92-A133-B3E697DF94A0}"/>
              </a:ext>
            </a:extLst>
          </p:cNvPr>
          <p:cNvSpPr txBox="1"/>
          <p:nvPr/>
        </p:nvSpPr>
        <p:spPr>
          <a:xfrm>
            <a:off x="5338612" y="2917327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F5FAF9-92CC-478D-9F9D-AD54A3170FBD}"/>
              </a:ext>
            </a:extLst>
          </p:cNvPr>
          <p:cNvSpPr txBox="1"/>
          <p:nvPr/>
        </p:nvSpPr>
        <p:spPr>
          <a:xfrm>
            <a:off x="3059547" y="2917685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D06A09-3C96-4AA1-B722-F75D181DA401}"/>
              </a:ext>
            </a:extLst>
          </p:cNvPr>
          <p:cNvSpPr txBox="1"/>
          <p:nvPr/>
        </p:nvSpPr>
        <p:spPr>
          <a:xfrm>
            <a:off x="6941378" y="1068807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DBB557-5731-4755-B522-F14FF793E0CC}"/>
              </a:ext>
            </a:extLst>
          </p:cNvPr>
          <p:cNvSpPr txBox="1"/>
          <p:nvPr/>
        </p:nvSpPr>
        <p:spPr>
          <a:xfrm>
            <a:off x="5736937" y="2857335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F36B2F-C3AA-49B9-9C46-78D72BCD8228}"/>
              </a:ext>
            </a:extLst>
          </p:cNvPr>
          <p:cNvSpPr txBox="1"/>
          <p:nvPr/>
        </p:nvSpPr>
        <p:spPr>
          <a:xfrm>
            <a:off x="7924801" y="2850355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86927A-9BF4-4614-A57E-EC1CAD1FC247}"/>
              </a:ext>
            </a:extLst>
          </p:cNvPr>
          <p:cNvSpPr txBox="1"/>
          <p:nvPr/>
        </p:nvSpPr>
        <p:spPr>
          <a:xfrm rot="18054627">
            <a:off x="3200352" y="2057035"/>
            <a:ext cx="871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5 cm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FF013B-4D23-4B77-95E3-4770422BFCBB}"/>
              </a:ext>
            </a:extLst>
          </p:cNvPr>
          <p:cNvSpPr txBox="1"/>
          <p:nvPr/>
        </p:nvSpPr>
        <p:spPr>
          <a:xfrm rot="3608185">
            <a:off x="7281970" y="2020835"/>
            <a:ext cx="886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5 cm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638521-2E40-4A77-BE4B-1BB3414A663C}"/>
              </a:ext>
            </a:extLst>
          </p:cNvPr>
          <p:cNvSpPr txBox="1"/>
          <p:nvPr/>
        </p:nvSpPr>
        <p:spPr>
          <a:xfrm>
            <a:off x="3984188" y="3109855"/>
            <a:ext cx="886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7 cm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C74660-1BC0-4E1B-B893-7C21660379A9}"/>
              </a:ext>
            </a:extLst>
          </p:cNvPr>
          <p:cNvSpPr txBox="1"/>
          <p:nvPr/>
        </p:nvSpPr>
        <p:spPr>
          <a:xfrm>
            <a:off x="6739511" y="3057861"/>
            <a:ext cx="886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7 cm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A7A092-6AC8-4154-A28B-53ECD877160F}"/>
              </a:ext>
            </a:extLst>
          </p:cNvPr>
          <p:cNvSpPr txBox="1"/>
          <p:nvPr/>
        </p:nvSpPr>
        <p:spPr>
          <a:xfrm rot="3376235">
            <a:off x="4562473" y="2030514"/>
            <a:ext cx="929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6 cm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9BC172-D12A-490D-BCFA-A4CC75C44022}"/>
              </a:ext>
            </a:extLst>
          </p:cNvPr>
          <p:cNvSpPr txBox="1"/>
          <p:nvPr/>
        </p:nvSpPr>
        <p:spPr>
          <a:xfrm rot="18064801">
            <a:off x="5998436" y="1887791"/>
            <a:ext cx="886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6 cm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428106-61D2-484B-BB30-4503D2342BB6}"/>
              </a:ext>
            </a:extLst>
          </p:cNvPr>
          <p:cNvSpPr txBox="1"/>
          <p:nvPr/>
        </p:nvSpPr>
        <p:spPr>
          <a:xfrm>
            <a:off x="457200" y="4906381"/>
            <a:ext cx="8373751" cy="1200329"/>
          </a:xfrm>
          <a:prstGeom prst="rect">
            <a:avLst/>
          </a:prstGeom>
          <a:solidFill>
            <a:srgbClr val="FFDF7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solidFill>
                  <a:srgbClr val="C00000"/>
                </a:solidFill>
              </a:rPr>
              <a:t>If three sides of a triangle are equal to the three corresponding sides of other triangle, </a:t>
            </a:r>
            <a:r>
              <a:rPr lang="en-SG" sz="2400" b="1" dirty="0"/>
              <a:t>then the two triangles are </a:t>
            </a:r>
            <a:r>
              <a:rPr lang="en-SG" sz="2400" b="1" dirty="0">
                <a:solidFill>
                  <a:srgbClr val="C00000"/>
                </a:solidFill>
              </a:rPr>
              <a:t>congruent by SSS congruency rule.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294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672015"/>
              </p:ext>
            </p:extLst>
          </p:nvPr>
        </p:nvGraphicFramePr>
        <p:xfrm>
          <a:off x="1295400" y="1295400"/>
          <a:ext cx="6781800" cy="4568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659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746</Words>
  <Application>Microsoft Office PowerPoint</Application>
  <PresentationFormat>On-screen Show (4:3)</PresentationFormat>
  <Paragraphs>155</Paragraphs>
  <Slides>10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Cambria Math</vt:lpstr>
      <vt:lpstr>Wingdings</vt:lpstr>
      <vt:lpstr>Office Theme</vt:lpstr>
      <vt:lpstr>SSS Congruency Criteria</vt:lpstr>
      <vt:lpstr>Introduction</vt:lpstr>
      <vt:lpstr>SSS Rule of Congruency </vt:lpstr>
      <vt:lpstr>Example</vt:lpstr>
      <vt:lpstr> Justification of SSS rule of congruence </vt:lpstr>
      <vt:lpstr> Justification of SSS rule of congruence </vt:lpstr>
      <vt:lpstr> Justification of SSS rule of congruence </vt:lpstr>
      <vt:lpstr> Justification of SSS rule of congruence </vt:lpstr>
      <vt:lpstr>Conclusion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55</cp:revision>
  <dcterms:created xsi:type="dcterms:W3CDTF">2018-12-16T04:20:25Z</dcterms:created>
  <dcterms:modified xsi:type="dcterms:W3CDTF">2021-02-21T11:20:44Z</dcterms:modified>
</cp:coreProperties>
</file>