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6" r:id="rId2"/>
    <p:sldId id="271" r:id="rId3"/>
    <p:sldId id="273" r:id="rId4"/>
    <p:sldId id="278" r:id="rId5"/>
    <p:sldId id="257" r:id="rId6"/>
    <p:sldId id="259" r:id="rId7"/>
    <p:sldId id="280" r:id="rId8"/>
    <p:sldId id="258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4800" autoAdjust="0"/>
  </p:normalViewPr>
  <p:slideViewPr>
    <p:cSldViewPr>
      <p:cViewPr varScale="1">
        <p:scale>
          <a:sx n="56" d="100"/>
          <a:sy n="56" d="100"/>
        </p:scale>
        <p:origin x="692" y="5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3" d="100"/>
          <a:sy n="53" d="100"/>
        </p:scale>
        <p:origin x="-2868" y="-9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D398F4-68C7-45DD-917F-850F0F97DF8C}" type="datetimeFigureOut">
              <a:rPr lang="en-IN" smtClean="0"/>
              <a:pPr/>
              <a:t>21-02-2021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4D701E-2B11-4C64-8620-9E97557E8B0E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237237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fr/vectors/les-math%C3%A9matiques-sierpinski-696806/" TargetMode="External"/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–N/A</a:t>
            </a: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N/A</a:t>
            </a:r>
            <a:b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/audio/ Video/Animation) used in this slide - </a:t>
            </a:r>
          </a:p>
          <a:p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</a:t>
            </a:r>
            <a:r>
              <a:rPr lang="en-US" sz="1200" b="0" i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  <a:r>
              <a:rPr lang="en-IN" dirty="0">
                <a:hlinkClick r:id="rId3"/>
              </a:rPr>
              <a:t>https://pixabay.com/fr/vectors/les-math%C3%A9matiques-sierpinski-696806/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723244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–N/A</a:t>
            </a: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N/A</a:t>
            </a:r>
            <a:b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/audio/ Video/Animation) used in this slide - 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N/A</a:t>
            </a:r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2</a:t>
            </a:fld>
            <a:endParaRPr lang="en-I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–N/A</a:t>
            </a: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N/A</a:t>
            </a:r>
            <a:b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/audio/ Video/Animation) used in this slide - 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N/A</a:t>
            </a:r>
          </a:p>
          <a:p>
            <a:endParaRPr lang="en-IN" dirty="0"/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3</a:t>
            </a:fld>
            <a:endParaRPr lang="en-IN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–N/A</a:t>
            </a: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N/A</a:t>
            </a:r>
            <a:b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/audio/ Video/Animation) used in this slide - 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N/A</a:t>
            </a:r>
          </a:p>
          <a:p>
            <a:endParaRPr lang="en-IN" dirty="0"/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4</a:t>
            </a:fld>
            <a:endParaRPr lang="en-IN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–N/A</a:t>
            </a: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N/A</a:t>
            </a:r>
            <a:b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/audio/ Video/Animation) used in this slide - 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N/A</a:t>
            </a:r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6476700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– 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Two sides QR and RP of ∆PQR are equal to corresponding sides MN and NL of ∆LMN.</a:t>
            </a:r>
            <a:endParaRPr lang="en-IN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/>
            <a:r>
              <a:rPr lang="en-IN" sz="1200" dirty="0"/>
              <a:t>∠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 (common angle between sides QR and RP) of ∆PQR is equal to corresponding </a:t>
            </a:r>
            <a:r>
              <a:rPr lang="en-IN" sz="1200" dirty="0"/>
              <a:t>∠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 (common angle between sides MN and NL) of ∆LMN.</a:t>
            </a:r>
            <a:endParaRPr lang="en-IN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IN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N/A</a:t>
            </a:r>
            <a:b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/audio/ Video/Animation) used in this slide - 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N/A</a:t>
            </a:r>
          </a:p>
          <a:p>
            <a:endParaRPr lang="en-IN" dirty="0"/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6</a:t>
            </a:fld>
            <a:endParaRPr lang="en-IN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0"/>
            <a:endParaRPr lang="en-US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The corresponding sides AB and BC of ∆ABC are equal to the corresponding sides XY and YZ of ∆XYZ.</a:t>
            </a:r>
            <a:endParaRPr kumimoji="0" lang="en-US" sz="1200" b="0" i="0" u="none" strike="noStrike" cap="none" normalizeH="0" baseline="0" dirty="0">
              <a:ln>
                <a:noFill/>
              </a:ln>
              <a:solidFill>
                <a:srgbClr val="333333"/>
              </a:solidFill>
              <a:effectLst/>
              <a:latin typeface="Noto Sans Symbols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However the common angle between sides AB and BC is 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Cambria Math" pitchFamily="18" charset="0"/>
                <a:cs typeface="Arial" pitchFamily="34" charset="0"/>
              </a:rPr>
              <a:t>⦟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B=25° but the corresponding common angle between sides XY and YZ 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i.e.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rgbClr val="333333"/>
                </a:solidFill>
                <a:effectLst/>
                <a:latin typeface="Cambria Math" pitchFamily="18" charset="0"/>
                <a:cs typeface="Arial" pitchFamily="34" charset="0"/>
              </a:rPr>
              <a:t>⦟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Y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 is unknown.</a:t>
            </a:r>
            <a:endParaRPr kumimoji="0" lang="en-US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Hence SAS congruency cannot be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applied.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rgbClr val="333333"/>
                </a:solidFill>
                <a:effectLst/>
                <a:latin typeface="Cambria Math" pitchFamily="18" charset="0"/>
                <a:cs typeface="Arial" pitchFamily="34" charset="0"/>
              </a:rPr>
              <a:t>∆ABC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Cambria Math" pitchFamily="18" charset="0"/>
                <a:cs typeface="Arial" pitchFamily="34" charset="0"/>
              </a:rPr>
              <a:t> ≇ ∆XYZ 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cs typeface="Arial" pitchFamily="34" charset="0"/>
              </a:rPr>
              <a:t>since we cannot establish a one to one correspondence between the vertices. </a:t>
            </a:r>
            <a:r>
              <a:rPr kumimoji="0" lang="en-US" sz="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 </a:t>
            </a:r>
            <a:endParaRPr kumimoji="0" lang="en-US" sz="19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/>
            <a:endParaRPr lang="en-IN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7</a:t>
            </a:fld>
            <a:endParaRPr lang="en-IN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8</a:t>
            </a:fld>
            <a:endParaRPr lang="en-IN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>
            <a:lvl1pPr>
              <a:defRPr sz="5400"/>
            </a:lvl1pPr>
          </a:lstStyle>
          <a:p>
            <a:r>
              <a:rPr lang="en-US" dirty="0"/>
              <a:t>Asset Title (Size 54)</a:t>
            </a:r>
            <a:endParaRPr lang="en-IN" dirty="0"/>
          </a:p>
        </p:txBody>
      </p:sp>
      <p:grpSp>
        <p:nvGrpSpPr>
          <p:cNvPr id="7" name="Group 14"/>
          <p:cNvGrpSpPr>
            <a:grpSpLocks/>
          </p:cNvGrpSpPr>
          <p:nvPr userDrawn="1"/>
        </p:nvGrpSpPr>
        <p:grpSpPr bwMode="auto">
          <a:xfrm>
            <a:off x="0" y="0"/>
            <a:ext cx="873125" cy="852488"/>
            <a:chOff x="0" y="0"/>
            <a:chExt cx="872351" cy="852108"/>
          </a:xfrm>
        </p:grpSpPr>
        <p:sp>
          <p:nvSpPr>
            <p:cNvPr id="8" name="Round Diagonal Corner Rectangle 7"/>
            <p:cNvSpPr/>
            <p:nvPr/>
          </p:nvSpPr>
          <p:spPr>
            <a:xfrm>
              <a:off x="71855" y="79223"/>
              <a:ext cx="228600" cy="228600"/>
            </a:xfrm>
            <a:prstGeom prst="round2DiagRect">
              <a:avLst/>
            </a:prstGeom>
            <a:solidFill>
              <a:srgbClr val="00B0F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  <a:cs typeface="Calibri"/>
                </a:rPr>
                <a:t>I</a:t>
              </a:r>
            </a:p>
          </p:txBody>
        </p:sp>
        <p:sp>
          <p:nvSpPr>
            <p:cNvPr id="9" name="Round Diagonal Corner Rectangle 8"/>
            <p:cNvSpPr/>
            <p:nvPr/>
          </p:nvSpPr>
          <p:spPr>
            <a:xfrm>
              <a:off x="376655" y="79223"/>
              <a:ext cx="228600" cy="228600"/>
            </a:xfrm>
            <a:prstGeom prst="round2DiagRect">
              <a:avLst/>
            </a:prstGeom>
            <a:solidFill>
              <a:srgbClr val="FB3B69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  <a:cs typeface="Calibri"/>
                </a:rPr>
                <a:t>I</a:t>
              </a:r>
            </a:p>
          </p:txBody>
        </p:sp>
        <p:sp>
          <p:nvSpPr>
            <p:cNvPr id="10" name="Round Diagonal Corner Rectangle 9"/>
            <p:cNvSpPr/>
            <p:nvPr/>
          </p:nvSpPr>
          <p:spPr>
            <a:xfrm>
              <a:off x="65362" y="392172"/>
              <a:ext cx="228600" cy="228600"/>
            </a:xfrm>
            <a:prstGeom prst="round2DiagRect">
              <a:avLst/>
            </a:prstGeom>
            <a:solidFill>
              <a:schemeClr val="accent4">
                <a:lumMod val="50000"/>
              </a:schemeClr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  <a:cs typeface="Calibri"/>
                </a:rPr>
                <a:t>E</a:t>
              </a:r>
            </a:p>
          </p:txBody>
        </p:sp>
        <p:sp>
          <p:nvSpPr>
            <p:cNvPr id="11" name="Round Diagonal Corner Rectangle 10"/>
            <p:cNvSpPr/>
            <p:nvPr/>
          </p:nvSpPr>
          <p:spPr>
            <a:xfrm>
              <a:off x="370162" y="392172"/>
              <a:ext cx="228600" cy="228600"/>
            </a:xfrm>
            <a:prstGeom prst="round2DiagRect">
              <a:avLst/>
            </a:prstGeom>
            <a:solidFill>
              <a:srgbClr val="0080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  <a:cs typeface="Calibri"/>
                </a:rPr>
                <a:t>P</a:t>
              </a:r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682020" y="0"/>
              <a:ext cx="0" cy="814025"/>
            </a:xfrm>
            <a:prstGeom prst="line">
              <a:avLst/>
            </a:prstGeom>
            <a:ln w="12700">
              <a:solidFill>
                <a:srgbClr val="FE6E2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>
              <a:off x="0" y="651981"/>
              <a:ext cx="828291" cy="0"/>
            </a:xfrm>
            <a:prstGeom prst="line">
              <a:avLst/>
            </a:prstGeom>
            <a:ln w="12700">
              <a:solidFill>
                <a:srgbClr val="FE6E2E"/>
              </a:solidFill>
            </a:ln>
            <a:effectLst>
              <a:innerShdw blurRad="63500" dist="50800" dir="5400000">
                <a:prstClr val="black">
                  <a:alpha val="50000"/>
                </a:prstClr>
              </a:inn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>
              <a:off x="748636" y="218977"/>
              <a:ext cx="0" cy="633131"/>
            </a:xfrm>
            <a:prstGeom prst="line">
              <a:avLst/>
            </a:prstGeom>
            <a:ln w="12700">
              <a:solidFill>
                <a:srgbClr val="FE6E2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>
              <a:off x="196227" y="712914"/>
              <a:ext cx="676124" cy="0"/>
            </a:xfrm>
            <a:prstGeom prst="line">
              <a:avLst/>
            </a:prstGeom>
            <a:ln w="12700">
              <a:solidFill>
                <a:srgbClr val="FE6E2E"/>
              </a:solidFill>
            </a:ln>
            <a:effectLst>
              <a:innerShdw blurRad="63500" dist="50800" dir="5400000">
                <a:prstClr val="black">
                  <a:alpha val="50000"/>
                </a:prstClr>
              </a:inn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Rectangle 16"/>
          <p:cNvSpPr/>
          <p:nvPr userDrawn="1"/>
        </p:nvSpPr>
        <p:spPr>
          <a:xfrm>
            <a:off x="5726764" y="6509319"/>
            <a:ext cx="3350443" cy="41260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dirty="0">
                <a:solidFill>
                  <a:srgbClr val="08482B"/>
                </a:solidFill>
              </a:rPr>
              <a:t>Integral Education</a:t>
            </a:r>
            <a:r>
              <a:rPr lang="en-US" sz="1400" dirty="0">
                <a:solidFill>
                  <a:srgbClr val="08482B"/>
                </a:solidFill>
              </a:rPr>
              <a:t> </a:t>
            </a:r>
            <a:r>
              <a:rPr lang="en-US" sz="1400" b="1" dirty="0">
                <a:solidFill>
                  <a:srgbClr val="002060"/>
                </a:solidFill>
              </a:rPr>
              <a:t>FOR  </a:t>
            </a:r>
            <a:r>
              <a:rPr lang="en-US" sz="1400" b="1" dirty="0">
                <a:solidFill>
                  <a:srgbClr val="C00000"/>
                </a:solidFill>
              </a:rPr>
              <a:t>ALL, </a:t>
            </a:r>
            <a:r>
              <a:rPr lang="en-US" sz="1400" b="1" dirty="0">
                <a:solidFill>
                  <a:srgbClr val="002060"/>
                </a:solidFill>
              </a:rPr>
              <a:t>BY</a:t>
            </a:r>
            <a:r>
              <a:rPr lang="en-US" sz="1400" b="1" dirty="0">
                <a:solidFill>
                  <a:srgbClr val="C00000"/>
                </a:solidFill>
              </a:rPr>
              <a:t> ALL</a:t>
            </a:r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2807" y="554349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12628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 sz="3600" baseline="0"/>
            </a:lvl1pPr>
          </a:lstStyle>
          <a:p>
            <a:r>
              <a:rPr lang="en-US" dirty="0"/>
              <a:t>Slide Title (Size 36)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lvl1pPr>
            <a:lvl2pPr>
              <a:defRPr/>
            </a:lvl2pPr>
            <a:lvl3pPr>
              <a:defRPr/>
            </a:lvl3pPr>
          </a:lstStyle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dirty="0"/>
              <a:t>Sub Title (Size 32) Second level (Size 28) Third level (Size 24)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dirty="0"/>
          </a:p>
          <a:p>
            <a:pPr lvl="0"/>
            <a:endParaRPr lang="en-US" dirty="0"/>
          </a:p>
          <a:p>
            <a:pPr lvl="1"/>
            <a:r>
              <a:rPr lang="en-US" dirty="0"/>
              <a:t>Second level (Size 28)</a:t>
            </a:r>
          </a:p>
          <a:p>
            <a:pPr lvl="2"/>
            <a:r>
              <a:rPr lang="en-US" dirty="0"/>
              <a:t>Third level (Size 24)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9600" y="594360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93143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www.srisathyasaividyavahini.org/" TargetMode="External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1090" y="52321"/>
            <a:ext cx="967390" cy="938279"/>
          </a:xfrm>
          <a:prstGeom prst="rect">
            <a:avLst/>
          </a:prstGeom>
        </p:spPr>
      </p:pic>
      <p:sp>
        <p:nvSpPr>
          <p:cNvPr id="3" name="Rectangle 2">
            <a:hlinkClick r:id="rId5"/>
          </p:cNvPr>
          <p:cNvSpPr/>
          <p:nvPr userDrawn="1"/>
        </p:nvSpPr>
        <p:spPr>
          <a:xfrm>
            <a:off x="-304800" y="6488113"/>
            <a:ext cx="2762250" cy="3778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1" dirty="0">
                <a:solidFill>
                  <a:srgbClr val="0000CC"/>
                </a:solidFill>
                <a:latin typeface="Calibri" pitchFamily="34" charset="0"/>
                <a:cs typeface="Calibri" pitchFamily="34" charset="0"/>
              </a:rPr>
              <a:t>©www.srisathyasaividyavahini.org</a:t>
            </a:r>
          </a:p>
        </p:txBody>
      </p:sp>
    </p:spTree>
    <p:extLst>
      <p:ext uri="{BB962C8B-B14F-4D97-AF65-F5344CB8AC3E}">
        <p14:creationId xmlns:p14="http://schemas.microsoft.com/office/powerpoint/2010/main" val="33519793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fr/vectors/les-math%C3%A9matiques-sierpinski-696806/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mathematics-696806_640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477669" y="1447800"/>
            <a:ext cx="4188662" cy="3200400"/>
          </a:xfrm>
          <a:prstGeom prst="rect">
            <a:avLst/>
          </a:prstGeom>
        </p:spPr>
      </p:pic>
      <p:sp>
        <p:nvSpPr>
          <p:cNvPr id="3" name="Rectangle: Rounded Corners 3">
            <a:extLst>
              <a:ext uri="{FF2B5EF4-FFF2-40B4-BE49-F238E27FC236}">
                <a16:creationId xmlns:a16="http://schemas.microsoft.com/office/drawing/2014/main" id="{50E387CB-693A-4926-8756-3374A9AE5FCD}"/>
              </a:ext>
            </a:extLst>
          </p:cNvPr>
          <p:cNvSpPr/>
          <p:nvPr/>
        </p:nvSpPr>
        <p:spPr>
          <a:xfrm>
            <a:off x="914400" y="4724400"/>
            <a:ext cx="7239000" cy="838200"/>
          </a:xfrm>
          <a:prstGeom prst="roundRect">
            <a:avLst/>
          </a:prstGeom>
          <a:solidFill>
            <a:schemeClr val="accent2">
              <a:lumMod val="50000"/>
            </a:schemeClr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5400" dirty="0"/>
              <a:t>SAS Congruency criteria</a:t>
            </a:r>
          </a:p>
        </p:txBody>
      </p:sp>
    </p:spTree>
    <p:extLst>
      <p:ext uri="{BB962C8B-B14F-4D97-AF65-F5344CB8AC3E}">
        <p14:creationId xmlns:p14="http://schemas.microsoft.com/office/powerpoint/2010/main" val="22507313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86"/>
          <p:cNvGrpSpPr/>
          <p:nvPr/>
        </p:nvGrpSpPr>
        <p:grpSpPr>
          <a:xfrm>
            <a:off x="6172200" y="2343834"/>
            <a:ext cx="2514600" cy="2410433"/>
            <a:chOff x="5973468" y="1219200"/>
            <a:chExt cx="2819400" cy="3154067"/>
          </a:xfrm>
        </p:grpSpPr>
        <p:cxnSp>
          <p:nvCxnSpPr>
            <p:cNvPr id="34" name="Straight Connector 33"/>
            <p:cNvCxnSpPr/>
            <p:nvPr/>
          </p:nvCxnSpPr>
          <p:spPr>
            <a:xfrm>
              <a:off x="6172200" y="3886200"/>
              <a:ext cx="20574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" name="Group 85"/>
            <p:cNvGrpSpPr/>
            <p:nvPr/>
          </p:nvGrpSpPr>
          <p:grpSpPr>
            <a:xfrm>
              <a:off x="5973468" y="1219200"/>
              <a:ext cx="2819400" cy="3154067"/>
              <a:chOff x="5973468" y="1219200"/>
              <a:chExt cx="2819400" cy="3154067"/>
            </a:xfrm>
          </p:grpSpPr>
          <p:cxnSp>
            <p:nvCxnSpPr>
              <p:cNvPr id="35" name="Straight Connector 34"/>
              <p:cNvCxnSpPr/>
              <p:nvPr/>
            </p:nvCxnSpPr>
            <p:spPr>
              <a:xfrm flipV="1">
                <a:off x="6172200" y="1600200"/>
                <a:ext cx="1447800" cy="228600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" name="Group 83"/>
              <p:cNvGrpSpPr/>
              <p:nvPr/>
            </p:nvGrpSpPr>
            <p:grpSpPr>
              <a:xfrm>
                <a:off x="5973468" y="1219200"/>
                <a:ext cx="2819400" cy="3154067"/>
                <a:chOff x="5973468" y="1219200"/>
                <a:chExt cx="2819400" cy="3154067"/>
              </a:xfrm>
            </p:grpSpPr>
            <p:cxnSp>
              <p:nvCxnSpPr>
                <p:cNvPr id="36" name="Straight Connector 35"/>
                <p:cNvCxnSpPr/>
                <p:nvPr/>
              </p:nvCxnSpPr>
              <p:spPr>
                <a:xfrm>
                  <a:off x="7620000" y="1600200"/>
                  <a:ext cx="609600" cy="228600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66" name="TextBox 65"/>
                <p:cNvSpPr txBox="1"/>
                <p:nvPr/>
              </p:nvSpPr>
              <p:spPr>
                <a:xfrm>
                  <a:off x="6811668" y="3810000"/>
                  <a:ext cx="838200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2400" dirty="0">
                      <a:solidFill>
                        <a:srgbClr val="002060"/>
                      </a:solidFill>
                      <a:latin typeface="Calibri" pitchFamily="34" charset="0"/>
                      <a:cs typeface="Calibri" pitchFamily="34" charset="0"/>
                    </a:rPr>
                    <a:t>6cm</a:t>
                  </a:r>
                  <a:endParaRPr lang="en-IN" sz="2400" dirty="0">
                    <a:solidFill>
                      <a:srgbClr val="002060"/>
                    </a:solidFill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73" name="TextBox 72"/>
                <p:cNvSpPr txBox="1"/>
                <p:nvPr/>
              </p:nvSpPr>
              <p:spPr>
                <a:xfrm>
                  <a:off x="8030868" y="3810000"/>
                  <a:ext cx="325730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400" dirty="0"/>
                    <a:t>F</a:t>
                  </a:r>
                  <a:endParaRPr lang="en-IN" sz="2400" dirty="0"/>
                </a:p>
              </p:txBody>
            </p:sp>
            <p:sp>
              <p:nvSpPr>
                <p:cNvPr id="74" name="TextBox 73"/>
                <p:cNvSpPr txBox="1"/>
                <p:nvPr/>
              </p:nvSpPr>
              <p:spPr>
                <a:xfrm>
                  <a:off x="5973468" y="3810000"/>
                  <a:ext cx="335348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400" dirty="0"/>
                    <a:t>E</a:t>
                  </a:r>
                  <a:endParaRPr lang="en-IN" sz="2400" dirty="0"/>
                </a:p>
              </p:txBody>
            </p:sp>
            <p:sp>
              <p:nvSpPr>
                <p:cNvPr id="75" name="TextBox 74"/>
                <p:cNvSpPr txBox="1"/>
                <p:nvPr/>
              </p:nvSpPr>
              <p:spPr>
                <a:xfrm>
                  <a:off x="7421268" y="1219200"/>
                  <a:ext cx="373820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400" dirty="0"/>
                    <a:t>D</a:t>
                  </a:r>
                  <a:endParaRPr lang="en-IN" sz="2400" dirty="0"/>
                </a:p>
              </p:txBody>
            </p:sp>
            <p:sp>
              <p:nvSpPr>
                <p:cNvPr id="78" name="Arc 77"/>
                <p:cNvSpPr/>
                <p:nvPr/>
              </p:nvSpPr>
              <p:spPr>
                <a:xfrm rot="16432617">
                  <a:off x="7878468" y="3458867"/>
                  <a:ext cx="914400" cy="914400"/>
                </a:xfrm>
                <a:prstGeom prst="arc">
                  <a:avLst>
                    <a:gd name="adj1" fmla="val 16222321"/>
                    <a:gd name="adj2" fmla="val 19678293"/>
                  </a:avLst>
                </a:prstGeom>
                <a:ln w="19050">
                  <a:solidFill>
                    <a:schemeClr val="tx1">
                      <a:lumMod val="95000"/>
                      <a:lumOff val="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IN" sz="2400"/>
                </a:p>
              </p:txBody>
            </p:sp>
          </p:grpSp>
        </p:grpSp>
      </p:grpSp>
      <p:grpSp>
        <p:nvGrpSpPr>
          <p:cNvPr id="6" name="Group 81"/>
          <p:cNvGrpSpPr/>
          <p:nvPr/>
        </p:nvGrpSpPr>
        <p:grpSpPr>
          <a:xfrm>
            <a:off x="762000" y="2743200"/>
            <a:ext cx="2383130" cy="1909465"/>
            <a:chOff x="990600" y="2362200"/>
            <a:chExt cx="2383130" cy="1909465"/>
          </a:xfrm>
        </p:grpSpPr>
        <p:cxnSp>
          <p:nvCxnSpPr>
            <p:cNvPr id="5" name="Straight Connector 4"/>
            <p:cNvCxnSpPr/>
            <p:nvPr/>
          </p:nvCxnSpPr>
          <p:spPr>
            <a:xfrm>
              <a:off x="1143000" y="3886200"/>
              <a:ext cx="2057400" cy="0"/>
            </a:xfrm>
            <a:prstGeom prst="line">
              <a:avLst/>
            </a:prstGeom>
            <a:ln w="1905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V="1">
              <a:off x="1143000" y="2743200"/>
              <a:ext cx="1295400" cy="114300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>
              <a:off x="2438400" y="2743200"/>
              <a:ext cx="762000" cy="114300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0" name="TextBox 59"/>
            <p:cNvSpPr txBox="1"/>
            <p:nvPr/>
          </p:nvSpPr>
          <p:spPr>
            <a:xfrm>
              <a:off x="1905000" y="3810000"/>
              <a:ext cx="8382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solidFill>
                    <a:srgbClr val="002060"/>
                  </a:solidFill>
                  <a:latin typeface="Calibri" pitchFamily="34" charset="0"/>
                  <a:cs typeface="Calibri" pitchFamily="34" charset="0"/>
                </a:rPr>
                <a:t>6cm</a:t>
              </a:r>
              <a:endParaRPr lang="en-IN" sz="2400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69" name="TextBox 68"/>
            <p:cNvSpPr txBox="1"/>
            <p:nvPr/>
          </p:nvSpPr>
          <p:spPr>
            <a:xfrm>
              <a:off x="990600" y="3810000"/>
              <a:ext cx="33534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/>
                <a:t>E</a:t>
              </a:r>
              <a:endParaRPr lang="en-IN" sz="2400" dirty="0"/>
            </a:p>
          </p:txBody>
        </p:sp>
        <p:sp>
          <p:nvSpPr>
            <p:cNvPr id="70" name="TextBox 69"/>
            <p:cNvSpPr txBox="1"/>
            <p:nvPr/>
          </p:nvSpPr>
          <p:spPr>
            <a:xfrm>
              <a:off x="3048000" y="3810000"/>
              <a:ext cx="32573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/>
                <a:t>F</a:t>
              </a:r>
              <a:endParaRPr lang="en-IN" sz="2400" dirty="0"/>
            </a:p>
          </p:txBody>
        </p:sp>
        <p:sp>
          <p:nvSpPr>
            <p:cNvPr id="80" name="TextBox 79"/>
            <p:cNvSpPr txBox="1"/>
            <p:nvPr/>
          </p:nvSpPr>
          <p:spPr>
            <a:xfrm>
              <a:off x="2209800" y="2362200"/>
              <a:ext cx="44275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Calibri" pitchFamily="34" charset="0"/>
                  <a:cs typeface="Calibri" pitchFamily="34" charset="0"/>
                </a:rPr>
                <a:t> D</a:t>
              </a:r>
              <a:endParaRPr lang="en-IN" sz="2400" dirty="0">
                <a:latin typeface="Calibri" pitchFamily="34" charset="0"/>
                <a:cs typeface="Calibri" pitchFamily="34" charset="0"/>
              </a:endParaRPr>
            </a:p>
          </p:txBody>
        </p:sp>
      </p:grpSp>
      <p:grpSp>
        <p:nvGrpSpPr>
          <p:cNvPr id="7" name="Group 82"/>
          <p:cNvGrpSpPr/>
          <p:nvPr/>
        </p:nvGrpSpPr>
        <p:grpSpPr>
          <a:xfrm>
            <a:off x="3429000" y="3200400"/>
            <a:ext cx="2696866" cy="1706266"/>
            <a:chOff x="3429000" y="2819400"/>
            <a:chExt cx="2696866" cy="1706266"/>
          </a:xfrm>
        </p:grpSpPr>
        <p:cxnSp>
          <p:nvCxnSpPr>
            <p:cNvPr id="26" name="Straight Connector 25"/>
            <p:cNvCxnSpPr/>
            <p:nvPr/>
          </p:nvCxnSpPr>
          <p:spPr>
            <a:xfrm>
              <a:off x="3581400" y="3886200"/>
              <a:ext cx="20574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 flipV="1">
              <a:off x="3581400" y="3200400"/>
              <a:ext cx="1219200" cy="68580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>
              <a:off x="4800600" y="3200400"/>
              <a:ext cx="838200" cy="68580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3" name="TextBox 62"/>
            <p:cNvSpPr txBox="1"/>
            <p:nvPr/>
          </p:nvSpPr>
          <p:spPr>
            <a:xfrm>
              <a:off x="4191000" y="3805535"/>
              <a:ext cx="8382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solidFill>
                    <a:srgbClr val="002060"/>
                  </a:solidFill>
                  <a:latin typeface="Calibri" pitchFamily="34" charset="0"/>
                  <a:cs typeface="Calibri" pitchFamily="34" charset="0"/>
                </a:rPr>
                <a:t>6cm</a:t>
              </a:r>
              <a:endParaRPr lang="en-IN" sz="2400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71" name="TextBox 70"/>
            <p:cNvSpPr txBox="1"/>
            <p:nvPr/>
          </p:nvSpPr>
          <p:spPr>
            <a:xfrm>
              <a:off x="3429000" y="3810000"/>
              <a:ext cx="33534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/>
                <a:t>E</a:t>
              </a:r>
              <a:endParaRPr lang="en-IN" sz="2400" dirty="0"/>
            </a:p>
          </p:txBody>
        </p:sp>
        <p:sp>
          <p:nvSpPr>
            <p:cNvPr id="72" name="TextBox 71"/>
            <p:cNvSpPr txBox="1"/>
            <p:nvPr/>
          </p:nvSpPr>
          <p:spPr>
            <a:xfrm>
              <a:off x="5410200" y="3810000"/>
              <a:ext cx="32573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/>
                <a:t>F</a:t>
              </a:r>
              <a:endParaRPr lang="en-IN" sz="2400" dirty="0"/>
            </a:p>
          </p:txBody>
        </p:sp>
        <p:sp>
          <p:nvSpPr>
            <p:cNvPr id="77" name="Arc 76"/>
            <p:cNvSpPr/>
            <p:nvPr/>
          </p:nvSpPr>
          <p:spPr>
            <a:xfrm rot="16432617">
              <a:off x="5211466" y="3611266"/>
              <a:ext cx="914400" cy="914400"/>
            </a:xfrm>
            <a:prstGeom prst="arc">
              <a:avLst>
                <a:gd name="adj1" fmla="val 17327840"/>
                <a:gd name="adj2" fmla="val 19255685"/>
              </a:avLst>
            </a:prstGeom>
            <a:ln w="1905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IN" sz="2400"/>
            </a:p>
          </p:txBody>
        </p:sp>
        <p:sp>
          <p:nvSpPr>
            <p:cNvPr id="81" name="TextBox 80"/>
            <p:cNvSpPr txBox="1"/>
            <p:nvPr/>
          </p:nvSpPr>
          <p:spPr>
            <a:xfrm>
              <a:off x="4648200" y="2819400"/>
              <a:ext cx="37382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/>
                <a:t>D</a:t>
              </a:r>
              <a:endParaRPr lang="en-IN" sz="2400" dirty="0"/>
            </a:p>
          </p:txBody>
        </p:sp>
      </p:grpSp>
      <p:grpSp>
        <p:nvGrpSpPr>
          <p:cNvPr id="51" name="Group 50"/>
          <p:cNvGrpSpPr/>
          <p:nvPr/>
        </p:nvGrpSpPr>
        <p:grpSpPr>
          <a:xfrm>
            <a:off x="703240" y="694985"/>
            <a:ext cx="2698745" cy="1553854"/>
            <a:chOff x="3429000" y="1447800"/>
            <a:chExt cx="2698745" cy="1553854"/>
          </a:xfrm>
        </p:grpSpPr>
        <p:grpSp>
          <p:nvGrpSpPr>
            <p:cNvPr id="40" name="Group 39"/>
            <p:cNvGrpSpPr/>
            <p:nvPr/>
          </p:nvGrpSpPr>
          <p:grpSpPr>
            <a:xfrm>
              <a:off x="3429000" y="1447800"/>
              <a:ext cx="2698745" cy="1553854"/>
              <a:chOff x="990600" y="2819400"/>
              <a:chExt cx="2698745" cy="1553854"/>
            </a:xfrm>
          </p:grpSpPr>
          <p:cxnSp>
            <p:nvCxnSpPr>
              <p:cNvPr id="41" name="Straight Connector 40"/>
              <p:cNvCxnSpPr/>
              <p:nvPr/>
            </p:nvCxnSpPr>
            <p:spPr>
              <a:xfrm>
                <a:off x="1143000" y="3886200"/>
                <a:ext cx="2057400" cy="0"/>
              </a:xfrm>
              <a:prstGeom prst="line">
                <a:avLst/>
              </a:prstGeom>
              <a:ln w="19050"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Straight Connector 41"/>
              <p:cNvCxnSpPr/>
              <p:nvPr/>
            </p:nvCxnSpPr>
            <p:spPr>
              <a:xfrm flipV="1">
                <a:off x="1143000" y="3200400"/>
                <a:ext cx="838200" cy="685806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Straight Connector 42"/>
              <p:cNvCxnSpPr>
                <a:endCxn id="46" idx="0"/>
              </p:cNvCxnSpPr>
              <p:nvPr/>
            </p:nvCxnSpPr>
            <p:spPr>
              <a:xfrm>
                <a:off x="1981200" y="3200400"/>
                <a:ext cx="1240886" cy="68580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4" name="TextBox 43"/>
              <p:cNvSpPr txBox="1"/>
              <p:nvPr/>
            </p:nvSpPr>
            <p:spPr>
              <a:xfrm>
                <a:off x="1905000" y="3810000"/>
                <a:ext cx="8382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srgbClr val="002060"/>
                    </a:solidFill>
                    <a:latin typeface="Calibri" pitchFamily="34" charset="0"/>
                    <a:cs typeface="Calibri" pitchFamily="34" charset="0"/>
                  </a:rPr>
                  <a:t>6cm</a:t>
                </a:r>
                <a:endParaRPr lang="en-IN" sz="2400" dirty="0">
                  <a:solidFill>
                    <a:srgbClr val="002060"/>
                  </a:solidFill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45" name="TextBox 44"/>
              <p:cNvSpPr txBox="1"/>
              <p:nvPr/>
            </p:nvSpPr>
            <p:spPr>
              <a:xfrm>
                <a:off x="990600" y="3886200"/>
                <a:ext cx="35137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/>
                  <a:t>B</a:t>
                </a:r>
                <a:endParaRPr lang="en-IN" sz="2400" dirty="0"/>
              </a:p>
            </p:txBody>
          </p:sp>
          <p:sp>
            <p:nvSpPr>
              <p:cNvPr id="46" name="TextBox 45"/>
              <p:cNvSpPr txBox="1"/>
              <p:nvPr/>
            </p:nvSpPr>
            <p:spPr>
              <a:xfrm>
                <a:off x="3048000" y="3886200"/>
                <a:ext cx="34817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/>
                  <a:t>C</a:t>
                </a:r>
                <a:endParaRPr lang="en-IN" sz="2400" dirty="0"/>
              </a:p>
            </p:txBody>
          </p:sp>
          <p:sp>
            <p:nvSpPr>
              <p:cNvPr id="47" name="Arc 46"/>
              <p:cNvSpPr/>
              <p:nvPr/>
            </p:nvSpPr>
            <p:spPr>
              <a:xfrm rot="16432617">
                <a:off x="2852017" y="3535927"/>
                <a:ext cx="760255" cy="914400"/>
              </a:xfrm>
              <a:prstGeom prst="arc">
                <a:avLst>
                  <a:gd name="adj1" fmla="val 16798687"/>
                  <a:gd name="adj2" fmla="val 18481352"/>
                </a:avLst>
              </a:prstGeom>
              <a:ln w="19050"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  <p:sp>
            <p:nvSpPr>
              <p:cNvPr id="48" name="TextBox 47"/>
              <p:cNvSpPr txBox="1"/>
              <p:nvPr/>
            </p:nvSpPr>
            <p:spPr>
              <a:xfrm>
                <a:off x="1828800" y="2819400"/>
                <a:ext cx="43152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latin typeface="Calibri" pitchFamily="34" charset="0"/>
                    <a:cs typeface="Calibri" pitchFamily="34" charset="0"/>
                  </a:rPr>
                  <a:t> A</a:t>
                </a:r>
                <a:endParaRPr lang="en-IN" sz="2400" dirty="0">
                  <a:latin typeface="Calibri" pitchFamily="34" charset="0"/>
                  <a:cs typeface="Calibri" pitchFamily="34" charset="0"/>
                </a:endParaRPr>
              </a:p>
            </p:txBody>
          </p:sp>
        </p:grpSp>
        <p:sp>
          <p:nvSpPr>
            <p:cNvPr id="49" name="TextBox 48"/>
            <p:cNvSpPr txBox="1"/>
            <p:nvPr/>
          </p:nvSpPr>
          <p:spPr>
            <a:xfrm>
              <a:off x="4953000" y="1752600"/>
              <a:ext cx="8382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solidFill>
                    <a:srgbClr val="002060"/>
                  </a:solidFill>
                  <a:latin typeface="Calibri" pitchFamily="34" charset="0"/>
                  <a:cs typeface="Calibri" pitchFamily="34" charset="0"/>
                </a:rPr>
                <a:t>4cm</a:t>
              </a:r>
              <a:endParaRPr lang="en-IN" sz="2400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4648200" y="2133600"/>
              <a:ext cx="8382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solidFill>
                    <a:srgbClr val="002060"/>
                  </a:solidFill>
                  <a:latin typeface="Calibri" pitchFamily="34" charset="0"/>
                  <a:cs typeface="Calibri" pitchFamily="34" charset="0"/>
                </a:rPr>
                <a:t>30°</a:t>
              </a:r>
              <a:endParaRPr lang="en-IN" sz="2400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endParaRPr>
            </a:p>
          </p:txBody>
        </p:sp>
      </p:grpSp>
      <p:sp>
        <p:nvSpPr>
          <p:cNvPr id="52" name="Rectangle 51"/>
          <p:cNvSpPr/>
          <p:nvPr/>
        </p:nvSpPr>
        <p:spPr>
          <a:xfrm>
            <a:off x="3370240" y="1200508"/>
            <a:ext cx="5564959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/>
            <a:r>
              <a:rPr lang="en-IN" sz="2400" b="1" dirty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Case i : To construct a triangle congruent to ∆ABC with only </a:t>
            </a:r>
            <a:r>
              <a:rPr lang="en-US" sz="2400" dirty="0">
                <a:solidFill>
                  <a:srgbClr val="C00000"/>
                </a:solidFill>
                <a:latin typeface="Calibri" pitchFamily="34" charset="0"/>
                <a:ea typeface="Times New Roman" pitchFamily="18" charset="0"/>
                <a:cs typeface="Calibri" pitchFamily="34" charset="0"/>
              </a:rPr>
              <a:t>one side EF = 6cm</a:t>
            </a:r>
            <a:endParaRPr lang="en-US" sz="2400" dirty="0">
              <a:solidFill>
                <a:srgbClr val="C00000"/>
              </a:solidFill>
              <a:latin typeface="Calibri" pitchFamily="34" charset="0"/>
              <a:cs typeface="Calibri" pitchFamily="34" charset="0"/>
            </a:endParaRPr>
          </a:p>
          <a:p>
            <a:pPr algn="ctr"/>
            <a:endParaRPr lang="en-IN" sz="24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3" name="Rectangle: Rounded Corners 3">
            <a:extLst>
              <a:ext uri="{FF2B5EF4-FFF2-40B4-BE49-F238E27FC236}">
                <a16:creationId xmlns:a16="http://schemas.microsoft.com/office/drawing/2014/main" id="{50E387CB-693A-4926-8756-3374A9AE5FCD}"/>
              </a:ext>
            </a:extLst>
          </p:cNvPr>
          <p:cNvSpPr/>
          <p:nvPr/>
        </p:nvSpPr>
        <p:spPr>
          <a:xfrm>
            <a:off x="1905000" y="76200"/>
            <a:ext cx="5029200" cy="609600"/>
          </a:xfrm>
          <a:prstGeom prst="roundRect">
            <a:avLst/>
          </a:prstGeom>
          <a:solidFill>
            <a:srgbClr val="00206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3600" dirty="0"/>
              <a:t>SAS Congruency criteria</a:t>
            </a:r>
          </a:p>
        </p:txBody>
      </p:sp>
      <p:sp>
        <p:nvSpPr>
          <p:cNvPr id="56" name="Rectangle 55"/>
          <p:cNvSpPr/>
          <p:nvPr/>
        </p:nvSpPr>
        <p:spPr>
          <a:xfrm>
            <a:off x="1686560" y="4953000"/>
            <a:ext cx="590937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IN" sz="2400" b="1" dirty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None of the triangles are congruent to ∆ABC </a:t>
            </a:r>
          </a:p>
        </p:txBody>
      </p:sp>
      <p:sp>
        <p:nvSpPr>
          <p:cNvPr id="57" name="Rectangle 56"/>
          <p:cNvSpPr/>
          <p:nvPr/>
        </p:nvSpPr>
        <p:spPr>
          <a:xfrm>
            <a:off x="1371600" y="5562600"/>
            <a:ext cx="6629400" cy="830997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n-US" sz="2400" dirty="0">
                <a:latin typeface="Calibri" pitchFamily="34" charset="0"/>
                <a:cs typeface="Calibri" pitchFamily="34" charset="0"/>
              </a:rPr>
              <a:t>Two triangles cannot be congruent if one side of a triangle is equal to the one side of another triangle</a:t>
            </a:r>
            <a:endParaRPr lang="en-IN" sz="2400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1" dur="80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bg1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bg1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2" dur="80"/>
                                        <p:tgtEl>
                                          <p:spTgt spid="5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80"/>
                                        <p:tgtEl>
                                          <p:spTgt spid="5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52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52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52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6520"/>
                            </p:stCondLst>
                            <p:childTnLst>
                              <p:par>
                                <p:cTn id="27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9" dur="80"/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bg1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bg1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0" dur="80"/>
                                        <p:tgtEl>
                                          <p:spTgt spid="5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1" dur="80"/>
                                        <p:tgtEl>
                                          <p:spTgt spid="5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8000"/>
                            </p:stCondLst>
                            <p:childTnLst>
                              <p:par>
                                <p:cTn id="33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5" dur="80"/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bg1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bg1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6" dur="80"/>
                                        <p:tgtEl>
                                          <p:spTgt spid="5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" dur="80"/>
                                        <p:tgtEl>
                                          <p:spTgt spid="5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/>
      <p:bldP spid="56" grpId="0"/>
      <p:bldP spid="5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81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sp>
        <p:nvSpPr>
          <p:cNvPr id="49" name="Rectangle: Rounded Corners 3">
            <a:extLst>
              <a:ext uri="{FF2B5EF4-FFF2-40B4-BE49-F238E27FC236}">
                <a16:creationId xmlns:a16="http://schemas.microsoft.com/office/drawing/2014/main" id="{50E387CB-693A-4926-8756-3374A9AE5FCD}"/>
              </a:ext>
            </a:extLst>
          </p:cNvPr>
          <p:cNvSpPr/>
          <p:nvPr/>
        </p:nvSpPr>
        <p:spPr>
          <a:xfrm>
            <a:off x="1905000" y="76200"/>
            <a:ext cx="5029200" cy="533400"/>
          </a:xfrm>
          <a:prstGeom prst="roundRect">
            <a:avLst/>
          </a:prstGeom>
          <a:solidFill>
            <a:srgbClr val="00206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3600" dirty="0"/>
              <a:t>SAS Congruency criteria</a:t>
            </a:r>
          </a:p>
        </p:txBody>
      </p:sp>
      <p:sp>
        <p:nvSpPr>
          <p:cNvPr id="104" name="Rectangle: Rounded Corners 3">
            <a:extLst>
              <a:ext uri="{FF2B5EF4-FFF2-40B4-BE49-F238E27FC236}">
                <a16:creationId xmlns:a16="http://schemas.microsoft.com/office/drawing/2014/main" id="{50E387CB-693A-4926-8756-3374A9AE5FCD}"/>
              </a:ext>
            </a:extLst>
          </p:cNvPr>
          <p:cNvSpPr/>
          <p:nvPr/>
        </p:nvSpPr>
        <p:spPr>
          <a:xfrm>
            <a:off x="1219200" y="5257800"/>
            <a:ext cx="6858000" cy="1219200"/>
          </a:xfrm>
          <a:prstGeom prst="roundRect">
            <a:avLst/>
          </a:prstGeom>
          <a:solidFill>
            <a:schemeClr val="accent5">
              <a:lumMod val="50000"/>
            </a:schemeClr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2400" dirty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Two triangles cannot be congruent if one side and one angle of a triangle are equal to the one side and one angle of another triangle</a:t>
            </a:r>
            <a:r>
              <a:rPr lang="en-US" sz="24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</a:t>
            </a:r>
          </a:p>
        </p:txBody>
      </p:sp>
      <p:sp>
        <p:nvSpPr>
          <p:cNvPr id="57" name="Rectangle 56"/>
          <p:cNvSpPr/>
          <p:nvPr/>
        </p:nvSpPr>
        <p:spPr>
          <a:xfrm>
            <a:off x="1686560" y="4648200"/>
            <a:ext cx="590937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IN" sz="2400" b="1" dirty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None of the triangles are congruent to ∆ABC </a:t>
            </a:r>
          </a:p>
        </p:txBody>
      </p:sp>
      <p:grpSp>
        <p:nvGrpSpPr>
          <p:cNvPr id="66" name="Group 65"/>
          <p:cNvGrpSpPr/>
          <p:nvPr/>
        </p:nvGrpSpPr>
        <p:grpSpPr>
          <a:xfrm>
            <a:off x="49055" y="725197"/>
            <a:ext cx="2698745" cy="1524000"/>
            <a:chOff x="3244855" y="609600"/>
            <a:chExt cx="2698745" cy="1524000"/>
          </a:xfrm>
        </p:grpSpPr>
        <p:grpSp>
          <p:nvGrpSpPr>
            <p:cNvPr id="86" name="Group 85"/>
            <p:cNvGrpSpPr/>
            <p:nvPr/>
          </p:nvGrpSpPr>
          <p:grpSpPr>
            <a:xfrm>
              <a:off x="3244855" y="609600"/>
              <a:ext cx="2698745" cy="1524000"/>
              <a:chOff x="3429000" y="1477654"/>
              <a:chExt cx="2698745" cy="1524000"/>
            </a:xfrm>
          </p:grpSpPr>
          <p:grpSp>
            <p:nvGrpSpPr>
              <p:cNvPr id="87" name="Group 39"/>
              <p:cNvGrpSpPr/>
              <p:nvPr/>
            </p:nvGrpSpPr>
            <p:grpSpPr>
              <a:xfrm>
                <a:off x="3429000" y="1477654"/>
                <a:ext cx="2698745" cy="1524000"/>
                <a:chOff x="990600" y="2849254"/>
                <a:chExt cx="2698745" cy="1524000"/>
              </a:xfrm>
            </p:grpSpPr>
            <p:cxnSp>
              <p:nvCxnSpPr>
                <p:cNvPr id="90" name="Straight Connector 89"/>
                <p:cNvCxnSpPr/>
                <p:nvPr/>
              </p:nvCxnSpPr>
              <p:spPr>
                <a:xfrm>
                  <a:off x="1143000" y="3886200"/>
                  <a:ext cx="2057400" cy="0"/>
                </a:xfrm>
                <a:prstGeom prst="line">
                  <a:avLst/>
                </a:prstGeom>
                <a:ln w="19050">
                  <a:solidFill>
                    <a:schemeClr val="tx1">
                      <a:lumMod val="95000"/>
                      <a:lumOff val="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1" name="Straight Connector 90"/>
                <p:cNvCxnSpPr/>
                <p:nvPr/>
              </p:nvCxnSpPr>
              <p:spPr>
                <a:xfrm flipV="1">
                  <a:off x="1143000" y="3200400"/>
                  <a:ext cx="838200" cy="685806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2" name="Straight Connector 91"/>
                <p:cNvCxnSpPr/>
                <p:nvPr/>
              </p:nvCxnSpPr>
              <p:spPr>
                <a:xfrm>
                  <a:off x="1981200" y="3200400"/>
                  <a:ext cx="1240886" cy="68580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93" name="TextBox 92"/>
                <p:cNvSpPr txBox="1"/>
                <p:nvPr/>
              </p:nvSpPr>
              <p:spPr>
                <a:xfrm>
                  <a:off x="1905000" y="3810000"/>
                  <a:ext cx="838200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2400" dirty="0">
                      <a:solidFill>
                        <a:srgbClr val="002060"/>
                      </a:solidFill>
                      <a:latin typeface="Calibri" pitchFamily="34" charset="0"/>
                      <a:cs typeface="Calibri" pitchFamily="34" charset="0"/>
                    </a:rPr>
                    <a:t>6cm</a:t>
                  </a:r>
                  <a:endParaRPr lang="en-IN" sz="2400" dirty="0">
                    <a:solidFill>
                      <a:srgbClr val="002060"/>
                    </a:solidFill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97" name="TextBox 96"/>
                <p:cNvSpPr txBox="1"/>
                <p:nvPr/>
              </p:nvSpPr>
              <p:spPr>
                <a:xfrm>
                  <a:off x="990600" y="3886200"/>
                  <a:ext cx="351378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IN" sz="2400" dirty="0"/>
                    <a:t>B</a:t>
                  </a:r>
                </a:p>
              </p:txBody>
            </p:sp>
            <p:sp>
              <p:nvSpPr>
                <p:cNvPr id="100" name="Arc 99"/>
                <p:cNvSpPr/>
                <p:nvPr/>
              </p:nvSpPr>
              <p:spPr>
                <a:xfrm rot="16432617">
                  <a:off x="2852017" y="3535927"/>
                  <a:ext cx="760255" cy="914400"/>
                </a:xfrm>
                <a:prstGeom prst="arc">
                  <a:avLst>
                    <a:gd name="adj1" fmla="val 16798687"/>
                    <a:gd name="adj2" fmla="val 18481352"/>
                  </a:avLst>
                </a:prstGeom>
                <a:ln w="19050">
                  <a:solidFill>
                    <a:schemeClr val="tx1">
                      <a:lumMod val="95000"/>
                      <a:lumOff val="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IN" sz="2400"/>
                </a:p>
              </p:txBody>
            </p:sp>
            <p:sp>
              <p:nvSpPr>
                <p:cNvPr id="101" name="TextBox 100"/>
                <p:cNvSpPr txBox="1"/>
                <p:nvPr/>
              </p:nvSpPr>
              <p:spPr>
                <a:xfrm>
                  <a:off x="1708145" y="2849254"/>
                  <a:ext cx="500458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400" dirty="0">
                      <a:latin typeface="Calibri" pitchFamily="34" charset="0"/>
                      <a:cs typeface="Calibri" pitchFamily="34" charset="0"/>
                    </a:rPr>
                    <a:t>  A</a:t>
                  </a:r>
                  <a:endParaRPr lang="en-IN" sz="2400" dirty="0">
                    <a:latin typeface="Calibri" pitchFamily="34" charset="0"/>
                    <a:cs typeface="Calibri" pitchFamily="34" charset="0"/>
                  </a:endParaRPr>
                </a:p>
              </p:txBody>
            </p:sp>
          </p:grpSp>
          <p:sp>
            <p:nvSpPr>
              <p:cNvPr id="88" name="TextBox 87"/>
              <p:cNvSpPr txBox="1"/>
              <p:nvPr/>
            </p:nvSpPr>
            <p:spPr>
              <a:xfrm>
                <a:off x="4953000" y="1752600"/>
                <a:ext cx="8382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srgbClr val="002060"/>
                    </a:solidFill>
                    <a:latin typeface="Calibri" pitchFamily="34" charset="0"/>
                    <a:cs typeface="Calibri" pitchFamily="34" charset="0"/>
                  </a:rPr>
                  <a:t>4cm</a:t>
                </a:r>
                <a:endParaRPr lang="en-IN" sz="2400" dirty="0">
                  <a:solidFill>
                    <a:srgbClr val="002060"/>
                  </a:solidFill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89" name="TextBox 88"/>
              <p:cNvSpPr txBox="1"/>
              <p:nvPr/>
            </p:nvSpPr>
            <p:spPr>
              <a:xfrm>
                <a:off x="4648200" y="2133600"/>
                <a:ext cx="8382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srgbClr val="002060"/>
                    </a:solidFill>
                    <a:latin typeface="Calibri" pitchFamily="34" charset="0"/>
                    <a:cs typeface="Calibri" pitchFamily="34" charset="0"/>
                  </a:rPr>
                  <a:t>30°</a:t>
                </a:r>
                <a:endParaRPr lang="en-IN" sz="2400" dirty="0">
                  <a:solidFill>
                    <a:srgbClr val="002060"/>
                  </a:solidFill>
                  <a:latin typeface="Calibri" pitchFamily="34" charset="0"/>
                  <a:cs typeface="Calibri" pitchFamily="34" charset="0"/>
                </a:endParaRPr>
              </a:p>
            </p:txBody>
          </p:sp>
        </p:grpSp>
        <p:sp>
          <p:nvSpPr>
            <p:cNvPr id="64" name="TextBox 63"/>
            <p:cNvSpPr txBox="1"/>
            <p:nvPr/>
          </p:nvSpPr>
          <p:spPr>
            <a:xfrm>
              <a:off x="5410200" y="1524000"/>
              <a:ext cx="34817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Calibri" pitchFamily="34" charset="0"/>
                  <a:cs typeface="Calibri" pitchFamily="34" charset="0"/>
                </a:rPr>
                <a:t>C</a:t>
              </a:r>
              <a:endParaRPr lang="en-IN" sz="2400" dirty="0">
                <a:latin typeface="Calibri" pitchFamily="34" charset="0"/>
                <a:cs typeface="Calibri" pitchFamily="34" charset="0"/>
              </a:endParaRPr>
            </a:p>
          </p:txBody>
        </p:sp>
      </p:grpSp>
      <p:grpSp>
        <p:nvGrpSpPr>
          <p:cNvPr id="54" name="Group 53"/>
          <p:cNvGrpSpPr/>
          <p:nvPr/>
        </p:nvGrpSpPr>
        <p:grpSpPr>
          <a:xfrm>
            <a:off x="5514248" y="2057400"/>
            <a:ext cx="3172552" cy="2366665"/>
            <a:chOff x="5514248" y="2057400"/>
            <a:chExt cx="3172552" cy="2366665"/>
          </a:xfrm>
        </p:grpSpPr>
        <p:grpSp>
          <p:nvGrpSpPr>
            <p:cNvPr id="70" name="Group 69"/>
            <p:cNvGrpSpPr/>
            <p:nvPr/>
          </p:nvGrpSpPr>
          <p:grpSpPr>
            <a:xfrm>
              <a:off x="5514248" y="2057400"/>
              <a:ext cx="3172552" cy="2366665"/>
              <a:chOff x="5514248" y="2057400"/>
              <a:chExt cx="3172552" cy="2366665"/>
            </a:xfrm>
          </p:grpSpPr>
          <p:grpSp>
            <p:nvGrpSpPr>
              <p:cNvPr id="73" name="Group 41"/>
              <p:cNvGrpSpPr/>
              <p:nvPr/>
            </p:nvGrpSpPr>
            <p:grpSpPr>
              <a:xfrm>
                <a:off x="5867400" y="2057400"/>
                <a:ext cx="2819400" cy="2366665"/>
                <a:chOff x="990600" y="2059838"/>
                <a:chExt cx="2819400" cy="2366665"/>
              </a:xfrm>
            </p:grpSpPr>
            <p:grpSp>
              <p:nvGrpSpPr>
                <p:cNvPr id="74" name="Group 52"/>
                <p:cNvGrpSpPr/>
                <p:nvPr/>
              </p:nvGrpSpPr>
              <p:grpSpPr>
                <a:xfrm>
                  <a:off x="990600" y="2059838"/>
                  <a:ext cx="2819400" cy="2366665"/>
                  <a:chOff x="990600" y="1907438"/>
                  <a:chExt cx="2819400" cy="2366665"/>
                </a:xfrm>
              </p:grpSpPr>
              <p:cxnSp>
                <p:nvCxnSpPr>
                  <p:cNvPr id="76" name="Straight Connector 5"/>
                  <p:cNvCxnSpPr/>
                  <p:nvPr/>
                </p:nvCxnSpPr>
                <p:spPr>
                  <a:xfrm>
                    <a:off x="1143000" y="3886200"/>
                    <a:ext cx="2057400" cy="0"/>
                  </a:xfrm>
                  <a:prstGeom prst="line">
                    <a:avLst/>
                  </a:prstGeom>
                  <a:ln w="19050">
                    <a:solidFill>
                      <a:schemeClr val="tx1">
                        <a:lumMod val="95000"/>
                        <a:lumOff val="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7" name="Straight Connector 76"/>
                  <p:cNvCxnSpPr/>
                  <p:nvPr/>
                </p:nvCxnSpPr>
                <p:spPr>
                  <a:xfrm flipV="1">
                    <a:off x="1136329" y="2288438"/>
                    <a:ext cx="2455010" cy="1595529"/>
                  </a:xfrm>
                  <a:prstGeom prst="line">
                    <a:avLst/>
                  </a:prstGeom>
                  <a:ln w="190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8" name="Straight Connector 77"/>
                  <p:cNvCxnSpPr/>
                  <p:nvPr/>
                </p:nvCxnSpPr>
                <p:spPr>
                  <a:xfrm flipH="1">
                    <a:off x="3188462" y="2288438"/>
                    <a:ext cx="388204" cy="1602524"/>
                  </a:xfrm>
                  <a:prstGeom prst="line">
                    <a:avLst/>
                  </a:prstGeom>
                  <a:ln w="190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79" name="TextBox 78"/>
                  <p:cNvSpPr txBox="1"/>
                  <p:nvPr/>
                </p:nvSpPr>
                <p:spPr>
                  <a:xfrm>
                    <a:off x="1905000" y="3810000"/>
                    <a:ext cx="838200" cy="46166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2400" dirty="0">
                        <a:latin typeface="Calibri" pitchFamily="34" charset="0"/>
                        <a:cs typeface="Calibri" pitchFamily="34" charset="0"/>
                      </a:rPr>
                      <a:t>6cm</a:t>
                    </a:r>
                    <a:endParaRPr lang="en-IN" sz="2400" dirty="0">
                      <a:latin typeface="Calibri" pitchFamily="34" charset="0"/>
                      <a:cs typeface="Calibri" pitchFamily="34" charset="0"/>
                    </a:endParaRPr>
                  </a:p>
                </p:txBody>
              </p:sp>
              <p:sp>
                <p:nvSpPr>
                  <p:cNvPr id="80" name="TextBox 79"/>
                  <p:cNvSpPr txBox="1"/>
                  <p:nvPr/>
                </p:nvSpPr>
                <p:spPr>
                  <a:xfrm>
                    <a:off x="990600" y="3812438"/>
                    <a:ext cx="335348" cy="461665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2400" dirty="0">
                        <a:latin typeface="Calibri" pitchFamily="34" charset="0"/>
                        <a:cs typeface="Calibri" pitchFamily="34" charset="0"/>
                      </a:rPr>
                      <a:t>E</a:t>
                    </a:r>
                    <a:endParaRPr lang="en-IN" sz="2400" dirty="0">
                      <a:latin typeface="Calibri" pitchFamily="34" charset="0"/>
                      <a:cs typeface="Calibri" pitchFamily="34" charset="0"/>
                    </a:endParaRPr>
                  </a:p>
                </p:txBody>
              </p:sp>
              <p:sp>
                <p:nvSpPr>
                  <p:cNvPr id="81" name="TextBox 80"/>
                  <p:cNvSpPr txBox="1"/>
                  <p:nvPr/>
                </p:nvSpPr>
                <p:spPr>
                  <a:xfrm>
                    <a:off x="3048000" y="3812438"/>
                    <a:ext cx="325730" cy="461665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2400" dirty="0">
                        <a:latin typeface="Calibri" pitchFamily="34" charset="0"/>
                        <a:cs typeface="Calibri" pitchFamily="34" charset="0"/>
                      </a:rPr>
                      <a:t>F</a:t>
                    </a:r>
                    <a:endParaRPr lang="en-IN" sz="2400" dirty="0">
                      <a:latin typeface="Calibri" pitchFamily="34" charset="0"/>
                      <a:cs typeface="Calibri" pitchFamily="34" charset="0"/>
                    </a:endParaRPr>
                  </a:p>
                </p:txBody>
              </p:sp>
              <p:sp>
                <p:nvSpPr>
                  <p:cNvPr id="82" name="TextBox 81"/>
                  <p:cNvSpPr txBox="1"/>
                  <p:nvPr/>
                </p:nvSpPr>
                <p:spPr>
                  <a:xfrm>
                    <a:off x="3367250" y="1907438"/>
                    <a:ext cx="442750" cy="461665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2400" dirty="0">
                        <a:latin typeface="Calibri" pitchFamily="34" charset="0"/>
                        <a:cs typeface="Calibri" pitchFamily="34" charset="0"/>
                      </a:rPr>
                      <a:t> D</a:t>
                    </a:r>
                    <a:endParaRPr lang="en-IN" sz="2400" dirty="0">
                      <a:latin typeface="Calibri" pitchFamily="34" charset="0"/>
                      <a:cs typeface="Calibri" pitchFamily="34" charset="0"/>
                    </a:endParaRPr>
                  </a:p>
                </p:txBody>
              </p:sp>
            </p:grpSp>
            <p:sp>
              <p:nvSpPr>
                <p:cNvPr id="75" name="TextBox 74"/>
                <p:cNvSpPr txBox="1"/>
                <p:nvPr/>
              </p:nvSpPr>
              <p:spPr>
                <a:xfrm>
                  <a:off x="1447800" y="3660038"/>
                  <a:ext cx="594691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IN" sz="2400" dirty="0">
                      <a:latin typeface="Calibri" pitchFamily="34" charset="0"/>
                      <a:cs typeface="Calibri" pitchFamily="34" charset="0"/>
                    </a:rPr>
                    <a:t>30°</a:t>
                  </a:r>
                </a:p>
              </p:txBody>
            </p:sp>
          </p:grpSp>
          <p:sp>
            <p:nvSpPr>
              <p:cNvPr id="85" name="Arc 84"/>
              <p:cNvSpPr/>
              <p:nvPr/>
            </p:nvSpPr>
            <p:spPr>
              <a:xfrm rot="2928564">
                <a:off x="5502714" y="3487749"/>
                <a:ext cx="863040" cy="839971"/>
              </a:xfrm>
              <a:prstGeom prst="arc">
                <a:avLst>
                  <a:gd name="adj1" fmla="val 17784363"/>
                  <a:gd name="adj2" fmla="val 19656669"/>
                </a:avLst>
              </a:prstGeom>
              <a:ln w="19050"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</p:grpSp>
        <p:sp>
          <p:nvSpPr>
            <p:cNvPr id="96" name="Arc 95"/>
            <p:cNvSpPr/>
            <p:nvPr/>
          </p:nvSpPr>
          <p:spPr>
            <a:xfrm rot="11139007">
              <a:off x="8246503" y="2547558"/>
              <a:ext cx="202161" cy="107519"/>
            </a:xfrm>
            <a:prstGeom prst="arc">
              <a:avLst>
                <a:gd name="adj1" fmla="val 13055972"/>
                <a:gd name="adj2" fmla="val 0"/>
              </a:avLst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SG"/>
            </a:p>
          </p:txBody>
        </p:sp>
        <p:sp>
          <p:nvSpPr>
            <p:cNvPr id="50" name="Arc 49"/>
            <p:cNvSpPr/>
            <p:nvPr/>
          </p:nvSpPr>
          <p:spPr>
            <a:xfrm rot="15891415">
              <a:off x="7956931" y="3891802"/>
              <a:ext cx="216662" cy="219464"/>
            </a:xfrm>
            <a:prstGeom prst="arc">
              <a:avLst>
                <a:gd name="adj1" fmla="val 15035218"/>
                <a:gd name="adj2" fmla="val 1567403"/>
              </a:avLst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SG"/>
            </a:p>
          </p:txBody>
        </p:sp>
        <p:sp>
          <p:nvSpPr>
            <p:cNvPr id="99" name="TextBox 98"/>
            <p:cNvSpPr txBox="1"/>
            <p:nvPr/>
          </p:nvSpPr>
          <p:spPr>
            <a:xfrm>
              <a:off x="7479701" y="3506872"/>
              <a:ext cx="76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sz="2400" dirty="0">
                  <a:latin typeface="Calibri" pitchFamily="34" charset="0"/>
                  <a:cs typeface="Calibri" pitchFamily="34" charset="0"/>
                </a:rPr>
                <a:t>120°</a:t>
              </a:r>
            </a:p>
          </p:txBody>
        </p:sp>
        <p:sp>
          <p:nvSpPr>
            <p:cNvPr id="102" name="TextBox 101"/>
            <p:cNvSpPr txBox="1"/>
            <p:nvPr/>
          </p:nvSpPr>
          <p:spPr>
            <a:xfrm>
              <a:off x="7858775" y="2639266"/>
              <a:ext cx="59469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sz="2400" dirty="0">
                  <a:latin typeface="Calibri" pitchFamily="34" charset="0"/>
                  <a:cs typeface="Calibri" pitchFamily="34" charset="0"/>
                </a:rPr>
                <a:t>30°</a:t>
              </a:r>
            </a:p>
          </p:txBody>
        </p:sp>
      </p:grpSp>
      <p:grpSp>
        <p:nvGrpSpPr>
          <p:cNvPr id="112" name="Group 111"/>
          <p:cNvGrpSpPr/>
          <p:nvPr/>
        </p:nvGrpSpPr>
        <p:grpSpPr>
          <a:xfrm>
            <a:off x="3075848" y="2413649"/>
            <a:ext cx="2707434" cy="2010416"/>
            <a:chOff x="3075848" y="2413649"/>
            <a:chExt cx="2707434" cy="2010416"/>
          </a:xfrm>
        </p:grpSpPr>
        <p:cxnSp>
          <p:nvCxnSpPr>
            <p:cNvPr id="60" name="Straight Connector 59"/>
            <p:cNvCxnSpPr/>
            <p:nvPr/>
          </p:nvCxnSpPr>
          <p:spPr>
            <a:xfrm flipH="1">
              <a:off x="5604765" y="2639266"/>
              <a:ext cx="47382" cy="139019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11" name="Group 110"/>
            <p:cNvGrpSpPr/>
            <p:nvPr/>
          </p:nvGrpSpPr>
          <p:grpSpPr>
            <a:xfrm>
              <a:off x="3075848" y="2413649"/>
              <a:ext cx="2707434" cy="2010416"/>
              <a:chOff x="3075848" y="2413649"/>
              <a:chExt cx="2707434" cy="2010416"/>
            </a:xfrm>
          </p:grpSpPr>
          <p:sp>
            <p:nvSpPr>
              <p:cNvPr id="95" name="TextBox 94"/>
              <p:cNvSpPr txBox="1"/>
              <p:nvPr/>
            </p:nvSpPr>
            <p:spPr>
              <a:xfrm>
                <a:off x="5097482" y="2806648"/>
                <a:ext cx="6858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IN" sz="2400" dirty="0">
                    <a:latin typeface="Calibri" pitchFamily="34" charset="0"/>
                    <a:cs typeface="Calibri" pitchFamily="34" charset="0"/>
                  </a:rPr>
                  <a:t>60°</a:t>
                </a:r>
              </a:p>
            </p:txBody>
          </p:sp>
          <p:sp>
            <p:nvSpPr>
              <p:cNvPr id="94" name="TextBox 93"/>
              <p:cNvSpPr txBox="1"/>
              <p:nvPr/>
            </p:nvSpPr>
            <p:spPr>
              <a:xfrm>
                <a:off x="4993478" y="3571008"/>
                <a:ext cx="6858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IN" sz="2400" dirty="0">
                    <a:latin typeface="Calibri" pitchFamily="34" charset="0"/>
                    <a:cs typeface="Calibri" pitchFamily="34" charset="0"/>
                  </a:rPr>
                  <a:t>90°</a:t>
                </a:r>
              </a:p>
            </p:txBody>
          </p:sp>
          <p:sp>
            <p:nvSpPr>
              <p:cNvPr id="55" name="TextBox 54"/>
              <p:cNvSpPr txBox="1"/>
              <p:nvPr/>
            </p:nvSpPr>
            <p:spPr>
              <a:xfrm>
                <a:off x="3886200" y="3657600"/>
                <a:ext cx="6858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IN" sz="2400" dirty="0">
                    <a:latin typeface="Calibri" pitchFamily="34" charset="0"/>
                    <a:cs typeface="Calibri" pitchFamily="34" charset="0"/>
                  </a:rPr>
                  <a:t>30°</a:t>
                </a:r>
              </a:p>
            </p:txBody>
          </p:sp>
          <p:cxnSp>
            <p:nvCxnSpPr>
              <p:cNvPr id="58" name="Straight Connector 5"/>
              <p:cNvCxnSpPr/>
              <p:nvPr/>
            </p:nvCxnSpPr>
            <p:spPr>
              <a:xfrm>
                <a:off x="3551534" y="4031697"/>
                <a:ext cx="2057400" cy="0"/>
              </a:xfrm>
              <a:prstGeom prst="line">
                <a:avLst/>
              </a:prstGeom>
              <a:ln w="19050"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" name="Straight Connector 58"/>
              <p:cNvCxnSpPr/>
              <p:nvPr/>
            </p:nvCxnSpPr>
            <p:spPr>
              <a:xfrm flipV="1">
                <a:off x="3549242" y="2639266"/>
                <a:ext cx="2102905" cy="1390199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1" name="TextBox 60"/>
              <p:cNvSpPr txBox="1"/>
              <p:nvPr/>
            </p:nvSpPr>
            <p:spPr>
              <a:xfrm>
                <a:off x="4313534" y="3955497"/>
                <a:ext cx="8382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libri" pitchFamily="34" charset="0"/>
                    <a:cs typeface="Calibri" pitchFamily="34" charset="0"/>
                  </a:rPr>
                  <a:t>6cm</a:t>
                </a:r>
                <a:endParaRPr lang="en-IN" sz="2400" dirty="0"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62" name="TextBox 61"/>
              <p:cNvSpPr txBox="1"/>
              <p:nvPr/>
            </p:nvSpPr>
            <p:spPr>
              <a:xfrm>
                <a:off x="3352800" y="3962400"/>
                <a:ext cx="33534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latin typeface="Calibri" pitchFamily="34" charset="0"/>
                    <a:cs typeface="Calibri" pitchFamily="34" charset="0"/>
                  </a:rPr>
                  <a:t>E</a:t>
                </a:r>
                <a:endParaRPr lang="en-IN" sz="2400" dirty="0"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63" name="TextBox 62"/>
              <p:cNvSpPr txBox="1"/>
              <p:nvPr/>
            </p:nvSpPr>
            <p:spPr>
              <a:xfrm>
                <a:off x="5410200" y="3962400"/>
                <a:ext cx="33466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libri" pitchFamily="34" charset="0"/>
                    <a:cs typeface="Calibri" pitchFamily="34" charset="0"/>
                  </a:rPr>
                  <a:t>F</a:t>
                </a:r>
                <a:endParaRPr lang="en-IN" sz="2400" dirty="0"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72" name="Arc 71"/>
              <p:cNvSpPr/>
              <p:nvPr/>
            </p:nvSpPr>
            <p:spPr>
              <a:xfrm rot="2928564">
                <a:off x="3064314" y="3494375"/>
                <a:ext cx="863040" cy="839971"/>
              </a:xfrm>
              <a:prstGeom prst="arc">
                <a:avLst>
                  <a:gd name="adj1" fmla="val 17784363"/>
                  <a:gd name="adj2" fmla="val 19656669"/>
                </a:avLst>
              </a:prstGeom>
              <a:ln w="19050"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  <p:sp>
            <p:nvSpPr>
              <p:cNvPr id="32" name="Arc 31"/>
              <p:cNvSpPr/>
              <p:nvPr/>
            </p:nvSpPr>
            <p:spPr>
              <a:xfrm rot="11139007">
                <a:off x="5468570" y="2708993"/>
                <a:ext cx="202161" cy="107519"/>
              </a:xfrm>
              <a:prstGeom prst="arc">
                <a:avLst>
                  <a:gd name="adj1" fmla="val 12162301"/>
                  <a:gd name="adj2" fmla="val 0"/>
                </a:avLst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SG"/>
              </a:p>
            </p:txBody>
          </p:sp>
          <p:cxnSp>
            <p:nvCxnSpPr>
              <p:cNvPr id="34" name="Straight Connector 33"/>
              <p:cNvCxnSpPr/>
              <p:nvPr/>
            </p:nvCxnSpPr>
            <p:spPr>
              <a:xfrm flipH="1" flipV="1">
                <a:off x="5410200" y="3888432"/>
                <a:ext cx="1" cy="141032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Straight Connector 36"/>
              <p:cNvCxnSpPr/>
              <p:nvPr/>
            </p:nvCxnSpPr>
            <p:spPr>
              <a:xfrm>
                <a:off x="5410201" y="3888432"/>
                <a:ext cx="196854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3" name="TextBox 112"/>
              <p:cNvSpPr txBox="1"/>
              <p:nvPr/>
            </p:nvSpPr>
            <p:spPr>
              <a:xfrm>
                <a:off x="5136232" y="2413649"/>
                <a:ext cx="44275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latin typeface="Calibri" pitchFamily="34" charset="0"/>
                    <a:cs typeface="Calibri" pitchFamily="34" charset="0"/>
                  </a:rPr>
                  <a:t> D</a:t>
                </a:r>
                <a:endParaRPr lang="en-IN" sz="2400" dirty="0">
                  <a:latin typeface="Calibri" pitchFamily="34" charset="0"/>
                  <a:cs typeface="Calibri" pitchFamily="34" charset="0"/>
                </a:endParaRPr>
              </a:p>
            </p:txBody>
          </p:sp>
        </p:grpSp>
      </p:grpSp>
      <p:grpSp>
        <p:nvGrpSpPr>
          <p:cNvPr id="5" name="Group 4"/>
          <p:cNvGrpSpPr/>
          <p:nvPr/>
        </p:nvGrpSpPr>
        <p:grpSpPr>
          <a:xfrm>
            <a:off x="436428" y="2743200"/>
            <a:ext cx="2708702" cy="1680865"/>
            <a:chOff x="436428" y="2743200"/>
            <a:chExt cx="2708702" cy="1680865"/>
          </a:xfrm>
        </p:grpSpPr>
        <p:sp>
          <p:nvSpPr>
            <p:cNvPr id="83" name="TextBox 82"/>
            <p:cNvSpPr txBox="1"/>
            <p:nvPr/>
          </p:nvSpPr>
          <p:spPr>
            <a:xfrm>
              <a:off x="2362200" y="3647536"/>
              <a:ext cx="6858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sz="2400" dirty="0">
                  <a:latin typeface="Calibri" pitchFamily="34" charset="0"/>
                  <a:cs typeface="Calibri" pitchFamily="34" charset="0"/>
                </a:rPr>
                <a:t>70°</a:t>
              </a:r>
            </a:p>
          </p:txBody>
        </p:sp>
        <p:sp>
          <p:nvSpPr>
            <p:cNvPr id="84" name="TextBox 83"/>
            <p:cNvSpPr txBox="1"/>
            <p:nvPr/>
          </p:nvSpPr>
          <p:spPr>
            <a:xfrm>
              <a:off x="2171700" y="3206371"/>
              <a:ext cx="6858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sz="2400" dirty="0">
                  <a:latin typeface="Calibri" pitchFamily="34" charset="0"/>
                  <a:cs typeface="Calibri" pitchFamily="34" charset="0"/>
                </a:rPr>
                <a:t>80°</a:t>
              </a:r>
            </a:p>
          </p:txBody>
        </p:sp>
        <p:grpSp>
          <p:nvGrpSpPr>
            <p:cNvPr id="71" name="Group 70"/>
            <p:cNvGrpSpPr/>
            <p:nvPr/>
          </p:nvGrpSpPr>
          <p:grpSpPr>
            <a:xfrm>
              <a:off x="436428" y="2743200"/>
              <a:ext cx="2708702" cy="1680865"/>
              <a:chOff x="436428" y="2743200"/>
              <a:chExt cx="2708702" cy="1680865"/>
            </a:xfrm>
          </p:grpSpPr>
          <p:sp>
            <p:nvSpPr>
              <p:cNvPr id="119" name="Arc 118"/>
              <p:cNvSpPr/>
              <p:nvPr/>
            </p:nvSpPr>
            <p:spPr>
              <a:xfrm rot="2928564">
                <a:off x="436428" y="3464549"/>
                <a:ext cx="914400" cy="914400"/>
              </a:xfrm>
              <a:prstGeom prst="arc">
                <a:avLst>
                  <a:gd name="adj1" fmla="val 17784363"/>
                  <a:gd name="adj2" fmla="val 19656669"/>
                </a:avLst>
              </a:prstGeom>
              <a:ln w="19050"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  <p:grpSp>
            <p:nvGrpSpPr>
              <p:cNvPr id="68" name="Group 67"/>
              <p:cNvGrpSpPr/>
              <p:nvPr/>
            </p:nvGrpSpPr>
            <p:grpSpPr>
              <a:xfrm>
                <a:off x="685800" y="2743200"/>
                <a:ext cx="2459330" cy="1680865"/>
                <a:chOff x="685800" y="2743200"/>
                <a:chExt cx="2459330" cy="1680865"/>
              </a:xfrm>
            </p:grpSpPr>
            <p:grpSp>
              <p:nvGrpSpPr>
                <p:cNvPr id="42" name="Group 41"/>
                <p:cNvGrpSpPr/>
                <p:nvPr/>
              </p:nvGrpSpPr>
              <p:grpSpPr>
                <a:xfrm>
                  <a:off x="685800" y="2743200"/>
                  <a:ext cx="2295939" cy="1680865"/>
                  <a:chOff x="914400" y="2743200"/>
                  <a:chExt cx="2295939" cy="1680865"/>
                </a:xfrm>
              </p:grpSpPr>
              <p:grpSp>
                <p:nvGrpSpPr>
                  <p:cNvPr id="2" name="Group 4"/>
                  <p:cNvGrpSpPr/>
                  <p:nvPr/>
                </p:nvGrpSpPr>
                <p:grpSpPr>
                  <a:xfrm>
                    <a:off x="914400" y="2743200"/>
                    <a:ext cx="2295939" cy="1680865"/>
                    <a:chOff x="914400" y="2590800"/>
                    <a:chExt cx="2295939" cy="1680865"/>
                  </a:xfrm>
                </p:grpSpPr>
                <p:cxnSp>
                  <p:nvCxnSpPr>
                    <p:cNvPr id="6" name="Straight Connector 5"/>
                    <p:cNvCxnSpPr/>
                    <p:nvPr/>
                  </p:nvCxnSpPr>
                  <p:spPr>
                    <a:xfrm>
                      <a:off x="1152939" y="3886200"/>
                      <a:ext cx="2057400" cy="0"/>
                    </a:xfrm>
                    <a:prstGeom prst="line">
                      <a:avLst/>
                    </a:prstGeom>
                    <a:ln w="1905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7" name="Straight Connector 6"/>
                    <p:cNvCxnSpPr/>
                    <p:nvPr/>
                  </p:nvCxnSpPr>
                  <p:spPr>
                    <a:xfrm flipV="1">
                      <a:off x="1143000" y="2971800"/>
                      <a:ext cx="1676400" cy="914406"/>
                    </a:xfrm>
                    <a:prstGeom prst="line">
                      <a:avLst/>
                    </a:prstGeom>
                    <a:ln w="19050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8" name="Straight Connector 7"/>
                    <p:cNvCxnSpPr/>
                    <p:nvPr/>
                  </p:nvCxnSpPr>
                  <p:spPr>
                    <a:xfrm>
                      <a:off x="2809461" y="2971800"/>
                      <a:ext cx="391465" cy="914400"/>
                    </a:xfrm>
                    <a:prstGeom prst="line">
                      <a:avLst/>
                    </a:prstGeom>
                    <a:ln w="19050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9" name="TextBox 8"/>
                    <p:cNvSpPr txBox="1"/>
                    <p:nvPr/>
                  </p:nvSpPr>
                  <p:spPr>
                    <a:xfrm>
                      <a:off x="1905000" y="3810000"/>
                      <a:ext cx="838200" cy="461665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US" sz="2400" dirty="0">
                          <a:latin typeface="Calibri" pitchFamily="34" charset="0"/>
                          <a:cs typeface="Calibri" pitchFamily="34" charset="0"/>
                        </a:rPr>
                        <a:t>6cm</a:t>
                      </a:r>
                      <a:endParaRPr lang="en-IN" sz="2400" dirty="0">
                        <a:latin typeface="Calibri" pitchFamily="34" charset="0"/>
                        <a:cs typeface="Calibri" pitchFamily="34" charset="0"/>
                      </a:endParaRPr>
                    </a:p>
                  </p:txBody>
                </p:sp>
                <p:sp>
                  <p:nvSpPr>
                    <p:cNvPr id="12" name="TextBox 11"/>
                    <p:cNvSpPr txBox="1"/>
                    <p:nvPr/>
                  </p:nvSpPr>
                  <p:spPr>
                    <a:xfrm>
                      <a:off x="914400" y="3810000"/>
                      <a:ext cx="335348" cy="461665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en-US" sz="2400" dirty="0">
                          <a:latin typeface="Calibri" pitchFamily="34" charset="0"/>
                          <a:cs typeface="Calibri" pitchFamily="34" charset="0"/>
                        </a:rPr>
                        <a:t>E</a:t>
                      </a:r>
                      <a:endParaRPr lang="en-IN" sz="2400" dirty="0">
                        <a:latin typeface="Calibri" pitchFamily="34" charset="0"/>
                        <a:cs typeface="Calibri" pitchFamily="34" charset="0"/>
                      </a:endParaRPr>
                    </a:p>
                  </p:txBody>
                </p:sp>
                <p:sp>
                  <p:nvSpPr>
                    <p:cNvPr id="15" name="TextBox 14"/>
                    <p:cNvSpPr txBox="1"/>
                    <p:nvPr/>
                  </p:nvSpPr>
                  <p:spPr>
                    <a:xfrm>
                      <a:off x="2590800" y="2590800"/>
                      <a:ext cx="442750" cy="461665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en-US" sz="2400" dirty="0">
                          <a:latin typeface="Calibri" pitchFamily="34" charset="0"/>
                          <a:cs typeface="Calibri" pitchFamily="34" charset="0"/>
                        </a:rPr>
                        <a:t> D</a:t>
                      </a:r>
                      <a:endParaRPr lang="en-IN" sz="2400" dirty="0">
                        <a:latin typeface="Calibri" pitchFamily="34" charset="0"/>
                        <a:cs typeface="Calibri" pitchFamily="34" charset="0"/>
                      </a:endParaRPr>
                    </a:p>
                  </p:txBody>
                </p:sp>
              </p:grpSp>
              <p:sp>
                <p:nvSpPr>
                  <p:cNvPr id="23" name="TextBox 22"/>
                  <p:cNvSpPr txBox="1"/>
                  <p:nvPr/>
                </p:nvSpPr>
                <p:spPr>
                  <a:xfrm>
                    <a:off x="1524000" y="3657600"/>
                    <a:ext cx="685800" cy="46166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IN" sz="2400" dirty="0">
                        <a:latin typeface="Calibri" pitchFamily="34" charset="0"/>
                        <a:cs typeface="Calibri" pitchFamily="34" charset="0"/>
                      </a:rPr>
                      <a:t>30°</a:t>
                    </a:r>
                  </a:p>
                </p:txBody>
              </p:sp>
            </p:grpSp>
            <p:sp>
              <p:nvSpPr>
                <p:cNvPr id="67" name="TextBox 66"/>
                <p:cNvSpPr txBox="1"/>
                <p:nvPr/>
              </p:nvSpPr>
              <p:spPr>
                <a:xfrm>
                  <a:off x="2819400" y="3962400"/>
                  <a:ext cx="325730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400" dirty="0">
                      <a:latin typeface="Calibri" pitchFamily="34" charset="0"/>
                      <a:cs typeface="Calibri" pitchFamily="34" charset="0"/>
                    </a:rPr>
                    <a:t>F</a:t>
                  </a:r>
                  <a:endParaRPr lang="en-IN" sz="2400" dirty="0">
                    <a:latin typeface="Calibri" pitchFamily="34" charset="0"/>
                    <a:cs typeface="Calibri" pitchFamily="34" charset="0"/>
                  </a:endParaRPr>
                </a:p>
              </p:txBody>
            </p:sp>
          </p:grpSp>
        </p:grpSp>
        <p:sp>
          <p:nvSpPr>
            <p:cNvPr id="3" name="Arc 2"/>
            <p:cNvSpPr/>
            <p:nvPr/>
          </p:nvSpPr>
          <p:spPr>
            <a:xfrm rot="10115323" flipV="1">
              <a:off x="2842173" y="3891020"/>
              <a:ext cx="152400" cy="245412"/>
            </a:xfrm>
            <a:prstGeom prst="arc">
              <a:avLst>
                <a:gd name="adj1" fmla="val 15935248"/>
                <a:gd name="adj2" fmla="val 0"/>
              </a:avLst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SG"/>
            </a:p>
          </p:txBody>
        </p:sp>
        <p:sp>
          <p:nvSpPr>
            <p:cNvPr id="4" name="Arc 3"/>
            <p:cNvSpPr/>
            <p:nvPr/>
          </p:nvSpPr>
          <p:spPr>
            <a:xfrm rot="12198531">
              <a:off x="2458264" y="3173406"/>
              <a:ext cx="237538" cy="96583"/>
            </a:xfrm>
            <a:prstGeom prst="arc">
              <a:avLst>
                <a:gd name="adj1" fmla="val 11732872"/>
                <a:gd name="adj2" fmla="val 21374072"/>
              </a:avLst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SG"/>
            </a:p>
          </p:txBody>
        </p:sp>
      </p:grpSp>
      <p:sp>
        <p:nvSpPr>
          <p:cNvPr id="98" name="Rectangle 97">
            <a:extLst>
              <a:ext uri="{FF2B5EF4-FFF2-40B4-BE49-F238E27FC236}">
                <a16:creationId xmlns:a16="http://schemas.microsoft.com/office/drawing/2014/main" id="{BDFA7218-0CBB-47F4-B50C-DEE31B44189D}"/>
              </a:ext>
            </a:extLst>
          </p:cNvPr>
          <p:cNvSpPr/>
          <p:nvPr/>
        </p:nvSpPr>
        <p:spPr>
          <a:xfrm>
            <a:off x="2591161" y="1040555"/>
            <a:ext cx="609563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/>
            <a:r>
              <a:rPr lang="en-IN" sz="2400" b="1" dirty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Case ii : To construct a triangle congruent to ∆ABC with </a:t>
            </a:r>
            <a:r>
              <a:rPr lang="en-US" sz="2400" dirty="0">
                <a:solidFill>
                  <a:srgbClr val="C00000"/>
                </a:solidFill>
                <a:latin typeface="Calibri" pitchFamily="34" charset="0"/>
                <a:ea typeface="Times New Roman" pitchFamily="18" charset="0"/>
                <a:cs typeface="Calibri" pitchFamily="34" charset="0"/>
              </a:rPr>
              <a:t>one side EF = 6cm and </a:t>
            </a:r>
            <a:r>
              <a:rPr lang="en-IN" sz="2400" dirty="0">
                <a:solidFill>
                  <a:srgbClr val="C00000"/>
                </a:solidFill>
              </a:rPr>
              <a:t>∠</a:t>
            </a:r>
            <a:r>
              <a:rPr lang="en-US" sz="2400" dirty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E = 30°</a:t>
            </a:r>
            <a:endParaRPr lang="en-IN" sz="2400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25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25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25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10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250"/>
                            </p:stCondLst>
                            <p:childTnLst>
                              <p:par>
                                <p:cTn id="2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250"/>
                            </p:stCondLst>
                            <p:childTnLst>
                              <p:par>
                                <p:cTn id="2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7" dur="80"/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bg1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bg1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8" dur="80"/>
                                        <p:tgtEl>
                                          <p:spTgt spid="5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80"/>
                                        <p:tgtEl>
                                          <p:spTgt spid="5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6730"/>
                            </p:stCondLst>
                            <p:childTnLst>
                              <p:par>
                                <p:cTn id="31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3" dur="80"/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bg1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bg1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4" dur="80"/>
                                        <p:tgtEl>
                                          <p:spTgt spid="10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5" dur="80"/>
                                        <p:tgtEl>
                                          <p:spTgt spid="10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" grpId="0" animBg="1"/>
      <p:bldP spid="57" grpId="0"/>
      <p:bldP spid="9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: Rounded Corners 3">
            <a:extLst>
              <a:ext uri="{FF2B5EF4-FFF2-40B4-BE49-F238E27FC236}">
                <a16:creationId xmlns:a16="http://schemas.microsoft.com/office/drawing/2014/main" id="{50E387CB-693A-4926-8756-3374A9AE5FCD}"/>
              </a:ext>
            </a:extLst>
          </p:cNvPr>
          <p:cNvSpPr/>
          <p:nvPr/>
        </p:nvSpPr>
        <p:spPr>
          <a:xfrm>
            <a:off x="1905000" y="76200"/>
            <a:ext cx="5029200" cy="533400"/>
          </a:xfrm>
          <a:prstGeom prst="roundRect">
            <a:avLst/>
          </a:prstGeom>
          <a:solidFill>
            <a:srgbClr val="00206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3600" dirty="0"/>
              <a:t>SAS Congruency criteria</a:t>
            </a:r>
          </a:p>
        </p:txBody>
      </p:sp>
      <p:grpSp>
        <p:nvGrpSpPr>
          <p:cNvPr id="45" name="Group 44"/>
          <p:cNvGrpSpPr/>
          <p:nvPr/>
        </p:nvGrpSpPr>
        <p:grpSpPr>
          <a:xfrm>
            <a:off x="183769" y="666540"/>
            <a:ext cx="2698745" cy="1553854"/>
            <a:chOff x="3429000" y="533400"/>
            <a:chExt cx="2698745" cy="1553854"/>
          </a:xfrm>
        </p:grpSpPr>
        <p:grpSp>
          <p:nvGrpSpPr>
            <p:cNvPr id="97" name="Group 39"/>
            <p:cNvGrpSpPr/>
            <p:nvPr/>
          </p:nvGrpSpPr>
          <p:grpSpPr>
            <a:xfrm>
              <a:off x="3429000" y="533400"/>
              <a:ext cx="2698745" cy="1553854"/>
              <a:chOff x="990600" y="2819400"/>
              <a:chExt cx="2698745" cy="1553854"/>
            </a:xfrm>
          </p:grpSpPr>
          <p:cxnSp>
            <p:nvCxnSpPr>
              <p:cNvPr id="100" name="Straight Connector 99"/>
              <p:cNvCxnSpPr/>
              <p:nvPr/>
            </p:nvCxnSpPr>
            <p:spPr>
              <a:xfrm>
                <a:off x="1143000" y="3886200"/>
                <a:ext cx="2057400" cy="0"/>
              </a:xfrm>
              <a:prstGeom prst="line">
                <a:avLst/>
              </a:prstGeom>
              <a:ln w="19050"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1" name="Straight Connector 100"/>
              <p:cNvCxnSpPr/>
              <p:nvPr/>
            </p:nvCxnSpPr>
            <p:spPr>
              <a:xfrm flipV="1">
                <a:off x="1143000" y="3200400"/>
                <a:ext cx="838200" cy="685806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2" name="Straight Connector 101"/>
              <p:cNvCxnSpPr/>
              <p:nvPr/>
            </p:nvCxnSpPr>
            <p:spPr>
              <a:xfrm>
                <a:off x="1977891" y="3200400"/>
                <a:ext cx="1240886" cy="68580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3" name="TextBox 102"/>
              <p:cNvSpPr txBox="1"/>
              <p:nvPr/>
            </p:nvSpPr>
            <p:spPr>
              <a:xfrm>
                <a:off x="1905000" y="3810000"/>
                <a:ext cx="8382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srgbClr val="002060"/>
                    </a:solidFill>
                    <a:latin typeface="Calibri" pitchFamily="34" charset="0"/>
                    <a:cs typeface="Calibri" pitchFamily="34" charset="0"/>
                  </a:rPr>
                  <a:t>6cm</a:t>
                </a:r>
                <a:endParaRPr lang="en-IN" sz="2400" dirty="0">
                  <a:solidFill>
                    <a:srgbClr val="002060"/>
                  </a:solidFill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104" name="TextBox 103"/>
              <p:cNvSpPr txBox="1"/>
              <p:nvPr/>
            </p:nvSpPr>
            <p:spPr>
              <a:xfrm>
                <a:off x="990600" y="3810000"/>
                <a:ext cx="35137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/>
                  <a:t>B</a:t>
                </a:r>
                <a:endParaRPr lang="en-IN" sz="2400" dirty="0"/>
              </a:p>
            </p:txBody>
          </p:sp>
          <p:sp>
            <p:nvSpPr>
              <p:cNvPr id="105" name="TextBox 104"/>
              <p:cNvSpPr txBox="1"/>
              <p:nvPr/>
            </p:nvSpPr>
            <p:spPr>
              <a:xfrm>
                <a:off x="3048000" y="3810000"/>
                <a:ext cx="34817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/>
                  <a:t>C</a:t>
                </a:r>
                <a:endParaRPr lang="en-IN" sz="2400" dirty="0"/>
              </a:p>
            </p:txBody>
          </p:sp>
          <p:sp>
            <p:nvSpPr>
              <p:cNvPr id="106" name="Arc 105"/>
              <p:cNvSpPr/>
              <p:nvPr/>
            </p:nvSpPr>
            <p:spPr>
              <a:xfrm rot="16432617">
                <a:off x="2852017" y="3535927"/>
                <a:ext cx="760255" cy="914400"/>
              </a:xfrm>
              <a:prstGeom prst="arc">
                <a:avLst>
                  <a:gd name="adj1" fmla="val 16798687"/>
                  <a:gd name="adj2" fmla="val 18481352"/>
                </a:avLst>
              </a:prstGeom>
              <a:ln w="19050"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  <p:sp>
            <p:nvSpPr>
              <p:cNvPr id="107" name="TextBox 106"/>
              <p:cNvSpPr txBox="1"/>
              <p:nvPr/>
            </p:nvSpPr>
            <p:spPr>
              <a:xfrm>
                <a:off x="1828800" y="2819400"/>
                <a:ext cx="43152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latin typeface="Calibri" pitchFamily="34" charset="0"/>
                    <a:cs typeface="Calibri" pitchFamily="34" charset="0"/>
                  </a:rPr>
                  <a:t> A</a:t>
                </a:r>
                <a:endParaRPr lang="en-IN" sz="2400" dirty="0">
                  <a:latin typeface="Calibri" pitchFamily="34" charset="0"/>
                  <a:cs typeface="Calibri" pitchFamily="34" charset="0"/>
                </a:endParaRPr>
              </a:p>
            </p:txBody>
          </p:sp>
        </p:grpSp>
        <p:sp>
          <p:nvSpPr>
            <p:cNvPr id="98" name="TextBox 97"/>
            <p:cNvSpPr txBox="1"/>
            <p:nvPr/>
          </p:nvSpPr>
          <p:spPr>
            <a:xfrm>
              <a:off x="4953000" y="838200"/>
              <a:ext cx="8382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solidFill>
                    <a:srgbClr val="002060"/>
                  </a:solidFill>
                  <a:latin typeface="Calibri" pitchFamily="34" charset="0"/>
                  <a:cs typeface="Calibri" pitchFamily="34" charset="0"/>
                </a:rPr>
                <a:t>4cm</a:t>
              </a:r>
              <a:endParaRPr lang="en-IN" sz="2400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99" name="TextBox 98"/>
            <p:cNvSpPr txBox="1"/>
            <p:nvPr/>
          </p:nvSpPr>
          <p:spPr>
            <a:xfrm>
              <a:off x="4648200" y="1219200"/>
              <a:ext cx="8382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solidFill>
                    <a:srgbClr val="002060"/>
                  </a:solidFill>
                  <a:latin typeface="Calibri" pitchFamily="34" charset="0"/>
                  <a:cs typeface="Calibri" pitchFamily="34" charset="0"/>
                </a:rPr>
                <a:t>30°</a:t>
              </a:r>
              <a:endParaRPr lang="en-IN" sz="2400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endParaRPr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1371600" y="2743200"/>
            <a:ext cx="2774945" cy="1553854"/>
            <a:chOff x="1371600" y="2743200"/>
            <a:chExt cx="2774945" cy="1553854"/>
          </a:xfrm>
        </p:grpSpPr>
        <p:grpSp>
          <p:nvGrpSpPr>
            <p:cNvPr id="73" name="Group 3"/>
            <p:cNvGrpSpPr/>
            <p:nvPr/>
          </p:nvGrpSpPr>
          <p:grpSpPr>
            <a:xfrm>
              <a:off x="1600200" y="2743200"/>
              <a:ext cx="2546345" cy="1553854"/>
              <a:chOff x="1143000" y="2819400"/>
              <a:chExt cx="2546345" cy="1553854"/>
            </a:xfrm>
          </p:grpSpPr>
          <p:cxnSp>
            <p:nvCxnSpPr>
              <p:cNvPr id="74" name="Straight Connector 73"/>
              <p:cNvCxnSpPr/>
              <p:nvPr/>
            </p:nvCxnSpPr>
            <p:spPr>
              <a:xfrm>
                <a:off x="1143000" y="3886200"/>
                <a:ext cx="2057400" cy="0"/>
              </a:xfrm>
              <a:prstGeom prst="line">
                <a:avLst/>
              </a:prstGeom>
              <a:ln w="19050"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5" name="Straight Connector 74"/>
              <p:cNvCxnSpPr/>
              <p:nvPr/>
            </p:nvCxnSpPr>
            <p:spPr>
              <a:xfrm flipV="1">
                <a:off x="1143000" y="3200400"/>
                <a:ext cx="838200" cy="685806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6" name="Straight Connector 75"/>
              <p:cNvCxnSpPr/>
              <p:nvPr/>
            </p:nvCxnSpPr>
            <p:spPr>
              <a:xfrm>
                <a:off x="1981200" y="3200400"/>
                <a:ext cx="1212032" cy="68580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7" name="TextBox 76"/>
              <p:cNvSpPr txBox="1"/>
              <p:nvPr/>
            </p:nvSpPr>
            <p:spPr>
              <a:xfrm>
                <a:off x="1755915" y="3800061"/>
                <a:ext cx="8382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srgbClr val="002060"/>
                    </a:solidFill>
                    <a:latin typeface="Calibri" pitchFamily="34" charset="0"/>
                    <a:cs typeface="Calibri" pitchFamily="34" charset="0"/>
                  </a:rPr>
                  <a:t>6cm</a:t>
                </a:r>
                <a:endParaRPr lang="en-IN" sz="2400" dirty="0">
                  <a:solidFill>
                    <a:srgbClr val="002060"/>
                  </a:solidFill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78" name="Arc 77"/>
              <p:cNvSpPr/>
              <p:nvPr/>
            </p:nvSpPr>
            <p:spPr>
              <a:xfrm rot="16432617">
                <a:off x="2852017" y="3535927"/>
                <a:ext cx="760255" cy="914400"/>
              </a:xfrm>
              <a:prstGeom prst="arc">
                <a:avLst>
                  <a:gd name="adj1" fmla="val 16798687"/>
                  <a:gd name="adj2" fmla="val 18481352"/>
                </a:avLst>
              </a:prstGeom>
              <a:ln w="19050"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  <p:sp>
            <p:nvSpPr>
              <p:cNvPr id="79" name="TextBox 78"/>
              <p:cNvSpPr txBox="1"/>
              <p:nvPr/>
            </p:nvSpPr>
            <p:spPr>
              <a:xfrm>
                <a:off x="1752600" y="2819400"/>
                <a:ext cx="43152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latin typeface="Calibri" pitchFamily="34" charset="0"/>
                    <a:cs typeface="Calibri" pitchFamily="34" charset="0"/>
                  </a:rPr>
                  <a:t> A</a:t>
                </a:r>
                <a:endParaRPr lang="en-IN" sz="2400" dirty="0">
                  <a:latin typeface="Calibri" pitchFamily="34" charset="0"/>
                  <a:cs typeface="Calibri" pitchFamily="34" charset="0"/>
                </a:endParaRPr>
              </a:p>
            </p:txBody>
          </p:sp>
        </p:grpSp>
        <p:sp>
          <p:nvSpPr>
            <p:cNvPr id="89" name="TextBox 88"/>
            <p:cNvSpPr txBox="1"/>
            <p:nvPr/>
          </p:nvSpPr>
          <p:spPr>
            <a:xfrm>
              <a:off x="1371600" y="3733800"/>
              <a:ext cx="4203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Calibri" pitchFamily="34" charset="0"/>
                  <a:cs typeface="Calibri" pitchFamily="34" charset="0"/>
                </a:rPr>
                <a:t> B</a:t>
              </a:r>
              <a:endParaRPr lang="en-IN" sz="2400" dirty="0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90" name="TextBox 89"/>
            <p:cNvSpPr txBox="1"/>
            <p:nvPr/>
          </p:nvSpPr>
          <p:spPr>
            <a:xfrm>
              <a:off x="3429000" y="3733800"/>
              <a:ext cx="4572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latin typeface="Calibri" pitchFamily="34" charset="0"/>
                  <a:cs typeface="Calibri" pitchFamily="34" charset="0"/>
                </a:rPr>
                <a:t> C</a:t>
              </a:r>
              <a:endParaRPr lang="en-IN" sz="2400" dirty="0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109" name="TextBox 108"/>
            <p:cNvSpPr txBox="1"/>
            <p:nvPr/>
          </p:nvSpPr>
          <p:spPr>
            <a:xfrm>
              <a:off x="2895600" y="3043535"/>
              <a:ext cx="8382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solidFill>
                    <a:srgbClr val="002060"/>
                  </a:solidFill>
                  <a:latin typeface="Calibri" pitchFamily="34" charset="0"/>
                  <a:cs typeface="Calibri" pitchFamily="34" charset="0"/>
                </a:rPr>
                <a:t>4cm</a:t>
              </a:r>
              <a:endParaRPr lang="en-IN" sz="2400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endParaRPr>
            </a:p>
          </p:txBody>
        </p:sp>
      </p:grpSp>
      <p:grpSp>
        <p:nvGrpSpPr>
          <p:cNvPr id="44" name="Group 43"/>
          <p:cNvGrpSpPr/>
          <p:nvPr/>
        </p:nvGrpSpPr>
        <p:grpSpPr>
          <a:xfrm>
            <a:off x="2663722" y="2580861"/>
            <a:ext cx="4727678" cy="1739755"/>
            <a:chOff x="2663722" y="2580861"/>
            <a:chExt cx="4727678" cy="1739755"/>
          </a:xfrm>
        </p:grpSpPr>
        <p:sp>
          <p:nvSpPr>
            <p:cNvPr id="118" name="Arc 117"/>
            <p:cNvSpPr/>
            <p:nvPr/>
          </p:nvSpPr>
          <p:spPr>
            <a:xfrm rot="2663302">
              <a:off x="4667381" y="3406216"/>
              <a:ext cx="760255" cy="914400"/>
            </a:xfrm>
            <a:prstGeom prst="arc">
              <a:avLst>
                <a:gd name="adj1" fmla="val 16798687"/>
                <a:gd name="adj2" fmla="val 18481352"/>
              </a:avLst>
            </a:prstGeom>
            <a:ln w="1905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grpSp>
          <p:nvGrpSpPr>
            <p:cNvPr id="43" name="Group 42"/>
            <p:cNvGrpSpPr/>
            <p:nvPr/>
          </p:nvGrpSpPr>
          <p:grpSpPr>
            <a:xfrm>
              <a:off x="2663722" y="2580861"/>
              <a:ext cx="4727678" cy="1614604"/>
              <a:chOff x="2663722" y="2580861"/>
              <a:chExt cx="4727678" cy="1614604"/>
            </a:xfrm>
          </p:grpSpPr>
          <p:grpSp>
            <p:nvGrpSpPr>
              <p:cNvPr id="42" name="Group 41"/>
              <p:cNvGrpSpPr/>
              <p:nvPr/>
            </p:nvGrpSpPr>
            <p:grpSpPr>
              <a:xfrm>
                <a:off x="2663722" y="2971800"/>
                <a:ext cx="4727678" cy="1223665"/>
                <a:chOff x="2663722" y="2971800"/>
                <a:chExt cx="4727678" cy="1223665"/>
              </a:xfrm>
            </p:grpSpPr>
            <p:sp>
              <p:nvSpPr>
                <p:cNvPr id="92" name="Rectangle 91"/>
                <p:cNvSpPr/>
                <p:nvPr/>
              </p:nvSpPr>
              <p:spPr>
                <a:xfrm>
                  <a:off x="5486400" y="3352800"/>
                  <a:ext cx="599844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n-US" sz="2400" dirty="0">
                      <a:latin typeface="Calibri" pitchFamily="34" charset="0"/>
                      <a:cs typeface="Calibri" pitchFamily="34" charset="0"/>
                    </a:rPr>
                    <a:t>30°</a:t>
                  </a:r>
                  <a:endParaRPr lang="en-IN" sz="2400" dirty="0"/>
                </a:p>
              </p:txBody>
            </p:sp>
            <p:cxnSp>
              <p:nvCxnSpPr>
                <p:cNvPr id="111" name="Straight Connector 110"/>
                <p:cNvCxnSpPr/>
                <p:nvPr/>
              </p:nvCxnSpPr>
              <p:spPr>
                <a:xfrm>
                  <a:off x="5105400" y="3810000"/>
                  <a:ext cx="2057400" cy="0"/>
                </a:xfrm>
                <a:prstGeom prst="line">
                  <a:avLst/>
                </a:prstGeom>
                <a:ln w="19050">
                  <a:solidFill>
                    <a:schemeClr val="tx1">
                      <a:lumMod val="95000"/>
                      <a:lumOff val="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2" name="Straight Connector 111"/>
                <p:cNvCxnSpPr/>
                <p:nvPr/>
              </p:nvCxnSpPr>
              <p:spPr>
                <a:xfrm flipH="1">
                  <a:off x="5105400" y="2971800"/>
                  <a:ext cx="1219200" cy="83820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5" name="Straight Connector 114"/>
                <p:cNvCxnSpPr/>
                <p:nvPr/>
              </p:nvCxnSpPr>
              <p:spPr>
                <a:xfrm>
                  <a:off x="6324600" y="2971800"/>
                  <a:ext cx="838200" cy="83820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17" name="TextBox 116"/>
                <p:cNvSpPr txBox="1"/>
                <p:nvPr/>
              </p:nvSpPr>
              <p:spPr>
                <a:xfrm>
                  <a:off x="5055705" y="3048000"/>
                  <a:ext cx="838200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2400" dirty="0">
                      <a:solidFill>
                        <a:srgbClr val="002060"/>
                      </a:solidFill>
                      <a:latin typeface="Calibri" pitchFamily="34" charset="0"/>
                      <a:cs typeface="Calibri" pitchFamily="34" charset="0"/>
                    </a:rPr>
                    <a:t>4cm</a:t>
                  </a:r>
                  <a:endParaRPr lang="en-IN" sz="2400" dirty="0">
                    <a:solidFill>
                      <a:srgbClr val="002060"/>
                    </a:solidFill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119" name="TextBox 118"/>
                <p:cNvSpPr txBox="1"/>
                <p:nvPr/>
              </p:nvSpPr>
              <p:spPr>
                <a:xfrm>
                  <a:off x="5867400" y="3733800"/>
                  <a:ext cx="838200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2400" dirty="0">
                      <a:solidFill>
                        <a:srgbClr val="002060"/>
                      </a:solidFill>
                      <a:latin typeface="Calibri" pitchFamily="34" charset="0"/>
                      <a:cs typeface="Calibri" pitchFamily="34" charset="0"/>
                    </a:rPr>
                    <a:t>6cm</a:t>
                  </a:r>
                  <a:endParaRPr lang="en-IN" sz="2400" dirty="0">
                    <a:solidFill>
                      <a:srgbClr val="002060"/>
                    </a:solidFill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132" name="TextBox 131"/>
                <p:cNvSpPr txBox="1"/>
                <p:nvPr/>
              </p:nvSpPr>
              <p:spPr>
                <a:xfrm>
                  <a:off x="4876800" y="3733800"/>
                  <a:ext cx="404278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400" dirty="0">
                      <a:latin typeface="Calibri" pitchFamily="34" charset="0"/>
                      <a:cs typeface="Calibri" pitchFamily="34" charset="0"/>
                    </a:rPr>
                    <a:t> E</a:t>
                  </a:r>
                  <a:endParaRPr lang="en-IN" sz="2400" dirty="0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133" name="TextBox 132"/>
                <p:cNvSpPr txBox="1"/>
                <p:nvPr/>
              </p:nvSpPr>
              <p:spPr>
                <a:xfrm>
                  <a:off x="6934200" y="3733800"/>
                  <a:ext cx="457200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2400" dirty="0">
                      <a:latin typeface="Calibri" pitchFamily="34" charset="0"/>
                      <a:cs typeface="Calibri" pitchFamily="34" charset="0"/>
                    </a:rPr>
                    <a:t> F</a:t>
                  </a:r>
                  <a:endParaRPr lang="en-IN" sz="2400" dirty="0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47" name="Rectangle 46">
                  <a:extLst>
                    <a:ext uri="{FF2B5EF4-FFF2-40B4-BE49-F238E27FC236}">
                      <a16:creationId xmlns:a16="http://schemas.microsoft.com/office/drawing/2014/main" id="{B6D06540-8A0F-4932-A1DC-3EE44DDE08C9}"/>
                    </a:ext>
                  </a:extLst>
                </p:cNvPr>
                <p:cNvSpPr/>
                <p:nvPr/>
              </p:nvSpPr>
              <p:spPr>
                <a:xfrm>
                  <a:off x="2663722" y="3406486"/>
                  <a:ext cx="599844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n-US" sz="2400" dirty="0">
                      <a:latin typeface="Calibri" pitchFamily="34" charset="0"/>
                      <a:cs typeface="Calibri" pitchFamily="34" charset="0"/>
                    </a:rPr>
                    <a:t>30°</a:t>
                  </a:r>
                  <a:endParaRPr lang="en-IN" sz="2400" dirty="0"/>
                </a:p>
              </p:txBody>
            </p:sp>
          </p:grpSp>
          <p:sp>
            <p:nvSpPr>
              <p:cNvPr id="134" name="TextBox 133"/>
              <p:cNvSpPr txBox="1"/>
              <p:nvPr/>
            </p:nvSpPr>
            <p:spPr>
              <a:xfrm>
                <a:off x="6076122" y="2580861"/>
                <a:ext cx="44275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latin typeface="Calibri" pitchFamily="34" charset="0"/>
                    <a:cs typeface="Calibri" pitchFamily="34" charset="0"/>
                  </a:rPr>
                  <a:t> D</a:t>
                </a:r>
                <a:endParaRPr lang="en-IN" sz="2400" dirty="0">
                  <a:latin typeface="Calibri" pitchFamily="34" charset="0"/>
                  <a:cs typeface="Calibri" pitchFamily="34" charset="0"/>
                </a:endParaRPr>
              </a:p>
            </p:txBody>
          </p:sp>
        </p:grpSp>
      </p:grpSp>
      <p:sp>
        <p:nvSpPr>
          <p:cNvPr id="138" name="Rectangle: Rounded Corners 3">
            <a:extLst>
              <a:ext uri="{FF2B5EF4-FFF2-40B4-BE49-F238E27FC236}">
                <a16:creationId xmlns:a16="http://schemas.microsoft.com/office/drawing/2014/main" id="{50E387CB-693A-4926-8756-3374A9AE5FCD}"/>
              </a:ext>
            </a:extLst>
          </p:cNvPr>
          <p:cNvSpPr/>
          <p:nvPr/>
        </p:nvSpPr>
        <p:spPr>
          <a:xfrm>
            <a:off x="457200" y="5257800"/>
            <a:ext cx="7696200" cy="1219200"/>
          </a:xfrm>
          <a:prstGeom prst="roundRect">
            <a:avLst/>
          </a:prstGeom>
          <a:solidFill>
            <a:schemeClr val="accent5">
              <a:lumMod val="50000"/>
            </a:schemeClr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2400" dirty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Two triangles can be congruent if two sides and the included angle of a triangle are equal to the corresponding two sides and the included angle of another triangle</a:t>
            </a:r>
            <a:endParaRPr lang="en-US" sz="2400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914400" y="4419600"/>
            <a:ext cx="74676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IN" sz="2400" b="1" dirty="0">
                <a:solidFill>
                  <a:srgbClr val="C00000"/>
                </a:solidFill>
              </a:rPr>
              <a:t>All six parts of one triangle match with all six parts of other triangle</a:t>
            </a:r>
            <a:r>
              <a:rPr lang="en-IN" sz="2400" b="1" dirty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 </a:t>
            </a:r>
            <a:endParaRPr lang="en-IN" sz="2400" b="1" dirty="0">
              <a:solidFill>
                <a:srgbClr val="C00000"/>
              </a:solidFill>
            </a:endParaRP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C92A538C-D337-4EDE-BE72-D93672CEE194}"/>
              </a:ext>
            </a:extLst>
          </p:cNvPr>
          <p:cNvSpPr/>
          <p:nvPr/>
        </p:nvSpPr>
        <p:spPr>
          <a:xfrm>
            <a:off x="2926969" y="1112777"/>
            <a:ext cx="5956389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/>
            <a:r>
              <a:rPr lang="en-IN" sz="2400" b="1" dirty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Case iii : To construct a triangle congruent to ∆ABC with </a:t>
            </a:r>
            <a:r>
              <a:rPr lang="en-US" sz="2400" dirty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EF = 6cm, DE = 4cm and </a:t>
            </a:r>
            <a:r>
              <a:rPr lang="en-IN" sz="2400" dirty="0">
                <a:solidFill>
                  <a:srgbClr val="C00000"/>
                </a:solidFill>
              </a:rPr>
              <a:t>∠</a:t>
            </a:r>
            <a:r>
              <a:rPr lang="en-US" sz="2400" dirty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E = 30°</a:t>
            </a:r>
          </a:p>
          <a:p>
            <a:pPr algn="ctr"/>
            <a:endParaRPr lang="en-IN" sz="2400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2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4" dur="80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bg1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bg1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5" dur="80"/>
                                        <p:tgtEl>
                                          <p:spTgt spid="4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80"/>
                                        <p:tgtEl>
                                          <p:spTgt spid="4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400"/>
                            </p:stCondLst>
                            <p:childTnLst>
                              <p:par>
                                <p:cTn id="28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0" dur="80"/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bg1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bg1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1" dur="80"/>
                                        <p:tgtEl>
                                          <p:spTgt spid="13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" dur="80"/>
                                        <p:tgtEl>
                                          <p:spTgt spid="13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8" grpId="0" animBg="1"/>
      <p:bldP spid="40" grpId="0"/>
      <p:bldP spid="4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50E387CB-693A-4926-8756-3374A9AE5FCD}"/>
              </a:ext>
            </a:extLst>
          </p:cNvPr>
          <p:cNvSpPr/>
          <p:nvPr/>
        </p:nvSpPr>
        <p:spPr>
          <a:xfrm>
            <a:off x="1828800" y="76200"/>
            <a:ext cx="5562600" cy="609600"/>
          </a:xfrm>
          <a:prstGeom prst="roundRect">
            <a:avLst/>
          </a:prstGeom>
          <a:solidFill>
            <a:srgbClr val="00206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3600" dirty="0"/>
              <a:t>SAS Congruency criteria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23A3DB7E-E12C-482A-816B-9A6CD39AFB24}"/>
              </a:ext>
            </a:extLst>
          </p:cNvPr>
          <p:cNvSpPr/>
          <p:nvPr/>
        </p:nvSpPr>
        <p:spPr>
          <a:xfrm>
            <a:off x="609600" y="1053048"/>
            <a:ext cx="2133600" cy="533400"/>
          </a:xfrm>
          <a:prstGeom prst="roundRect">
            <a:avLst/>
          </a:prstGeom>
          <a:noFill/>
          <a:ln>
            <a:noFill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Calibri" pitchFamily="34" charset="0"/>
              </a:rPr>
              <a:t>Statement</a:t>
            </a:r>
          </a:p>
        </p:txBody>
      </p:sp>
      <p:sp>
        <p:nvSpPr>
          <p:cNvPr id="7" name="Rectangle 6"/>
          <p:cNvSpPr/>
          <p:nvPr/>
        </p:nvSpPr>
        <p:spPr>
          <a:xfrm>
            <a:off x="990600" y="1752600"/>
            <a:ext cx="716280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If two sides and the included angle of a triangle are equal to two corresponding sides and the included angle of another triangle, then the two triangles are said to be congruent by SAS congruency criteria.</a:t>
            </a:r>
          </a:p>
          <a:p>
            <a:pPr algn="just">
              <a:lnSpc>
                <a:spcPct val="150000"/>
              </a:lnSpc>
            </a:pPr>
            <a:r>
              <a:rPr lang="en-US" sz="2400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en-US" sz="2400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                     </a:t>
            </a:r>
            <a:r>
              <a:rPr lang="en-US" sz="2400" dirty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SG" sz="2400" b="1" dirty="0">
                <a:solidFill>
                  <a:srgbClr val="C00000"/>
                </a:solidFill>
              </a:rPr>
              <a:t>SAS</a:t>
            </a:r>
            <a:r>
              <a:rPr lang="en-SG" sz="2400" dirty="0">
                <a:solidFill>
                  <a:srgbClr val="C00000"/>
                </a:solidFill>
              </a:rPr>
              <a:t> </a:t>
            </a:r>
            <a:r>
              <a:rPr lang="en-SG" sz="2400" dirty="0">
                <a:solidFill>
                  <a:srgbClr val="002060"/>
                </a:solidFill>
              </a:rPr>
              <a:t>stands for </a:t>
            </a:r>
            <a:r>
              <a:rPr lang="en-SG" sz="2400" b="1" dirty="0">
                <a:solidFill>
                  <a:srgbClr val="C00000"/>
                </a:solidFill>
              </a:rPr>
              <a:t>Side-Angle-Side</a:t>
            </a:r>
            <a:endParaRPr lang="en-US" sz="2400" dirty="0">
              <a:solidFill>
                <a:srgbClr val="C00000"/>
              </a:solidFill>
            </a:endParaRPr>
          </a:p>
          <a:p>
            <a:pPr algn="just"/>
            <a:endParaRPr lang="en-IN" sz="2400" dirty="0">
              <a:solidFill>
                <a:srgbClr val="002060"/>
              </a:solidFill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44163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000"/>
                            </p:stCondLst>
                            <p:childTnLst>
                              <p:par>
                                <p:cTn id="1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F21D02F2-046A-4448-9E98-4710DCD4E4FB}"/>
              </a:ext>
            </a:extLst>
          </p:cNvPr>
          <p:cNvSpPr txBox="1"/>
          <p:nvPr/>
        </p:nvSpPr>
        <p:spPr>
          <a:xfrm rot="640567">
            <a:off x="2874761" y="3001834"/>
            <a:ext cx="3513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R</a:t>
            </a:r>
            <a:endParaRPr lang="en-IN" sz="2400" dirty="0"/>
          </a:p>
        </p:txBody>
      </p:sp>
      <p:sp>
        <p:nvSpPr>
          <p:cNvPr id="16" name="Isosceles Triangle 15">
            <a:extLst>
              <a:ext uri="{FF2B5EF4-FFF2-40B4-BE49-F238E27FC236}">
                <a16:creationId xmlns:a16="http://schemas.microsoft.com/office/drawing/2014/main" id="{6213A9C0-7923-41C1-9666-1408FB254013}"/>
              </a:ext>
            </a:extLst>
          </p:cNvPr>
          <p:cNvSpPr/>
          <p:nvPr/>
        </p:nvSpPr>
        <p:spPr>
          <a:xfrm rot="7318887">
            <a:off x="1303218" y="1511383"/>
            <a:ext cx="1396846" cy="2230494"/>
          </a:xfrm>
          <a:prstGeom prst="triangle">
            <a:avLst/>
          </a:prstGeom>
          <a:solidFill>
            <a:schemeClr val="bg1"/>
          </a:solidFill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8" name="Arc 17">
            <a:extLst>
              <a:ext uri="{FF2B5EF4-FFF2-40B4-BE49-F238E27FC236}">
                <a16:creationId xmlns:a16="http://schemas.microsoft.com/office/drawing/2014/main" id="{3950E710-A715-460D-AD41-0AD29C2C45C6}"/>
              </a:ext>
            </a:extLst>
          </p:cNvPr>
          <p:cNvSpPr/>
          <p:nvPr/>
        </p:nvSpPr>
        <p:spPr>
          <a:xfrm rot="13489741">
            <a:off x="2645462" y="2553011"/>
            <a:ext cx="423268" cy="762000"/>
          </a:xfrm>
          <a:prstGeom prst="arc">
            <a:avLst>
              <a:gd name="adj1" fmla="val 17106513"/>
              <a:gd name="adj2" fmla="val 20103294"/>
            </a:avLst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3577C0B-A05F-4779-A51D-D02FE0FBA90B}"/>
              </a:ext>
            </a:extLst>
          </p:cNvPr>
          <p:cNvSpPr txBox="1"/>
          <p:nvPr/>
        </p:nvSpPr>
        <p:spPr>
          <a:xfrm rot="214883">
            <a:off x="1286602" y="1029747"/>
            <a:ext cx="34336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400" dirty="0"/>
              <a:t>P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B630639E-2EA0-451A-BE34-B6D2FC620700}"/>
              </a:ext>
            </a:extLst>
          </p:cNvPr>
          <p:cNvSpPr txBox="1"/>
          <p:nvPr/>
        </p:nvSpPr>
        <p:spPr>
          <a:xfrm rot="1072394">
            <a:off x="5919970" y="1150398"/>
            <a:ext cx="3834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</a:t>
            </a:r>
            <a:endParaRPr lang="en-IN" sz="2400" dirty="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C52810A7-00F2-4C30-8FE7-B2415ED8180E}"/>
              </a:ext>
            </a:extLst>
          </p:cNvPr>
          <p:cNvSpPr txBox="1"/>
          <p:nvPr/>
        </p:nvSpPr>
        <p:spPr>
          <a:xfrm rot="895136">
            <a:off x="7477023" y="3283198"/>
            <a:ext cx="3122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L</a:t>
            </a:r>
            <a:endParaRPr lang="en-IN" sz="2400" dirty="0"/>
          </a:p>
        </p:txBody>
      </p:sp>
      <p:sp>
        <p:nvSpPr>
          <p:cNvPr id="47" name="TextBox 46"/>
          <p:cNvSpPr txBox="1"/>
          <p:nvPr/>
        </p:nvSpPr>
        <p:spPr>
          <a:xfrm rot="2141780">
            <a:off x="2006898" y="2704784"/>
            <a:ext cx="838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20°</a:t>
            </a:r>
            <a:endParaRPr lang="en-IN" sz="2400" dirty="0"/>
          </a:p>
        </p:txBody>
      </p:sp>
      <p:cxnSp>
        <p:nvCxnSpPr>
          <p:cNvPr id="49" name="Straight Connector 48"/>
          <p:cNvCxnSpPr/>
          <p:nvPr/>
        </p:nvCxnSpPr>
        <p:spPr>
          <a:xfrm flipH="1">
            <a:off x="1600200" y="2743200"/>
            <a:ext cx="76200" cy="304800"/>
          </a:xfrm>
          <a:prstGeom prst="line">
            <a:avLst/>
          </a:prstGeom>
          <a:ln w="190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8" name="Group 57"/>
          <p:cNvGrpSpPr/>
          <p:nvPr/>
        </p:nvGrpSpPr>
        <p:grpSpPr>
          <a:xfrm>
            <a:off x="1905000" y="1981200"/>
            <a:ext cx="228600" cy="304800"/>
            <a:chOff x="1905000" y="1981200"/>
            <a:chExt cx="228600" cy="304800"/>
          </a:xfrm>
        </p:grpSpPr>
        <p:cxnSp>
          <p:nvCxnSpPr>
            <p:cNvPr id="51" name="Straight Connector 50"/>
            <p:cNvCxnSpPr/>
            <p:nvPr/>
          </p:nvCxnSpPr>
          <p:spPr>
            <a:xfrm flipH="1">
              <a:off x="1981200" y="2057400"/>
              <a:ext cx="152400" cy="228600"/>
            </a:xfrm>
            <a:prstGeom prst="line">
              <a:avLst/>
            </a:prstGeom>
            <a:ln w="1905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/>
            <p:nvPr/>
          </p:nvCxnSpPr>
          <p:spPr>
            <a:xfrm flipH="1">
              <a:off x="1905000" y="1981200"/>
              <a:ext cx="152400" cy="228600"/>
            </a:xfrm>
            <a:prstGeom prst="line">
              <a:avLst/>
            </a:prstGeom>
            <a:ln w="1905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1" name="Isosceles Triangle 60">
            <a:extLst>
              <a:ext uri="{FF2B5EF4-FFF2-40B4-BE49-F238E27FC236}">
                <a16:creationId xmlns:a16="http://schemas.microsoft.com/office/drawing/2014/main" id="{6213A9C0-7923-41C1-9666-1408FB254013}"/>
              </a:ext>
            </a:extLst>
          </p:cNvPr>
          <p:cNvSpPr/>
          <p:nvPr/>
        </p:nvSpPr>
        <p:spPr>
          <a:xfrm rot="18484116">
            <a:off x="6401432" y="1036669"/>
            <a:ext cx="1396846" cy="2230494"/>
          </a:xfrm>
          <a:prstGeom prst="triangle">
            <a:avLst/>
          </a:prstGeom>
          <a:solidFill>
            <a:schemeClr val="bg1"/>
          </a:solidFill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2" name="Arc 61">
            <a:extLst>
              <a:ext uri="{FF2B5EF4-FFF2-40B4-BE49-F238E27FC236}">
                <a16:creationId xmlns:a16="http://schemas.microsoft.com/office/drawing/2014/main" id="{3950E710-A715-460D-AD41-0AD29C2C45C6}"/>
              </a:ext>
            </a:extLst>
          </p:cNvPr>
          <p:cNvSpPr/>
          <p:nvPr/>
        </p:nvSpPr>
        <p:spPr>
          <a:xfrm rot="3303611">
            <a:off x="6089299" y="1306093"/>
            <a:ext cx="423268" cy="762000"/>
          </a:xfrm>
          <a:prstGeom prst="arc">
            <a:avLst>
              <a:gd name="adj1" fmla="val 17420863"/>
              <a:gd name="adj2" fmla="val 20600296"/>
            </a:avLst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3" name="TextBox 62"/>
          <p:cNvSpPr txBox="1"/>
          <p:nvPr/>
        </p:nvSpPr>
        <p:spPr>
          <a:xfrm rot="1343847">
            <a:off x="6533338" y="1742476"/>
            <a:ext cx="838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20°</a:t>
            </a:r>
            <a:endParaRPr lang="en-IN" sz="2400" dirty="0"/>
          </a:p>
        </p:txBody>
      </p:sp>
      <p:grpSp>
        <p:nvGrpSpPr>
          <p:cNvPr id="64" name="Group 63"/>
          <p:cNvGrpSpPr/>
          <p:nvPr/>
        </p:nvGrpSpPr>
        <p:grpSpPr>
          <a:xfrm>
            <a:off x="6858000" y="2438400"/>
            <a:ext cx="228600" cy="304800"/>
            <a:chOff x="1905000" y="1981200"/>
            <a:chExt cx="228600" cy="304800"/>
          </a:xfrm>
        </p:grpSpPr>
        <p:cxnSp>
          <p:nvCxnSpPr>
            <p:cNvPr id="65" name="Straight Connector 64"/>
            <p:cNvCxnSpPr/>
            <p:nvPr/>
          </p:nvCxnSpPr>
          <p:spPr>
            <a:xfrm flipH="1">
              <a:off x="1981200" y="2057400"/>
              <a:ext cx="152400" cy="228600"/>
            </a:xfrm>
            <a:prstGeom prst="line">
              <a:avLst/>
            </a:prstGeom>
            <a:ln w="1905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/>
            <p:cNvCxnSpPr/>
            <p:nvPr/>
          </p:nvCxnSpPr>
          <p:spPr>
            <a:xfrm flipH="1">
              <a:off x="1905000" y="1981200"/>
              <a:ext cx="152400" cy="228600"/>
            </a:xfrm>
            <a:prstGeom prst="line">
              <a:avLst/>
            </a:prstGeom>
            <a:ln w="1905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67" name="Straight Connector 66"/>
          <p:cNvCxnSpPr/>
          <p:nvPr/>
        </p:nvCxnSpPr>
        <p:spPr>
          <a:xfrm flipH="1">
            <a:off x="7391400" y="1828800"/>
            <a:ext cx="152400" cy="228600"/>
          </a:xfrm>
          <a:prstGeom prst="line">
            <a:avLst/>
          </a:prstGeom>
          <a:ln w="190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TextBox 68">
            <a:extLst>
              <a:ext uri="{FF2B5EF4-FFF2-40B4-BE49-F238E27FC236}">
                <a16:creationId xmlns:a16="http://schemas.microsoft.com/office/drawing/2014/main" id="{C52810A7-00F2-4C30-8FE7-B2415ED8180E}"/>
              </a:ext>
            </a:extLst>
          </p:cNvPr>
          <p:cNvSpPr txBox="1"/>
          <p:nvPr/>
        </p:nvSpPr>
        <p:spPr>
          <a:xfrm rot="1203366">
            <a:off x="8391421" y="2063998"/>
            <a:ext cx="3122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M</a:t>
            </a:r>
            <a:endParaRPr lang="en-IN" sz="2400" dirty="0"/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33577C0B-A05F-4779-A51D-D02FE0FBA90B}"/>
              </a:ext>
            </a:extLst>
          </p:cNvPr>
          <p:cNvSpPr txBox="1"/>
          <p:nvPr/>
        </p:nvSpPr>
        <p:spPr>
          <a:xfrm rot="847114">
            <a:off x="395260" y="2580544"/>
            <a:ext cx="3914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Q</a:t>
            </a:r>
            <a:endParaRPr lang="en-IN" sz="2400" dirty="0"/>
          </a:p>
        </p:txBody>
      </p:sp>
      <p:sp>
        <p:nvSpPr>
          <p:cNvPr id="78" name="TextBox 77"/>
          <p:cNvSpPr txBox="1"/>
          <p:nvPr/>
        </p:nvSpPr>
        <p:spPr>
          <a:xfrm>
            <a:off x="3581400" y="1295400"/>
            <a:ext cx="1981200" cy="510778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   </a:t>
            </a:r>
            <a:r>
              <a:rPr lang="en-US" sz="2400" dirty="0">
                <a:latin typeface="Calibri" pitchFamily="34" charset="0"/>
                <a:cs typeface="Calibri" pitchFamily="34" charset="0"/>
              </a:rPr>
              <a:t>QR  = MN (S)</a:t>
            </a:r>
            <a:endParaRPr lang="en-IN" sz="24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89" name="TextBox 88"/>
          <p:cNvSpPr txBox="1"/>
          <p:nvPr/>
        </p:nvSpPr>
        <p:spPr>
          <a:xfrm>
            <a:off x="3352800" y="1981200"/>
            <a:ext cx="2667000" cy="510778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IN" sz="2400" dirty="0"/>
              <a:t>∠R  </a:t>
            </a:r>
            <a:r>
              <a:rPr lang="en-US" sz="24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= </a:t>
            </a:r>
            <a:r>
              <a:rPr lang="en-IN" sz="2400" dirty="0"/>
              <a:t>∠</a:t>
            </a:r>
            <a:r>
              <a:rPr lang="en-US" sz="24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N = 20° (A)</a:t>
            </a:r>
            <a:endParaRPr lang="en-IN" sz="2400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95" name="TextBox 94"/>
          <p:cNvSpPr txBox="1"/>
          <p:nvPr/>
        </p:nvSpPr>
        <p:spPr>
          <a:xfrm>
            <a:off x="3733800" y="2659805"/>
            <a:ext cx="1981200" cy="510778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RP  =  NL (S)</a:t>
            </a:r>
            <a:endParaRPr lang="en-IN" sz="2400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  <p:grpSp>
        <p:nvGrpSpPr>
          <p:cNvPr id="99" name="Group 98"/>
          <p:cNvGrpSpPr/>
          <p:nvPr/>
        </p:nvGrpSpPr>
        <p:grpSpPr>
          <a:xfrm>
            <a:off x="609600" y="5737622"/>
            <a:ext cx="7772400" cy="510778"/>
            <a:chOff x="533400" y="5562600"/>
            <a:chExt cx="7772400" cy="510778"/>
          </a:xfrm>
          <a:solidFill>
            <a:schemeClr val="accent5">
              <a:lumMod val="50000"/>
            </a:schemeClr>
          </a:solidFill>
        </p:grpSpPr>
        <p:sp>
          <p:nvSpPr>
            <p:cNvPr id="97" name="Rounded Rectangle 96"/>
            <p:cNvSpPr/>
            <p:nvPr/>
          </p:nvSpPr>
          <p:spPr>
            <a:xfrm>
              <a:off x="533400" y="5562600"/>
              <a:ext cx="7772400" cy="510778"/>
            </a:xfrm>
            <a:prstGeom prst="roundRect">
              <a:avLst/>
            </a:prstGeom>
            <a:grpFill/>
          </p:spPr>
          <p:txBody>
            <a:bodyPr wrap="square">
              <a:spAutoFit/>
            </a:bodyPr>
            <a:lstStyle/>
            <a:p>
              <a:r>
                <a:rPr lang="en-SG" sz="2400" dirty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rPr>
                <a:t>So by applying SAS congruency rule  we get </a:t>
              </a:r>
              <a:r>
                <a:rPr lang="en-SG" sz="2400" b="1" dirty="0">
                  <a:solidFill>
                    <a:srgbClr val="FFC000"/>
                  </a:solidFill>
                  <a:latin typeface="Calibri" pitchFamily="34" charset="0"/>
                  <a:cs typeface="Calibri" pitchFamily="34" charset="0"/>
                </a:rPr>
                <a:t>∆PQR</a:t>
              </a:r>
              <a:r>
                <a:rPr lang="en-US" sz="2400" b="1" dirty="0">
                  <a:solidFill>
                    <a:srgbClr val="FFC000"/>
                  </a:solidFill>
                  <a:latin typeface="Calibri" pitchFamily="34" charset="0"/>
                  <a:cs typeface="Calibri" pitchFamily="34" charset="0"/>
                </a:rPr>
                <a:t>        </a:t>
              </a:r>
              <a:r>
                <a:rPr lang="en-SG" sz="2400" b="1" dirty="0">
                  <a:solidFill>
                    <a:srgbClr val="FFC000"/>
                  </a:solidFill>
                  <a:latin typeface="Calibri" pitchFamily="34" charset="0"/>
                  <a:cs typeface="Calibri" pitchFamily="34" charset="0"/>
                </a:rPr>
                <a:t>∆LMN</a:t>
              </a:r>
              <a:endParaRPr lang="en-SG" sz="2400" dirty="0">
                <a:solidFill>
                  <a:srgbClr val="FFC000"/>
                </a:solidFill>
                <a:latin typeface="Calibri" pitchFamily="34" charset="0"/>
                <a:cs typeface="Calibri" pitchFamily="34" charset="0"/>
              </a:endParaRPr>
            </a:p>
          </p:txBody>
        </p:sp>
        <p:pic>
          <p:nvPicPr>
            <p:cNvPr id="98" name="Picture 5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6858000" y="5715000"/>
              <a:ext cx="342900" cy="264739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8" name="Rectangle: Rounded Corners 3">
            <a:extLst>
              <a:ext uri="{FF2B5EF4-FFF2-40B4-BE49-F238E27FC236}">
                <a16:creationId xmlns:a16="http://schemas.microsoft.com/office/drawing/2014/main" id="{50E387CB-693A-4926-8756-3374A9AE5FCD}"/>
              </a:ext>
            </a:extLst>
          </p:cNvPr>
          <p:cNvSpPr/>
          <p:nvPr/>
        </p:nvSpPr>
        <p:spPr>
          <a:xfrm>
            <a:off x="1828800" y="76200"/>
            <a:ext cx="5562600" cy="609600"/>
          </a:xfrm>
          <a:prstGeom prst="roundRect">
            <a:avLst/>
          </a:prstGeom>
          <a:solidFill>
            <a:srgbClr val="00206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3600" dirty="0"/>
              <a:t>SAS Congruency criteria</a:t>
            </a:r>
          </a:p>
        </p:txBody>
      </p:sp>
      <p:cxnSp>
        <p:nvCxnSpPr>
          <p:cNvPr id="41" name="Straight Arrow Connector 40"/>
          <p:cNvCxnSpPr/>
          <p:nvPr/>
        </p:nvCxnSpPr>
        <p:spPr>
          <a:xfrm>
            <a:off x="1981200" y="3048000"/>
            <a:ext cx="2133600" cy="12192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/>
          <p:nvPr/>
        </p:nvCxnSpPr>
        <p:spPr>
          <a:xfrm flipH="1">
            <a:off x="5410200" y="2895600"/>
            <a:ext cx="1676400" cy="14478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45" name="TextBox 44"/>
          <p:cNvSpPr txBox="1"/>
          <p:nvPr/>
        </p:nvSpPr>
        <p:spPr>
          <a:xfrm>
            <a:off x="1752600" y="762000"/>
            <a:ext cx="1752600" cy="461665"/>
          </a:xfrm>
          <a:prstGeom prst="rect">
            <a:avLst/>
          </a:prstGeom>
          <a:solidFill>
            <a:schemeClr val="accent4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EXAMPLE 1</a:t>
            </a:r>
            <a:endParaRPr lang="en-IN" sz="2400" dirty="0">
              <a:solidFill>
                <a:schemeClr val="bg1"/>
              </a:solidFill>
            </a:endParaRPr>
          </a:p>
        </p:txBody>
      </p:sp>
      <p:grpSp>
        <p:nvGrpSpPr>
          <p:cNvPr id="46" name="Group 45"/>
          <p:cNvGrpSpPr/>
          <p:nvPr/>
        </p:nvGrpSpPr>
        <p:grpSpPr>
          <a:xfrm>
            <a:off x="3453123" y="3210674"/>
            <a:ext cx="3291341" cy="2433752"/>
            <a:chOff x="3453123" y="3210674"/>
            <a:chExt cx="3291341" cy="2433752"/>
          </a:xfrm>
        </p:grpSpPr>
        <p:grpSp>
          <p:nvGrpSpPr>
            <p:cNvPr id="44" name="Group 43"/>
            <p:cNvGrpSpPr/>
            <p:nvPr/>
          </p:nvGrpSpPr>
          <p:grpSpPr>
            <a:xfrm>
              <a:off x="3453123" y="3210674"/>
              <a:ext cx="3291341" cy="2433752"/>
              <a:chOff x="3453123" y="3210674"/>
              <a:chExt cx="3291341" cy="2433752"/>
            </a:xfrm>
          </p:grpSpPr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F21D02F2-046A-4448-9E98-4710DCD4E4FB}"/>
                  </a:ext>
                </a:extLst>
              </p:cNvPr>
              <p:cNvSpPr txBox="1"/>
              <p:nvPr/>
            </p:nvSpPr>
            <p:spPr>
              <a:xfrm rot="640567">
                <a:off x="6117369" y="5182761"/>
                <a:ext cx="62709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/>
                  <a:t>R,N</a:t>
                </a:r>
                <a:endParaRPr lang="en-IN" sz="2400" dirty="0"/>
              </a:p>
            </p:txBody>
          </p:sp>
          <p:sp>
            <p:nvSpPr>
              <p:cNvPr id="30" name="Isosceles Triangle 29">
                <a:extLst>
                  <a:ext uri="{FF2B5EF4-FFF2-40B4-BE49-F238E27FC236}">
                    <a16:creationId xmlns:a16="http://schemas.microsoft.com/office/drawing/2014/main" id="{6213A9C0-7923-41C1-9666-1408FB254013}"/>
                  </a:ext>
                </a:extLst>
              </p:cNvPr>
              <p:cNvSpPr/>
              <p:nvPr/>
            </p:nvSpPr>
            <p:spPr>
              <a:xfrm rot="7318887">
                <a:off x="4538886" y="3692310"/>
                <a:ext cx="1396846" cy="2230494"/>
              </a:xfrm>
              <a:prstGeom prst="triangle">
                <a:avLst/>
              </a:prstGeom>
              <a:solidFill>
                <a:schemeClr val="bg1"/>
              </a:solidFill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33577C0B-A05F-4779-A51D-D02FE0FBA90B}"/>
                  </a:ext>
                </a:extLst>
              </p:cNvPr>
              <p:cNvSpPr txBox="1"/>
              <p:nvPr/>
            </p:nvSpPr>
            <p:spPr>
              <a:xfrm rot="214883">
                <a:off x="4437952" y="3210674"/>
                <a:ext cx="51200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IN" sz="2400" dirty="0"/>
                  <a:t>P,L</a:t>
                </a:r>
              </a:p>
            </p:txBody>
          </p:sp>
          <p:sp>
            <p:nvSpPr>
              <p:cNvPr id="34" name="TextBox 33"/>
              <p:cNvSpPr txBox="1"/>
              <p:nvPr/>
            </p:nvSpPr>
            <p:spPr>
              <a:xfrm rot="2141780">
                <a:off x="5242566" y="4885711"/>
                <a:ext cx="8382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/>
                  <a:t>20°</a:t>
                </a:r>
                <a:endParaRPr lang="en-IN" sz="2400" dirty="0"/>
              </a:p>
            </p:txBody>
          </p:sp>
          <p:cxnSp>
            <p:nvCxnSpPr>
              <p:cNvPr id="35" name="Straight Connector 34"/>
              <p:cNvCxnSpPr/>
              <p:nvPr/>
            </p:nvCxnSpPr>
            <p:spPr>
              <a:xfrm flipH="1">
                <a:off x="4835868" y="4924127"/>
                <a:ext cx="76200" cy="304800"/>
              </a:xfrm>
              <a:prstGeom prst="line">
                <a:avLst/>
              </a:prstGeom>
              <a:ln w="1905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36" name="Group 35"/>
              <p:cNvGrpSpPr/>
              <p:nvPr/>
            </p:nvGrpSpPr>
            <p:grpSpPr>
              <a:xfrm>
                <a:off x="5140668" y="4162127"/>
                <a:ext cx="228600" cy="304800"/>
                <a:chOff x="1905000" y="1981200"/>
                <a:chExt cx="228600" cy="304800"/>
              </a:xfrm>
            </p:grpSpPr>
            <p:cxnSp>
              <p:nvCxnSpPr>
                <p:cNvPr id="37" name="Straight Connector 36"/>
                <p:cNvCxnSpPr/>
                <p:nvPr/>
              </p:nvCxnSpPr>
              <p:spPr>
                <a:xfrm flipH="1">
                  <a:off x="1981200" y="2057400"/>
                  <a:ext cx="152400" cy="228600"/>
                </a:xfrm>
                <a:prstGeom prst="line">
                  <a:avLst/>
                </a:prstGeom>
                <a:ln w="19050">
                  <a:solidFill>
                    <a:srgbClr val="00206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8" name="Straight Connector 37"/>
                <p:cNvCxnSpPr/>
                <p:nvPr/>
              </p:nvCxnSpPr>
              <p:spPr>
                <a:xfrm flipH="1">
                  <a:off x="1905000" y="1981200"/>
                  <a:ext cx="152400" cy="228600"/>
                </a:xfrm>
                <a:prstGeom prst="line">
                  <a:avLst/>
                </a:prstGeom>
                <a:ln w="19050">
                  <a:solidFill>
                    <a:srgbClr val="00206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33577C0B-A05F-4779-A51D-D02FE0FBA90B}"/>
                  </a:ext>
                </a:extLst>
              </p:cNvPr>
              <p:cNvSpPr txBox="1"/>
              <p:nvPr/>
            </p:nvSpPr>
            <p:spPr>
              <a:xfrm rot="847114">
                <a:off x="3453123" y="4761471"/>
                <a:ext cx="74706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/>
                  <a:t>Q,M</a:t>
                </a:r>
                <a:endParaRPr lang="en-IN" sz="2400" dirty="0"/>
              </a:p>
            </p:txBody>
          </p:sp>
        </p:grpSp>
        <p:sp>
          <p:nvSpPr>
            <p:cNvPr id="43" name="Arc 42">
              <a:extLst>
                <a:ext uri="{FF2B5EF4-FFF2-40B4-BE49-F238E27FC236}">
                  <a16:creationId xmlns:a16="http://schemas.microsoft.com/office/drawing/2014/main" id="{3950E710-A715-460D-AD41-0AD29C2C45C6}"/>
                </a:ext>
              </a:extLst>
            </p:cNvPr>
            <p:cNvSpPr/>
            <p:nvPr/>
          </p:nvSpPr>
          <p:spPr>
            <a:xfrm rot="13332523">
              <a:off x="5916093" y="4767789"/>
              <a:ext cx="423268" cy="762000"/>
            </a:xfrm>
            <a:prstGeom prst="arc">
              <a:avLst>
                <a:gd name="adj1" fmla="val 17420863"/>
                <a:gd name="adj2" fmla="val 20600296"/>
              </a:avLst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</p:grpSp>
    </p:spTree>
    <p:extLst>
      <p:ext uri="{BB962C8B-B14F-4D97-AF65-F5344CB8AC3E}">
        <p14:creationId xmlns:p14="http://schemas.microsoft.com/office/powerpoint/2010/main" val="25221504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0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000"/>
                            </p:stCondLst>
                            <p:childTnLst>
                              <p:par>
                                <p:cTn id="2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0"/>
                            </p:stCondLst>
                            <p:childTnLst>
                              <p:par>
                                <p:cTn id="33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6000"/>
                            </p:stCondLst>
                            <p:childTnLst>
                              <p:par>
                                <p:cTn id="3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7000"/>
                            </p:stCondLst>
                            <p:childTnLst>
                              <p:par>
                                <p:cTn id="4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8000"/>
                            </p:stCondLst>
                            <p:childTnLst>
                              <p:par>
                                <p:cTn id="4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1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9000"/>
                            </p:stCondLst>
                            <p:childTnLst>
                              <p:par>
                                <p:cTn id="5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1000"/>
                            </p:stCondLst>
                            <p:childTnLst>
                              <p:par>
                                <p:cTn id="57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62" grpId="0" animBg="1"/>
      <p:bldP spid="62" grpId="1" animBg="1"/>
      <p:bldP spid="78" grpId="0" animBg="1"/>
      <p:bldP spid="89" grpId="0" animBg="1"/>
      <p:bldP spid="9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TextBox 83"/>
          <p:cNvSpPr txBox="1"/>
          <p:nvPr/>
        </p:nvSpPr>
        <p:spPr>
          <a:xfrm>
            <a:off x="1508909" y="2652747"/>
            <a:ext cx="1981200" cy="510778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   </a:t>
            </a:r>
            <a:r>
              <a:rPr lang="en-US" sz="2400" dirty="0">
                <a:latin typeface="Calibri" pitchFamily="34" charset="0"/>
              </a:rPr>
              <a:t>AB</a:t>
            </a:r>
            <a:r>
              <a:rPr lang="en-US" sz="2400" dirty="0">
                <a:latin typeface="Calibri" pitchFamily="34" charset="0"/>
                <a:cs typeface="Calibri" pitchFamily="34" charset="0"/>
              </a:rPr>
              <a:t>  = XY (S)</a:t>
            </a:r>
            <a:endParaRPr lang="en-IN" sz="24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3642509" y="2630125"/>
            <a:ext cx="2514600" cy="510778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IN" sz="2400" dirty="0"/>
              <a:t>∠B  </a:t>
            </a:r>
            <a:r>
              <a:rPr lang="en-US" sz="24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= </a:t>
            </a:r>
            <a:r>
              <a:rPr lang="en-IN" sz="2400" dirty="0"/>
              <a:t>∠</a:t>
            </a:r>
            <a:r>
              <a:rPr lang="en-US" sz="2400" dirty="0">
                <a:solidFill>
                  <a:schemeClr val="bg1"/>
                </a:solidFill>
                <a:latin typeface="Calibri" pitchFamily="34" charset="0"/>
              </a:rPr>
              <a:t>Z</a:t>
            </a:r>
            <a:r>
              <a:rPr lang="en-US" sz="24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= 25° (A)</a:t>
            </a:r>
            <a:endParaRPr lang="en-IN" sz="2400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86" name="TextBox 85"/>
          <p:cNvSpPr txBox="1"/>
          <p:nvPr/>
        </p:nvSpPr>
        <p:spPr>
          <a:xfrm>
            <a:off x="6309509" y="2630125"/>
            <a:ext cx="1981200" cy="510778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BC  =  YZ (S)</a:t>
            </a:r>
            <a:endParaRPr lang="en-IN" sz="2400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D30C2D4F-9134-4E11-B212-1E8D035BE87B}"/>
              </a:ext>
            </a:extLst>
          </p:cNvPr>
          <p:cNvGrpSpPr/>
          <p:nvPr/>
        </p:nvGrpSpPr>
        <p:grpSpPr>
          <a:xfrm>
            <a:off x="2366258" y="680300"/>
            <a:ext cx="2333569" cy="1876026"/>
            <a:chOff x="1423439" y="835359"/>
            <a:chExt cx="2883835" cy="2548975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33577C0B-A05F-4779-A51D-D02FE0FBA90B}"/>
                </a:ext>
              </a:extLst>
            </p:cNvPr>
            <p:cNvSpPr txBox="1"/>
            <p:nvPr/>
          </p:nvSpPr>
          <p:spPr>
            <a:xfrm rot="214883">
              <a:off x="3567956" y="835359"/>
              <a:ext cx="36260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/>
                <a:t>A</a:t>
              </a:r>
              <a:endParaRPr lang="en-IN" sz="2400" dirty="0"/>
            </a:p>
          </p:txBody>
        </p:sp>
        <p:grpSp>
          <p:nvGrpSpPr>
            <p:cNvPr id="37" name="Group 36"/>
            <p:cNvGrpSpPr/>
            <p:nvPr/>
          </p:nvGrpSpPr>
          <p:grpSpPr>
            <a:xfrm>
              <a:off x="1662268" y="2337352"/>
              <a:ext cx="1217105" cy="1046982"/>
              <a:chOff x="1662268" y="2337352"/>
              <a:chExt cx="1217105" cy="1046982"/>
            </a:xfrm>
          </p:grpSpPr>
          <p:sp>
            <p:nvSpPr>
              <p:cNvPr id="18" name="Arc 17">
                <a:extLst>
                  <a:ext uri="{FF2B5EF4-FFF2-40B4-BE49-F238E27FC236}">
                    <a16:creationId xmlns:a16="http://schemas.microsoft.com/office/drawing/2014/main" id="{3950E710-A715-460D-AD41-0AD29C2C45C6}"/>
                  </a:ext>
                </a:extLst>
              </p:cNvPr>
              <p:cNvSpPr/>
              <p:nvPr/>
            </p:nvSpPr>
            <p:spPr>
              <a:xfrm rot="21042514">
                <a:off x="1662268" y="2622334"/>
                <a:ext cx="423268" cy="762000"/>
              </a:xfrm>
              <a:prstGeom prst="arc">
                <a:avLst>
                  <a:gd name="adj1" fmla="val 17106513"/>
                  <a:gd name="adj2" fmla="val 20312811"/>
                </a:avLst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  <p:sp>
            <p:nvSpPr>
              <p:cNvPr id="47" name="TextBox 46"/>
              <p:cNvSpPr txBox="1"/>
              <p:nvPr/>
            </p:nvSpPr>
            <p:spPr>
              <a:xfrm rot="21394141">
                <a:off x="2041174" y="2337352"/>
                <a:ext cx="83819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/>
                  <a:t>25°</a:t>
                </a:r>
                <a:endParaRPr lang="en-IN" sz="2400" dirty="0"/>
              </a:p>
            </p:txBody>
          </p:sp>
        </p:grpSp>
        <p:cxnSp>
          <p:nvCxnSpPr>
            <p:cNvPr id="49" name="Straight Connector 48"/>
            <p:cNvCxnSpPr/>
            <p:nvPr/>
          </p:nvCxnSpPr>
          <p:spPr>
            <a:xfrm>
              <a:off x="2968502" y="2733374"/>
              <a:ext cx="49" cy="309070"/>
            </a:xfrm>
            <a:prstGeom prst="line">
              <a:avLst/>
            </a:prstGeom>
            <a:ln w="1905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33577C0B-A05F-4779-A51D-D02FE0FBA90B}"/>
                </a:ext>
              </a:extLst>
            </p:cNvPr>
            <p:cNvSpPr txBox="1"/>
            <p:nvPr/>
          </p:nvSpPr>
          <p:spPr>
            <a:xfrm>
              <a:off x="1423439" y="2813844"/>
              <a:ext cx="35137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/>
                <a:t>B</a:t>
              </a:r>
              <a:endParaRPr lang="en-IN" sz="2400" dirty="0"/>
            </a:p>
          </p:txBody>
        </p:sp>
        <p:cxnSp>
          <p:nvCxnSpPr>
            <p:cNvPr id="34" name="Straight Connector 33"/>
            <p:cNvCxnSpPr/>
            <p:nvPr/>
          </p:nvCxnSpPr>
          <p:spPr>
            <a:xfrm>
              <a:off x="1596902" y="2890044"/>
              <a:ext cx="2514600" cy="0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/>
          </p:nvCxnSpPr>
          <p:spPr>
            <a:xfrm>
              <a:off x="3654302" y="1366044"/>
              <a:ext cx="457200" cy="1524000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/>
            <p:nvPr/>
          </p:nvCxnSpPr>
          <p:spPr>
            <a:xfrm flipH="1">
              <a:off x="1596902" y="1366044"/>
              <a:ext cx="2057400" cy="1524000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6" name="Group 35"/>
            <p:cNvGrpSpPr/>
            <p:nvPr/>
          </p:nvGrpSpPr>
          <p:grpSpPr>
            <a:xfrm>
              <a:off x="2587502" y="1939200"/>
              <a:ext cx="198783" cy="265044"/>
              <a:chOff x="2587502" y="1939200"/>
              <a:chExt cx="198783" cy="265044"/>
            </a:xfrm>
          </p:grpSpPr>
          <p:cxnSp>
            <p:nvCxnSpPr>
              <p:cNvPr id="68" name="Straight Connector 67"/>
              <p:cNvCxnSpPr/>
              <p:nvPr/>
            </p:nvCxnSpPr>
            <p:spPr>
              <a:xfrm>
                <a:off x="2587502" y="1975644"/>
                <a:ext cx="152400" cy="228600"/>
              </a:xfrm>
              <a:prstGeom prst="line">
                <a:avLst/>
              </a:prstGeom>
              <a:ln w="1905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" name="Straight Connector 70"/>
              <p:cNvCxnSpPr/>
              <p:nvPr/>
            </p:nvCxnSpPr>
            <p:spPr>
              <a:xfrm>
                <a:off x="2633885" y="1939200"/>
                <a:ext cx="152400" cy="228600"/>
              </a:xfrm>
              <a:prstGeom prst="line">
                <a:avLst/>
              </a:prstGeom>
              <a:ln w="1905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33577C0B-A05F-4779-A51D-D02FE0FBA90B}"/>
                </a:ext>
              </a:extLst>
            </p:cNvPr>
            <p:cNvSpPr txBox="1"/>
            <p:nvPr/>
          </p:nvSpPr>
          <p:spPr>
            <a:xfrm>
              <a:off x="3959102" y="2813844"/>
              <a:ext cx="34817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/>
                <a:t>C</a:t>
              </a:r>
              <a:endParaRPr lang="en-IN" sz="2400" dirty="0"/>
            </a:p>
          </p:txBody>
        </p:sp>
      </p:grpSp>
      <p:sp>
        <p:nvSpPr>
          <p:cNvPr id="82" name="Rectangle: Rounded Corners 3">
            <a:extLst>
              <a:ext uri="{FF2B5EF4-FFF2-40B4-BE49-F238E27FC236}">
                <a16:creationId xmlns:a16="http://schemas.microsoft.com/office/drawing/2014/main" id="{50E387CB-693A-4926-8756-3374A9AE5FCD}"/>
              </a:ext>
            </a:extLst>
          </p:cNvPr>
          <p:cNvSpPr/>
          <p:nvPr/>
        </p:nvSpPr>
        <p:spPr>
          <a:xfrm>
            <a:off x="1828800" y="76200"/>
            <a:ext cx="5562600" cy="609600"/>
          </a:xfrm>
          <a:prstGeom prst="roundRect">
            <a:avLst/>
          </a:prstGeom>
          <a:solidFill>
            <a:srgbClr val="00206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3600" dirty="0"/>
              <a:t>SAS Congruency criteria</a:t>
            </a:r>
          </a:p>
        </p:txBody>
      </p:sp>
      <p:sp>
        <p:nvSpPr>
          <p:cNvPr id="93" name="TextBox 92"/>
          <p:cNvSpPr txBox="1"/>
          <p:nvPr/>
        </p:nvSpPr>
        <p:spPr>
          <a:xfrm>
            <a:off x="707580" y="817719"/>
            <a:ext cx="1752600" cy="461665"/>
          </a:xfrm>
          <a:prstGeom prst="rect">
            <a:avLst/>
          </a:prstGeom>
          <a:solidFill>
            <a:schemeClr val="accent4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EXAMPLE 2</a:t>
            </a:r>
            <a:endParaRPr lang="en-IN" sz="2400" dirty="0">
              <a:solidFill>
                <a:schemeClr val="bg1"/>
              </a:solidFill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1B657AAD-1113-408D-89FF-EA8911D06457}"/>
              </a:ext>
            </a:extLst>
          </p:cNvPr>
          <p:cNvGrpSpPr/>
          <p:nvPr/>
        </p:nvGrpSpPr>
        <p:grpSpPr>
          <a:xfrm>
            <a:off x="5501370" y="751950"/>
            <a:ext cx="2534992" cy="1757593"/>
            <a:chOff x="4964222" y="672561"/>
            <a:chExt cx="3072140" cy="2616522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F21D02F2-046A-4448-9E98-4710DCD4E4FB}"/>
                </a:ext>
              </a:extLst>
            </p:cNvPr>
            <p:cNvSpPr txBox="1"/>
            <p:nvPr/>
          </p:nvSpPr>
          <p:spPr>
            <a:xfrm rot="21429744">
              <a:off x="4964222" y="2827418"/>
              <a:ext cx="33534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/>
                <a:t>Y</a:t>
              </a:r>
              <a:endParaRPr lang="en-IN" sz="2400" dirty="0"/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B630639E-2EA0-451A-BE34-B6D2FC620700}"/>
                </a:ext>
              </a:extLst>
            </p:cNvPr>
            <p:cNvSpPr txBox="1"/>
            <p:nvPr/>
          </p:nvSpPr>
          <p:spPr>
            <a:xfrm>
              <a:off x="5771118" y="672561"/>
              <a:ext cx="34496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/>
                <a:t>X</a:t>
              </a:r>
              <a:endParaRPr lang="en-IN" sz="2400" dirty="0"/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F21D02F2-046A-4448-9E98-4710DCD4E4FB}"/>
                </a:ext>
              </a:extLst>
            </p:cNvPr>
            <p:cNvSpPr txBox="1"/>
            <p:nvPr/>
          </p:nvSpPr>
          <p:spPr>
            <a:xfrm rot="21429744">
              <a:off x="7707426" y="2674859"/>
              <a:ext cx="32893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/>
                <a:t>Z</a:t>
              </a:r>
              <a:endParaRPr lang="en-IN" sz="2400" dirty="0"/>
            </a:p>
          </p:txBody>
        </p:sp>
        <p:cxnSp>
          <p:nvCxnSpPr>
            <p:cNvPr id="74" name="Straight Connector 73"/>
            <p:cNvCxnSpPr/>
            <p:nvPr/>
          </p:nvCxnSpPr>
          <p:spPr>
            <a:xfrm>
              <a:off x="6477000" y="2743200"/>
              <a:ext cx="49" cy="309070"/>
            </a:xfrm>
            <a:prstGeom prst="line">
              <a:avLst/>
            </a:prstGeom>
            <a:ln w="1905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Connector 94"/>
            <p:cNvCxnSpPr/>
            <p:nvPr/>
          </p:nvCxnSpPr>
          <p:spPr>
            <a:xfrm>
              <a:off x="5181600" y="2895600"/>
              <a:ext cx="2514600" cy="0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Connector 95"/>
            <p:cNvCxnSpPr/>
            <p:nvPr/>
          </p:nvCxnSpPr>
          <p:spPr>
            <a:xfrm>
              <a:off x="5943600" y="1295400"/>
              <a:ext cx="1752600" cy="1600200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Straight Connector 96"/>
            <p:cNvCxnSpPr/>
            <p:nvPr/>
          </p:nvCxnSpPr>
          <p:spPr>
            <a:xfrm flipH="1">
              <a:off x="5181600" y="1295400"/>
              <a:ext cx="762000" cy="1600200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8" name="Group 37"/>
            <p:cNvGrpSpPr/>
            <p:nvPr/>
          </p:nvGrpSpPr>
          <p:grpSpPr>
            <a:xfrm>
              <a:off x="6487494" y="2284043"/>
              <a:ext cx="1351907" cy="762000"/>
              <a:chOff x="6487494" y="2284043"/>
              <a:chExt cx="1351907" cy="762000"/>
            </a:xfrm>
          </p:grpSpPr>
          <p:sp>
            <p:nvSpPr>
              <p:cNvPr id="62" name="Arc 61">
                <a:extLst>
                  <a:ext uri="{FF2B5EF4-FFF2-40B4-BE49-F238E27FC236}">
                    <a16:creationId xmlns:a16="http://schemas.microsoft.com/office/drawing/2014/main" id="{3950E710-A715-460D-AD41-0AD29C2C45C6}"/>
                  </a:ext>
                </a:extLst>
              </p:cNvPr>
              <p:cNvSpPr/>
              <p:nvPr/>
            </p:nvSpPr>
            <p:spPr>
              <a:xfrm rot="12383730">
                <a:off x="7416133" y="2284043"/>
                <a:ext cx="423268" cy="762000"/>
              </a:xfrm>
              <a:prstGeom prst="arc">
                <a:avLst>
                  <a:gd name="adj1" fmla="val 17420863"/>
                  <a:gd name="adj2" fmla="val 20600296"/>
                </a:avLst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  <p:sp>
            <p:nvSpPr>
              <p:cNvPr id="112" name="TextBox 111"/>
              <p:cNvSpPr txBox="1"/>
              <p:nvPr/>
            </p:nvSpPr>
            <p:spPr>
              <a:xfrm rot="21394141">
                <a:off x="6487494" y="2298906"/>
                <a:ext cx="838200" cy="461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/>
                  <a:t>25°</a:t>
                </a:r>
                <a:endParaRPr lang="en-IN" sz="2400" dirty="0"/>
              </a:p>
            </p:txBody>
          </p:sp>
        </p:grpSp>
        <p:grpSp>
          <p:nvGrpSpPr>
            <p:cNvPr id="41" name="Group 40"/>
            <p:cNvGrpSpPr/>
            <p:nvPr/>
          </p:nvGrpSpPr>
          <p:grpSpPr>
            <a:xfrm>
              <a:off x="5466522" y="1981200"/>
              <a:ext cx="198783" cy="265044"/>
              <a:chOff x="2587502" y="1939200"/>
              <a:chExt cx="198783" cy="265044"/>
            </a:xfrm>
          </p:grpSpPr>
          <p:cxnSp>
            <p:nvCxnSpPr>
              <p:cNvPr id="43" name="Straight Connector 42"/>
              <p:cNvCxnSpPr/>
              <p:nvPr/>
            </p:nvCxnSpPr>
            <p:spPr>
              <a:xfrm>
                <a:off x="2587502" y="1975644"/>
                <a:ext cx="152400" cy="228600"/>
              </a:xfrm>
              <a:prstGeom prst="line">
                <a:avLst/>
              </a:prstGeom>
              <a:ln w="1905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Straight Connector 43"/>
              <p:cNvCxnSpPr/>
              <p:nvPr/>
            </p:nvCxnSpPr>
            <p:spPr>
              <a:xfrm>
                <a:off x="2633885" y="1939200"/>
                <a:ext cx="152400" cy="228600"/>
              </a:xfrm>
              <a:prstGeom prst="line">
                <a:avLst/>
              </a:prstGeom>
              <a:ln w="1905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40" name="TextBox 39">
            <a:extLst>
              <a:ext uri="{FF2B5EF4-FFF2-40B4-BE49-F238E27FC236}">
                <a16:creationId xmlns:a16="http://schemas.microsoft.com/office/drawing/2014/main" id="{3A321B43-A019-47D3-B67F-DFCB8A35D3C6}"/>
              </a:ext>
            </a:extLst>
          </p:cNvPr>
          <p:cNvSpPr txBox="1"/>
          <p:nvPr/>
        </p:nvSpPr>
        <p:spPr>
          <a:xfrm>
            <a:off x="688312" y="2827196"/>
            <a:ext cx="7828557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endParaRPr lang="en-IN" sz="3600" b="0" i="0" u="none" strike="noStrike" baseline="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0" i="0" u="none" strike="noStrike" baseline="0" dirty="0">
                <a:solidFill>
                  <a:srgbClr val="000000"/>
                </a:solidFill>
                <a:latin typeface="+mj-lt"/>
              </a:rPr>
              <a:t>Sides AB and BC of ΔABC are equal to the corresponding sides XY and YZ of ΔXYZ. 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2BA99688-7C1F-41FA-8D2C-598C73DCE0C1}"/>
              </a:ext>
            </a:extLst>
          </p:cNvPr>
          <p:cNvSpPr txBox="1"/>
          <p:nvPr/>
        </p:nvSpPr>
        <p:spPr>
          <a:xfrm>
            <a:off x="688312" y="3663402"/>
            <a:ext cx="8166128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endParaRPr lang="en-IN" sz="3600" b="0" i="0" u="none" strike="noStrike" baseline="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  <a:latin typeface="+mj-lt"/>
              </a:rPr>
              <a:t>C</a:t>
            </a:r>
            <a:r>
              <a:rPr lang="en-US" sz="2400" b="0" i="0" u="none" strike="noStrike" baseline="0" dirty="0">
                <a:solidFill>
                  <a:srgbClr val="000000"/>
                </a:solidFill>
                <a:latin typeface="+mj-lt"/>
              </a:rPr>
              <a:t>ommon angle between sides AB and BC is ⦟B=25° but the corresponding common angle between sides XY and YZ </a:t>
            </a:r>
            <a:br>
              <a:rPr lang="en-US" sz="2400" b="0" i="0" u="none" strike="noStrike" baseline="0" dirty="0">
                <a:solidFill>
                  <a:srgbClr val="000000"/>
                </a:solidFill>
                <a:latin typeface="+mj-lt"/>
              </a:rPr>
            </a:br>
            <a:r>
              <a:rPr lang="en-IN" sz="2400" dirty="0"/>
              <a:t>i.e. ∠Y  is unknown</a:t>
            </a:r>
            <a:r>
              <a:rPr lang="en-US" sz="2400" b="0" i="0" u="none" strike="noStrike" baseline="0" dirty="0">
                <a:solidFill>
                  <a:srgbClr val="000000"/>
                </a:solidFill>
                <a:latin typeface="+mj-lt"/>
              </a:rPr>
              <a:t> 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4256CE43-F83E-4B86-8899-0ACEB4D7E42A}"/>
              </a:ext>
            </a:extLst>
          </p:cNvPr>
          <p:cNvSpPr txBox="1"/>
          <p:nvPr/>
        </p:nvSpPr>
        <p:spPr>
          <a:xfrm>
            <a:off x="836449" y="5560778"/>
            <a:ext cx="7471101" cy="83099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solidFill>
                  <a:srgbClr val="000000"/>
                </a:solidFill>
                <a:latin typeface="Calibri" panose="020F0502020204030204" pitchFamily="34" charset="0"/>
              </a:rPr>
              <a:t>W</a:t>
            </a:r>
            <a:r>
              <a:rPr lang="en-US" sz="24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e cannot establish a one-to-one correspondence between the included angles. Hence </a:t>
            </a:r>
            <a:r>
              <a:rPr lang="en-IN" sz="2400" dirty="0"/>
              <a:t>Hence ∆ABC ≇ ∆XYZ</a:t>
            </a:r>
            <a:r>
              <a:rPr lang="en-US" sz="24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endParaRPr lang="en-IN" sz="2400" dirty="0"/>
          </a:p>
        </p:txBody>
      </p:sp>
    </p:spTree>
    <p:extLst>
      <p:ext uri="{BB962C8B-B14F-4D97-AF65-F5344CB8AC3E}">
        <p14:creationId xmlns:p14="http://schemas.microsoft.com/office/powerpoint/2010/main" val="25221504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 sz="3600" baseline="0"/>
            </a:lvl1pPr>
          </a:lstStyle>
          <a:p>
            <a:r>
              <a:rPr lang="en-US" dirty="0"/>
              <a:t>MM Index</a:t>
            </a:r>
            <a:endParaRPr lang="en-IN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19898495"/>
              </p:ext>
            </p:extLst>
          </p:nvPr>
        </p:nvGraphicFramePr>
        <p:xfrm>
          <a:off x="457200" y="1397001"/>
          <a:ext cx="8229600" cy="1915887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91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19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38629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Slide#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Thumbnail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Source and Attribution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8629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1</a:t>
                      </a:r>
                      <a:endParaRPr lang="en-IN" sz="1800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kern="1200" dirty="0"/>
                        <a:t> </a:t>
                      </a:r>
                      <a:r>
                        <a:rPr lang="en-IN" sz="1600" dirty="0">
                          <a:hlinkClick r:id="rId3"/>
                        </a:rPr>
                        <a:t>https://pixabay.com/fr/vectors/les-math%C3%A9matiques-sierpinski-696806/</a:t>
                      </a:r>
                      <a:endParaRPr lang="en-IN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38629"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 sz="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6" name="Picture 5" descr="mathematics-696806_640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905000" y="2286000"/>
            <a:ext cx="353374" cy="27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5648686"/>
      </p:ext>
    </p:extLst>
  </p:cSld>
  <p:clrMapOvr>
    <a:masterClrMapping/>
  </p:clrMapOvr>
  <p:transition/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2047</TotalTime>
  <Words>876</Words>
  <Application>Microsoft Office PowerPoint</Application>
  <PresentationFormat>On-screen Show (4:3)</PresentationFormat>
  <Paragraphs>162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Arial</vt:lpstr>
      <vt:lpstr>Calibri</vt:lpstr>
      <vt:lpstr>Cambria Math</vt:lpstr>
      <vt:lpstr>Noto Sans Symbols</vt:lpstr>
      <vt:lpstr>Verdana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MM Index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keshaba</dc:creator>
  <cp:lastModifiedBy>GIRIDHAR BALACHANDRAN 170905056</cp:lastModifiedBy>
  <cp:revision>179</cp:revision>
  <dcterms:created xsi:type="dcterms:W3CDTF">2018-12-16T04:20:25Z</dcterms:created>
  <dcterms:modified xsi:type="dcterms:W3CDTF">2021-02-21T06:54:12Z</dcterms:modified>
</cp:coreProperties>
</file>