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59" r:id="rId4"/>
    <p:sldId id="260" r:id="rId5"/>
    <p:sldId id="261" r:id="rId6"/>
    <p:sldId id="262" r:id="rId7"/>
    <p:sldId id="263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08" autoAdjust="0"/>
  </p:normalViewPr>
  <p:slideViewPr>
    <p:cSldViewPr>
      <p:cViewPr varScale="1">
        <p:scale>
          <a:sx n="60" d="100"/>
          <a:sy n="60" d="100"/>
        </p:scale>
        <p:origin x="146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99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 1</a:t>
            </a:r>
          </a:p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order to construct a triangle ∆DEF congruent to ∆ABC ,suppose only one angle say ⦟E =60° is </a:t>
            </a:r>
            <a:r>
              <a:rPr lang="en-I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known.Many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triangles are possible as shown below</a:t>
            </a:r>
            <a:endParaRPr lang="en-IN" b="0" dirty="0">
              <a:effectLst/>
            </a:endParaRPr>
          </a:p>
          <a:p>
            <a:br>
              <a:rPr lang="en-IN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097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STEP-2</a:t>
            </a:r>
            <a:endParaRPr lang="en-IN" b="0" dirty="0">
              <a:effectLst/>
            </a:endParaRPr>
          </a:p>
          <a:p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Suppose two parameters of triangle ∆DEF are known say EF=5cm and ⦟E=60°. The following triangles are possible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051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 3</a:t>
            </a:r>
          </a:p>
          <a:p>
            <a:pPr rtl="0"/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Suppose three parameters of triangle ∆DEF are known say EF=5cm , ⦟F=40°.   and ⦟E=60°.  The triangle is as shown below</a:t>
            </a:r>
            <a:endParaRPr lang="en-IN" b="0" dirty="0">
              <a:effectLst/>
            </a:endParaRPr>
          </a:p>
          <a:p>
            <a:br>
              <a:rPr lang="en-IN" dirty="0"/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617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0B46F6-024A-45D0-BE9B-47461B2CC962}"/>
              </a:ext>
            </a:extLst>
          </p:cNvPr>
          <p:cNvSpPr/>
          <p:nvPr/>
        </p:nvSpPr>
        <p:spPr>
          <a:xfrm>
            <a:off x="1295400" y="2590800"/>
            <a:ext cx="6781800" cy="1600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 dirty="0"/>
              <a:t>ASA Congruency criteria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E387CB-693A-4926-8756-3374A9AE5FCD}"/>
              </a:ext>
            </a:extLst>
          </p:cNvPr>
          <p:cNvSpPr/>
          <p:nvPr/>
        </p:nvSpPr>
        <p:spPr>
          <a:xfrm>
            <a:off x="1828800" y="76200"/>
            <a:ext cx="55626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ASA Congruency criteria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A3DB7E-E12C-482A-816B-9A6CD39AFB24}"/>
              </a:ext>
            </a:extLst>
          </p:cNvPr>
          <p:cNvSpPr/>
          <p:nvPr/>
        </p:nvSpPr>
        <p:spPr>
          <a:xfrm>
            <a:off x="838200" y="1103128"/>
            <a:ext cx="21336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Statement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5668D2-3FDE-492D-AA7C-47C5B6B48A46}"/>
              </a:ext>
            </a:extLst>
          </p:cNvPr>
          <p:cNvSpPr txBox="1"/>
          <p:nvPr/>
        </p:nvSpPr>
        <p:spPr>
          <a:xfrm>
            <a:off x="1237807" y="1907049"/>
            <a:ext cx="70096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400" dirty="0">
                <a:solidFill>
                  <a:schemeClr val="tx1"/>
                </a:solidFill>
              </a:rPr>
              <a:t>Two triangles become congruent if - </a:t>
            </a:r>
            <a:br>
              <a:rPr lang="en-SG" sz="2400" dirty="0">
                <a:solidFill>
                  <a:schemeClr val="tx1"/>
                </a:solidFill>
              </a:rPr>
            </a:br>
            <a:r>
              <a:rPr lang="en-SG" sz="2400" dirty="0">
                <a:solidFill>
                  <a:schemeClr val="tx1"/>
                </a:solidFill>
              </a:rPr>
              <a:t>1. Three sides of one triangle match with three sides of other triangle (SSS rule) or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BA7DDC-AA22-4817-BEE1-0DE846248EA9}"/>
              </a:ext>
            </a:extLst>
          </p:cNvPr>
          <p:cNvSpPr txBox="1"/>
          <p:nvPr/>
        </p:nvSpPr>
        <p:spPr>
          <a:xfrm>
            <a:off x="1237807" y="3239524"/>
            <a:ext cx="70096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400" dirty="0">
                <a:solidFill>
                  <a:schemeClr val="tx1"/>
                </a:solidFill>
              </a:rPr>
              <a:t>2. Two sides and the included angle of one triangle match with two sides and the corresponding included angle of other triangle (SAS rule).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72B624-4D17-479C-A58B-BF7A0BA4B9C5}"/>
              </a:ext>
            </a:extLst>
          </p:cNvPr>
          <p:cNvSpPr txBox="1"/>
          <p:nvPr/>
        </p:nvSpPr>
        <p:spPr>
          <a:xfrm>
            <a:off x="1257299" y="4572000"/>
            <a:ext cx="69902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400" dirty="0">
                <a:solidFill>
                  <a:schemeClr val="tx1"/>
                </a:solidFill>
              </a:rPr>
              <a:t>With similar reasoning as in SSS and SAS, we have the ASA congruence criteria</a:t>
            </a: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62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142E79-4C29-40E2-9E7E-629DC497182D}"/>
              </a:ext>
            </a:extLst>
          </p:cNvPr>
          <p:cNvSpPr/>
          <p:nvPr/>
        </p:nvSpPr>
        <p:spPr>
          <a:xfrm>
            <a:off x="696933" y="961980"/>
            <a:ext cx="16764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Example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7AD3383-1F2C-4592-851E-6EEF5E20843D}"/>
              </a:ext>
            </a:extLst>
          </p:cNvPr>
          <p:cNvSpPr/>
          <p:nvPr/>
        </p:nvSpPr>
        <p:spPr>
          <a:xfrm rot="2877037">
            <a:off x="763969" y="2399845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0F5ED50-6AAB-4898-B676-6E444372992C}"/>
              </a:ext>
            </a:extLst>
          </p:cNvPr>
          <p:cNvSpPr/>
          <p:nvPr/>
        </p:nvSpPr>
        <p:spPr>
          <a:xfrm rot="10439969">
            <a:off x="2284808" y="2051193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93D85CB8-E0F6-41AD-818A-CA6E43DE9B6B}"/>
              </a:ext>
            </a:extLst>
          </p:cNvPr>
          <p:cNvSpPr/>
          <p:nvPr/>
        </p:nvSpPr>
        <p:spPr>
          <a:xfrm rot="17846855">
            <a:off x="2480449" y="3877528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75D95E-A216-4122-BF4D-85BD3590C4AD}"/>
                  </a:ext>
                </a:extLst>
              </p:cNvPr>
              <p:cNvSpPr txBox="1"/>
              <p:nvPr/>
            </p:nvSpPr>
            <p:spPr>
              <a:xfrm>
                <a:off x="2151659" y="3645870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75D95E-A216-4122-BF4D-85BD3590C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659" y="3645870"/>
                <a:ext cx="60138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9C3D86D-F3FD-4F2B-93C7-BCCC5BCB5508}"/>
              </a:ext>
            </a:extLst>
          </p:cNvPr>
          <p:cNvSpPr txBox="1"/>
          <p:nvPr/>
        </p:nvSpPr>
        <p:spPr>
          <a:xfrm>
            <a:off x="2614697" y="2332326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1D02F2-046A-4448-9E98-4710DCD4E4FB}"/>
              </a:ext>
            </a:extLst>
          </p:cNvPr>
          <p:cNvSpPr txBox="1"/>
          <p:nvPr/>
        </p:nvSpPr>
        <p:spPr>
          <a:xfrm>
            <a:off x="478547" y="210088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AAB864-EB7E-41C9-9B2C-090632BA58AD}"/>
                  </a:ext>
                </a:extLst>
              </p:cNvPr>
              <p:cNvSpPr txBox="1"/>
              <p:nvPr/>
            </p:nvSpPr>
            <p:spPr>
              <a:xfrm>
                <a:off x="1984745" y="2786680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AAB864-EB7E-41C9-9B2C-090632BA5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745" y="2786680"/>
                <a:ext cx="60138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DC8CFA6-9CB2-4736-80BB-C09ADDC045D0}"/>
              </a:ext>
            </a:extLst>
          </p:cNvPr>
          <p:cNvSpPr txBox="1"/>
          <p:nvPr/>
        </p:nvSpPr>
        <p:spPr>
          <a:xfrm>
            <a:off x="2643432" y="323584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7 cm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213A9C0-7923-41C1-9666-1408FB254013}"/>
              </a:ext>
            </a:extLst>
          </p:cNvPr>
          <p:cNvSpPr/>
          <p:nvPr/>
        </p:nvSpPr>
        <p:spPr>
          <a:xfrm rot="2877037">
            <a:off x="763970" y="2399844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E643EAE-ADD5-4771-977C-FB7C069E6ED0}"/>
              </a:ext>
            </a:extLst>
          </p:cNvPr>
          <p:cNvSpPr/>
          <p:nvPr/>
        </p:nvSpPr>
        <p:spPr>
          <a:xfrm rot="10439969">
            <a:off x="2284809" y="2051192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950E710-A715-460D-AD41-0AD29C2C45C6}"/>
              </a:ext>
            </a:extLst>
          </p:cNvPr>
          <p:cNvSpPr/>
          <p:nvPr/>
        </p:nvSpPr>
        <p:spPr>
          <a:xfrm rot="17846855">
            <a:off x="2480450" y="3877527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7BEE7D-911E-48AA-AFC4-6D90529050A2}"/>
                  </a:ext>
                </a:extLst>
              </p:cNvPr>
              <p:cNvSpPr txBox="1"/>
              <p:nvPr/>
            </p:nvSpPr>
            <p:spPr>
              <a:xfrm>
                <a:off x="2151660" y="3645869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7BEE7D-911E-48AA-AFC4-6D9052905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660" y="3645869"/>
                <a:ext cx="60138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9698238-2875-4C8B-9F08-FA822EFCE33E}"/>
              </a:ext>
            </a:extLst>
          </p:cNvPr>
          <p:cNvSpPr txBox="1"/>
          <p:nvPr/>
        </p:nvSpPr>
        <p:spPr>
          <a:xfrm>
            <a:off x="2614698" y="233232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77C0B-A05F-4779-A51D-D02FE0FBA90B}"/>
              </a:ext>
            </a:extLst>
          </p:cNvPr>
          <p:cNvSpPr txBox="1"/>
          <p:nvPr/>
        </p:nvSpPr>
        <p:spPr>
          <a:xfrm>
            <a:off x="478548" y="210087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461F7A-8955-45D4-808A-787F575158D3}"/>
              </a:ext>
            </a:extLst>
          </p:cNvPr>
          <p:cNvSpPr txBox="1"/>
          <p:nvPr/>
        </p:nvSpPr>
        <p:spPr>
          <a:xfrm>
            <a:off x="2373333" y="4375995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A2454E-CF41-4D3B-B35F-22143E212BD3}"/>
                  </a:ext>
                </a:extLst>
              </p:cNvPr>
              <p:cNvSpPr txBox="1"/>
              <p:nvPr/>
            </p:nvSpPr>
            <p:spPr>
              <a:xfrm>
                <a:off x="1984746" y="2786679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A2454E-CF41-4D3B-B35F-22143E212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746" y="2786679"/>
                <a:ext cx="60138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8D265F-4834-41AC-BC24-5210DFE46788}"/>
              </a:ext>
            </a:extLst>
          </p:cNvPr>
          <p:cNvCxnSpPr>
            <a:cxnSpLocks/>
          </p:cNvCxnSpPr>
          <p:nvPr/>
        </p:nvCxnSpPr>
        <p:spPr>
          <a:xfrm flipH="1" flipV="1">
            <a:off x="2961789" y="2550021"/>
            <a:ext cx="1" cy="76926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34FD53B-29DB-4892-911A-5C71E0B62912}"/>
              </a:ext>
            </a:extLst>
          </p:cNvPr>
          <p:cNvCxnSpPr>
            <a:cxnSpLocks/>
          </p:cNvCxnSpPr>
          <p:nvPr/>
        </p:nvCxnSpPr>
        <p:spPr>
          <a:xfrm>
            <a:off x="2961790" y="3634201"/>
            <a:ext cx="0" cy="87503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C6374ED-59D6-418A-ACE8-B7B5EB9CD5BF}"/>
              </a:ext>
            </a:extLst>
          </p:cNvPr>
          <p:cNvSpPr/>
          <p:nvPr/>
        </p:nvSpPr>
        <p:spPr>
          <a:xfrm rot="18429205">
            <a:off x="5795694" y="2401698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C2E3166-085C-4FCE-A8CE-6F5E684266C2}"/>
              </a:ext>
            </a:extLst>
          </p:cNvPr>
          <p:cNvSpPr/>
          <p:nvPr/>
        </p:nvSpPr>
        <p:spPr>
          <a:xfrm rot="2941434">
            <a:off x="6415130" y="2440775"/>
            <a:ext cx="423268" cy="762000"/>
          </a:xfrm>
          <a:prstGeom prst="arc">
            <a:avLst>
              <a:gd name="adj1" fmla="val 16284795"/>
              <a:gd name="adj2" fmla="val 21510330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0C7F6D1-193F-4254-ABF6-9748C111332D}"/>
              </a:ext>
            </a:extLst>
          </p:cNvPr>
          <p:cNvSpPr/>
          <p:nvPr/>
        </p:nvSpPr>
        <p:spPr>
          <a:xfrm rot="17796815">
            <a:off x="6881342" y="3991244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95A96E-0C1B-4652-8638-0B03D0047E9C}"/>
                  </a:ext>
                </a:extLst>
              </p:cNvPr>
              <p:cNvSpPr txBox="1"/>
              <p:nvPr/>
            </p:nvSpPr>
            <p:spPr>
              <a:xfrm rot="21549960">
                <a:off x="6736394" y="3791066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95A96E-0C1B-4652-8638-0B03D0047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49960">
                <a:off x="6736394" y="3791066"/>
                <a:ext cx="60138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0693376-2CD9-485A-A862-B97E5D680123}"/>
              </a:ext>
            </a:extLst>
          </p:cNvPr>
          <p:cNvSpPr txBox="1"/>
          <p:nvPr/>
        </p:nvSpPr>
        <p:spPr>
          <a:xfrm rot="21549960">
            <a:off x="8565210" y="1956993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30639E-2EA0-451A-BE34-B6D2FC620700}"/>
              </a:ext>
            </a:extLst>
          </p:cNvPr>
          <p:cNvSpPr txBox="1"/>
          <p:nvPr/>
        </p:nvSpPr>
        <p:spPr>
          <a:xfrm rot="21549960">
            <a:off x="6465139" y="2338494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J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2810A7-00F2-4C30-8FE7-B2415ED8180E}"/>
              </a:ext>
            </a:extLst>
          </p:cNvPr>
          <p:cNvSpPr txBox="1"/>
          <p:nvPr/>
        </p:nvSpPr>
        <p:spPr>
          <a:xfrm rot="21549960">
            <a:off x="6790169" y="4442728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2C6C3ED-74F0-4E11-AED4-0C805648D9A0}"/>
                  </a:ext>
                </a:extLst>
              </p:cNvPr>
              <p:cNvSpPr txBox="1"/>
              <p:nvPr/>
            </p:nvSpPr>
            <p:spPr>
              <a:xfrm rot="21549960">
                <a:off x="6841622" y="2645114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2C6C3ED-74F0-4E11-AED4-0C805648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49960">
                <a:off x="6841622" y="2645114"/>
                <a:ext cx="60138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5A931C45-16EB-447E-8BB7-ACDFC777DBBE}"/>
              </a:ext>
            </a:extLst>
          </p:cNvPr>
          <p:cNvSpPr txBox="1"/>
          <p:nvPr/>
        </p:nvSpPr>
        <p:spPr>
          <a:xfrm rot="21549960">
            <a:off x="6053054" y="334207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7 cm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A9341AA-0471-4FA2-9DFE-923526532D54}"/>
              </a:ext>
            </a:extLst>
          </p:cNvPr>
          <p:cNvSpPr/>
          <p:nvPr/>
        </p:nvSpPr>
        <p:spPr>
          <a:xfrm>
            <a:off x="1828800" y="76200"/>
            <a:ext cx="55626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ASA Congruency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C2C53805-90D3-4AF3-9C62-39393423DB16}"/>
                  </a:ext>
                </a:extLst>
              </p:cNvPr>
              <p:cNvSpPr/>
              <p:nvPr/>
            </p:nvSpPr>
            <p:spPr>
              <a:xfrm>
                <a:off x="3352800" y="3962400"/>
                <a:ext cx="2760205" cy="5334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IN" sz="2400" dirty="0"/>
                  <a:t> =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IN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IN" sz="2400" dirty="0"/>
                  <a:t>   (A) </a:t>
                </a:r>
              </a:p>
            </p:txBody>
          </p:sp>
        </mc:Choice>
        <mc:Fallback xmlns=""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C2C53805-90D3-4AF3-9C62-39393423DB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962400"/>
                <a:ext cx="2760205" cy="53340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2957D549-B64E-4A74-BE0C-FBEB80314B3A}"/>
                  </a:ext>
                </a:extLst>
              </p:cNvPr>
              <p:cNvSpPr/>
              <p:nvPr/>
            </p:nvSpPr>
            <p:spPr>
              <a:xfrm>
                <a:off x="3296234" y="2837458"/>
                <a:ext cx="2760205" cy="5334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𝐻𝐾</m:t>
                    </m:r>
                  </m:oMath>
                </a14:m>
                <a:r>
                  <a:rPr lang="en-IN" sz="2400" dirty="0"/>
                  <a:t> =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𝐾𝐽</m:t>
                    </m:r>
                  </m:oMath>
                </a14:m>
                <a:r>
                  <a:rPr lang="en-IN" sz="2400" dirty="0"/>
                  <a:t> = 7 cm   (S) </a:t>
                </a:r>
              </a:p>
            </p:txBody>
          </p:sp>
        </mc:Choice>
        <mc:Fallback xmlns=""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2957D549-B64E-4A74-BE0C-FBEB80314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6234" y="2837458"/>
                <a:ext cx="2760205" cy="53340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DA11AE0B-A1C6-4435-AF2F-509C1F1BD873}"/>
                  </a:ext>
                </a:extLst>
              </p:cNvPr>
              <p:cNvSpPr/>
              <p:nvPr/>
            </p:nvSpPr>
            <p:spPr>
              <a:xfrm>
                <a:off x="3222252" y="1792654"/>
                <a:ext cx="2797959" cy="5334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IN" sz="2400" dirty="0"/>
                  <a:t> = </a:t>
                </a:r>
                <a14:m>
                  <m:oMath xmlns:m="http://schemas.openxmlformats.org/officeDocument/2006/math">
                    <m:r>
                      <a:rPr lang="en-IN" sz="2400" i="1"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IN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IN" sz="2400" dirty="0"/>
                  <a:t>       (A) </a:t>
                </a:r>
              </a:p>
            </p:txBody>
          </p:sp>
        </mc:Choice>
        <mc:Fallback xmlns=""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DA11AE0B-A1C6-4435-AF2F-509C1F1BD8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252" y="1792654"/>
                <a:ext cx="2797959" cy="53340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7C27AF11-5377-4C27-BB90-C1D87AB0AD4F}"/>
                  </a:ext>
                </a:extLst>
              </p:cNvPr>
              <p:cNvSpPr/>
              <p:nvPr/>
            </p:nvSpPr>
            <p:spPr>
              <a:xfrm>
                <a:off x="1354585" y="5446595"/>
                <a:ext cx="6643501" cy="57176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IN" sz="2400" dirty="0">
                    <a:solidFill>
                      <a:schemeClr val="tx1"/>
                    </a:solidFill>
                  </a:rPr>
                  <a:t>So by applying ASA congruency rule , </a:t>
                </a:r>
                <a:r>
                  <a:rPr lang="en-IN" sz="2400" dirty="0">
                    <a:solidFill>
                      <a:srgbClr val="FF0000"/>
                    </a:solidFill>
                  </a:rPr>
                  <a:t>∆GHI </a:t>
                </a:r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IN" sz="2400" dirty="0">
                    <a:solidFill>
                      <a:srgbClr val="FF0000"/>
                    </a:solidFill>
                  </a:rPr>
                  <a:t> ∆LKJ </a:t>
                </a:r>
                <a:endParaRPr lang="en-IN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7C27AF11-5377-4C27-BB90-C1D87AB0AD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585" y="5446595"/>
                <a:ext cx="6643501" cy="57176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1B5F640-57DF-4C8E-91B2-CB15FBAC02CD}"/>
              </a:ext>
            </a:extLst>
          </p:cNvPr>
          <p:cNvCxnSpPr>
            <a:cxnSpLocks/>
          </p:cNvCxnSpPr>
          <p:nvPr/>
        </p:nvCxnSpPr>
        <p:spPr>
          <a:xfrm flipH="1" flipV="1">
            <a:off x="6488132" y="2626221"/>
            <a:ext cx="1" cy="76926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0BD87C4-FEA4-40CF-B777-ED17C4FB3769}"/>
              </a:ext>
            </a:extLst>
          </p:cNvPr>
          <p:cNvCxnSpPr>
            <a:cxnSpLocks/>
          </p:cNvCxnSpPr>
          <p:nvPr/>
        </p:nvCxnSpPr>
        <p:spPr>
          <a:xfrm>
            <a:off x="6488133" y="3739657"/>
            <a:ext cx="0" cy="75232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1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87AD3383-1F2C-4592-851E-6EEF5E20843D}"/>
              </a:ext>
            </a:extLst>
          </p:cNvPr>
          <p:cNvSpPr/>
          <p:nvPr/>
        </p:nvSpPr>
        <p:spPr>
          <a:xfrm rot="2877037">
            <a:off x="492581" y="1344149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0F5ED50-6AAB-4898-B676-6E444372992C}"/>
              </a:ext>
            </a:extLst>
          </p:cNvPr>
          <p:cNvSpPr/>
          <p:nvPr/>
        </p:nvSpPr>
        <p:spPr>
          <a:xfrm rot="10439969">
            <a:off x="2013420" y="995497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93D85CB8-E0F6-41AD-818A-CA6E43DE9B6B}"/>
              </a:ext>
            </a:extLst>
          </p:cNvPr>
          <p:cNvSpPr/>
          <p:nvPr/>
        </p:nvSpPr>
        <p:spPr>
          <a:xfrm rot="17846855">
            <a:off x="2209061" y="2821832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75D95E-A216-4122-BF4D-85BD3590C4AD}"/>
                  </a:ext>
                </a:extLst>
              </p:cNvPr>
              <p:cNvSpPr txBox="1"/>
              <p:nvPr/>
            </p:nvSpPr>
            <p:spPr>
              <a:xfrm>
                <a:off x="1880271" y="2590174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75D95E-A216-4122-BF4D-85BD3590C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271" y="2590174"/>
                <a:ext cx="60138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A9C3D86D-F3FD-4F2B-93C7-BCCC5BCB5508}"/>
              </a:ext>
            </a:extLst>
          </p:cNvPr>
          <p:cNvSpPr txBox="1"/>
          <p:nvPr/>
        </p:nvSpPr>
        <p:spPr>
          <a:xfrm>
            <a:off x="2343309" y="127663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1D02F2-046A-4448-9E98-4710DCD4E4FB}"/>
              </a:ext>
            </a:extLst>
          </p:cNvPr>
          <p:cNvSpPr txBox="1"/>
          <p:nvPr/>
        </p:nvSpPr>
        <p:spPr>
          <a:xfrm>
            <a:off x="207159" y="104518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AAB864-EB7E-41C9-9B2C-090632BA58AD}"/>
                  </a:ext>
                </a:extLst>
              </p:cNvPr>
              <p:cNvSpPr txBox="1"/>
              <p:nvPr/>
            </p:nvSpPr>
            <p:spPr>
              <a:xfrm>
                <a:off x="1713357" y="1730984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AAB864-EB7E-41C9-9B2C-090632BA58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357" y="1730984"/>
                <a:ext cx="601383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DC8CFA6-9CB2-4736-80BB-C09ADDC045D0}"/>
              </a:ext>
            </a:extLst>
          </p:cNvPr>
          <p:cNvSpPr txBox="1"/>
          <p:nvPr/>
        </p:nvSpPr>
        <p:spPr>
          <a:xfrm>
            <a:off x="2372044" y="219466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7cm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213A9C0-7923-41C1-9666-1408FB254013}"/>
              </a:ext>
            </a:extLst>
          </p:cNvPr>
          <p:cNvSpPr/>
          <p:nvPr/>
        </p:nvSpPr>
        <p:spPr>
          <a:xfrm rot="2877037">
            <a:off x="492582" y="1344148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E643EAE-ADD5-4771-977C-FB7C069E6ED0}"/>
              </a:ext>
            </a:extLst>
          </p:cNvPr>
          <p:cNvSpPr/>
          <p:nvPr/>
        </p:nvSpPr>
        <p:spPr>
          <a:xfrm rot="10439969">
            <a:off x="2013421" y="995496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950E710-A715-460D-AD41-0AD29C2C45C6}"/>
              </a:ext>
            </a:extLst>
          </p:cNvPr>
          <p:cNvSpPr/>
          <p:nvPr/>
        </p:nvSpPr>
        <p:spPr>
          <a:xfrm rot="17846855">
            <a:off x="2209062" y="2821831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7BEE7D-911E-48AA-AFC4-6D90529050A2}"/>
                  </a:ext>
                </a:extLst>
              </p:cNvPr>
              <p:cNvSpPr txBox="1"/>
              <p:nvPr/>
            </p:nvSpPr>
            <p:spPr>
              <a:xfrm>
                <a:off x="1880272" y="2590173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27BEE7D-911E-48AA-AFC4-6D9052905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272" y="2590173"/>
                <a:ext cx="601383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69698238-2875-4C8B-9F08-FA822EFCE33E}"/>
              </a:ext>
            </a:extLst>
          </p:cNvPr>
          <p:cNvSpPr txBox="1"/>
          <p:nvPr/>
        </p:nvSpPr>
        <p:spPr>
          <a:xfrm>
            <a:off x="2343310" y="127662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77C0B-A05F-4779-A51D-D02FE0FBA90B}"/>
              </a:ext>
            </a:extLst>
          </p:cNvPr>
          <p:cNvSpPr txBox="1"/>
          <p:nvPr/>
        </p:nvSpPr>
        <p:spPr>
          <a:xfrm>
            <a:off x="207160" y="10451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461F7A-8955-45D4-808A-787F575158D3}"/>
              </a:ext>
            </a:extLst>
          </p:cNvPr>
          <p:cNvSpPr txBox="1"/>
          <p:nvPr/>
        </p:nvSpPr>
        <p:spPr>
          <a:xfrm>
            <a:off x="2101945" y="3320299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A2454E-CF41-4D3B-B35F-22143E212BD3}"/>
                  </a:ext>
                </a:extLst>
              </p:cNvPr>
              <p:cNvSpPr txBox="1"/>
              <p:nvPr/>
            </p:nvSpPr>
            <p:spPr>
              <a:xfrm>
                <a:off x="1713358" y="1730983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A2454E-CF41-4D3B-B35F-22143E212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358" y="1730983"/>
                <a:ext cx="60138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C6374ED-59D6-418A-ACE8-B7B5EB9CD5BF}"/>
              </a:ext>
            </a:extLst>
          </p:cNvPr>
          <p:cNvSpPr/>
          <p:nvPr/>
        </p:nvSpPr>
        <p:spPr>
          <a:xfrm rot="18429205">
            <a:off x="2771621" y="1346002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C2E3166-085C-4FCE-A8CE-6F5E684266C2}"/>
              </a:ext>
            </a:extLst>
          </p:cNvPr>
          <p:cNvSpPr/>
          <p:nvPr/>
        </p:nvSpPr>
        <p:spPr>
          <a:xfrm rot="2941434">
            <a:off x="3391057" y="1385079"/>
            <a:ext cx="423268" cy="762000"/>
          </a:xfrm>
          <a:prstGeom prst="arc">
            <a:avLst>
              <a:gd name="adj1" fmla="val 16284795"/>
              <a:gd name="adj2" fmla="val 21510330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C0C7F6D1-193F-4254-ABF6-9748C111332D}"/>
              </a:ext>
            </a:extLst>
          </p:cNvPr>
          <p:cNvSpPr/>
          <p:nvPr/>
        </p:nvSpPr>
        <p:spPr>
          <a:xfrm rot="17796815">
            <a:off x="3857269" y="2935548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95A96E-0C1B-4652-8638-0B03D0047E9C}"/>
                  </a:ext>
                </a:extLst>
              </p:cNvPr>
              <p:cNvSpPr txBox="1"/>
              <p:nvPr/>
            </p:nvSpPr>
            <p:spPr>
              <a:xfrm rot="21549960">
                <a:off x="3712321" y="2735370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95A96E-0C1B-4652-8638-0B03D0047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49960">
                <a:off x="3712321" y="2735370"/>
                <a:ext cx="60138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0693376-2CD9-485A-A862-B97E5D680123}"/>
              </a:ext>
            </a:extLst>
          </p:cNvPr>
          <p:cNvSpPr txBox="1"/>
          <p:nvPr/>
        </p:nvSpPr>
        <p:spPr>
          <a:xfrm rot="21549960">
            <a:off x="5541137" y="901297"/>
            <a:ext cx="2824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dirty="0"/>
              <a:t>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30639E-2EA0-451A-BE34-B6D2FC620700}"/>
              </a:ext>
            </a:extLst>
          </p:cNvPr>
          <p:cNvSpPr txBox="1"/>
          <p:nvPr/>
        </p:nvSpPr>
        <p:spPr>
          <a:xfrm rot="21549960">
            <a:off x="3441066" y="1471486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J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2810A7-00F2-4C30-8FE7-B2415ED8180E}"/>
              </a:ext>
            </a:extLst>
          </p:cNvPr>
          <p:cNvSpPr txBox="1"/>
          <p:nvPr/>
        </p:nvSpPr>
        <p:spPr>
          <a:xfrm rot="21549960">
            <a:off x="3766096" y="338703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2C6C3ED-74F0-4E11-AED4-0C805648D9A0}"/>
                  </a:ext>
                </a:extLst>
              </p:cNvPr>
              <p:cNvSpPr txBox="1"/>
              <p:nvPr/>
            </p:nvSpPr>
            <p:spPr>
              <a:xfrm rot="21549960">
                <a:off x="3817549" y="1589418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2C6C3ED-74F0-4E11-AED4-0C805648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549960">
                <a:off x="3817549" y="1589418"/>
                <a:ext cx="60138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5A931C45-16EB-447E-8BB7-ACDFC777DBBE}"/>
              </a:ext>
            </a:extLst>
          </p:cNvPr>
          <p:cNvSpPr txBox="1"/>
          <p:nvPr/>
        </p:nvSpPr>
        <p:spPr>
          <a:xfrm rot="21549960">
            <a:off x="3028981" y="221380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 7cm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A9341AA-0471-4FA2-9DFE-923526532D54}"/>
              </a:ext>
            </a:extLst>
          </p:cNvPr>
          <p:cNvSpPr/>
          <p:nvPr/>
        </p:nvSpPr>
        <p:spPr>
          <a:xfrm>
            <a:off x="1999801" y="109264"/>
            <a:ext cx="55626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ASA Congruency criteria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93F1324-4898-459E-A2BB-B516684B2F71}"/>
              </a:ext>
            </a:extLst>
          </p:cNvPr>
          <p:cNvSpPr/>
          <p:nvPr/>
        </p:nvSpPr>
        <p:spPr>
          <a:xfrm>
            <a:off x="5945796" y="1194579"/>
            <a:ext cx="2688034" cy="11430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The corresponding relationships are 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2D8CADCB-88F6-4470-AD99-0A64A4337883}"/>
              </a:ext>
            </a:extLst>
          </p:cNvPr>
          <p:cNvSpPr/>
          <p:nvPr/>
        </p:nvSpPr>
        <p:spPr>
          <a:xfrm>
            <a:off x="5400781" y="2723936"/>
            <a:ext cx="1588974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           L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BF26310-71E2-45E1-9C21-228487374D59}"/>
              </a:ext>
            </a:extLst>
          </p:cNvPr>
          <p:cNvCxnSpPr>
            <a:cxnSpLocks/>
          </p:cNvCxnSpPr>
          <p:nvPr/>
        </p:nvCxnSpPr>
        <p:spPr>
          <a:xfrm>
            <a:off x="5864557" y="3028736"/>
            <a:ext cx="68251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EAF26CC-9C08-4570-84F4-44DAD5A9B062}"/>
              </a:ext>
            </a:extLst>
          </p:cNvPr>
          <p:cNvSpPr/>
          <p:nvPr/>
        </p:nvSpPr>
        <p:spPr>
          <a:xfrm>
            <a:off x="7153381" y="2723936"/>
            <a:ext cx="1588974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H           K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2463756-E33C-4874-97C5-E2D50647A8B0}"/>
              </a:ext>
            </a:extLst>
          </p:cNvPr>
          <p:cNvCxnSpPr>
            <a:cxnSpLocks/>
          </p:cNvCxnSpPr>
          <p:nvPr/>
        </p:nvCxnSpPr>
        <p:spPr>
          <a:xfrm>
            <a:off x="7617157" y="3028736"/>
            <a:ext cx="68251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DC8AE059-D2EE-49C3-A9B0-B456168AECB4}"/>
              </a:ext>
            </a:extLst>
          </p:cNvPr>
          <p:cNvSpPr/>
          <p:nvPr/>
        </p:nvSpPr>
        <p:spPr>
          <a:xfrm>
            <a:off x="6391381" y="3409736"/>
            <a:ext cx="1588974" cy="533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 I           J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0D4BBCD-9773-4AFA-8487-1270F2CC10C8}"/>
              </a:ext>
            </a:extLst>
          </p:cNvPr>
          <p:cNvCxnSpPr>
            <a:cxnSpLocks/>
          </p:cNvCxnSpPr>
          <p:nvPr/>
        </p:nvCxnSpPr>
        <p:spPr>
          <a:xfrm>
            <a:off x="6855157" y="3714536"/>
            <a:ext cx="682512" cy="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7DADA8F-46B7-436E-95D3-91363F083768}"/>
              </a:ext>
            </a:extLst>
          </p:cNvPr>
          <p:cNvCxnSpPr>
            <a:cxnSpLocks/>
          </p:cNvCxnSpPr>
          <p:nvPr/>
        </p:nvCxnSpPr>
        <p:spPr>
          <a:xfrm>
            <a:off x="2614709" y="3660923"/>
            <a:ext cx="488050" cy="59113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B5C3F12-26B6-4353-A109-B38ABDE60731}"/>
              </a:ext>
            </a:extLst>
          </p:cNvPr>
          <p:cNvCxnSpPr>
            <a:cxnSpLocks/>
          </p:cNvCxnSpPr>
          <p:nvPr/>
        </p:nvCxnSpPr>
        <p:spPr>
          <a:xfrm flipH="1">
            <a:off x="3423764" y="3642460"/>
            <a:ext cx="364795" cy="65648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F58AB416-5121-49B0-A878-A04E6B9A4601}"/>
              </a:ext>
            </a:extLst>
          </p:cNvPr>
          <p:cNvSpPr/>
          <p:nvPr/>
        </p:nvSpPr>
        <p:spPr>
          <a:xfrm>
            <a:off x="4905556" y="4764507"/>
            <a:ext cx="3749336" cy="1143000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On superimposing the two triangles their congruence is confirmed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2FF838F-B0FB-49D4-A393-F9D04434B662}"/>
              </a:ext>
            </a:extLst>
          </p:cNvPr>
          <p:cNvCxnSpPr>
            <a:cxnSpLocks/>
          </p:cNvCxnSpPr>
          <p:nvPr/>
        </p:nvCxnSpPr>
        <p:spPr>
          <a:xfrm flipH="1" flipV="1">
            <a:off x="2645559" y="1508860"/>
            <a:ext cx="1" cy="76926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686AE8F-A42E-4885-8851-24DEC09129DA}"/>
              </a:ext>
            </a:extLst>
          </p:cNvPr>
          <p:cNvCxnSpPr>
            <a:cxnSpLocks/>
          </p:cNvCxnSpPr>
          <p:nvPr/>
        </p:nvCxnSpPr>
        <p:spPr>
          <a:xfrm>
            <a:off x="2645560" y="2578526"/>
            <a:ext cx="0" cy="87503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8F388D6-645F-4BD1-806E-E8950458894A}"/>
              </a:ext>
            </a:extLst>
          </p:cNvPr>
          <p:cNvCxnSpPr>
            <a:cxnSpLocks/>
          </p:cNvCxnSpPr>
          <p:nvPr/>
        </p:nvCxnSpPr>
        <p:spPr>
          <a:xfrm flipH="1" flipV="1">
            <a:off x="3407558" y="1508860"/>
            <a:ext cx="2" cy="76926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07BF8A91-AB1B-4810-8DDB-AB692AF61BF5}"/>
              </a:ext>
            </a:extLst>
          </p:cNvPr>
          <p:cNvCxnSpPr>
            <a:cxnSpLocks/>
          </p:cNvCxnSpPr>
          <p:nvPr/>
        </p:nvCxnSpPr>
        <p:spPr>
          <a:xfrm>
            <a:off x="3407559" y="2654726"/>
            <a:ext cx="0" cy="83533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5" name="Arc 134">
            <a:extLst>
              <a:ext uri="{FF2B5EF4-FFF2-40B4-BE49-F238E27FC236}">
                <a16:creationId xmlns:a16="http://schemas.microsoft.com/office/drawing/2014/main" id="{A6CD1B5B-25D4-472A-A33B-A36DD6B10E09}"/>
              </a:ext>
            </a:extLst>
          </p:cNvPr>
          <p:cNvSpPr/>
          <p:nvPr/>
        </p:nvSpPr>
        <p:spPr>
          <a:xfrm rot="10439969">
            <a:off x="3547634" y="3945578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6" name="Arc 135">
            <a:extLst>
              <a:ext uri="{FF2B5EF4-FFF2-40B4-BE49-F238E27FC236}">
                <a16:creationId xmlns:a16="http://schemas.microsoft.com/office/drawing/2014/main" id="{94E1CA5F-EE8B-425E-B46B-DD5E423F336D}"/>
              </a:ext>
            </a:extLst>
          </p:cNvPr>
          <p:cNvSpPr/>
          <p:nvPr/>
        </p:nvSpPr>
        <p:spPr>
          <a:xfrm rot="17846855">
            <a:off x="3743275" y="5771913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B018F3A-9EC7-45AE-AEC6-AB5533146476}"/>
                  </a:ext>
                </a:extLst>
              </p:cNvPr>
              <p:cNvSpPr txBox="1"/>
              <p:nvPr/>
            </p:nvSpPr>
            <p:spPr>
              <a:xfrm>
                <a:off x="3414485" y="5540255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B018F3A-9EC7-45AE-AEC6-AB5533146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485" y="5540255"/>
                <a:ext cx="60138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TextBox 137">
            <a:extLst>
              <a:ext uri="{FF2B5EF4-FFF2-40B4-BE49-F238E27FC236}">
                <a16:creationId xmlns:a16="http://schemas.microsoft.com/office/drawing/2014/main" id="{E131FB2E-82FE-4B31-B5F6-C1271F7A0A64}"/>
              </a:ext>
            </a:extLst>
          </p:cNvPr>
          <p:cNvSpPr txBox="1"/>
          <p:nvPr/>
        </p:nvSpPr>
        <p:spPr>
          <a:xfrm>
            <a:off x="3906257" y="4089609"/>
            <a:ext cx="453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I,J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58212FD-9DB2-4E82-9F24-7FA5706535C3}"/>
                  </a:ext>
                </a:extLst>
              </p:cNvPr>
              <p:cNvSpPr txBox="1"/>
              <p:nvPr/>
            </p:nvSpPr>
            <p:spPr>
              <a:xfrm>
                <a:off x="3247571" y="4681065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58212FD-9DB2-4E82-9F24-7FA570653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571" y="4681065"/>
                <a:ext cx="60138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TextBox 140">
            <a:extLst>
              <a:ext uri="{FF2B5EF4-FFF2-40B4-BE49-F238E27FC236}">
                <a16:creationId xmlns:a16="http://schemas.microsoft.com/office/drawing/2014/main" id="{7907CD5F-98F3-43DA-8ACB-28B121757F18}"/>
              </a:ext>
            </a:extLst>
          </p:cNvPr>
          <p:cNvSpPr txBox="1"/>
          <p:nvPr/>
        </p:nvSpPr>
        <p:spPr>
          <a:xfrm>
            <a:off x="3906258" y="5144741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7cm</a:t>
            </a:r>
          </a:p>
        </p:txBody>
      </p:sp>
      <p:sp>
        <p:nvSpPr>
          <p:cNvPr id="142" name="Isosceles Triangle 141">
            <a:extLst>
              <a:ext uri="{FF2B5EF4-FFF2-40B4-BE49-F238E27FC236}">
                <a16:creationId xmlns:a16="http://schemas.microsoft.com/office/drawing/2014/main" id="{81CD50D0-9A4C-448A-9039-7E144E09E171}"/>
              </a:ext>
            </a:extLst>
          </p:cNvPr>
          <p:cNvSpPr/>
          <p:nvPr/>
        </p:nvSpPr>
        <p:spPr>
          <a:xfrm rot="2877037">
            <a:off x="2026796" y="4294229"/>
            <a:ext cx="2859167" cy="1189078"/>
          </a:xfrm>
          <a:prstGeom prst="triangle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3" name="Arc 142">
            <a:extLst>
              <a:ext uri="{FF2B5EF4-FFF2-40B4-BE49-F238E27FC236}">
                <a16:creationId xmlns:a16="http://schemas.microsoft.com/office/drawing/2014/main" id="{F085B931-EE77-414E-A9FF-056461EDF3E1}"/>
              </a:ext>
            </a:extLst>
          </p:cNvPr>
          <p:cNvSpPr/>
          <p:nvPr/>
        </p:nvSpPr>
        <p:spPr>
          <a:xfrm rot="10439969">
            <a:off x="3547635" y="3945577"/>
            <a:ext cx="423268" cy="762000"/>
          </a:xfrm>
          <a:prstGeom prst="arc">
            <a:avLst>
              <a:gd name="adj1" fmla="val 15140413"/>
              <a:gd name="adj2" fmla="val 20247126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4" name="Arc 143">
            <a:extLst>
              <a:ext uri="{FF2B5EF4-FFF2-40B4-BE49-F238E27FC236}">
                <a16:creationId xmlns:a16="http://schemas.microsoft.com/office/drawing/2014/main" id="{91188A4F-FCC6-4BD5-8852-5BD88D85248B}"/>
              </a:ext>
            </a:extLst>
          </p:cNvPr>
          <p:cNvSpPr/>
          <p:nvPr/>
        </p:nvSpPr>
        <p:spPr>
          <a:xfrm rot="17846855">
            <a:off x="3743276" y="5771912"/>
            <a:ext cx="423268" cy="762000"/>
          </a:xfrm>
          <a:prstGeom prst="arc">
            <a:avLst>
              <a:gd name="adj1" fmla="val 16569438"/>
              <a:gd name="adj2" fmla="val 20450022"/>
            </a:avLst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3120D47-E063-47CC-A65B-150840EB4708}"/>
                  </a:ext>
                </a:extLst>
              </p:cNvPr>
              <p:cNvSpPr txBox="1"/>
              <p:nvPr/>
            </p:nvSpPr>
            <p:spPr>
              <a:xfrm>
                <a:off x="3414486" y="5540254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3120D47-E063-47CC-A65B-150840EB4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486" y="5540254"/>
                <a:ext cx="60138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TextBox 146">
            <a:extLst>
              <a:ext uri="{FF2B5EF4-FFF2-40B4-BE49-F238E27FC236}">
                <a16:creationId xmlns:a16="http://schemas.microsoft.com/office/drawing/2014/main" id="{210DD90F-B1EA-426E-8ADD-6F49AC7F18D5}"/>
              </a:ext>
            </a:extLst>
          </p:cNvPr>
          <p:cNvSpPr txBox="1"/>
          <p:nvPr/>
        </p:nvSpPr>
        <p:spPr>
          <a:xfrm>
            <a:off x="1578759" y="397149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G,L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B4FFEC6B-9A83-4589-BEBC-CA7A0C74302A}"/>
                  </a:ext>
                </a:extLst>
              </p:cNvPr>
              <p:cNvSpPr txBox="1"/>
              <p:nvPr/>
            </p:nvSpPr>
            <p:spPr>
              <a:xfrm>
                <a:off x="3247572" y="4681064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B4FFEC6B-9A83-4589-BEBC-CA7A0C743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7572" y="4681064"/>
                <a:ext cx="60138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ADAC5F23-8D4E-4B4A-834B-90B651614831}"/>
              </a:ext>
            </a:extLst>
          </p:cNvPr>
          <p:cNvCxnSpPr>
            <a:cxnSpLocks/>
          </p:cNvCxnSpPr>
          <p:nvPr/>
        </p:nvCxnSpPr>
        <p:spPr>
          <a:xfrm flipH="1" flipV="1">
            <a:off x="4179773" y="4458941"/>
            <a:ext cx="1" cy="769267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869CE420-8825-445C-B0DD-DACB000E60BB}"/>
              </a:ext>
            </a:extLst>
          </p:cNvPr>
          <p:cNvCxnSpPr>
            <a:cxnSpLocks/>
          </p:cNvCxnSpPr>
          <p:nvPr/>
        </p:nvCxnSpPr>
        <p:spPr>
          <a:xfrm>
            <a:off x="4179774" y="5528607"/>
            <a:ext cx="0" cy="87503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F461F7A-8955-45D4-808A-787F575158D3}"/>
              </a:ext>
            </a:extLst>
          </p:cNvPr>
          <p:cNvSpPr txBox="1"/>
          <p:nvPr/>
        </p:nvSpPr>
        <p:spPr>
          <a:xfrm>
            <a:off x="3877524" y="6351163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H,K</a:t>
            </a:r>
          </a:p>
        </p:txBody>
      </p:sp>
    </p:spTree>
    <p:extLst>
      <p:ext uri="{BB962C8B-B14F-4D97-AF65-F5344CB8AC3E}">
        <p14:creationId xmlns:p14="http://schemas.microsoft.com/office/powerpoint/2010/main" val="266635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 animBg="1"/>
      <p:bldP spid="53" grpId="0" animBg="1"/>
      <p:bldP spid="107" grpId="0" animBg="1"/>
      <p:bldP spid="135" grpId="0" animBg="1"/>
      <p:bldP spid="136" grpId="0" animBg="1"/>
      <p:bldP spid="137" grpId="0"/>
      <p:bldP spid="138" grpId="0"/>
      <p:bldP spid="140" grpId="0"/>
      <p:bldP spid="141" grpId="0"/>
      <p:bldP spid="142" grpId="0" animBg="1"/>
      <p:bldP spid="143" grpId="0" animBg="1"/>
      <p:bldP spid="144" grpId="0" animBg="1"/>
      <p:bldP spid="145" grpId="0"/>
      <p:bldP spid="147" grpId="0"/>
      <p:bldP spid="149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110DA2-0626-494A-9843-F26CA46D744C}"/>
              </a:ext>
            </a:extLst>
          </p:cNvPr>
          <p:cNvSpPr/>
          <p:nvPr/>
        </p:nvSpPr>
        <p:spPr>
          <a:xfrm>
            <a:off x="358483" y="118516"/>
            <a:ext cx="75438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Justification of ASA Congruency criteria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1781EB-2C47-4528-9462-6241B1EDFF91}"/>
              </a:ext>
            </a:extLst>
          </p:cNvPr>
          <p:cNvSpPr/>
          <p:nvPr/>
        </p:nvSpPr>
        <p:spPr>
          <a:xfrm>
            <a:off x="435347" y="864114"/>
            <a:ext cx="15240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CASE 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B47B68-C9F8-4B38-89E3-2D394B6BFD50}"/>
              </a:ext>
            </a:extLst>
          </p:cNvPr>
          <p:cNvGrpSpPr/>
          <p:nvPr/>
        </p:nvGrpSpPr>
        <p:grpSpPr>
          <a:xfrm>
            <a:off x="3631870" y="1246467"/>
            <a:ext cx="3268161" cy="1770744"/>
            <a:chOff x="3361239" y="1295400"/>
            <a:chExt cx="3268161" cy="177074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322D4CB-BA2C-41C8-888E-0A55DD53EA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6417" y="1690079"/>
              <a:ext cx="990600" cy="9144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5BF63BE-56E1-42AB-B91E-3AB5F81058BB}"/>
                </a:ext>
              </a:extLst>
            </p:cNvPr>
            <p:cNvCxnSpPr>
              <a:cxnSpLocks/>
            </p:cNvCxnSpPr>
            <p:nvPr/>
          </p:nvCxnSpPr>
          <p:spPr>
            <a:xfrm>
              <a:off x="3636417" y="2604479"/>
              <a:ext cx="266700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56F2C45-DD10-480E-B50B-4FB1A46B61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7017" y="1690079"/>
              <a:ext cx="1676400" cy="9144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1A93EC4-99CC-4B58-997F-A320FD239F7E}"/>
                </a:ext>
              </a:extLst>
            </p:cNvPr>
            <p:cNvSpPr/>
            <p:nvPr/>
          </p:nvSpPr>
          <p:spPr>
            <a:xfrm>
              <a:off x="3636417" y="2452093"/>
              <a:ext cx="304800" cy="304786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E64C28F8-B262-43D3-B0A3-C7CD333A871B}"/>
                </a:ext>
              </a:extLst>
            </p:cNvPr>
            <p:cNvSpPr/>
            <p:nvPr/>
          </p:nvSpPr>
          <p:spPr>
            <a:xfrm rot="15248938">
              <a:off x="5843879" y="2431246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40525AC-2E88-4900-B512-F95ECD602B05}"/>
                    </a:ext>
                  </a:extLst>
                </p:cNvPr>
                <p:cNvSpPr txBox="1"/>
                <p:nvPr/>
              </p:nvSpPr>
              <p:spPr>
                <a:xfrm>
                  <a:off x="3829692" y="2281535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40525AC-2E88-4900-B512-F95ECD602B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692" y="2281535"/>
                  <a:ext cx="60138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3BE0D3B-5B4A-41F2-B098-FAF0F613C673}"/>
                    </a:ext>
                  </a:extLst>
                </p:cNvPr>
                <p:cNvSpPr txBox="1"/>
                <p:nvPr/>
              </p:nvSpPr>
              <p:spPr>
                <a:xfrm>
                  <a:off x="5350062" y="2285165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3BE0D3B-5B4A-41F2-B098-FAF0F613C6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0062" y="2285165"/>
                  <a:ext cx="60138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A73257-89A3-44C4-9DBA-D7BEFE644028}"/>
                </a:ext>
              </a:extLst>
            </p:cNvPr>
            <p:cNvSpPr txBox="1"/>
            <p:nvPr/>
          </p:nvSpPr>
          <p:spPr>
            <a:xfrm>
              <a:off x="4599904" y="2604479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6CD30B8-58D5-4E37-A19C-8046DFB10D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6417" y="2803659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AA8F969-87CB-40FF-9F71-3D580A794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2817" y="2803659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E4ACF2-7B3B-40F9-8F16-88590FDBD599}"/>
                </a:ext>
              </a:extLst>
            </p:cNvPr>
            <p:cNvSpPr txBox="1"/>
            <p:nvPr/>
          </p:nvSpPr>
          <p:spPr>
            <a:xfrm>
              <a:off x="6281228" y="2375879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CB0F99-F637-4FBE-91DD-16C2D0F7AC17}"/>
                </a:ext>
              </a:extLst>
            </p:cNvPr>
            <p:cNvSpPr txBox="1"/>
            <p:nvPr/>
          </p:nvSpPr>
          <p:spPr>
            <a:xfrm>
              <a:off x="4467359" y="129540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152A7B-FE59-431F-ACB4-686608808B87}"/>
                </a:ext>
              </a:extLst>
            </p:cNvPr>
            <p:cNvSpPr txBox="1"/>
            <p:nvPr/>
          </p:nvSpPr>
          <p:spPr>
            <a:xfrm>
              <a:off x="3361239" y="2375879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B</a:t>
              </a: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3427CF4-DC0F-4779-8D2B-A33BE97F4588}"/>
              </a:ext>
            </a:extLst>
          </p:cNvPr>
          <p:cNvCxnSpPr>
            <a:cxnSpLocks/>
          </p:cNvCxnSpPr>
          <p:nvPr/>
        </p:nvCxnSpPr>
        <p:spPr>
          <a:xfrm flipV="1">
            <a:off x="1600200" y="3276600"/>
            <a:ext cx="838200" cy="1371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43F9036-815B-412E-8A36-05A16C39121C}"/>
              </a:ext>
            </a:extLst>
          </p:cNvPr>
          <p:cNvCxnSpPr>
            <a:cxnSpLocks/>
          </p:cNvCxnSpPr>
          <p:nvPr/>
        </p:nvCxnSpPr>
        <p:spPr>
          <a:xfrm>
            <a:off x="1600200" y="4648200"/>
            <a:ext cx="8382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5C339B4-BC4E-48AC-ABB3-08AF5481FD5F}"/>
              </a:ext>
            </a:extLst>
          </p:cNvPr>
          <p:cNvCxnSpPr>
            <a:cxnSpLocks/>
          </p:cNvCxnSpPr>
          <p:nvPr/>
        </p:nvCxnSpPr>
        <p:spPr>
          <a:xfrm flipV="1">
            <a:off x="2438400" y="3290280"/>
            <a:ext cx="0" cy="13579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A2F683F-8493-4377-949A-5FF5173D3257}"/>
                  </a:ext>
                </a:extLst>
              </p:cNvPr>
              <p:cNvSpPr txBox="1"/>
              <p:nvPr/>
            </p:nvSpPr>
            <p:spPr>
              <a:xfrm>
                <a:off x="1793475" y="4293382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A2F683F-8493-4377-949A-5FF5173D3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3475" y="4293382"/>
                <a:ext cx="60138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>
            <a:extLst>
              <a:ext uri="{FF2B5EF4-FFF2-40B4-BE49-F238E27FC236}">
                <a16:creationId xmlns:a16="http://schemas.microsoft.com/office/drawing/2014/main" id="{8FCA643F-8868-4CD6-B7D4-EFA96B4CC55A}"/>
              </a:ext>
            </a:extLst>
          </p:cNvPr>
          <p:cNvSpPr/>
          <p:nvPr/>
        </p:nvSpPr>
        <p:spPr>
          <a:xfrm rot="1686410">
            <a:off x="1499866" y="4413281"/>
            <a:ext cx="385139" cy="317438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157EF9-FBBA-49BD-A6B9-71163642EAE9}"/>
              </a:ext>
            </a:extLst>
          </p:cNvPr>
          <p:cNvSpPr txBox="1"/>
          <p:nvPr/>
        </p:nvSpPr>
        <p:spPr>
          <a:xfrm>
            <a:off x="2257228" y="291011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E71A2D5-687C-456E-948D-70A576EBD30B}"/>
              </a:ext>
            </a:extLst>
          </p:cNvPr>
          <p:cNvSpPr txBox="1"/>
          <p:nvPr/>
        </p:nvSpPr>
        <p:spPr>
          <a:xfrm>
            <a:off x="1302580" y="441513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612E9A5-CA53-4AF6-9C83-2425D91D4970}"/>
              </a:ext>
            </a:extLst>
          </p:cNvPr>
          <p:cNvSpPr txBox="1"/>
          <p:nvPr/>
        </p:nvSpPr>
        <p:spPr>
          <a:xfrm>
            <a:off x="2438400" y="4415135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F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B4012E4-AA95-4EC8-B864-679A4E3F454F}"/>
              </a:ext>
            </a:extLst>
          </p:cNvPr>
          <p:cNvCxnSpPr>
            <a:cxnSpLocks/>
          </p:cNvCxnSpPr>
          <p:nvPr/>
        </p:nvCxnSpPr>
        <p:spPr>
          <a:xfrm flipV="1">
            <a:off x="3331870" y="3262086"/>
            <a:ext cx="838200" cy="1371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E0E45B1-7803-4755-ACAE-E9695F36347F}"/>
              </a:ext>
            </a:extLst>
          </p:cNvPr>
          <p:cNvCxnSpPr>
            <a:cxnSpLocks/>
          </p:cNvCxnSpPr>
          <p:nvPr/>
        </p:nvCxnSpPr>
        <p:spPr>
          <a:xfrm>
            <a:off x="3331870" y="4633686"/>
            <a:ext cx="1316330" cy="1228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DB32BCB-3DE5-4FEC-86F6-A40E3C8AB500}"/>
              </a:ext>
            </a:extLst>
          </p:cNvPr>
          <p:cNvCxnSpPr>
            <a:cxnSpLocks/>
          </p:cNvCxnSpPr>
          <p:nvPr/>
        </p:nvCxnSpPr>
        <p:spPr>
          <a:xfrm flipH="1" flipV="1">
            <a:off x="4170070" y="3275766"/>
            <a:ext cx="478130" cy="138694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5A12BC1-AA1C-41B8-A244-FB5F44BCB845}"/>
                  </a:ext>
                </a:extLst>
              </p:cNvPr>
              <p:cNvSpPr txBox="1"/>
              <p:nvPr/>
            </p:nvSpPr>
            <p:spPr>
              <a:xfrm>
                <a:off x="3537178" y="4311166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5A12BC1-AA1C-41B8-A244-FB5F44BCB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178" y="4311166"/>
                <a:ext cx="60138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>
            <a:extLst>
              <a:ext uri="{FF2B5EF4-FFF2-40B4-BE49-F238E27FC236}">
                <a16:creationId xmlns:a16="http://schemas.microsoft.com/office/drawing/2014/main" id="{69B061A4-453B-4A70-BB42-91B21C63C4D5}"/>
              </a:ext>
            </a:extLst>
          </p:cNvPr>
          <p:cNvSpPr/>
          <p:nvPr/>
        </p:nvSpPr>
        <p:spPr>
          <a:xfrm rot="1686410">
            <a:off x="3231536" y="4398767"/>
            <a:ext cx="385139" cy="317438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DB8AE8B-32C1-4D2A-B5E5-BE1726AD528A}"/>
              </a:ext>
            </a:extLst>
          </p:cNvPr>
          <p:cNvSpPr txBox="1"/>
          <p:nvPr/>
        </p:nvSpPr>
        <p:spPr>
          <a:xfrm>
            <a:off x="3988898" y="28956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58825F6-3F30-4CF2-A7C1-890010DC90F1}"/>
              </a:ext>
            </a:extLst>
          </p:cNvPr>
          <p:cNvSpPr txBox="1"/>
          <p:nvPr/>
        </p:nvSpPr>
        <p:spPr>
          <a:xfrm>
            <a:off x="3034250" y="440062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CD9CD27-EE50-436E-8735-BDD11ACC0569}"/>
              </a:ext>
            </a:extLst>
          </p:cNvPr>
          <p:cNvSpPr txBox="1"/>
          <p:nvPr/>
        </p:nvSpPr>
        <p:spPr>
          <a:xfrm>
            <a:off x="4627270" y="4400621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F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AB83098-1BE1-4130-AF12-0BC89AC3C345}"/>
              </a:ext>
            </a:extLst>
          </p:cNvPr>
          <p:cNvCxnSpPr>
            <a:cxnSpLocks/>
          </p:cNvCxnSpPr>
          <p:nvPr/>
        </p:nvCxnSpPr>
        <p:spPr>
          <a:xfrm flipV="1">
            <a:off x="5631620" y="3262086"/>
            <a:ext cx="838200" cy="1371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E35F41B-D8FB-4A09-B84A-28C57F041673}"/>
              </a:ext>
            </a:extLst>
          </p:cNvPr>
          <p:cNvCxnSpPr>
            <a:cxnSpLocks/>
          </p:cNvCxnSpPr>
          <p:nvPr/>
        </p:nvCxnSpPr>
        <p:spPr>
          <a:xfrm>
            <a:off x="5631620" y="4633686"/>
            <a:ext cx="2633305" cy="2033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AB4A8E4-F683-4AF1-A88C-759474841E72}"/>
              </a:ext>
            </a:extLst>
          </p:cNvPr>
          <p:cNvCxnSpPr>
            <a:cxnSpLocks/>
          </p:cNvCxnSpPr>
          <p:nvPr/>
        </p:nvCxnSpPr>
        <p:spPr>
          <a:xfrm flipH="1" flipV="1">
            <a:off x="6469820" y="3275766"/>
            <a:ext cx="1795105" cy="13640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73D178E-BE0E-4C66-9A5C-199AD1B2156B}"/>
                  </a:ext>
                </a:extLst>
              </p:cNvPr>
              <p:cNvSpPr txBox="1"/>
              <p:nvPr/>
            </p:nvSpPr>
            <p:spPr>
              <a:xfrm>
                <a:off x="5836928" y="4311166"/>
                <a:ext cx="6013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  <m:sup>
                          <m:r>
                            <a:rPr lang="en-I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73D178E-BE0E-4C66-9A5C-199AD1B21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928" y="4311166"/>
                <a:ext cx="60138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68">
            <a:extLst>
              <a:ext uri="{FF2B5EF4-FFF2-40B4-BE49-F238E27FC236}">
                <a16:creationId xmlns:a16="http://schemas.microsoft.com/office/drawing/2014/main" id="{DAEB6320-C76B-42F4-9FC6-69258CBB911A}"/>
              </a:ext>
            </a:extLst>
          </p:cNvPr>
          <p:cNvSpPr/>
          <p:nvPr/>
        </p:nvSpPr>
        <p:spPr>
          <a:xfrm rot="1686410">
            <a:off x="5531286" y="4398767"/>
            <a:ext cx="385139" cy="317438"/>
          </a:xfrm>
          <a:prstGeom prst="arc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0657B82-F99B-4B04-B0C7-7D76E6088DB2}"/>
              </a:ext>
            </a:extLst>
          </p:cNvPr>
          <p:cNvSpPr txBox="1"/>
          <p:nvPr/>
        </p:nvSpPr>
        <p:spPr>
          <a:xfrm>
            <a:off x="6288648" y="289560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D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EB9501-ECA9-45C2-AE9C-442C2B162081}"/>
              </a:ext>
            </a:extLst>
          </p:cNvPr>
          <p:cNvSpPr txBox="1"/>
          <p:nvPr/>
        </p:nvSpPr>
        <p:spPr>
          <a:xfrm>
            <a:off x="5334000" y="4400621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6487E78-7973-47DB-A17E-C2567E9AB022}"/>
              </a:ext>
            </a:extLst>
          </p:cNvPr>
          <p:cNvSpPr txBox="1"/>
          <p:nvPr/>
        </p:nvSpPr>
        <p:spPr>
          <a:xfrm>
            <a:off x="8208670" y="4400621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F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72811C1-76CE-45C4-9F61-5B7D2CC2CC28}"/>
              </a:ext>
            </a:extLst>
          </p:cNvPr>
          <p:cNvSpPr/>
          <p:nvPr/>
        </p:nvSpPr>
        <p:spPr>
          <a:xfrm>
            <a:off x="1898125" y="4950976"/>
            <a:ext cx="5784020" cy="461451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None of the triangles are congruent to ∆ABC 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8704AFA5-5DC8-4A97-993C-7C7EA56EEC95}"/>
              </a:ext>
            </a:extLst>
          </p:cNvPr>
          <p:cNvSpPr/>
          <p:nvPr/>
        </p:nvSpPr>
        <p:spPr>
          <a:xfrm>
            <a:off x="675604" y="5551048"/>
            <a:ext cx="7848600" cy="932805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Two triangles cannot be congruent if one angle of a triangle is equal to the corresponding one angle of another triangle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E4CD56-11C0-4AF4-BEE3-9D24060ECE63}"/>
              </a:ext>
            </a:extLst>
          </p:cNvPr>
          <p:cNvSpPr txBox="1"/>
          <p:nvPr/>
        </p:nvSpPr>
        <p:spPr>
          <a:xfrm>
            <a:off x="2160367" y="802805"/>
            <a:ext cx="62111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uppose only one angle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of ΔDEF say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⦟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 =60° is known </a:t>
            </a:r>
            <a:endParaRPr lang="en-IN" sz="2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AA35B6-F916-444F-9A66-ECA29BCC96BA}"/>
              </a:ext>
            </a:extLst>
          </p:cNvPr>
          <p:cNvSpPr txBox="1"/>
          <p:nvPr/>
        </p:nvSpPr>
        <p:spPr>
          <a:xfrm>
            <a:off x="401677" y="2475885"/>
            <a:ext cx="27264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Many triangles possible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2619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  <p:bldP spid="52" grpId="0"/>
      <p:bldP spid="53" grpId="0"/>
      <p:bldP spid="54" grpId="0"/>
      <p:bldP spid="58" grpId="0"/>
      <p:bldP spid="59" grpId="0" animBg="1"/>
      <p:bldP spid="60" grpId="0"/>
      <p:bldP spid="61" grpId="0"/>
      <p:bldP spid="62" grpId="0"/>
      <p:bldP spid="68" grpId="0"/>
      <p:bldP spid="69" grpId="0" animBg="1"/>
      <p:bldP spid="70" grpId="0"/>
      <p:bldP spid="71" grpId="0"/>
      <p:bldP spid="72" grpId="0"/>
      <p:bldP spid="76" grpId="0" animBg="1"/>
      <p:bldP spid="7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1781EB-2C47-4528-9462-6241B1EDFF91}"/>
              </a:ext>
            </a:extLst>
          </p:cNvPr>
          <p:cNvSpPr/>
          <p:nvPr/>
        </p:nvSpPr>
        <p:spPr>
          <a:xfrm>
            <a:off x="439879" y="883557"/>
            <a:ext cx="15240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CASE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157EF9-FBBA-49BD-A6B9-71163642EAE9}"/>
              </a:ext>
            </a:extLst>
          </p:cNvPr>
          <p:cNvSpPr txBox="1"/>
          <p:nvPr/>
        </p:nvSpPr>
        <p:spPr>
          <a:xfrm>
            <a:off x="2126789" y="808223"/>
            <a:ext cx="5188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2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parameters of  ΔDEF are known say EF=5cm and </a:t>
            </a:r>
            <a:r>
              <a:rPr lang="en-US" sz="2400" dirty="0">
                <a:solidFill>
                  <a:srgbClr val="000000"/>
                </a:solidFill>
                <a:latin typeface="Cambria Math" panose="02040503050406030204" pitchFamily="18" charset="0"/>
              </a:rPr>
              <a:t>⦟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E=60°. </a:t>
            </a:r>
            <a:endParaRPr lang="en-IN" sz="2400" dirty="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72811C1-76CE-45C4-9F61-5B7D2CC2CC28}"/>
              </a:ext>
            </a:extLst>
          </p:cNvPr>
          <p:cNvSpPr/>
          <p:nvPr/>
        </p:nvSpPr>
        <p:spPr>
          <a:xfrm>
            <a:off x="284499" y="3749019"/>
            <a:ext cx="2099201" cy="1402289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None of the triangles are congruent to ∆ABC 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8704AFA5-5DC8-4A97-993C-7C7EA56EEC95}"/>
              </a:ext>
            </a:extLst>
          </p:cNvPr>
          <p:cNvSpPr/>
          <p:nvPr/>
        </p:nvSpPr>
        <p:spPr>
          <a:xfrm>
            <a:off x="4380800" y="3768179"/>
            <a:ext cx="4210748" cy="23716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>
                <a:solidFill>
                  <a:schemeClr val="tx1"/>
                </a:solidFill>
              </a:rPr>
              <a:t>Two triangles cannot be congruent if one side and one angle of a triangle are equal to the one corresponding side and one corresponding angle of another triangle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957772-2626-4EA7-A92F-9E21B7CC49B8}"/>
              </a:ext>
            </a:extLst>
          </p:cNvPr>
          <p:cNvSpPr txBox="1"/>
          <p:nvPr/>
        </p:nvSpPr>
        <p:spPr>
          <a:xfrm>
            <a:off x="4244410" y="319816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5 cm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649CE-1D50-41E8-BAFE-8F60175C99D9}"/>
              </a:ext>
            </a:extLst>
          </p:cNvPr>
          <p:cNvGrpSpPr/>
          <p:nvPr/>
        </p:nvGrpSpPr>
        <p:grpSpPr>
          <a:xfrm>
            <a:off x="3257187" y="1655110"/>
            <a:ext cx="2690422" cy="1598059"/>
            <a:chOff x="1416078" y="1600200"/>
            <a:chExt cx="3232122" cy="1598059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3427CF4-DC0F-4779-8D2B-A33BE97F45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8800" y="1600200"/>
              <a:ext cx="838200" cy="13716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43F9036-815B-412E-8A36-05A16C3912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8800" y="2955054"/>
              <a:ext cx="2514600" cy="1674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5C339B4-BC4E-48AC-ABB3-08AF5481FD5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67000" y="1613880"/>
              <a:ext cx="1676400" cy="134117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A2F683F-8493-4377-949A-5FF5173D3257}"/>
                    </a:ext>
                  </a:extLst>
                </p:cNvPr>
                <p:cNvSpPr txBox="1"/>
                <p:nvPr/>
              </p:nvSpPr>
              <p:spPr>
                <a:xfrm>
                  <a:off x="2025183" y="2551928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7A2F683F-8493-4377-949A-5FF5173D32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5183" y="2551928"/>
                  <a:ext cx="60138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Arc 50">
              <a:extLst>
                <a:ext uri="{FF2B5EF4-FFF2-40B4-BE49-F238E27FC236}">
                  <a16:creationId xmlns:a16="http://schemas.microsoft.com/office/drawing/2014/main" id="{8FCA643F-8868-4CD6-B7D4-EFA96B4CC55A}"/>
                </a:ext>
              </a:extLst>
            </p:cNvPr>
            <p:cNvSpPr/>
            <p:nvPr/>
          </p:nvSpPr>
          <p:spPr>
            <a:xfrm rot="1686410">
              <a:off x="1728466" y="2736881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E71A2D5-687C-456E-948D-70A576EBD30B}"/>
                </a:ext>
              </a:extLst>
            </p:cNvPr>
            <p:cNvSpPr txBox="1"/>
            <p:nvPr/>
          </p:nvSpPr>
          <p:spPr>
            <a:xfrm>
              <a:off x="1416078" y="2736594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E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612E9A5-CA53-4AF6-9C83-2425D91D4970}"/>
                </a:ext>
              </a:extLst>
            </p:cNvPr>
            <p:cNvSpPr txBox="1"/>
            <p:nvPr/>
          </p:nvSpPr>
          <p:spPr>
            <a:xfrm>
              <a:off x="4322470" y="2667000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F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B87DD15-DA15-4AB2-95A5-D384626582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4671" y="3166515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AA994BA-65A1-4DCE-B937-B3611FFD21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1071" y="3166515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582086-2B07-4CF7-A155-66B4F492535D}"/>
              </a:ext>
            </a:extLst>
          </p:cNvPr>
          <p:cNvGrpSpPr/>
          <p:nvPr/>
        </p:nvGrpSpPr>
        <p:grpSpPr>
          <a:xfrm>
            <a:off x="6173363" y="1343018"/>
            <a:ext cx="2691995" cy="2116824"/>
            <a:chOff x="5600176" y="1824149"/>
            <a:chExt cx="3431089" cy="2641108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3DB0685-A427-46B5-8FB0-D95C17BBCB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9409" y="2112894"/>
              <a:ext cx="1524000" cy="173808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F8AF724-736A-4F1C-86DB-7038CA3767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59409" y="3834234"/>
              <a:ext cx="2514600" cy="1674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E2D511F-71C6-4D3B-B263-912D5C0067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83409" y="2127408"/>
              <a:ext cx="990600" cy="170682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E77060C-9C8D-4203-AFB7-E16BAADB733A}"/>
                    </a:ext>
                  </a:extLst>
                </p:cNvPr>
                <p:cNvSpPr txBox="1"/>
                <p:nvPr/>
              </p:nvSpPr>
              <p:spPr>
                <a:xfrm>
                  <a:off x="6291807" y="3414317"/>
                  <a:ext cx="60138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E77060C-9C8D-4203-AFB7-E16BAADB73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807" y="3414317"/>
                  <a:ext cx="601384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6494" b="-1428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CFC03758-85FF-4EE1-9FA8-1F17487ECAF6}"/>
                </a:ext>
              </a:extLst>
            </p:cNvPr>
            <p:cNvSpPr/>
            <p:nvPr/>
          </p:nvSpPr>
          <p:spPr>
            <a:xfrm rot="1686410">
              <a:off x="5959075" y="3616061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F9EBB6-E442-4C67-AA99-07ADDCE20B7F}"/>
                </a:ext>
              </a:extLst>
            </p:cNvPr>
            <p:cNvSpPr txBox="1"/>
            <p:nvPr/>
          </p:nvSpPr>
          <p:spPr>
            <a:xfrm>
              <a:off x="7658794" y="1824149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D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A608FD9-5C39-4F1E-B2D4-9878BB2949B1}"/>
                </a:ext>
              </a:extLst>
            </p:cNvPr>
            <p:cNvSpPr txBox="1"/>
            <p:nvPr/>
          </p:nvSpPr>
          <p:spPr>
            <a:xfrm>
              <a:off x="5600176" y="3579225"/>
              <a:ext cx="335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E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A96EBCD-D4A5-4AA7-8189-F6C4396E7E25}"/>
                </a:ext>
              </a:extLst>
            </p:cNvPr>
            <p:cNvSpPr txBox="1"/>
            <p:nvPr/>
          </p:nvSpPr>
          <p:spPr>
            <a:xfrm>
              <a:off x="8705535" y="3496134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F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EECA4C3-8CA3-4658-BCA2-5ED64CD09546}"/>
                </a:ext>
              </a:extLst>
            </p:cNvPr>
            <p:cNvSpPr txBox="1"/>
            <p:nvPr/>
          </p:nvSpPr>
          <p:spPr>
            <a:xfrm>
              <a:off x="6868835" y="4003592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F9E796A-EF0F-4D7E-8530-F40861A04C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5280" y="4045695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4CEEFAB9-BC57-458B-972E-3F198768EC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91680" y="4045695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0CCD4B-CAA2-427B-BBBA-080FF0506639}"/>
              </a:ext>
            </a:extLst>
          </p:cNvPr>
          <p:cNvGrpSpPr/>
          <p:nvPr/>
        </p:nvGrpSpPr>
        <p:grpSpPr>
          <a:xfrm>
            <a:off x="1410391" y="3603742"/>
            <a:ext cx="2720270" cy="2827025"/>
            <a:chOff x="1836110" y="3048001"/>
            <a:chExt cx="3439357" cy="3874246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20A91C2-AE3C-43E2-88FE-2D11DACC6F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071" y="3505200"/>
              <a:ext cx="2445580" cy="28956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39DC5EB-E231-484B-BB43-A3241E5171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071" y="6384054"/>
              <a:ext cx="2514600" cy="1674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8609E3BD-FCCB-437A-8CC4-E3B3C820BE9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63651" y="3505200"/>
              <a:ext cx="69020" cy="287885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7EBAEA5D-8DC9-4597-928F-CE328913F98B}"/>
                    </a:ext>
                  </a:extLst>
                </p:cNvPr>
                <p:cNvSpPr txBox="1"/>
                <p:nvPr/>
              </p:nvSpPr>
              <p:spPr>
                <a:xfrm>
                  <a:off x="2578572" y="5872692"/>
                  <a:ext cx="601383" cy="369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7EBAEA5D-8DC9-4597-928F-CE328913F9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8572" y="5872692"/>
                  <a:ext cx="601383" cy="369331"/>
                </a:xfrm>
                <a:prstGeom prst="rect">
                  <a:avLst/>
                </a:prstGeom>
                <a:blipFill>
                  <a:blip r:embed="rId5"/>
                  <a:stretch>
                    <a:fillRect r="-5128" b="-2727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53E048CB-4F59-4A61-BEE7-474E6D0EE21F}"/>
                </a:ext>
              </a:extLst>
            </p:cNvPr>
            <p:cNvSpPr/>
            <p:nvPr/>
          </p:nvSpPr>
          <p:spPr>
            <a:xfrm rot="1686410">
              <a:off x="2217737" y="6165881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7961B1-EA03-471C-A4C3-CAC65ADB7CAF}"/>
                </a:ext>
              </a:extLst>
            </p:cNvPr>
            <p:cNvSpPr txBox="1"/>
            <p:nvPr/>
          </p:nvSpPr>
          <p:spPr>
            <a:xfrm>
              <a:off x="4347216" y="3048001"/>
              <a:ext cx="373820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D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68AD8E7-1705-42F9-B1C2-124E9A94DD83}"/>
                </a:ext>
              </a:extLst>
            </p:cNvPr>
            <p:cNvSpPr txBox="1"/>
            <p:nvPr/>
          </p:nvSpPr>
          <p:spPr>
            <a:xfrm>
              <a:off x="1836110" y="6120148"/>
              <a:ext cx="335348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9E72A32-F097-447E-9A52-084BAD391280}"/>
                </a:ext>
              </a:extLst>
            </p:cNvPr>
            <p:cNvSpPr txBox="1"/>
            <p:nvPr/>
          </p:nvSpPr>
          <p:spPr>
            <a:xfrm>
              <a:off x="4949737" y="6011192"/>
              <a:ext cx="325730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F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E6E26A7-DCF3-45E8-BD18-CB9494960000}"/>
                </a:ext>
              </a:extLst>
            </p:cNvPr>
            <p:cNvSpPr txBox="1"/>
            <p:nvPr/>
          </p:nvSpPr>
          <p:spPr>
            <a:xfrm>
              <a:off x="3148767" y="6460583"/>
              <a:ext cx="784189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5366A2CA-344E-49D2-A4FE-A6ACCA4F88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18071" y="6595515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0762770F-5FA8-4FD3-B0EA-E2D828C4EA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94471" y="6595515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BE8E1DC-1D0D-4C84-9001-986B548D3895}"/>
              </a:ext>
            </a:extLst>
          </p:cNvPr>
          <p:cNvSpPr/>
          <p:nvPr/>
        </p:nvSpPr>
        <p:spPr>
          <a:xfrm>
            <a:off x="358483" y="118516"/>
            <a:ext cx="75438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Justification of ASA Congruency criteria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F02CF4-A16B-42D0-A718-1B037F6B124A}"/>
              </a:ext>
            </a:extLst>
          </p:cNvPr>
          <p:cNvSpPr txBox="1"/>
          <p:nvPr/>
        </p:nvSpPr>
        <p:spPr>
          <a:xfrm>
            <a:off x="4539838" y="1466805"/>
            <a:ext cx="460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D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03E6814-36DC-44F9-BA5A-22539A25E92F}"/>
              </a:ext>
            </a:extLst>
          </p:cNvPr>
          <p:cNvGrpSpPr/>
          <p:nvPr/>
        </p:nvGrpSpPr>
        <p:grpSpPr>
          <a:xfrm>
            <a:off x="186375" y="1504598"/>
            <a:ext cx="2856277" cy="2226896"/>
            <a:chOff x="3207823" y="1295400"/>
            <a:chExt cx="3421577" cy="1896203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A4AEB4C-ADA9-47A0-A06A-B9974B2709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36417" y="1690079"/>
              <a:ext cx="990600" cy="9144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6FF3915-99BC-4768-AF41-F44D8B424E37}"/>
                </a:ext>
              </a:extLst>
            </p:cNvPr>
            <p:cNvCxnSpPr>
              <a:cxnSpLocks/>
            </p:cNvCxnSpPr>
            <p:nvPr/>
          </p:nvCxnSpPr>
          <p:spPr>
            <a:xfrm>
              <a:off x="3636417" y="2604479"/>
              <a:ext cx="266700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81D3E5-9BD6-4AAE-9E14-B76DBC8C48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7017" y="1690079"/>
              <a:ext cx="1676400" cy="9144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72415FEE-B330-4501-8DB5-F3E904905F2A}"/>
                </a:ext>
              </a:extLst>
            </p:cNvPr>
            <p:cNvSpPr/>
            <p:nvPr/>
          </p:nvSpPr>
          <p:spPr>
            <a:xfrm>
              <a:off x="3636417" y="2452093"/>
              <a:ext cx="304800" cy="304786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7ABD3D3F-05A0-4581-8F68-7612860B110B}"/>
                </a:ext>
              </a:extLst>
            </p:cNvPr>
            <p:cNvSpPr/>
            <p:nvPr/>
          </p:nvSpPr>
          <p:spPr>
            <a:xfrm rot="15248938">
              <a:off x="5843879" y="2431246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1DD75B0-11B9-464C-ADEC-3798D6B74F8C}"/>
                    </a:ext>
                  </a:extLst>
                </p:cNvPr>
                <p:cNvSpPr txBox="1"/>
                <p:nvPr/>
              </p:nvSpPr>
              <p:spPr>
                <a:xfrm>
                  <a:off x="3829692" y="2281535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1DD75B0-11B9-464C-ADEC-3798D6B74F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9692" y="2281535"/>
                  <a:ext cx="60138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D03085CC-0DC5-4242-BA3A-81E16137B074}"/>
                    </a:ext>
                  </a:extLst>
                </p:cNvPr>
                <p:cNvSpPr txBox="1"/>
                <p:nvPr/>
              </p:nvSpPr>
              <p:spPr>
                <a:xfrm>
                  <a:off x="5350062" y="2285165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D03085CC-0DC5-4242-BA3A-81E16137B0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0062" y="2285165"/>
                  <a:ext cx="60138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60F18C-98B3-498A-B928-86AA437E844D}"/>
                </a:ext>
              </a:extLst>
            </p:cNvPr>
            <p:cNvSpPr txBox="1"/>
            <p:nvPr/>
          </p:nvSpPr>
          <p:spPr>
            <a:xfrm>
              <a:off x="4486156" y="2729938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E5FFC6A9-FDB5-4656-9D8D-CFD257AECC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6417" y="2803659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E597A11-ACFA-4938-96D3-E60C10CDBA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2817" y="2803659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862FD81-9833-444B-9304-C768B1F362A4}"/>
                </a:ext>
              </a:extLst>
            </p:cNvPr>
            <p:cNvSpPr txBox="1"/>
            <p:nvPr/>
          </p:nvSpPr>
          <p:spPr>
            <a:xfrm>
              <a:off x="6281228" y="2375879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768017B-D39B-4FE1-BEF9-3FCDC0D5E5CC}"/>
                </a:ext>
              </a:extLst>
            </p:cNvPr>
            <p:cNvSpPr txBox="1"/>
            <p:nvPr/>
          </p:nvSpPr>
          <p:spPr>
            <a:xfrm>
              <a:off x="4467359" y="129540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2B9C0A3-86D7-448A-A22D-41100B00198D}"/>
                </a:ext>
              </a:extLst>
            </p:cNvPr>
            <p:cNvSpPr txBox="1"/>
            <p:nvPr/>
          </p:nvSpPr>
          <p:spPr>
            <a:xfrm>
              <a:off x="3207823" y="2383934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59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1781EB-2C47-4528-9462-6241B1EDFF91}"/>
              </a:ext>
            </a:extLst>
          </p:cNvPr>
          <p:cNvSpPr/>
          <p:nvPr/>
        </p:nvSpPr>
        <p:spPr>
          <a:xfrm>
            <a:off x="381000" y="863574"/>
            <a:ext cx="15240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CASE 3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64C963-FB47-4072-BBE6-0EF5737F068D}"/>
              </a:ext>
            </a:extLst>
          </p:cNvPr>
          <p:cNvGrpSpPr/>
          <p:nvPr/>
        </p:nvGrpSpPr>
        <p:grpSpPr>
          <a:xfrm>
            <a:off x="5770780" y="1217984"/>
            <a:ext cx="2654286" cy="1802364"/>
            <a:chOff x="6893785" y="1330683"/>
            <a:chExt cx="2654286" cy="180236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D4A3B50-05CC-49ED-8A96-9C729BDB5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7222" y="1657895"/>
              <a:ext cx="713766" cy="1106364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659EF0A-7BB7-433D-B1CB-4C4DA22A24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7222" y="2750751"/>
              <a:ext cx="2141297" cy="1350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9752B6AF-F215-4540-B9D0-41A4EB56ED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60988" y="1668930"/>
              <a:ext cx="1427532" cy="108182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3173955-B93E-4AA2-A824-20F0CE196795}"/>
                    </a:ext>
                  </a:extLst>
                </p:cNvPr>
                <p:cNvSpPr txBox="1"/>
                <p:nvPr/>
              </p:nvSpPr>
              <p:spPr>
                <a:xfrm>
                  <a:off x="7313386" y="2393383"/>
                  <a:ext cx="512105" cy="297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3173955-B93E-4AA2-A824-20F0CE1967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13386" y="2393383"/>
                  <a:ext cx="512105" cy="297912"/>
                </a:xfrm>
                <a:prstGeom prst="rect">
                  <a:avLst/>
                </a:prstGeom>
                <a:blipFill>
                  <a:blip r:embed="rId3"/>
                  <a:stretch>
                    <a:fillRect b="-1428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0F7CAC29-D779-4311-BAAF-94F28D2B76A0}"/>
                </a:ext>
              </a:extLst>
            </p:cNvPr>
            <p:cNvSpPr/>
            <p:nvPr/>
          </p:nvSpPr>
          <p:spPr>
            <a:xfrm rot="1686410">
              <a:off x="7061783" y="2574768"/>
              <a:ext cx="327964" cy="256053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89219CA-D97C-4268-B73D-6C08EBEDF3E4}"/>
                </a:ext>
              </a:extLst>
            </p:cNvPr>
            <p:cNvSpPr txBox="1"/>
            <p:nvPr/>
          </p:nvSpPr>
          <p:spPr>
            <a:xfrm>
              <a:off x="7899545" y="1330683"/>
              <a:ext cx="318325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D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495FA2A-BFA8-4A3C-984B-A399D7F2729A}"/>
                </a:ext>
              </a:extLst>
            </p:cNvPr>
            <p:cNvSpPr txBox="1"/>
            <p:nvPr/>
          </p:nvSpPr>
          <p:spPr>
            <a:xfrm>
              <a:off x="6893785" y="2576263"/>
              <a:ext cx="285564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E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63FD0DA-9DB1-476D-8430-E95B9914494C}"/>
                </a:ext>
              </a:extLst>
            </p:cNvPr>
            <p:cNvSpPr txBox="1"/>
            <p:nvPr/>
          </p:nvSpPr>
          <p:spPr>
            <a:xfrm>
              <a:off x="9270697" y="2518400"/>
              <a:ext cx="277374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F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6785581-BEA6-4490-9CB0-949114057484}"/>
                </a:ext>
              </a:extLst>
            </p:cNvPr>
            <p:cNvSpPr txBox="1"/>
            <p:nvPr/>
          </p:nvSpPr>
          <p:spPr>
            <a:xfrm>
              <a:off x="7967676" y="2760657"/>
              <a:ext cx="667773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69DC8BD7-FADF-45B2-A8EF-BEA8E80695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47222" y="2921321"/>
              <a:ext cx="8204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3B333DEE-D2FB-4910-A3C0-E7FC8B336E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74754" y="2921321"/>
              <a:ext cx="843541" cy="120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1" name="Arc 100">
              <a:extLst>
                <a:ext uri="{FF2B5EF4-FFF2-40B4-BE49-F238E27FC236}">
                  <a16:creationId xmlns:a16="http://schemas.microsoft.com/office/drawing/2014/main" id="{E5AC27CD-FD2D-4186-8719-BA966DFDF7DC}"/>
                </a:ext>
              </a:extLst>
            </p:cNvPr>
            <p:cNvSpPr/>
            <p:nvPr/>
          </p:nvSpPr>
          <p:spPr>
            <a:xfrm rot="14140000">
              <a:off x="8985236" y="2559473"/>
              <a:ext cx="245859" cy="259539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B070E2C7-3FDF-4697-945D-C2B88EE3A8A5}"/>
                    </a:ext>
                  </a:extLst>
                </p:cNvPr>
                <p:cNvSpPr txBox="1"/>
                <p:nvPr/>
              </p:nvSpPr>
              <p:spPr>
                <a:xfrm>
                  <a:off x="8501400" y="2384192"/>
                  <a:ext cx="512105" cy="297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B070E2C7-3FDF-4697-945D-C2B88EE3A8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1400" y="2384192"/>
                  <a:ext cx="512105" cy="297912"/>
                </a:xfrm>
                <a:prstGeom prst="rect">
                  <a:avLst/>
                </a:prstGeom>
                <a:blipFill>
                  <a:blip r:embed="rId4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F99BB7A-7D02-42A4-A601-B829BBF0D02B}"/>
              </a:ext>
            </a:extLst>
          </p:cNvPr>
          <p:cNvGrpSpPr/>
          <p:nvPr/>
        </p:nvGrpSpPr>
        <p:grpSpPr>
          <a:xfrm>
            <a:off x="1230024" y="1306044"/>
            <a:ext cx="2889198" cy="1640808"/>
            <a:chOff x="3738921" y="1492238"/>
            <a:chExt cx="2889198" cy="1640808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1A93EC4-99CC-4B58-997F-A320FD239F7E}"/>
                </a:ext>
              </a:extLst>
            </p:cNvPr>
            <p:cNvSpPr/>
            <p:nvPr/>
          </p:nvSpPr>
          <p:spPr>
            <a:xfrm>
              <a:off x="4125450" y="2641341"/>
              <a:ext cx="259551" cy="245847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8DD9188-7E9D-40C3-99F8-FA17B449E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0226" y="1766189"/>
              <a:ext cx="1121131" cy="99446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53E0BE4-7C79-436F-87C6-42586D8EB1A7}"/>
                </a:ext>
              </a:extLst>
            </p:cNvPr>
            <p:cNvCxnSpPr>
              <a:cxnSpLocks/>
            </p:cNvCxnSpPr>
            <p:nvPr/>
          </p:nvCxnSpPr>
          <p:spPr>
            <a:xfrm>
              <a:off x="4100226" y="2760657"/>
              <a:ext cx="2271073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2821083-1827-4286-BD55-12BF6C5A10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21357" y="1766189"/>
              <a:ext cx="1149942" cy="99446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2" name="Arc 101">
              <a:extLst>
                <a:ext uri="{FF2B5EF4-FFF2-40B4-BE49-F238E27FC236}">
                  <a16:creationId xmlns:a16="http://schemas.microsoft.com/office/drawing/2014/main" id="{AE50ABFA-F178-4F3A-865D-7AB516B134A0}"/>
                </a:ext>
              </a:extLst>
            </p:cNvPr>
            <p:cNvSpPr/>
            <p:nvPr/>
          </p:nvSpPr>
          <p:spPr>
            <a:xfrm rot="15248938">
              <a:off x="6050429" y="2602086"/>
              <a:ext cx="310662" cy="270313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E657EF4-7713-472C-AE77-5B8555416E56}"/>
                    </a:ext>
                  </a:extLst>
                </p:cNvPr>
                <p:cNvSpPr txBox="1"/>
                <p:nvPr/>
              </p:nvSpPr>
              <p:spPr>
                <a:xfrm>
                  <a:off x="5548625" y="2439330"/>
                  <a:ext cx="512105" cy="297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DE657EF4-7713-472C-AE77-5B8555416E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8625" y="2439330"/>
                  <a:ext cx="512105" cy="297912"/>
                </a:xfrm>
                <a:prstGeom prst="rect">
                  <a:avLst/>
                </a:prstGeom>
                <a:blipFill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34ECA87-C1A8-4502-9EE3-37E73FA6290D}"/>
                </a:ext>
              </a:extLst>
            </p:cNvPr>
            <p:cNvSpPr txBox="1"/>
            <p:nvPr/>
          </p:nvSpPr>
          <p:spPr>
            <a:xfrm>
              <a:off x="4859984" y="2760656"/>
              <a:ext cx="667773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320E881A-C755-44D2-9B91-023F69DED7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0226" y="2921321"/>
              <a:ext cx="8204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CAFF21D7-4FFE-46DC-9134-6AAEF689FF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27757" y="2921321"/>
              <a:ext cx="843541" cy="120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A315039-1A45-43F3-92F3-6DD488F1669E}"/>
                </a:ext>
              </a:extLst>
            </p:cNvPr>
            <p:cNvSpPr txBox="1"/>
            <p:nvPr/>
          </p:nvSpPr>
          <p:spPr>
            <a:xfrm>
              <a:off x="6331635" y="2552849"/>
              <a:ext cx="296484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370DEF7-975B-4331-AA59-3C3B71B8598E}"/>
                </a:ext>
              </a:extLst>
            </p:cNvPr>
            <p:cNvSpPr txBox="1"/>
            <p:nvPr/>
          </p:nvSpPr>
          <p:spPr>
            <a:xfrm>
              <a:off x="4817532" y="1492238"/>
              <a:ext cx="308771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A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F746581-1670-4575-A8E8-2B4637704B89}"/>
                </a:ext>
              </a:extLst>
            </p:cNvPr>
            <p:cNvSpPr txBox="1"/>
            <p:nvPr/>
          </p:nvSpPr>
          <p:spPr>
            <a:xfrm>
              <a:off x="3738921" y="2608094"/>
              <a:ext cx="299215" cy="372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B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395EE8C-F77E-463A-88BD-A7C7EB0C96CF}"/>
                    </a:ext>
                  </a:extLst>
                </p:cNvPr>
                <p:cNvSpPr txBox="1"/>
                <p:nvPr/>
              </p:nvSpPr>
              <p:spPr>
                <a:xfrm>
                  <a:off x="4315035" y="2418655"/>
                  <a:ext cx="512105" cy="29791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A395EE8C-F77E-463A-88BD-A7C7EB0C96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5035" y="2418655"/>
                  <a:ext cx="512105" cy="297912"/>
                </a:xfrm>
                <a:prstGeom prst="rect">
                  <a:avLst/>
                </a:prstGeom>
                <a:blipFill>
                  <a:blip r:embed="rId6"/>
                  <a:stretch>
                    <a:fillRect b="-1428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9032C10-545E-4B8C-85F6-9469A3E0276D}"/>
              </a:ext>
            </a:extLst>
          </p:cNvPr>
          <p:cNvGrpSpPr/>
          <p:nvPr/>
        </p:nvGrpSpPr>
        <p:grpSpPr>
          <a:xfrm>
            <a:off x="202646" y="4434114"/>
            <a:ext cx="3273999" cy="1825497"/>
            <a:chOff x="262942" y="4547160"/>
            <a:chExt cx="3890184" cy="2082240"/>
          </a:xfrm>
        </p:grpSpPr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C1C5C1A6-D77A-4401-822C-A9C12F9C2675}"/>
                </a:ext>
              </a:extLst>
            </p:cNvPr>
            <p:cNvSpPr/>
            <p:nvPr/>
          </p:nvSpPr>
          <p:spPr>
            <a:xfrm>
              <a:off x="990600" y="6019814"/>
              <a:ext cx="304800" cy="304786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968657D-50DF-442F-A700-329D1E7343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978" y="4934856"/>
              <a:ext cx="1316583" cy="123287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E449F83-9055-4CA1-82E7-C2B7D3E33DC2}"/>
                </a:ext>
              </a:extLst>
            </p:cNvPr>
            <p:cNvCxnSpPr>
              <a:cxnSpLocks/>
            </p:cNvCxnSpPr>
            <p:nvPr/>
          </p:nvCxnSpPr>
          <p:spPr>
            <a:xfrm>
              <a:off x="960978" y="6167735"/>
              <a:ext cx="2667000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6CEAA2E-E952-4D31-93B8-7BC54781FB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7561" y="4934856"/>
              <a:ext cx="1350417" cy="1232879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44B63B0B-A790-4578-A93A-31DDEC26B8E2}"/>
                </a:ext>
              </a:extLst>
            </p:cNvPr>
            <p:cNvSpPr/>
            <p:nvPr/>
          </p:nvSpPr>
          <p:spPr>
            <a:xfrm rot="15248938">
              <a:off x="3241010" y="5979988"/>
              <a:ext cx="385139" cy="317438"/>
            </a:xfrm>
            <a:prstGeom prst="arc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A8234FEE-72B8-443A-B85C-64B2067370C5}"/>
                    </a:ext>
                  </a:extLst>
                </p:cNvPr>
                <p:cNvSpPr txBox="1"/>
                <p:nvPr/>
              </p:nvSpPr>
              <p:spPr>
                <a:xfrm>
                  <a:off x="2674623" y="5848421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60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A8234FEE-72B8-443A-B85C-64B2067370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4623" y="5848421"/>
                  <a:ext cx="60138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566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384A75F-D6E2-4F07-8F8E-114696A8AC42}"/>
                </a:ext>
              </a:extLst>
            </p:cNvPr>
            <p:cNvSpPr txBox="1"/>
            <p:nvPr/>
          </p:nvSpPr>
          <p:spPr>
            <a:xfrm>
              <a:off x="1924465" y="6167735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5 cm</a:t>
              </a: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5673108C-7EAE-4768-AEA3-5002D7C8C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0978" y="6366915"/>
              <a:ext cx="96348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9B4B2AE2-922F-4CEB-9454-0C04B4FE1F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37378" y="6366915"/>
              <a:ext cx="990600" cy="1490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5936B24-A48E-4B28-BC46-34A139CD223A}"/>
                </a:ext>
              </a:extLst>
            </p:cNvPr>
            <p:cNvSpPr txBox="1"/>
            <p:nvPr/>
          </p:nvSpPr>
          <p:spPr>
            <a:xfrm>
              <a:off x="1520473" y="4547160"/>
              <a:ext cx="6309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A,D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A0FDD65-39BE-4486-A316-28637989B450}"/>
                </a:ext>
              </a:extLst>
            </p:cNvPr>
            <p:cNvSpPr txBox="1"/>
            <p:nvPr/>
          </p:nvSpPr>
          <p:spPr>
            <a:xfrm>
              <a:off x="262942" y="5936902"/>
              <a:ext cx="5651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B,F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DBD2A3EC-F94E-4B88-BB8B-313ADAFE4B72}"/>
                    </a:ext>
                  </a:extLst>
                </p:cNvPr>
                <p:cNvSpPr txBox="1"/>
                <p:nvPr/>
              </p:nvSpPr>
              <p:spPr>
                <a:xfrm>
                  <a:off x="1212903" y="5835526"/>
                  <a:ext cx="6013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DBD2A3EC-F94E-4B88-BB8B-313ADAFE4B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2903" y="5835526"/>
                  <a:ext cx="601383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566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210ABA9-A824-42B9-820B-86CF43BEAC92}"/>
                </a:ext>
              </a:extLst>
            </p:cNvPr>
            <p:cNvSpPr txBox="1"/>
            <p:nvPr/>
          </p:nvSpPr>
          <p:spPr>
            <a:xfrm>
              <a:off x="3578673" y="5943600"/>
              <a:ext cx="5744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C,E</a:t>
              </a:r>
            </a:p>
          </p:txBody>
        </p:sp>
      </p:grp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C96E4046-5878-41DB-BC8C-99A7C83E5727}"/>
              </a:ext>
            </a:extLst>
          </p:cNvPr>
          <p:cNvSpPr/>
          <p:nvPr/>
        </p:nvSpPr>
        <p:spPr>
          <a:xfrm>
            <a:off x="4278643" y="3138863"/>
            <a:ext cx="4200348" cy="56689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400" dirty="0"/>
              <a:t>In the triangles, ∆ABC and ∆DEF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: Rounded Corners 126">
                <a:extLst>
                  <a:ext uri="{FF2B5EF4-FFF2-40B4-BE49-F238E27FC236}">
                    <a16:creationId xmlns:a16="http://schemas.microsoft.com/office/drawing/2014/main" id="{65057A30-E4D7-463D-94E6-8BD907EB3B2F}"/>
                  </a:ext>
                </a:extLst>
              </p:cNvPr>
              <p:cNvSpPr/>
              <p:nvPr/>
            </p:nvSpPr>
            <p:spPr>
              <a:xfrm>
                <a:off x="4946494" y="3785829"/>
                <a:ext cx="2760205" cy="5334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  (A) </a:t>
                </a:r>
              </a:p>
            </p:txBody>
          </p:sp>
        </mc:Choice>
        <mc:Fallback xmlns="">
          <p:sp>
            <p:nvSpPr>
              <p:cNvPr id="127" name="Rectangle: Rounded Corners 126">
                <a:extLst>
                  <a:ext uri="{FF2B5EF4-FFF2-40B4-BE49-F238E27FC236}">
                    <a16:creationId xmlns:a16="http://schemas.microsoft.com/office/drawing/2014/main" id="{65057A30-E4D7-463D-94E6-8BD907EB3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494" y="3785829"/>
                <a:ext cx="2760205" cy="53340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: Rounded Corners 127">
                <a:extLst>
                  <a:ext uri="{FF2B5EF4-FFF2-40B4-BE49-F238E27FC236}">
                    <a16:creationId xmlns:a16="http://schemas.microsoft.com/office/drawing/2014/main" id="{AE7A77A1-438B-4158-9D96-64E6E8EBFA7B}"/>
                  </a:ext>
                </a:extLst>
              </p:cNvPr>
              <p:cNvSpPr/>
              <p:nvPr/>
            </p:nvSpPr>
            <p:spPr>
              <a:xfrm>
                <a:off x="4948985" y="4376450"/>
                <a:ext cx="2760205" cy="5334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𝐸𝐹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5 cm  (S) </a:t>
                </a:r>
              </a:p>
            </p:txBody>
          </p:sp>
        </mc:Choice>
        <mc:Fallback xmlns="">
          <p:sp>
            <p:nvSpPr>
              <p:cNvPr id="128" name="Rectangle: Rounded Corners 127">
                <a:extLst>
                  <a:ext uri="{FF2B5EF4-FFF2-40B4-BE49-F238E27FC236}">
                    <a16:creationId xmlns:a16="http://schemas.microsoft.com/office/drawing/2014/main" id="{AE7A77A1-438B-4158-9D96-64E6E8EBFA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985" y="4376450"/>
                <a:ext cx="2760205" cy="53340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Rectangle: Rounded Corners 128">
                <a:extLst>
                  <a:ext uri="{FF2B5EF4-FFF2-40B4-BE49-F238E27FC236}">
                    <a16:creationId xmlns:a16="http://schemas.microsoft.com/office/drawing/2014/main" id="{562DF8DD-8629-4E18-9794-32EBE805E44D}"/>
                  </a:ext>
                </a:extLst>
              </p:cNvPr>
              <p:cNvSpPr/>
              <p:nvPr/>
            </p:nvSpPr>
            <p:spPr>
              <a:xfrm>
                <a:off x="4946494" y="4953392"/>
                <a:ext cx="2760205" cy="5334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I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∠</m:t>
                    </m:r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80</m:t>
                        </m:r>
                      </m:e>
                      <m:sup>
                        <m:r>
                          <a:rPr lang="en-I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IN" sz="2400" dirty="0">
                    <a:solidFill>
                      <a:schemeClr val="tx1"/>
                    </a:solidFill>
                  </a:rPr>
                  <a:t>    (A) </a:t>
                </a:r>
              </a:p>
            </p:txBody>
          </p:sp>
        </mc:Choice>
        <mc:Fallback xmlns="">
          <p:sp>
            <p:nvSpPr>
              <p:cNvPr id="129" name="Rectangle: Rounded Corners 128">
                <a:extLst>
                  <a:ext uri="{FF2B5EF4-FFF2-40B4-BE49-F238E27FC236}">
                    <a16:creationId xmlns:a16="http://schemas.microsoft.com/office/drawing/2014/main" id="{562DF8DD-8629-4E18-9794-32EBE805E4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494" y="4953392"/>
                <a:ext cx="2760205" cy="53340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1A401228-8A32-498B-B990-372E4AE6359B}"/>
              </a:ext>
            </a:extLst>
          </p:cNvPr>
          <p:cNvSpPr/>
          <p:nvPr/>
        </p:nvSpPr>
        <p:spPr>
          <a:xfrm>
            <a:off x="440464" y="3348069"/>
            <a:ext cx="3074150" cy="1024720"/>
          </a:xfrm>
          <a:prstGeom prst="roundRect">
            <a:avLst/>
          </a:prstGeom>
          <a:solidFill>
            <a:schemeClr val="bg1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tx1"/>
                </a:solidFill>
              </a:rPr>
              <a:t>On superimposing the triangles we observe their congruence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77CC6436-2A8D-4B48-BC88-BD870BEBB459}"/>
                  </a:ext>
                </a:extLst>
              </p:cNvPr>
              <p:cNvSpPr/>
              <p:nvPr/>
            </p:nvSpPr>
            <p:spPr>
              <a:xfrm>
                <a:off x="4381453" y="5624086"/>
                <a:ext cx="4043613" cy="1066800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SG" sz="2400" dirty="0">
                    <a:solidFill>
                      <a:schemeClr val="tx1"/>
                    </a:solidFill>
                  </a:rPr>
                  <a:t>Thus we get a unique triangle which matches with given triangle. </a:t>
                </a:r>
                <a:r>
                  <a:rPr lang="en-IN" sz="2400" dirty="0">
                    <a:solidFill>
                      <a:schemeClr val="tx1"/>
                    </a:solidFill>
                  </a:rPr>
                  <a:t> </a:t>
                </a:r>
                <a:r>
                  <a:rPr lang="en-IN" sz="2400" dirty="0">
                    <a:solidFill>
                      <a:srgbClr val="FF0000"/>
                    </a:solidFill>
                  </a:rPr>
                  <a:t>∆ABC </a:t>
                </a:r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IN" sz="2400" dirty="0">
                    <a:solidFill>
                      <a:srgbClr val="FF0000"/>
                    </a:solidFill>
                  </a:rPr>
                  <a:t> ∆DEF</a:t>
                </a:r>
                <a:endParaRPr lang="en-IN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77CC6436-2A8D-4B48-BC88-BD870BEBB4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453" y="5624086"/>
                <a:ext cx="4043613" cy="1066800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5F77EBD-B748-4E3D-9780-ED8918E4BB5B}"/>
              </a:ext>
            </a:extLst>
          </p:cNvPr>
          <p:cNvSpPr/>
          <p:nvPr/>
        </p:nvSpPr>
        <p:spPr>
          <a:xfrm>
            <a:off x="358483" y="118516"/>
            <a:ext cx="754380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/>
              <a:t>Justification of ASA Congruency criteria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2FCEF4-F36D-45D9-9F71-D386F1E344F7}"/>
              </a:ext>
            </a:extLst>
          </p:cNvPr>
          <p:cNvSpPr txBox="1"/>
          <p:nvPr/>
        </p:nvSpPr>
        <p:spPr>
          <a:xfrm>
            <a:off x="1626982" y="832872"/>
            <a:ext cx="6521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 parameters of ΔDEF are known say EF=5cm,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⦟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F=40° and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</a:rPr>
              <a:t>⦟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E=60°.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1199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699</Words>
  <Application>Microsoft Office PowerPoint</Application>
  <PresentationFormat>On-screen Show (4:3)</PresentationFormat>
  <Paragraphs>162</Paragraphs>
  <Slides>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53</cp:revision>
  <dcterms:created xsi:type="dcterms:W3CDTF">2018-12-16T04:20:25Z</dcterms:created>
  <dcterms:modified xsi:type="dcterms:W3CDTF">2021-02-21T08:36:39Z</dcterms:modified>
</cp:coreProperties>
</file>