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9" r:id="rId3"/>
    <p:sldId id="262" r:id="rId4"/>
    <p:sldId id="260" r:id="rId5"/>
    <p:sldId id="263" r:id="rId6"/>
    <p:sldId id="264" r:id="rId7"/>
    <p:sldId id="265" r:id="rId8"/>
    <p:sldId id="266" r:id="rId9"/>
    <p:sldId id="267" r:id="rId10"/>
    <p:sldId id="268" r:id="rId11"/>
    <p:sldId id="269" r:id="rId12"/>
    <p:sldId id="270" r:id="rId13"/>
    <p:sldId id="271" r:id="rId14"/>
    <p:sldId id="273" r:id="rId15"/>
    <p:sldId id="274" r:id="rId16"/>
    <p:sldId id="25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888" autoAdjust="0"/>
  </p:normalViewPr>
  <p:slideViewPr>
    <p:cSldViewPr>
      <p:cViewPr varScale="1">
        <p:scale>
          <a:sx n="42" d="100"/>
          <a:sy n="42" d="100"/>
        </p:scale>
        <p:origin x="1980" y="24"/>
      </p:cViewPr>
      <p:guideLst>
        <p:guide orient="horz" pos="2160"/>
        <p:guide pos="2880"/>
      </p:guideLst>
    </p:cSldViewPr>
  </p:slideViewPr>
  <p:notesTextViewPr>
    <p:cViewPr>
      <p:scale>
        <a:sx n="75" d="100"/>
        <a:sy n="75" d="100"/>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398F4-68C7-45DD-917F-850F0F97DF8C}" type="datetimeFigureOut">
              <a:rPr lang="en-IN" smtClean="0"/>
              <a:t>21-02-2021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D701E-2B11-4C64-8620-9E97557E8B0E}" type="slidenum">
              <a:rPr lang="en-IN" smtClean="0"/>
              <a:t>‹#›</a:t>
            </a:fld>
            <a:endParaRPr lang="en-IN"/>
          </a:p>
        </p:txBody>
      </p:sp>
    </p:spTree>
    <p:extLst>
      <p:ext uri="{BB962C8B-B14F-4D97-AF65-F5344CB8AC3E}">
        <p14:creationId xmlns:p14="http://schemas.microsoft.com/office/powerpoint/2010/main" val="1223723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pixabay.com/illustrations/forester-triangle-mathematics-pay-2921203/"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pixabay.com/photos/background-backdrop-geometric-2516984/" TargetMode="External"/><Relationship Id="rId4" Type="http://schemas.openxmlformats.org/officeDocument/2006/relationships/hyperlink" Target="https://pixabay.com/illustrations/background-mosaic-pattern-polygon-2661283/"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228600" indent="-228600">
              <a:buAutoNum type="arabicPeriod"/>
            </a:pPr>
            <a:r>
              <a:rPr lang="en-US" dirty="0">
                <a:hlinkClick r:id="rId3"/>
              </a:rPr>
              <a:t>https://pixabay.com/illustrations/forester-triangle-mathematics-pay-2921203/</a:t>
            </a:r>
            <a:endParaRPr lang="en-US" dirty="0"/>
          </a:p>
          <a:p>
            <a:pPr marL="228600" indent="-228600">
              <a:buAutoNum type="arabicPeriod"/>
            </a:pPr>
            <a:r>
              <a:rPr lang="en-US" dirty="0">
                <a:hlinkClick r:id="rId4"/>
              </a:rPr>
              <a:t>https://pixabay.com/illustrations/background-mosaic-pattern-polygon-2661283/</a:t>
            </a:r>
            <a:endParaRPr lang="en-US" dirty="0"/>
          </a:p>
          <a:p>
            <a:pPr marL="228600" indent="-228600">
              <a:buAutoNum type="arabicPeriod"/>
            </a:pPr>
            <a:r>
              <a:rPr lang="en-US" dirty="0">
                <a:hlinkClick r:id="rId5"/>
              </a:rPr>
              <a:t>https://pixabay.com/photos/background-backdrop-geometric-2516984/</a:t>
            </a:r>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1</a:t>
            </a:fld>
            <a:endParaRPr lang="en-IN"/>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2</a:t>
            </a:fld>
            <a:endParaRPr lang="en-IN"/>
          </a:p>
        </p:txBody>
      </p:sp>
    </p:spTree>
    <p:extLst>
      <p:ext uri="{BB962C8B-B14F-4D97-AF65-F5344CB8AC3E}">
        <p14:creationId xmlns:p14="http://schemas.microsoft.com/office/powerpoint/2010/main" val="2735296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3</a:t>
            </a:fld>
            <a:endParaRPr lang="en-IN"/>
          </a:p>
        </p:txBody>
      </p:sp>
    </p:spTree>
    <p:extLst>
      <p:ext uri="{BB962C8B-B14F-4D97-AF65-F5344CB8AC3E}">
        <p14:creationId xmlns:p14="http://schemas.microsoft.com/office/powerpoint/2010/main" val="4035310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4</a:t>
            </a:fld>
            <a:endParaRPr lang="en-IN"/>
          </a:p>
        </p:txBody>
      </p:sp>
    </p:spTree>
    <p:extLst>
      <p:ext uri="{BB962C8B-B14F-4D97-AF65-F5344CB8AC3E}">
        <p14:creationId xmlns:p14="http://schemas.microsoft.com/office/powerpoint/2010/main" val="105171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5</a:t>
            </a:fld>
            <a:endParaRPr lang="en-IN"/>
          </a:p>
        </p:txBody>
      </p:sp>
    </p:spTree>
    <p:extLst>
      <p:ext uri="{BB962C8B-B14F-4D97-AF65-F5344CB8AC3E}">
        <p14:creationId xmlns:p14="http://schemas.microsoft.com/office/powerpoint/2010/main" val="2802520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6</a:t>
            </a:fld>
            <a:endParaRPr lang="en-IN"/>
          </a:p>
        </p:txBody>
      </p:sp>
    </p:spTree>
    <p:extLst>
      <p:ext uri="{BB962C8B-B14F-4D97-AF65-F5344CB8AC3E}">
        <p14:creationId xmlns:p14="http://schemas.microsoft.com/office/powerpoint/2010/main" val="1998986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7</a:t>
            </a:fld>
            <a:endParaRPr lang="en-IN"/>
          </a:p>
        </p:txBody>
      </p:sp>
    </p:spTree>
    <p:extLst>
      <p:ext uri="{BB962C8B-B14F-4D97-AF65-F5344CB8AC3E}">
        <p14:creationId xmlns:p14="http://schemas.microsoft.com/office/powerpoint/2010/main" val="4142880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8</a:t>
            </a:fld>
            <a:endParaRPr lang="en-IN"/>
          </a:p>
        </p:txBody>
      </p:sp>
    </p:spTree>
    <p:extLst>
      <p:ext uri="{BB962C8B-B14F-4D97-AF65-F5344CB8AC3E}">
        <p14:creationId xmlns:p14="http://schemas.microsoft.com/office/powerpoint/2010/main" val="2720449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9</a:t>
            </a:fld>
            <a:endParaRPr lang="en-IN"/>
          </a:p>
        </p:txBody>
      </p:sp>
    </p:spTree>
    <p:extLst>
      <p:ext uri="{BB962C8B-B14F-4D97-AF65-F5344CB8AC3E}">
        <p14:creationId xmlns:p14="http://schemas.microsoft.com/office/powerpoint/2010/main" val="3071565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10</a:t>
            </a:fld>
            <a:endParaRPr lang="en-IN"/>
          </a:p>
        </p:txBody>
      </p:sp>
    </p:spTree>
    <p:extLst>
      <p:ext uri="{BB962C8B-B14F-4D97-AF65-F5344CB8AC3E}">
        <p14:creationId xmlns:p14="http://schemas.microsoft.com/office/powerpoint/2010/main" val="3975498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11</a:t>
            </a:fld>
            <a:endParaRPr lang="en-IN"/>
          </a:p>
        </p:txBody>
      </p:sp>
    </p:spTree>
    <p:extLst>
      <p:ext uri="{BB962C8B-B14F-4D97-AF65-F5344CB8AC3E}">
        <p14:creationId xmlns:p14="http://schemas.microsoft.com/office/powerpoint/2010/main" val="1994688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12</a:t>
            </a:fld>
            <a:endParaRPr lang="en-IN"/>
          </a:p>
        </p:txBody>
      </p:sp>
    </p:spTree>
    <p:extLst>
      <p:ext uri="{BB962C8B-B14F-4D97-AF65-F5344CB8AC3E}">
        <p14:creationId xmlns:p14="http://schemas.microsoft.com/office/powerpoint/2010/main" val="3691792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13</a:t>
            </a:fld>
            <a:endParaRPr lang="en-IN"/>
          </a:p>
        </p:txBody>
      </p:sp>
    </p:spTree>
    <p:extLst>
      <p:ext uri="{BB962C8B-B14F-4D97-AF65-F5344CB8AC3E}">
        <p14:creationId xmlns:p14="http://schemas.microsoft.com/office/powerpoint/2010/main" val="436743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14</a:t>
            </a:fld>
            <a:endParaRPr lang="en-IN"/>
          </a:p>
        </p:txBody>
      </p:sp>
    </p:spTree>
    <p:extLst>
      <p:ext uri="{BB962C8B-B14F-4D97-AF65-F5344CB8AC3E}">
        <p14:creationId xmlns:p14="http://schemas.microsoft.com/office/powerpoint/2010/main" val="2839260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t>15</a:t>
            </a:fld>
            <a:endParaRPr lang="en-IN"/>
          </a:p>
        </p:txBody>
      </p:sp>
    </p:spTree>
    <p:extLst>
      <p:ext uri="{BB962C8B-B14F-4D97-AF65-F5344CB8AC3E}">
        <p14:creationId xmlns:p14="http://schemas.microsoft.com/office/powerpoint/2010/main" val="963287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7"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3" name="Rectangle 2">
            <a:hlinkClick r:id="rId5"/>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a:solidFill>
                  <a:srgbClr val="0000CC"/>
                </a:solidFill>
                <a:latin typeface="Calibri" pitchFamily="34" charset="0"/>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pixabay.com/illustrations/forester-triangle-mathematics-pay-2921203/"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8062" y="1952368"/>
            <a:ext cx="6216117" cy="746638"/>
          </a:xfrm>
        </p:spPr>
        <p:txBody>
          <a:bodyPr/>
          <a:lstStyle/>
          <a:p>
            <a:r>
              <a:rPr lang="en-IN" dirty="0"/>
              <a:t>RHS Congruency Rule</a:t>
            </a:r>
          </a:p>
        </p:txBody>
      </p:sp>
      <p:pic>
        <p:nvPicPr>
          <p:cNvPr id="7" name="Picture 6">
            <a:extLst>
              <a:ext uri="{FF2B5EF4-FFF2-40B4-BE49-F238E27FC236}">
                <a16:creationId xmlns:a16="http://schemas.microsoft.com/office/drawing/2014/main" id="{7E2F53C1-3226-47FA-9763-32557CF80C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7647" y="3136887"/>
            <a:ext cx="3748705" cy="2044215"/>
          </a:xfrm>
          <a:prstGeom prst="rect">
            <a:avLst/>
          </a:prstGeom>
        </p:spPr>
      </p:pic>
    </p:spTree>
    <p:extLst>
      <p:ext uri="{BB962C8B-B14F-4D97-AF65-F5344CB8AC3E}">
        <p14:creationId xmlns:p14="http://schemas.microsoft.com/office/powerpoint/2010/main" val="2250731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
            <a:ext cx="5856695" cy="1356360"/>
          </a:xfrm>
        </p:spPr>
        <p:txBody>
          <a:bodyPr/>
          <a:lstStyle/>
          <a:p>
            <a:r>
              <a:rPr lang="en-IN" dirty="0"/>
              <a:t>RHS Congruency Criteria</a:t>
            </a:r>
            <a:br>
              <a:rPr lang="en-IN" dirty="0"/>
            </a:br>
            <a:r>
              <a:rPr lang="en-IN" dirty="0"/>
              <a:t>Statement</a:t>
            </a:r>
          </a:p>
        </p:txBody>
      </p:sp>
      <p:sp>
        <p:nvSpPr>
          <p:cNvPr id="3" name="Content Placeholder 2"/>
          <p:cNvSpPr>
            <a:spLocks noGrp="1"/>
          </p:cNvSpPr>
          <p:nvPr>
            <p:ph idx="1"/>
          </p:nvPr>
        </p:nvSpPr>
        <p:spPr>
          <a:xfrm>
            <a:off x="381000" y="1603787"/>
            <a:ext cx="8382000" cy="4109787"/>
          </a:xfrm>
        </p:spPr>
        <p:txBody>
          <a:bodyPr/>
          <a:lstStyle/>
          <a:p>
            <a:pPr marL="457200" indent="-457200">
              <a:buFont typeface="Wingdings" panose="05000000000000000000" pitchFamily="2" charset="2"/>
              <a:buChar char="Ø"/>
            </a:pPr>
            <a:r>
              <a:rPr lang="en-SG" dirty="0"/>
              <a:t>If the hypotenuse and one side of right angled triangle are equal to the corresponding hypotenuse and one side of another right angled triangle then both the right angled triangles are said to be congruent by RHS congruency criteria.</a:t>
            </a:r>
          </a:p>
          <a:p>
            <a:pPr marL="457200" indent="-457200">
              <a:buFont typeface="Wingdings" panose="05000000000000000000" pitchFamily="2" charset="2"/>
              <a:buChar char="Ø"/>
            </a:pPr>
            <a:endParaRPr lang="en-SG" dirty="0"/>
          </a:p>
          <a:p>
            <a:pPr marL="457200" indent="-457200">
              <a:buFont typeface="Wingdings" panose="05000000000000000000" pitchFamily="2" charset="2"/>
              <a:buChar char="Ø"/>
            </a:pPr>
            <a:r>
              <a:rPr lang="en-SG" dirty="0"/>
              <a:t>RHS stands for </a:t>
            </a:r>
            <a:r>
              <a:rPr lang="en-SG" dirty="0">
                <a:solidFill>
                  <a:srgbClr val="FF0000"/>
                </a:solidFill>
              </a:rPr>
              <a:t>Right angle-Hypotenuse-Side</a:t>
            </a:r>
            <a:endParaRPr lang="en-US" dirty="0">
              <a:solidFill>
                <a:srgbClr val="FF0000"/>
              </a:solidFill>
            </a:endParaRPr>
          </a:p>
          <a:p>
            <a:endParaRPr lang="en-US" dirty="0"/>
          </a:p>
        </p:txBody>
      </p:sp>
    </p:spTree>
    <p:extLst>
      <p:ext uri="{BB962C8B-B14F-4D97-AF65-F5344CB8AC3E}">
        <p14:creationId xmlns:p14="http://schemas.microsoft.com/office/powerpoint/2010/main" val="201016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750"/>
                                        <p:tgtEl>
                                          <p:spTgt spid="3">
                                            <p:txEl>
                                              <p:pRg st="0" end="0"/>
                                            </p:txEl>
                                          </p:spTgt>
                                        </p:tgtEl>
                                      </p:cBhvr>
                                    </p:animEffect>
                                  </p:childTnLst>
                                </p:cTn>
                              </p:par>
                            </p:childTnLst>
                          </p:cTn>
                        </p:par>
                        <p:par>
                          <p:cTn id="8" fill="hold">
                            <p:stCondLst>
                              <p:cond delay="3000"/>
                            </p:stCondLst>
                            <p:childTnLst>
                              <p:par>
                                <p:cTn id="9" presetID="22" presetClass="entr" presetSubtype="1"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up)">
                                      <p:cBhvr>
                                        <p:cTn id="11" dur="2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3208" y="173429"/>
            <a:ext cx="5856695" cy="563561"/>
          </a:xfrm>
        </p:spPr>
        <p:txBody>
          <a:bodyPr/>
          <a:lstStyle/>
          <a:p>
            <a:r>
              <a:rPr lang="en-IN" dirty="0"/>
              <a:t>RHS Congruency Example</a:t>
            </a:r>
          </a:p>
        </p:txBody>
      </p:sp>
      <p:sp>
        <p:nvSpPr>
          <p:cNvPr id="3" name="Content Placeholder 2"/>
          <p:cNvSpPr>
            <a:spLocks noGrp="1"/>
          </p:cNvSpPr>
          <p:nvPr>
            <p:ph idx="1"/>
          </p:nvPr>
        </p:nvSpPr>
        <p:spPr>
          <a:xfrm>
            <a:off x="229306" y="1163847"/>
            <a:ext cx="8747910" cy="725319"/>
          </a:xfrm>
        </p:spPr>
        <p:txBody>
          <a:bodyPr/>
          <a:lstStyle/>
          <a:p>
            <a:r>
              <a:rPr lang="en-US" dirty="0"/>
              <a:t>Consider two right angled triangles </a:t>
            </a:r>
            <a:r>
              <a:rPr lang="en-SG" dirty="0"/>
              <a:t>∆ABC and ∆FED.</a:t>
            </a:r>
            <a:endParaRPr lang="en-US" dirty="0"/>
          </a:p>
        </p:txBody>
      </p:sp>
      <p:grpSp>
        <p:nvGrpSpPr>
          <p:cNvPr id="7" name="Group 6"/>
          <p:cNvGrpSpPr/>
          <p:nvPr/>
        </p:nvGrpSpPr>
        <p:grpSpPr>
          <a:xfrm>
            <a:off x="897507" y="1762780"/>
            <a:ext cx="7255893" cy="2580620"/>
            <a:chOff x="897507" y="1762780"/>
            <a:chExt cx="7255893" cy="2580620"/>
          </a:xfrm>
        </p:grpSpPr>
        <p:sp>
          <p:nvSpPr>
            <p:cNvPr id="6" name="TextBox 5">
              <a:extLst>
                <a:ext uri="{FF2B5EF4-FFF2-40B4-BE49-F238E27FC236}">
                  <a16:creationId xmlns:a16="http://schemas.microsoft.com/office/drawing/2014/main" id="{765388D1-7E7F-4768-92E7-31EE57EF92A3}"/>
                </a:ext>
              </a:extLst>
            </p:cNvPr>
            <p:cNvSpPr txBox="1"/>
            <p:nvPr/>
          </p:nvSpPr>
          <p:spPr>
            <a:xfrm rot="10800000" flipH="1" flipV="1">
              <a:off x="4724400" y="2814968"/>
              <a:ext cx="914400" cy="523220"/>
            </a:xfrm>
            <a:prstGeom prst="rect">
              <a:avLst/>
            </a:prstGeom>
            <a:noFill/>
          </p:spPr>
          <p:txBody>
            <a:bodyPr wrap="square" rtlCol="0">
              <a:spAutoFit/>
            </a:bodyPr>
            <a:lstStyle/>
            <a:p>
              <a:r>
                <a:rPr lang="en-US" sz="2800" dirty="0"/>
                <a:t>5 cm</a:t>
              </a:r>
            </a:p>
          </p:txBody>
        </p:sp>
        <p:sp>
          <p:nvSpPr>
            <p:cNvPr id="8" name="TextBox 7">
              <a:extLst>
                <a:ext uri="{FF2B5EF4-FFF2-40B4-BE49-F238E27FC236}">
                  <a16:creationId xmlns:a16="http://schemas.microsoft.com/office/drawing/2014/main" id="{E656300D-5C91-438B-B8AA-26914C3D1FCF}"/>
                </a:ext>
              </a:extLst>
            </p:cNvPr>
            <p:cNvSpPr txBox="1"/>
            <p:nvPr/>
          </p:nvSpPr>
          <p:spPr>
            <a:xfrm rot="13067264" flipH="1" flipV="1">
              <a:off x="6465218" y="2470955"/>
              <a:ext cx="914400" cy="523220"/>
            </a:xfrm>
            <a:prstGeom prst="rect">
              <a:avLst/>
            </a:prstGeom>
            <a:noFill/>
          </p:spPr>
          <p:txBody>
            <a:bodyPr wrap="square" rtlCol="0">
              <a:spAutoFit/>
            </a:bodyPr>
            <a:lstStyle/>
            <a:p>
              <a:r>
                <a:rPr lang="en-US" sz="2800" dirty="0"/>
                <a:t>8 cm</a:t>
              </a:r>
            </a:p>
          </p:txBody>
        </p:sp>
        <p:cxnSp>
          <p:nvCxnSpPr>
            <p:cNvPr id="15" name="Straight Connector 14">
              <a:extLst>
                <a:ext uri="{FF2B5EF4-FFF2-40B4-BE49-F238E27FC236}">
                  <a16:creationId xmlns:a16="http://schemas.microsoft.com/office/drawing/2014/main" id="{67A7DADC-63B5-405A-98A1-8390256688FC}"/>
                </a:ext>
              </a:extLst>
            </p:cNvPr>
            <p:cNvCxnSpPr/>
            <p:nvPr/>
          </p:nvCxnSpPr>
          <p:spPr>
            <a:xfrm>
              <a:off x="5638800" y="342900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CA2D36C-12D4-4C45-B850-3DD684B0855C}"/>
                </a:ext>
              </a:extLst>
            </p:cNvPr>
            <p:cNvCxnSpPr/>
            <p:nvPr/>
          </p:nvCxnSpPr>
          <p:spPr>
            <a:xfrm>
              <a:off x="6248400" y="3429000"/>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1371767" y="2133600"/>
              <a:ext cx="6476833" cy="1856203"/>
              <a:chOff x="1371767" y="2133600"/>
              <a:chExt cx="6476833" cy="1856203"/>
            </a:xfrm>
          </p:grpSpPr>
          <p:sp>
            <p:nvSpPr>
              <p:cNvPr id="4" name="Right Triangle 3">
                <a:extLst>
                  <a:ext uri="{FF2B5EF4-FFF2-40B4-BE49-F238E27FC236}">
                    <a16:creationId xmlns:a16="http://schemas.microsoft.com/office/drawing/2014/main" id="{13367090-9079-4BCB-9F5F-1A7CBFCF2A06}"/>
                  </a:ext>
                </a:extLst>
              </p:cNvPr>
              <p:cNvSpPr/>
              <p:nvPr/>
            </p:nvSpPr>
            <p:spPr>
              <a:xfrm>
                <a:off x="5638800" y="2133600"/>
                <a:ext cx="2209800" cy="167640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a:extLst>
                  <a:ext uri="{FF2B5EF4-FFF2-40B4-BE49-F238E27FC236}">
                    <a16:creationId xmlns:a16="http://schemas.microsoft.com/office/drawing/2014/main" id="{7F8B56D2-5A73-4B3D-89CD-BCDE28F8EE3C}"/>
                  </a:ext>
                </a:extLst>
              </p:cNvPr>
              <p:cNvSpPr/>
              <p:nvPr/>
            </p:nvSpPr>
            <p:spPr>
              <a:xfrm rot="10464731">
                <a:off x="1371767" y="2313403"/>
                <a:ext cx="2209800" cy="167640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98CB168B-D026-4B68-9C42-FAFC84BF2BB0}"/>
                </a:ext>
              </a:extLst>
            </p:cNvPr>
            <p:cNvSpPr txBox="1"/>
            <p:nvPr/>
          </p:nvSpPr>
          <p:spPr>
            <a:xfrm rot="10554301" flipH="1" flipV="1">
              <a:off x="3599641" y="2713314"/>
              <a:ext cx="914400" cy="523220"/>
            </a:xfrm>
            <a:prstGeom prst="rect">
              <a:avLst/>
            </a:prstGeom>
            <a:noFill/>
          </p:spPr>
          <p:txBody>
            <a:bodyPr wrap="square" rtlCol="0">
              <a:spAutoFit/>
            </a:bodyPr>
            <a:lstStyle/>
            <a:p>
              <a:r>
                <a:rPr lang="en-US" sz="2800" dirty="0"/>
                <a:t>5 cm</a:t>
              </a:r>
            </a:p>
          </p:txBody>
        </p:sp>
        <p:sp>
          <p:nvSpPr>
            <p:cNvPr id="20" name="TextBox 19">
              <a:extLst>
                <a:ext uri="{FF2B5EF4-FFF2-40B4-BE49-F238E27FC236}">
                  <a16:creationId xmlns:a16="http://schemas.microsoft.com/office/drawing/2014/main" id="{E8D88885-D729-4A77-8AC7-77E41C09E14D}"/>
                </a:ext>
              </a:extLst>
            </p:cNvPr>
            <p:cNvSpPr txBox="1"/>
            <p:nvPr/>
          </p:nvSpPr>
          <p:spPr>
            <a:xfrm rot="12701353" flipH="1" flipV="1">
              <a:off x="1875130" y="3075375"/>
              <a:ext cx="914400" cy="523220"/>
            </a:xfrm>
            <a:prstGeom prst="rect">
              <a:avLst/>
            </a:prstGeom>
            <a:noFill/>
          </p:spPr>
          <p:txBody>
            <a:bodyPr wrap="square" rtlCol="0">
              <a:spAutoFit/>
            </a:bodyPr>
            <a:lstStyle/>
            <a:p>
              <a:r>
                <a:rPr lang="en-US" sz="2800" dirty="0"/>
                <a:t>8 cm</a:t>
              </a:r>
            </a:p>
          </p:txBody>
        </p:sp>
        <p:cxnSp>
          <p:nvCxnSpPr>
            <p:cNvPr id="21" name="Straight Connector 20">
              <a:extLst>
                <a:ext uri="{FF2B5EF4-FFF2-40B4-BE49-F238E27FC236}">
                  <a16:creationId xmlns:a16="http://schemas.microsoft.com/office/drawing/2014/main" id="{1279425A-6C95-437F-B4CA-F0B48493DA69}"/>
                </a:ext>
              </a:extLst>
            </p:cNvPr>
            <p:cNvCxnSpPr>
              <a:cxnSpLocks/>
            </p:cNvCxnSpPr>
            <p:nvPr/>
          </p:nvCxnSpPr>
          <p:spPr>
            <a:xfrm rot="10464731">
              <a:off x="2931267" y="2649263"/>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7C30D84-55AC-4B13-9B70-762E0BAE4778}"/>
                </a:ext>
              </a:extLst>
            </p:cNvPr>
            <p:cNvCxnSpPr>
              <a:cxnSpLocks/>
            </p:cNvCxnSpPr>
            <p:nvPr/>
          </p:nvCxnSpPr>
          <p:spPr>
            <a:xfrm rot="10464731">
              <a:off x="2924553" y="2284559"/>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3B6E1A1E-D666-4461-8575-1E785098E6EC}"/>
                </a:ext>
              </a:extLst>
            </p:cNvPr>
            <p:cNvSpPr txBox="1"/>
            <p:nvPr/>
          </p:nvSpPr>
          <p:spPr>
            <a:xfrm>
              <a:off x="897507" y="2133600"/>
              <a:ext cx="321693" cy="523220"/>
            </a:xfrm>
            <a:prstGeom prst="rect">
              <a:avLst/>
            </a:prstGeom>
            <a:noFill/>
          </p:spPr>
          <p:txBody>
            <a:bodyPr wrap="square" rtlCol="0">
              <a:spAutoFit/>
            </a:bodyPr>
            <a:lstStyle/>
            <a:p>
              <a:r>
                <a:rPr lang="en-US" sz="2800" dirty="0"/>
                <a:t>A</a:t>
              </a:r>
            </a:p>
          </p:txBody>
        </p:sp>
        <p:sp>
          <p:nvSpPr>
            <p:cNvPr id="34" name="TextBox 33">
              <a:extLst>
                <a:ext uri="{FF2B5EF4-FFF2-40B4-BE49-F238E27FC236}">
                  <a16:creationId xmlns:a16="http://schemas.microsoft.com/office/drawing/2014/main" id="{AB7073DC-CCC5-42EE-93E3-558491203C3D}"/>
                </a:ext>
              </a:extLst>
            </p:cNvPr>
            <p:cNvSpPr txBox="1"/>
            <p:nvPr/>
          </p:nvSpPr>
          <p:spPr>
            <a:xfrm>
              <a:off x="3505200" y="1905000"/>
              <a:ext cx="321693" cy="523220"/>
            </a:xfrm>
            <a:prstGeom prst="rect">
              <a:avLst/>
            </a:prstGeom>
            <a:noFill/>
          </p:spPr>
          <p:txBody>
            <a:bodyPr wrap="square" rtlCol="0">
              <a:spAutoFit/>
            </a:bodyPr>
            <a:lstStyle/>
            <a:p>
              <a:r>
                <a:rPr lang="en-US" sz="2800" dirty="0"/>
                <a:t>B</a:t>
              </a:r>
            </a:p>
          </p:txBody>
        </p:sp>
        <p:sp>
          <p:nvSpPr>
            <p:cNvPr id="35" name="TextBox 34">
              <a:extLst>
                <a:ext uri="{FF2B5EF4-FFF2-40B4-BE49-F238E27FC236}">
                  <a16:creationId xmlns:a16="http://schemas.microsoft.com/office/drawing/2014/main" id="{67C6B7D5-9DB4-4577-9C99-FDC31163127F}"/>
                </a:ext>
              </a:extLst>
            </p:cNvPr>
            <p:cNvSpPr txBox="1"/>
            <p:nvPr/>
          </p:nvSpPr>
          <p:spPr>
            <a:xfrm>
              <a:off x="3505200" y="3820180"/>
              <a:ext cx="321693" cy="523220"/>
            </a:xfrm>
            <a:prstGeom prst="rect">
              <a:avLst/>
            </a:prstGeom>
            <a:noFill/>
          </p:spPr>
          <p:txBody>
            <a:bodyPr wrap="square" rtlCol="0">
              <a:spAutoFit/>
            </a:bodyPr>
            <a:lstStyle/>
            <a:p>
              <a:r>
                <a:rPr lang="en-US" sz="2800" dirty="0"/>
                <a:t>C</a:t>
              </a:r>
            </a:p>
          </p:txBody>
        </p:sp>
        <p:sp>
          <p:nvSpPr>
            <p:cNvPr id="36" name="TextBox 35">
              <a:extLst>
                <a:ext uri="{FF2B5EF4-FFF2-40B4-BE49-F238E27FC236}">
                  <a16:creationId xmlns:a16="http://schemas.microsoft.com/office/drawing/2014/main" id="{AC070FA9-0E3D-4EDA-9526-F04FAA2F5F93}"/>
                </a:ext>
              </a:extLst>
            </p:cNvPr>
            <p:cNvSpPr txBox="1"/>
            <p:nvPr/>
          </p:nvSpPr>
          <p:spPr>
            <a:xfrm>
              <a:off x="5286376" y="1762780"/>
              <a:ext cx="321693" cy="523220"/>
            </a:xfrm>
            <a:prstGeom prst="rect">
              <a:avLst/>
            </a:prstGeom>
            <a:noFill/>
          </p:spPr>
          <p:txBody>
            <a:bodyPr wrap="square" rtlCol="0">
              <a:spAutoFit/>
            </a:bodyPr>
            <a:lstStyle/>
            <a:p>
              <a:r>
                <a:rPr lang="en-US" sz="2800" dirty="0"/>
                <a:t>D</a:t>
              </a:r>
            </a:p>
          </p:txBody>
        </p:sp>
        <p:sp>
          <p:nvSpPr>
            <p:cNvPr id="37" name="TextBox 36">
              <a:extLst>
                <a:ext uri="{FF2B5EF4-FFF2-40B4-BE49-F238E27FC236}">
                  <a16:creationId xmlns:a16="http://schemas.microsoft.com/office/drawing/2014/main" id="{1ECA18FA-AF43-47E0-9E48-1D42DAA44BC4}"/>
                </a:ext>
              </a:extLst>
            </p:cNvPr>
            <p:cNvSpPr txBox="1"/>
            <p:nvPr/>
          </p:nvSpPr>
          <p:spPr>
            <a:xfrm>
              <a:off x="5274243" y="3609976"/>
              <a:ext cx="321693" cy="523220"/>
            </a:xfrm>
            <a:prstGeom prst="rect">
              <a:avLst/>
            </a:prstGeom>
            <a:noFill/>
          </p:spPr>
          <p:txBody>
            <a:bodyPr wrap="square" rtlCol="0">
              <a:spAutoFit/>
            </a:bodyPr>
            <a:lstStyle/>
            <a:p>
              <a:r>
                <a:rPr lang="en-US" sz="2800" dirty="0"/>
                <a:t>E</a:t>
              </a:r>
            </a:p>
          </p:txBody>
        </p:sp>
        <p:sp>
          <p:nvSpPr>
            <p:cNvPr id="38" name="TextBox 37">
              <a:extLst>
                <a:ext uri="{FF2B5EF4-FFF2-40B4-BE49-F238E27FC236}">
                  <a16:creationId xmlns:a16="http://schemas.microsoft.com/office/drawing/2014/main" id="{37DFE3BE-A022-4F6A-8091-39C086CA141B}"/>
                </a:ext>
              </a:extLst>
            </p:cNvPr>
            <p:cNvSpPr txBox="1"/>
            <p:nvPr/>
          </p:nvSpPr>
          <p:spPr>
            <a:xfrm>
              <a:off x="7831707" y="3591580"/>
              <a:ext cx="321693" cy="523220"/>
            </a:xfrm>
            <a:prstGeom prst="rect">
              <a:avLst/>
            </a:prstGeom>
            <a:noFill/>
          </p:spPr>
          <p:txBody>
            <a:bodyPr wrap="square" rtlCol="0">
              <a:spAutoFit/>
            </a:bodyPr>
            <a:lstStyle/>
            <a:p>
              <a:r>
                <a:rPr lang="en-US" sz="2800" dirty="0"/>
                <a:t>F</a:t>
              </a:r>
            </a:p>
          </p:txBody>
        </p:sp>
      </p:grpSp>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3048372" y="4303884"/>
            <a:ext cx="3276228" cy="2325516"/>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SG" dirty="0"/>
              <a:t>In the figure,</a:t>
            </a:r>
            <a:endParaRPr lang="en-US" dirty="0"/>
          </a:p>
          <a:p>
            <a:r>
              <a:rPr lang="en-SG" dirty="0"/>
              <a:t>⦟B = ⦟E = 90°   (R)</a:t>
            </a:r>
            <a:endParaRPr lang="en-US" dirty="0"/>
          </a:p>
          <a:p>
            <a:r>
              <a:rPr lang="en-SG" dirty="0"/>
              <a:t>AC = DF = 8cm  (H)</a:t>
            </a:r>
            <a:endParaRPr lang="en-US" dirty="0"/>
          </a:p>
          <a:p>
            <a:r>
              <a:rPr lang="en-SG" dirty="0"/>
              <a:t>BC = DE = 5cm  (S)</a:t>
            </a:r>
            <a:endParaRPr lang="en-US" dirty="0"/>
          </a:p>
          <a:p>
            <a:endParaRPr lang="en-US" dirty="0"/>
          </a:p>
        </p:txBody>
      </p:sp>
    </p:spTree>
    <p:extLst>
      <p:ext uri="{BB962C8B-B14F-4D97-AF65-F5344CB8AC3E}">
        <p14:creationId xmlns:p14="http://schemas.microsoft.com/office/powerpoint/2010/main" val="75252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barn(inVertical)">
                                      <p:cBhvr>
                                        <p:cTn id="7" dur="500"/>
                                        <p:tgtEl>
                                          <p:spTgt spid="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9">
                                            <p:txEl>
                                              <p:pRg st="1" end="1"/>
                                            </p:txEl>
                                          </p:spTgt>
                                        </p:tgtEl>
                                        <p:attrNameLst>
                                          <p:attrName>style.visibility</p:attrName>
                                        </p:attrNameLst>
                                      </p:cBhvr>
                                      <p:to>
                                        <p:strVal val="visible"/>
                                      </p:to>
                                    </p:set>
                                    <p:animEffect transition="in" filter="barn(inVertical)">
                                      <p:cBhvr>
                                        <p:cTn id="12" dur="500"/>
                                        <p:tgtEl>
                                          <p:spTgt spid="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9">
                                            <p:txEl>
                                              <p:pRg st="2" end="2"/>
                                            </p:txEl>
                                          </p:spTgt>
                                        </p:tgtEl>
                                        <p:attrNameLst>
                                          <p:attrName>style.visibility</p:attrName>
                                        </p:attrNameLst>
                                      </p:cBhvr>
                                      <p:to>
                                        <p:strVal val="visible"/>
                                      </p:to>
                                    </p:set>
                                    <p:animEffect transition="in" filter="barn(inVertical)">
                                      <p:cBhvr>
                                        <p:cTn id="17" dur="500"/>
                                        <p:tgtEl>
                                          <p:spTgt spid="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9">
                                            <p:txEl>
                                              <p:pRg st="3" end="3"/>
                                            </p:txEl>
                                          </p:spTgt>
                                        </p:tgtEl>
                                        <p:attrNameLst>
                                          <p:attrName>style.visibility</p:attrName>
                                        </p:attrNameLst>
                                      </p:cBhvr>
                                      <p:to>
                                        <p:strVal val="visible"/>
                                      </p:to>
                                    </p:set>
                                    <p:animEffect transition="in" filter="barn(inVertical)">
                                      <p:cBhvr>
                                        <p:cTn id="22" dur="500"/>
                                        <p:tgtEl>
                                          <p:spTgt spid="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2101" y="94836"/>
            <a:ext cx="5856695" cy="563561"/>
          </a:xfrm>
        </p:spPr>
        <p:txBody>
          <a:bodyPr/>
          <a:lstStyle/>
          <a:p>
            <a:r>
              <a:rPr lang="en-IN" dirty="0"/>
              <a:t>RHS Congruency Example</a:t>
            </a:r>
          </a:p>
        </p:txBody>
      </p:sp>
      <p:sp>
        <p:nvSpPr>
          <p:cNvPr id="4" name="Right Triangle 3">
            <a:extLst>
              <a:ext uri="{FF2B5EF4-FFF2-40B4-BE49-F238E27FC236}">
                <a16:creationId xmlns:a16="http://schemas.microsoft.com/office/drawing/2014/main" id="{13367090-9079-4BCB-9F5F-1A7CBFCF2A06}"/>
              </a:ext>
            </a:extLst>
          </p:cNvPr>
          <p:cNvSpPr/>
          <p:nvPr/>
        </p:nvSpPr>
        <p:spPr>
          <a:xfrm>
            <a:off x="5638800" y="1361420"/>
            <a:ext cx="2209800" cy="167640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65388D1-7E7F-4768-92E7-31EE57EF92A3}"/>
              </a:ext>
            </a:extLst>
          </p:cNvPr>
          <p:cNvSpPr txBox="1"/>
          <p:nvPr/>
        </p:nvSpPr>
        <p:spPr>
          <a:xfrm rot="10800000" flipH="1" flipV="1">
            <a:off x="4724400" y="2042788"/>
            <a:ext cx="914400" cy="523220"/>
          </a:xfrm>
          <a:prstGeom prst="rect">
            <a:avLst/>
          </a:prstGeom>
          <a:noFill/>
        </p:spPr>
        <p:txBody>
          <a:bodyPr wrap="square" rtlCol="0">
            <a:spAutoFit/>
          </a:bodyPr>
          <a:lstStyle/>
          <a:p>
            <a:r>
              <a:rPr lang="en-US" sz="2800" dirty="0"/>
              <a:t>5 cm</a:t>
            </a:r>
          </a:p>
        </p:txBody>
      </p:sp>
      <p:sp>
        <p:nvSpPr>
          <p:cNvPr id="8" name="TextBox 7">
            <a:extLst>
              <a:ext uri="{FF2B5EF4-FFF2-40B4-BE49-F238E27FC236}">
                <a16:creationId xmlns:a16="http://schemas.microsoft.com/office/drawing/2014/main" id="{E656300D-5C91-438B-B8AA-26914C3D1FCF}"/>
              </a:ext>
            </a:extLst>
          </p:cNvPr>
          <p:cNvSpPr txBox="1"/>
          <p:nvPr/>
        </p:nvSpPr>
        <p:spPr>
          <a:xfrm rot="13067264" flipH="1" flipV="1">
            <a:off x="6465218" y="1698775"/>
            <a:ext cx="914400" cy="523220"/>
          </a:xfrm>
          <a:prstGeom prst="rect">
            <a:avLst/>
          </a:prstGeom>
          <a:noFill/>
        </p:spPr>
        <p:txBody>
          <a:bodyPr wrap="square" rtlCol="0">
            <a:spAutoFit/>
          </a:bodyPr>
          <a:lstStyle/>
          <a:p>
            <a:r>
              <a:rPr lang="en-US" sz="2800" dirty="0"/>
              <a:t>8 cm</a:t>
            </a:r>
          </a:p>
        </p:txBody>
      </p:sp>
      <p:cxnSp>
        <p:nvCxnSpPr>
          <p:cNvPr id="15" name="Straight Connector 14">
            <a:extLst>
              <a:ext uri="{FF2B5EF4-FFF2-40B4-BE49-F238E27FC236}">
                <a16:creationId xmlns:a16="http://schemas.microsoft.com/office/drawing/2014/main" id="{67A7DADC-63B5-405A-98A1-8390256688FC}"/>
              </a:ext>
            </a:extLst>
          </p:cNvPr>
          <p:cNvCxnSpPr/>
          <p:nvPr/>
        </p:nvCxnSpPr>
        <p:spPr>
          <a:xfrm>
            <a:off x="5638800" y="265682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CA2D36C-12D4-4C45-B850-3DD684B0855C}"/>
              </a:ext>
            </a:extLst>
          </p:cNvPr>
          <p:cNvCxnSpPr/>
          <p:nvPr/>
        </p:nvCxnSpPr>
        <p:spPr>
          <a:xfrm>
            <a:off x="6248400" y="2656820"/>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8" name="Right Triangle 17">
            <a:extLst>
              <a:ext uri="{FF2B5EF4-FFF2-40B4-BE49-F238E27FC236}">
                <a16:creationId xmlns:a16="http://schemas.microsoft.com/office/drawing/2014/main" id="{7F8B56D2-5A73-4B3D-89CD-BCDE28F8EE3C}"/>
              </a:ext>
            </a:extLst>
          </p:cNvPr>
          <p:cNvSpPr/>
          <p:nvPr/>
        </p:nvSpPr>
        <p:spPr>
          <a:xfrm rot="10464731">
            <a:off x="1371767" y="1475203"/>
            <a:ext cx="2209800" cy="167640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8CB168B-D026-4B68-9C42-FAFC84BF2BB0}"/>
              </a:ext>
            </a:extLst>
          </p:cNvPr>
          <p:cNvSpPr txBox="1"/>
          <p:nvPr/>
        </p:nvSpPr>
        <p:spPr>
          <a:xfrm rot="10554301" flipH="1" flipV="1">
            <a:off x="3599641" y="1875114"/>
            <a:ext cx="914400" cy="523220"/>
          </a:xfrm>
          <a:prstGeom prst="rect">
            <a:avLst/>
          </a:prstGeom>
          <a:noFill/>
        </p:spPr>
        <p:txBody>
          <a:bodyPr wrap="square" rtlCol="0">
            <a:spAutoFit/>
          </a:bodyPr>
          <a:lstStyle/>
          <a:p>
            <a:r>
              <a:rPr lang="en-US" sz="2800" dirty="0"/>
              <a:t>5 cm</a:t>
            </a:r>
          </a:p>
        </p:txBody>
      </p:sp>
      <p:sp>
        <p:nvSpPr>
          <p:cNvPr id="20" name="TextBox 19">
            <a:extLst>
              <a:ext uri="{FF2B5EF4-FFF2-40B4-BE49-F238E27FC236}">
                <a16:creationId xmlns:a16="http://schemas.microsoft.com/office/drawing/2014/main" id="{E8D88885-D729-4A77-8AC7-77E41C09E14D}"/>
              </a:ext>
            </a:extLst>
          </p:cNvPr>
          <p:cNvSpPr txBox="1"/>
          <p:nvPr/>
        </p:nvSpPr>
        <p:spPr>
          <a:xfrm rot="12701353" flipH="1" flipV="1">
            <a:off x="1875130" y="2237175"/>
            <a:ext cx="914400" cy="523220"/>
          </a:xfrm>
          <a:prstGeom prst="rect">
            <a:avLst/>
          </a:prstGeom>
          <a:noFill/>
        </p:spPr>
        <p:txBody>
          <a:bodyPr wrap="square" rtlCol="0">
            <a:spAutoFit/>
          </a:bodyPr>
          <a:lstStyle/>
          <a:p>
            <a:r>
              <a:rPr lang="en-US" sz="2800" dirty="0"/>
              <a:t>8 cm</a:t>
            </a:r>
          </a:p>
        </p:txBody>
      </p:sp>
      <p:cxnSp>
        <p:nvCxnSpPr>
          <p:cNvPr id="21" name="Straight Connector 20">
            <a:extLst>
              <a:ext uri="{FF2B5EF4-FFF2-40B4-BE49-F238E27FC236}">
                <a16:creationId xmlns:a16="http://schemas.microsoft.com/office/drawing/2014/main" id="{1279425A-6C95-437F-B4CA-F0B48493DA69}"/>
              </a:ext>
            </a:extLst>
          </p:cNvPr>
          <p:cNvCxnSpPr>
            <a:cxnSpLocks/>
          </p:cNvCxnSpPr>
          <p:nvPr/>
        </p:nvCxnSpPr>
        <p:spPr>
          <a:xfrm rot="10464731">
            <a:off x="2931267" y="1811063"/>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7C30D84-55AC-4B13-9B70-762E0BAE4778}"/>
              </a:ext>
            </a:extLst>
          </p:cNvPr>
          <p:cNvCxnSpPr>
            <a:cxnSpLocks/>
          </p:cNvCxnSpPr>
          <p:nvPr/>
        </p:nvCxnSpPr>
        <p:spPr>
          <a:xfrm rot="10464731">
            <a:off x="2924553" y="1446359"/>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3B6E1A1E-D666-4461-8575-1E785098E6EC}"/>
              </a:ext>
            </a:extLst>
          </p:cNvPr>
          <p:cNvSpPr txBox="1"/>
          <p:nvPr/>
        </p:nvSpPr>
        <p:spPr>
          <a:xfrm>
            <a:off x="897507" y="1295400"/>
            <a:ext cx="321693" cy="523220"/>
          </a:xfrm>
          <a:prstGeom prst="rect">
            <a:avLst/>
          </a:prstGeom>
          <a:noFill/>
        </p:spPr>
        <p:txBody>
          <a:bodyPr wrap="square" rtlCol="0">
            <a:spAutoFit/>
          </a:bodyPr>
          <a:lstStyle/>
          <a:p>
            <a:r>
              <a:rPr lang="en-US" sz="2800" dirty="0"/>
              <a:t>A</a:t>
            </a:r>
          </a:p>
        </p:txBody>
      </p:sp>
      <p:sp>
        <p:nvSpPr>
          <p:cNvPr id="34" name="TextBox 33">
            <a:extLst>
              <a:ext uri="{FF2B5EF4-FFF2-40B4-BE49-F238E27FC236}">
                <a16:creationId xmlns:a16="http://schemas.microsoft.com/office/drawing/2014/main" id="{AB7073DC-CCC5-42EE-93E3-558491203C3D}"/>
              </a:ext>
            </a:extLst>
          </p:cNvPr>
          <p:cNvSpPr txBox="1"/>
          <p:nvPr/>
        </p:nvSpPr>
        <p:spPr>
          <a:xfrm>
            <a:off x="3505200" y="1066800"/>
            <a:ext cx="321693" cy="523220"/>
          </a:xfrm>
          <a:prstGeom prst="rect">
            <a:avLst/>
          </a:prstGeom>
          <a:noFill/>
        </p:spPr>
        <p:txBody>
          <a:bodyPr wrap="square" rtlCol="0">
            <a:spAutoFit/>
          </a:bodyPr>
          <a:lstStyle/>
          <a:p>
            <a:r>
              <a:rPr lang="en-US" sz="2800" dirty="0"/>
              <a:t>B</a:t>
            </a:r>
          </a:p>
        </p:txBody>
      </p:sp>
      <p:sp>
        <p:nvSpPr>
          <p:cNvPr id="35" name="TextBox 34">
            <a:extLst>
              <a:ext uri="{FF2B5EF4-FFF2-40B4-BE49-F238E27FC236}">
                <a16:creationId xmlns:a16="http://schemas.microsoft.com/office/drawing/2014/main" id="{67C6B7D5-9DB4-4577-9C99-FDC31163127F}"/>
              </a:ext>
            </a:extLst>
          </p:cNvPr>
          <p:cNvSpPr txBox="1"/>
          <p:nvPr/>
        </p:nvSpPr>
        <p:spPr>
          <a:xfrm>
            <a:off x="3505200" y="2981980"/>
            <a:ext cx="321693" cy="523220"/>
          </a:xfrm>
          <a:prstGeom prst="rect">
            <a:avLst/>
          </a:prstGeom>
          <a:noFill/>
        </p:spPr>
        <p:txBody>
          <a:bodyPr wrap="square" rtlCol="0">
            <a:spAutoFit/>
          </a:bodyPr>
          <a:lstStyle/>
          <a:p>
            <a:r>
              <a:rPr lang="en-US" sz="2800" dirty="0"/>
              <a:t>C</a:t>
            </a:r>
          </a:p>
        </p:txBody>
      </p:sp>
      <p:sp>
        <p:nvSpPr>
          <p:cNvPr id="36" name="TextBox 35">
            <a:extLst>
              <a:ext uri="{FF2B5EF4-FFF2-40B4-BE49-F238E27FC236}">
                <a16:creationId xmlns:a16="http://schemas.microsoft.com/office/drawing/2014/main" id="{AC070FA9-0E3D-4EDA-9526-F04FAA2F5F93}"/>
              </a:ext>
            </a:extLst>
          </p:cNvPr>
          <p:cNvSpPr txBox="1"/>
          <p:nvPr/>
        </p:nvSpPr>
        <p:spPr>
          <a:xfrm>
            <a:off x="5286376" y="990600"/>
            <a:ext cx="321693" cy="523220"/>
          </a:xfrm>
          <a:prstGeom prst="rect">
            <a:avLst/>
          </a:prstGeom>
          <a:noFill/>
        </p:spPr>
        <p:txBody>
          <a:bodyPr wrap="square" rtlCol="0">
            <a:spAutoFit/>
          </a:bodyPr>
          <a:lstStyle/>
          <a:p>
            <a:r>
              <a:rPr lang="en-US" sz="2800" dirty="0"/>
              <a:t>D</a:t>
            </a:r>
          </a:p>
        </p:txBody>
      </p:sp>
      <p:sp>
        <p:nvSpPr>
          <p:cNvPr id="37" name="TextBox 36">
            <a:extLst>
              <a:ext uri="{FF2B5EF4-FFF2-40B4-BE49-F238E27FC236}">
                <a16:creationId xmlns:a16="http://schemas.microsoft.com/office/drawing/2014/main" id="{1ECA18FA-AF43-47E0-9E48-1D42DAA44BC4}"/>
              </a:ext>
            </a:extLst>
          </p:cNvPr>
          <p:cNvSpPr txBox="1"/>
          <p:nvPr/>
        </p:nvSpPr>
        <p:spPr>
          <a:xfrm>
            <a:off x="5274243" y="2837796"/>
            <a:ext cx="321693" cy="523220"/>
          </a:xfrm>
          <a:prstGeom prst="rect">
            <a:avLst/>
          </a:prstGeom>
          <a:noFill/>
        </p:spPr>
        <p:txBody>
          <a:bodyPr wrap="square" rtlCol="0">
            <a:spAutoFit/>
          </a:bodyPr>
          <a:lstStyle/>
          <a:p>
            <a:r>
              <a:rPr lang="en-US" sz="2800" dirty="0"/>
              <a:t>E</a:t>
            </a:r>
          </a:p>
        </p:txBody>
      </p:sp>
      <p:sp>
        <p:nvSpPr>
          <p:cNvPr id="38" name="TextBox 37">
            <a:extLst>
              <a:ext uri="{FF2B5EF4-FFF2-40B4-BE49-F238E27FC236}">
                <a16:creationId xmlns:a16="http://schemas.microsoft.com/office/drawing/2014/main" id="{37DFE3BE-A022-4F6A-8091-39C086CA141B}"/>
              </a:ext>
            </a:extLst>
          </p:cNvPr>
          <p:cNvSpPr txBox="1"/>
          <p:nvPr/>
        </p:nvSpPr>
        <p:spPr>
          <a:xfrm>
            <a:off x="7831707" y="2819400"/>
            <a:ext cx="321693" cy="523220"/>
          </a:xfrm>
          <a:prstGeom prst="rect">
            <a:avLst/>
          </a:prstGeom>
          <a:noFill/>
        </p:spPr>
        <p:txBody>
          <a:bodyPr wrap="square" rtlCol="0">
            <a:spAutoFit/>
          </a:bodyPr>
          <a:lstStyle/>
          <a:p>
            <a:r>
              <a:rPr lang="en-US" sz="2800" dirty="0"/>
              <a:t>F</a:t>
            </a:r>
          </a:p>
        </p:txBody>
      </p:sp>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323334" y="3505200"/>
            <a:ext cx="8534911" cy="274318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SG" dirty="0"/>
              <a:t>Observe that,</a:t>
            </a:r>
            <a:endParaRPr lang="en-US" dirty="0"/>
          </a:p>
          <a:p>
            <a:pPr marL="457200" lvl="0" indent="-457200">
              <a:buFont typeface="Wingdings" panose="05000000000000000000" pitchFamily="2" charset="2"/>
              <a:buChar char="Ø"/>
            </a:pPr>
            <a:r>
              <a:rPr lang="en-SG" dirty="0"/>
              <a:t>The hypotenuse AC of ∆ABC is equal to corresponding hypotenuse DF of ∆FED.</a:t>
            </a:r>
            <a:endParaRPr lang="en-US" dirty="0"/>
          </a:p>
          <a:p>
            <a:pPr marL="457200" lvl="0" indent="-457200">
              <a:buFont typeface="Wingdings" panose="05000000000000000000" pitchFamily="2" charset="2"/>
              <a:buChar char="Ø"/>
            </a:pPr>
            <a:r>
              <a:rPr lang="en-SG" dirty="0"/>
              <a:t>Side BC of ∆ABC is equal to corresponding side DE of ∆FED.</a:t>
            </a:r>
            <a:endParaRPr lang="en-US" dirty="0"/>
          </a:p>
          <a:p>
            <a:endParaRPr lang="en-US" dirty="0"/>
          </a:p>
        </p:txBody>
      </p:sp>
    </p:spTree>
    <p:extLst>
      <p:ext uri="{BB962C8B-B14F-4D97-AF65-F5344CB8AC3E}">
        <p14:creationId xmlns:p14="http://schemas.microsoft.com/office/powerpoint/2010/main" val="35515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barn(inVertical)">
                                      <p:cBhvr>
                                        <p:cTn id="7" dur="500"/>
                                        <p:tgtEl>
                                          <p:spTgt spid="39">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9">
                                            <p:txEl>
                                              <p:pRg st="1" end="1"/>
                                            </p:txEl>
                                          </p:spTgt>
                                        </p:tgtEl>
                                        <p:attrNameLst>
                                          <p:attrName>style.visibility</p:attrName>
                                        </p:attrNameLst>
                                      </p:cBhvr>
                                      <p:to>
                                        <p:strVal val="visible"/>
                                      </p:to>
                                    </p:set>
                                    <p:animEffect transition="in" filter="barn(inVertical)">
                                      <p:cBhvr>
                                        <p:cTn id="10" dur="500"/>
                                        <p:tgtEl>
                                          <p:spTgt spid="3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9">
                                            <p:txEl>
                                              <p:pRg st="2" end="2"/>
                                            </p:txEl>
                                          </p:spTgt>
                                        </p:tgtEl>
                                        <p:attrNameLst>
                                          <p:attrName>style.visibility</p:attrName>
                                        </p:attrNameLst>
                                      </p:cBhvr>
                                      <p:to>
                                        <p:strVal val="visible"/>
                                      </p:to>
                                    </p:set>
                                    <p:animEffect transition="in" filter="barn(inVertical)">
                                      <p:cBhvr>
                                        <p:cTn id="15" dur="500"/>
                                        <p:tgtEl>
                                          <p:spTgt spid="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7821" y="63307"/>
            <a:ext cx="5856695" cy="563561"/>
          </a:xfrm>
        </p:spPr>
        <p:txBody>
          <a:bodyPr/>
          <a:lstStyle/>
          <a:p>
            <a:r>
              <a:rPr lang="en-IN" dirty="0"/>
              <a:t>RHS Congruency Example</a:t>
            </a:r>
          </a:p>
        </p:txBody>
      </p:sp>
      <p:sp>
        <p:nvSpPr>
          <p:cNvPr id="4" name="Right Triangle 3">
            <a:extLst>
              <a:ext uri="{FF2B5EF4-FFF2-40B4-BE49-F238E27FC236}">
                <a16:creationId xmlns:a16="http://schemas.microsoft.com/office/drawing/2014/main" id="{13367090-9079-4BCB-9F5F-1A7CBFCF2A06}"/>
              </a:ext>
            </a:extLst>
          </p:cNvPr>
          <p:cNvSpPr/>
          <p:nvPr/>
        </p:nvSpPr>
        <p:spPr>
          <a:xfrm>
            <a:off x="5638800" y="1361420"/>
            <a:ext cx="2209800" cy="167640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65388D1-7E7F-4768-92E7-31EE57EF92A3}"/>
              </a:ext>
            </a:extLst>
          </p:cNvPr>
          <p:cNvSpPr txBox="1"/>
          <p:nvPr/>
        </p:nvSpPr>
        <p:spPr>
          <a:xfrm rot="10800000" flipH="1" flipV="1">
            <a:off x="4724400" y="2042788"/>
            <a:ext cx="914400" cy="523220"/>
          </a:xfrm>
          <a:prstGeom prst="rect">
            <a:avLst/>
          </a:prstGeom>
          <a:noFill/>
        </p:spPr>
        <p:txBody>
          <a:bodyPr wrap="square" rtlCol="0">
            <a:spAutoFit/>
          </a:bodyPr>
          <a:lstStyle/>
          <a:p>
            <a:r>
              <a:rPr lang="en-US" sz="2800" dirty="0"/>
              <a:t>5 cm</a:t>
            </a:r>
          </a:p>
        </p:txBody>
      </p:sp>
      <p:sp>
        <p:nvSpPr>
          <p:cNvPr id="8" name="TextBox 7">
            <a:extLst>
              <a:ext uri="{FF2B5EF4-FFF2-40B4-BE49-F238E27FC236}">
                <a16:creationId xmlns:a16="http://schemas.microsoft.com/office/drawing/2014/main" id="{E656300D-5C91-438B-B8AA-26914C3D1FCF}"/>
              </a:ext>
            </a:extLst>
          </p:cNvPr>
          <p:cNvSpPr txBox="1"/>
          <p:nvPr/>
        </p:nvSpPr>
        <p:spPr>
          <a:xfrm rot="13067264" flipH="1" flipV="1">
            <a:off x="6465218" y="1698775"/>
            <a:ext cx="914400" cy="523220"/>
          </a:xfrm>
          <a:prstGeom prst="rect">
            <a:avLst/>
          </a:prstGeom>
          <a:noFill/>
        </p:spPr>
        <p:txBody>
          <a:bodyPr wrap="square" rtlCol="0">
            <a:spAutoFit/>
          </a:bodyPr>
          <a:lstStyle/>
          <a:p>
            <a:r>
              <a:rPr lang="en-US" sz="2800" dirty="0"/>
              <a:t>8 cm</a:t>
            </a:r>
          </a:p>
        </p:txBody>
      </p:sp>
      <p:cxnSp>
        <p:nvCxnSpPr>
          <p:cNvPr id="15" name="Straight Connector 14">
            <a:extLst>
              <a:ext uri="{FF2B5EF4-FFF2-40B4-BE49-F238E27FC236}">
                <a16:creationId xmlns:a16="http://schemas.microsoft.com/office/drawing/2014/main" id="{67A7DADC-63B5-405A-98A1-8390256688FC}"/>
              </a:ext>
            </a:extLst>
          </p:cNvPr>
          <p:cNvCxnSpPr/>
          <p:nvPr/>
        </p:nvCxnSpPr>
        <p:spPr>
          <a:xfrm>
            <a:off x="5638800" y="265682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CA2D36C-12D4-4C45-B850-3DD684B0855C}"/>
              </a:ext>
            </a:extLst>
          </p:cNvPr>
          <p:cNvCxnSpPr/>
          <p:nvPr/>
        </p:nvCxnSpPr>
        <p:spPr>
          <a:xfrm>
            <a:off x="6248400" y="2656820"/>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8" name="Right Triangle 17">
            <a:extLst>
              <a:ext uri="{FF2B5EF4-FFF2-40B4-BE49-F238E27FC236}">
                <a16:creationId xmlns:a16="http://schemas.microsoft.com/office/drawing/2014/main" id="{7F8B56D2-5A73-4B3D-89CD-BCDE28F8EE3C}"/>
              </a:ext>
            </a:extLst>
          </p:cNvPr>
          <p:cNvSpPr/>
          <p:nvPr/>
        </p:nvSpPr>
        <p:spPr>
          <a:xfrm rot="10464731">
            <a:off x="1371767" y="1475203"/>
            <a:ext cx="2209800" cy="167640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8CB168B-D026-4B68-9C42-FAFC84BF2BB0}"/>
              </a:ext>
            </a:extLst>
          </p:cNvPr>
          <p:cNvSpPr txBox="1"/>
          <p:nvPr/>
        </p:nvSpPr>
        <p:spPr>
          <a:xfrm rot="10554301" flipH="1" flipV="1">
            <a:off x="3599641" y="1875114"/>
            <a:ext cx="914400" cy="523220"/>
          </a:xfrm>
          <a:prstGeom prst="rect">
            <a:avLst/>
          </a:prstGeom>
          <a:noFill/>
        </p:spPr>
        <p:txBody>
          <a:bodyPr wrap="square" rtlCol="0">
            <a:spAutoFit/>
          </a:bodyPr>
          <a:lstStyle/>
          <a:p>
            <a:r>
              <a:rPr lang="en-US" sz="2800" dirty="0"/>
              <a:t>5 cm</a:t>
            </a:r>
          </a:p>
        </p:txBody>
      </p:sp>
      <p:sp>
        <p:nvSpPr>
          <p:cNvPr id="20" name="TextBox 19">
            <a:extLst>
              <a:ext uri="{FF2B5EF4-FFF2-40B4-BE49-F238E27FC236}">
                <a16:creationId xmlns:a16="http://schemas.microsoft.com/office/drawing/2014/main" id="{E8D88885-D729-4A77-8AC7-77E41C09E14D}"/>
              </a:ext>
            </a:extLst>
          </p:cNvPr>
          <p:cNvSpPr txBox="1"/>
          <p:nvPr/>
        </p:nvSpPr>
        <p:spPr>
          <a:xfrm rot="12701353" flipH="1" flipV="1">
            <a:off x="1875130" y="2237175"/>
            <a:ext cx="914400" cy="523220"/>
          </a:xfrm>
          <a:prstGeom prst="rect">
            <a:avLst/>
          </a:prstGeom>
          <a:noFill/>
        </p:spPr>
        <p:txBody>
          <a:bodyPr wrap="square" rtlCol="0">
            <a:spAutoFit/>
          </a:bodyPr>
          <a:lstStyle/>
          <a:p>
            <a:r>
              <a:rPr lang="en-US" sz="2800" dirty="0"/>
              <a:t>8 cm</a:t>
            </a:r>
          </a:p>
        </p:txBody>
      </p:sp>
      <p:cxnSp>
        <p:nvCxnSpPr>
          <p:cNvPr id="21" name="Straight Connector 20">
            <a:extLst>
              <a:ext uri="{FF2B5EF4-FFF2-40B4-BE49-F238E27FC236}">
                <a16:creationId xmlns:a16="http://schemas.microsoft.com/office/drawing/2014/main" id="{1279425A-6C95-437F-B4CA-F0B48493DA69}"/>
              </a:ext>
            </a:extLst>
          </p:cNvPr>
          <p:cNvCxnSpPr>
            <a:cxnSpLocks/>
          </p:cNvCxnSpPr>
          <p:nvPr/>
        </p:nvCxnSpPr>
        <p:spPr>
          <a:xfrm rot="10464731">
            <a:off x="2931267" y="1811063"/>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7C30D84-55AC-4B13-9B70-762E0BAE4778}"/>
              </a:ext>
            </a:extLst>
          </p:cNvPr>
          <p:cNvCxnSpPr>
            <a:cxnSpLocks/>
          </p:cNvCxnSpPr>
          <p:nvPr/>
        </p:nvCxnSpPr>
        <p:spPr>
          <a:xfrm rot="10464731">
            <a:off x="2924553" y="1446359"/>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3B6E1A1E-D666-4461-8575-1E785098E6EC}"/>
              </a:ext>
            </a:extLst>
          </p:cNvPr>
          <p:cNvSpPr txBox="1"/>
          <p:nvPr/>
        </p:nvSpPr>
        <p:spPr>
          <a:xfrm>
            <a:off x="897507" y="1295400"/>
            <a:ext cx="321693" cy="523220"/>
          </a:xfrm>
          <a:prstGeom prst="rect">
            <a:avLst/>
          </a:prstGeom>
          <a:noFill/>
        </p:spPr>
        <p:txBody>
          <a:bodyPr wrap="square" rtlCol="0">
            <a:spAutoFit/>
          </a:bodyPr>
          <a:lstStyle/>
          <a:p>
            <a:r>
              <a:rPr lang="en-US" sz="2800" dirty="0"/>
              <a:t>A</a:t>
            </a:r>
          </a:p>
        </p:txBody>
      </p:sp>
      <p:sp>
        <p:nvSpPr>
          <p:cNvPr id="34" name="TextBox 33">
            <a:extLst>
              <a:ext uri="{FF2B5EF4-FFF2-40B4-BE49-F238E27FC236}">
                <a16:creationId xmlns:a16="http://schemas.microsoft.com/office/drawing/2014/main" id="{AB7073DC-CCC5-42EE-93E3-558491203C3D}"/>
              </a:ext>
            </a:extLst>
          </p:cNvPr>
          <p:cNvSpPr txBox="1"/>
          <p:nvPr/>
        </p:nvSpPr>
        <p:spPr>
          <a:xfrm>
            <a:off x="3505200" y="1066800"/>
            <a:ext cx="321693" cy="523220"/>
          </a:xfrm>
          <a:prstGeom prst="rect">
            <a:avLst/>
          </a:prstGeom>
          <a:noFill/>
        </p:spPr>
        <p:txBody>
          <a:bodyPr wrap="square" rtlCol="0">
            <a:spAutoFit/>
          </a:bodyPr>
          <a:lstStyle/>
          <a:p>
            <a:r>
              <a:rPr lang="en-US" sz="2800" dirty="0"/>
              <a:t>B</a:t>
            </a:r>
          </a:p>
        </p:txBody>
      </p:sp>
      <p:sp>
        <p:nvSpPr>
          <p:cNvPr id="35" name="TextBox 34">
            <a:extLst>
              <a:ext uri="{FF2B5EF4-FFF2-40B4-BE49-F238E27FC236}">
                <a16:creationId xmlns:a16="http://schemas.microsoft.com/office/drawing/2014/main" id="{67C6B7D5-9DB4-4577-9C99-FDC31163127F}"/>
              </a:ext>
            </a:extLst>
          </p:cNvPr>
          <p:cNvSpPr txBox="1"/>
          <p:nvPr/>
        </p:nvSpPr>
        <p:spPr>
          <a:xfrm>
            <a:off x="3505200" y="2981980"/>
            <a:ext cx="321693" cy="523220"/>
          </a:xfrm>
          <a:prstGeom prst="rect">
            <a:avLst/>
          </a:prstGeom>
          <a:noFill/>
        </p:spPr>
        <p:txBody>
          <a:bodyPr wrap="square" rtlCol="0">
            <a:spAutoFit/>
          </a:bodyPr>
          <a:lstStyle/>
          <a:p>
            <a:r>
              <a:rPr lang="en-US" sz="2800" dirty="0"/>
              <a:t>C</a:t>
            </a:r>
          </a:p>
        </p:txBody>
      </p:sp>
      <p:sp>
        <p:nvSpPr>
          <p:cNvPr id="36" name="TextBox 35">
            <a:extLst>
              <a:ext uri="{FF2B5EF4-FFF2-40B4-BE49-F238E27FC236}">
                <a16:creationId xmlns:a16="http://schemas.microsoft.com/office/drawing/2014/main" id="{AC070FA9-0E3D-4EDA-9526-F04FAA2F5F93}"/>
              </a:ext>
            </a:extLst>
          </p:cNvPr>
          <p:cNvSpPr txBox="1"/>
          <p:nvPr/>
        </p:nvSpPr>
        <p:spPr>
          <a:xfrm>
            <a:off x="5286376" y="990600"/>
            <a:ext cx="321693" cy="523220"/>
          </a:xfrm>
          <a:prstGeom prst="rect">
            <a:avLst/>
          </a:prstGeom>
          <a:noFill/>
        </p:spPr>
        <p:txBody>
          <a:bodyPr wrap="square" rtlCol="0">
            <a:spAutoFit/>
          </a:bodyPr>
          <a:lstStyle/>
          <a:p>
            <a:r>
              <a:rPr lang="en-US" sz="2800" dirty="0"/>
              <a:t>D</a:t>
            </a:r>
          </a:p>
        </p:txBody>
      </p:sp>
      <p:sp>
        <p:nvSpPr>
          <p:cNvPr id="37" name="TextBox 36">
            <a:extLst>
              <a:ext uri="{FF2B5EF4-FFF2-40B4-BE49-F238E27FC236}">
                <a16:creationId xmlns:a16="http://schemas.microsoft.com/office/drawing/2014/main" id="{1ECA18FA-AF43-47E0-9E48-1D42DAA44BC4}"/>
              </a:ext>
            </a:extLst>
          </p:cNvPr>
          <p:cNvSpPr txBox="1"/>
          <p:nvPr/>
        </p:nvSpPr>
        <p:spPr>
          <a:xfrm>
            <a:off x="5274243" y="2837796"/>
            <a:ext cx="321693" cy="523220"/>
          </a:xfrm>
          <a:prstGeom prst="rect">
            <a:avLst/>
          </a:prstGeom>
          <a:noFill/>
        </p:spPr>
        <p:txBody>
          <a:bodyPr wrap="square" rtlCol="0">
            <a:spAutoFit/>
          </a:bodyPr>
          <a:lstStyle/>
          <a:p>
            <a:r>
              <a:rPr lang="en-US" sz="2800" dirty="0"/>
              <a:t>E</a:t>
            </a:r>
          </a:p>
        </p:txBody>
      </p:sp>
      <p:sp>
        <p:nvSpPr>
          <p:cNvPr id="38" name="TextBox 37">
            <a:extLst>
              <a:ext uri="{FF2B5EF4-FFF2-40B4-BE49-F238E27FC236}">
                <a16:creationId xmlns:a16="http://schemas.microsoft.com/office/drawing/2014/main" id="{37DFE3BE-A022-4F6A-8091-39C086CA141B}"/>
              </a:ext>
            </a:extLst>
          </p:cNvPr>
          <p:cNvSpPr txBox="1"/>
          <p:nvPr/>
        </p:nvSpPr>
        <p:spPr>
          <a:xfrm>
            <a:off x="7831707" y="2819400"/>
            <a:ext cx="321693" cy="523220"/>
          </a:xfrm>
          <a:prstGeom prst="rect">
            <a:avLst/>
          </a:prstGeom>
          <a:noFill/>
        </p:spPr>
        <p:txBody>
          <a:bodyPr wrap="square" rtlCol="0">
            <a:spAutoFit/>
          </a:bodyPr>
          <a:lstStyle/>
          <a:p>
            <a:r>
              <a:rPr lang="en-US" sz="2800" dirty="0"/>
              <a:t>F</a:t>
            </a:r>
          </a:p>
        </p:txBody>
      </p:sp>
      <p:cxnSp>
        <p:nvCxnSpPr>
          <p:cNvPr id="5" name="Straight Arrow Connector 4">
            <a:extLst>
              <a:ext uri="{FF2B5EF4-FFF2-40B4-BE49-F238E27FC236}">
                <a16:creationId xmlns:a16="http://schemas.microsoft.com/office/drawing/2014/main" id="{9CDC7B4E-2780-413E-BD2B-77CFE0244CA7}"/>
              </a:ext>
            </a:extLst>
          </p:cNvPr>
          <p:cNvCxnSpPr/>
          <p:nvPr/>
        </p:nvCxnSpPr>
        <p:spPr>
          <a:xfrm>
            <a:off x="2021801" y="5643780"/>
            <a:ext cx="702693"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DF5108A-5D54-4E62-A2C8-5CF878D74F40}"/>
              </a:ext>
            </a:extLst>
          </p:cNvPr>
          <p:cNvCxnSpPr/>
          <p:nvPr/>
        </p:nvCxnSpPr>
        <p:spPr>
          <a:xfrm>
            <a:off x="3605108" y="5643780"/>
            <a:ext cx="702693"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0163AA2-9DD4-41A2-95AA-1140D47A7D44}"/>
              </a:ext>
            </a:extLst>
          </p:cNvPr>
          <p:cNvCxnSpPr/>
          <p:nvPr/>
        </p:nvCxnSpPr>
        <p:spPr>
          <a:xfrm>
            <a:off x="5211239" y="5643780"/>
            <a:ext cx="772962"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1037967" y="3560006"/>
            <a:ext cx="7372866" cy="2319336"/>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SG" dirty="0"/>
              <a:t>So, by applying RHS congruency rule we get</a:t>
            </a:r>
            <a:endParaRPr lang="en-US" dirty="0"/>
          </a:p>
          <a:p>
            <a:pPr lvl="0"/>
            <a:r>
              <a:rPr lang="en-SG" dirty="0"/>
              <a:t>                      ∆ABC          ∆FED.</a:t>
            </a:r>
            <a:endParaRPr lang="en-US" dirty="0"/>
          </a:p>
          <a:p>
            <a:pPr lvl="0"/>
            <a:r>
              <a:rPr lang="en-SG" dirty="0"/>
              <a:t>         Corresponding relationships are</a:t>
            </a:r>
          </a:p>
          <a:p>
            <a:pPr lvl="0"/>
            <a:r>
              <a:rPr lang="en-SG" dirty="0"/>
              <a:t>      A          F , B          E, C            D </a:t>
            </a:r>
            <a:endParaRPr lang="en-US" dirty="0"/>
          </a:p>
          <a:p>
            <a:endParaRPr lang="en-US" dirty="0"/>
          </a:p>
        </p:txBody>
      </p:sp>
      <p:grpSp>
        <p:nvGrpSpPr>
          <p:cNvPr id="7" name="Group 6"/>
          <p:cNvGrpSpPr/>
          <p:nvPr/>
        </p:nvGrpSpPr>
        <p:grpSpPr>
          <a:xfrm>
            <a:off x="4309004" y="4241024"/>
            <a:ext cx="446185" cy="368322"/>
            <a:chOff x="4518114" y="4147510"/>
            <a:chExt cx="446185" cy="368322"/>
          </a:xfrm>
        </p:grpSpPr>
        <p:cxnSp>
          <p:nvCxnSpPr>
            <p:cNvPr id="11" name="Straight Connector 10">
              <a:extLst>
                <a:ext uri="{FF2B5EF4-FFF2-40B4-BE49-F238E27FC236}">
                  <a16:creationId xmlns:a16="http://schemas.microsoft.com/office/drawing/2014/main" id="{F969AF27-4CD0-41A3-8250-1516930887DB}"/>
                </a:ext>
              </a:extLst>
            </p:cNvPr>
            <p:cNvCxnSpPr/>
            <p:nvPr/>
          </p:nvCxnSpPr>
          <p:spPr>
            <a:xfrm>
              <a:off x="4531411" y="4406296"/>
              <a:ext cx="38670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F7DA6E0-5CE6-4328-B1E4-A8DFE6E77CA0}"/>
                </a:ext>
              </a:extLst>
            </p:cNvPr>
            <p:cNvCxnSpPr/>
            <p:nvPr/>
          </p:nvCxnSpPr>
          <p:spPr>
            <a:xfrm>
              <a:off x="4526643" y="4515832"/>
              <a:ext cx="386706"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CB793A95-303C-4C38-A1E7-97200D5C2964}"/>
                </a:ext>
              </a:extLst>
            </p:cNvPr>
            <p:cNvSpPr/>
            <p:nvPr/>
          </p:nvSpPr>
          <p:spPr>
            <a:xfrm>
              <a:off x="4518114" y="4147510"/>
              <a:ext cx="446185" cy="167314"/>
            </a:xfrm>
            <a:custGeom>
              <a:avLst/>
              <a:gdLst>
                <a:gd name="connsiteX0" fmla="*/ 0 w 1157287"/>
                <a:gd name="connsiteY0" fmla="*/ 326347 h 698911"/>
                <a:gd name="connsiteX1" fmla="*/ 500062 w 1157287"/>
                <a:gd name="connsiteY1" fmla="*/ 12022 h 698911"/>
                <a:gd name="connsiteX2" fmla="*/ 785812 w 1157287"/>
                <a:gd name="connsiteY2" fmla="*/ 697822 h 698911"/>
                <a:gd name="connsiteX3" fmla="*/ 1157287 w 1157287"/>
                <a:gd name="connsiteY3" fmla="*/ 183472 h 698911"/>
                <a:gd name="connsiteX4" fmla="*/ 1157287 w 1157287"/>
                <a:gd name="connsiteY4" fmla="*/ 183472 h 698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287" h="698911">
                  <a:moveTo>
                    <a:pt x="0" y="326347"/>
                  </a:moveTo>
                  <a:cubicBezTo>
                    <a:pt x="184546" y="138228"/>
                    <a:pt x="369093" y="-49890"/>
                    <a:pt x="500062" y="12022"/>
                  </a:cubicBezTo>
                  <a:cubicBezTo>
                    <a:pt x="631031" y="73934"/>
                    <a:pt x="676275" y="669247"/>
                    <a:pt x="785812" y="697822"/>
                  </a:cubicBezTo>
                  <a:cubicBezTo>
                    <a:pt x="895349" y="726397"/>
                    <a:pt x="1157287" y="183472"/>
                    <a:pt x="1157287" y="183472"/>
                  </a:cubicBezTo>
                  <a:lnTo>
                    <a:pt x="1157287" y="183472"/>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60998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339345"/>
            <a:ext cx="5856695" cy="563561"/>
          </a:xfrm>
        </p:spPr>
        <p:txBody>
          <a:bodyPr/>
          <a:lstStyle/>
          <a:p>
            <a:r>
              <a:rPr lang="en-IN" dirty="0"/>
              <a:t>RHS Congruency Example</a:t>
            </a:r>
          </a:p>
        </p:txBody>
      </p:sp>
      <p:sp>
        <p:nvSpPr>
          <p:cNvPr id="3" name="Content Placeholder 2"/>
          <p:cNvSpPr>
            <a:spLocks noGrp="1"/>
          </p:cNvSpPr>
          <p:nvPr>
            <p:ph idx="1"/>
          </p:nvPr>
        </p:nvSpPr>
        <p:spPr>
          <a:xfrm>
            <a:off x="989908" y="1647613"/>
            <a:ext cx="7229677" cy="1061940"/>
          </a:xfrm>
        </p:spPr>
        <p:txBody>
          <a:bodyPr/>
          <a:lstStyle/>
          <a:p>
            <a:pPr algn="ctr"/>
            <a:r>
              <a:rPr lang="en-SG" dirty="0"/>
              <a:t>On superimposing the two triangles their congruence is confirmed.</a:t>
            </a:r>
            <a:endParaRPr lang="en-US" dirty="0"/>
          </a:p>
          <a:p>
            <a:endParaRPr lang="en-US" dirty="0"/>
          </a:p>
        </p:txBody>
      </p:sp>
      <p:grpSp>
        <p:nvGrpSpPr>
          <p:cNvPr id="4" name="Group 3"/>
          <p:cNvGrpSpPr/>
          <p:nvPr/>
        </p:nvGrpSpPr>
        <p:grpSpPr>
          <a:xfrm>
            <a:off x="2546873" y="3352800"/>
            <a:ext cx="3906395" cy="2515176"/>
            <a:chOff x="2172090" y="2743200"/>
            <a:chExt cx="3906395" cy="2515176"/>
          </a:xfrm>
        </p:grpSpPr>
        <p:sp>
          <p:nvSpPr>
            <p:cNvPr id="18" name="Right Triangle 17">
              <a:extLst>
                <a:ext uri="{FF2B5EF4-FFF2-40B4-BE49-F238E27FC236}">
                  <a16:creationId xmlns:a16="http://schemas.microsoft.com/office/drawing/2014/main" id="{7F8B56D2-5A73-4B3D-89CD-BCDE28F8EE3C}"/>
                </a:ext>
              </a:extLst>
            </p:cNvPr>
            <p:cNvSpPr/>
            <p:nvPr/>
          </p:nvSpPr>
          <p:spPr>
            <a:xfrm rot="10464731">
              <a:off x="2936211" y="3151603"/>
              <a:ext cx="2209800" cy="167640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8CB168B-D026-4B68-9C42-FAFC84BF2BB0}"/>
                </a:ext>
              </a:extLst>
            </p:cNvPr>
            <p:cNvSpPr txBox="1"/>
            <p:nvPr/>
          </p:nvSpPr>
          <p:spPr>
            <a:xfrm rot="10554301" flipH="1" flipV="1">
              <a:off x="5164085" y="3551514"/>
              <a:ext cx="914400" cy="523220"/>
            </a:xfrm>
            <a:prstGeom prst="rect">
              <a:avLst/>
            </a:prstGeom>
            <a:noFill/>
          </p:spPr>
          <p:txBody>
            <a:bodyPr wrap="square" rtlCol="0">
              <a:spAutoFit/>
            </a:bodyPr>
            <a:lstStyle/>
            <a:p>
              <a:r>
                <a:rPr lang="en-US" sz="2800" dirty="0"/>
                <a:t>5 cm</a:t>
              </a:r>
            </a:p>
          </p:txBody>
        </p:sp>
        <p:sp>
          <p:nvSpPr>
            <p:cNvPr id="20" name="TextBox 19">
              <a:extLst>
                <a:ext uri="{FF2B5EF4-FFF2-40B4-BE49-F238E27FC236}">
                  <a16:creationId xmlns:a16="http://schemas.microsoft.com/office/drawing/2014/main" id="{E8D88885-D729-4A77-8AC7-77E41C09E14D}"/>
                </a:ext>
              </a:extLst>
            </p:cNvPr>
            <p:cNvSpPr txBox="1"/>
            <p:nvPr/>
          </p:nvSpPr>
          <p:spPr>
            <a:xfrm rot="12701353" flipH="1" flipV="1">
              <a:off x="3439574" y="3913575"/>
              <a:ext cx="914400" cy="523220"/>
            </a:xfrm>
            <a:prstGeom prst="rect">
              <a:avLst/>
            </a:prstGeom>
            <a:noFill/>
          </p:spPr>
          <p:txBody>
            <a:bodyPr wrap="square" rtlCol="0">
              <a:spAutoFit/>
            </a:bodyPr>
            <a:lstStyle/>
            <a:p>
              <a:r>
                <a:rPr lang="en-US" sz="2800" dirty="0"/>
                <a:t>8 cm</a:t>
              </a:r>
            </a:p>
          </p:txBody>
        </p:sp>
        <p:cxnSp>
          <p:nvCxnSpPr>
            <p:cNvPr id="21" name="Straight Connector 20">
              <a:extLst>
                <a:ext uri="{FF2B5EF4-FFF2-40B4-BE49-F238E27FC236}">
                  <a16:creationId xmlns:a16="http://schemas.microsoft.com/office/drawing/2014/main" id="{1279425A-6C95-437F-B4CA-F0B48493DA69}"/>
                </a:ext>
              </a:extLst>
            </p:cNvPr>
            <p:cNvCxnSpPr>
              <a:cxnSpLocks/>
            </p:cNvCxnSpPr>
            <p:nvPr/>
          </p:nvCxnSpPr>
          <p:spPr>
            <a:xfrm rot="10464731">
              <a:off x="4495711" y="3487463"/>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7C30D84-55AC-4B13-9B70-762E0BAE4778}"/>
                </a:ext>
              </a:extLst>
            </p:cNvPr>
            <p:cNvCxnSpPr>
              <a:cxnSpLocks/>
            </p:cNvCxnSpPr>
            <p:nvPr/>
          </p:nvCxnSpPr>
          <p:spPr>
            <a:xfrm rot="10464731">
              <a:off x="4488997" y="3122759"/>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3B6E1A1E-D666-4461-8575-1E785098E6EC}"/>
                </a:ext>
              </a:extLst>
            </p:cNvPr>
            <p:cNvSpPr txBox="1"/>
            <p:nvPr/>
          </p:nvSpPr>
          <p:spPr>
            <a:xfrm>
              <a:off x="2172090" y="2939765"/>
              <a:ext cx="758535" cy="533976"/>
            </a:xfrm>
            <a:prstGeom prst="rect">
              <a:avLst/>
            </a:prstGeom>
            <a:noFill/>
          </p:spPr>
          <p:txBody>
            <a:bodyPr wrap="square" rtlCol="0">
              <a:spAutoFit/>
            </a:bodyPr>
            <a:lstStyle/>
            <a:p>
              <a:r>
                <a:rPr lang="en-US" sz="2800" dirty="0"/>
                <a:t>A, F</a:t>
              </a:r>
            </a:p>
          </p:txBody>
        </p:sp>
        <p:sp>
          <p:nvSpPr>
            <p:cNvPr id="34" name="TextBox 33">
              <a:extLst>
                <a:ext uri="{FF2B5EF4-FFF2-40B4-BE49-F238E27FC236}">
                  <a16:creationId xmlns:a16="http://schemas.microsoft.com/office/drawing/2014/main" id="{AB7073DC-CCC5-42EE-93E3-558491203C3D}"/>
                </a:ext>
              </a:extLst>
            </p:cNvPr>
            <p:cNvSpPr txBox="1"/>
            <p:nvPr/>
          </p:nvSpPr>
          <p:spPr>
            <a:xfrm>
              <a:off x="5032665" y="2743200"/>
              <a:ext cx="758535" cy="533976"/>
            </a:xfrm>
            <a:prstGeom prst="rect">
              <a:avLst/>
            </a:prstGeom>
            <a:noFill/>
          </p:spPr>
          <p:txBody>
            <a:bodyPr wrap="square" rtlCol="0">
              <a:spAutoFit/>
            </a:bodyPr>
            <a:lstStyle/>
            <a:p>
              <a:r>
                <a:rPr lang="en-US" sz="2800" dirty="0"/>
                <a:t>B, E</a:t>
              </a:r>
            </a:p>
          </p:txBody>
        </p:sp>
        <p:sp>
          <p:nvSpPr>
            <p:cNvPr id="35" name="TextBox 34">
              <a:extLst>
                <a:ext uri="{FF2B5EF4-FFF2-40B4-BE49-F238E27FC236}">
                  <a16:creationId xmlns:a16="http://schemas.microsoft.com/office/drawing/2014/main" id="{67C6B7D5-9DB4-4577-9C99-FDC31163127F}"/>
                </a:ext>
              </a:extLst>
            </p:cNvPr>
            <p:cNvSpPr txBox="1"/>
            <p:nvPr/>
          </p:nvSpPr>
          <p:spPr>
            <a:xfrm>
              <a:off x="5025772" y="4724400"/>
              <a:ext cx="917828" cy="533976"/>
            </a:xfrm>
            <a:prstGeom prst="rect">
              <a:avLst/>
            </a:prstGeom>
            <a:noFill/>
          </p:spPr>
          <p:txBody>
            <a:bodyPr wrap="square" rtlCol="0">
              <a:spAutoFit/>
            </a:bodyPr>
            <a:lstStyle/>
            <a:p>
              <a:r>
                <a:rPr lang="en-US" sz="2800" dirty="0"/>
                <a:t>C, D</a:t>
              </a:r>
            </a:p>
          </p:txBody>
        </p:sp>
      </p:grpSp>
    </p:spTree>
    <p:extLst>
      <p:ext uri="{BB962C8B-B14F-4D97-AF65-F5344CB8AC3E}">
        <p14:creationId xmlns:p14="http://schemas.microsoft.com/office/powerpoint/2010/main" val="196202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445" y="184033"/>
            <a:ext cx="7086602" cy="563561"/>
          </a:xfrm>
        </p:spPr>
        <p:txBody>
          <a:bodyPr/>
          <a:lstStyle/>
          <a:p>
            <a:r>
              <a:rPr lang="en-IN" dirty="0"/>
              <a:t>Justification of RHS Congruency Rule</a:t>
            </a:r>
          </a:p>
        </p:txBody>
      </p:sp>
      <p:grpSp>
        <p:nvGrpSpPr>
          <p:cNvPr id="5" name="Group 4">
            <a:extLst>
              <a:ext uri="{FF2B5EF4-FFF2-40B4-BE49-F238E27FC236}">
                <a16:creationId xmlns:a16="http://schemas.microsoft.com/office/drawing/2014/main" id="{453BF363-7965-48F5-B454-14EBD5BF1146}"/>
              </a:ext>
            </a:extLst>
          </p:cNvPr>
          <p:cNvGrpSpPr/>
          <p:nvPr/>
        </p:nvGrpSpPr>
        <p:grpSpPr>
          <a:xfrm>
            <a:off x="3291589" y="1332518"/>
            <a:ext cx="2879157" cy="2782282"/>
            <a:chOff x="3291589" y="1332518"/>
            <a:chExt cx="2879157" cy="2782282"/>
          </a:xfrm>
        </p:grpSpPr>
        <p:sp>
          <p:nvSpPr>
            <p:cNvPr id="36" name="TextBox 35">
              <a:extLst>
                <a:ext uri="{FF2B5EF4-FFF2-40B4-BE49-F238E27FC236}">
                  <a16:creationId xmlns:a16="http://schemas.microsoft.com/office/drawing/2014/main" id="{AC070FA9-0E3D-4EDA-9526-F04FAA2F5F93}"/>
                </a:ext>
              </a:extLst>
            </p:cNvPr>
            <p:cNvSpPr txBox="1"/>
            <p:nvPr/>
          </p:nvSpPr>
          <p:spPr>
            <a:xfrm>
              <a:off x="3452435" y="1332518"/>
              <a:ext cx="321693" cy="523220"/>
            </a:xfrm>
            <a:prstGeom prst="rect">
              <a:avLst/>
            </a:prstGeom>
            <a:noFill/>
          </p:spPr>
          <p:txBody>
            <a:bodyPr wrap="square" rtlCol="0">
              <a:spAutoFit/>
            </a:bodyPr>
            <a:lstStyle/>
            <a:p>
              <a:r>
                <a:rPr lang="en-US" sz="2800" dirty="0"/>
                <a:t>A</a:t>
              </a:r>
            </a:p>
          </p:txBody>
        </p:sp>
        <p:grpSp>
          <p:nvGrpSpPr>
            <p:cNvPr id="3" name="Group 2">
              <a:extLst>
                <a:ext uri="{FF2B5EF4-FFF2-40B4-BE49-F238E27FC236}">
                  <a16:creationId xmlns:a16="http://schemas.microsoft.com/office/drawing/2014/main" id="{924C2FC9-4634-4BF3-B6C7-23BF186BF863}"/>
                </a:ext>
              </a:extLst>
            </p:cNvPr>
            <p:cNvGrpSpPr/>
            <p:nvPr/>
          </p:nvGrpSpPr>
          <p:grpSpPr>
            <a:xfrm>
              <a:off x="3291589" y="1894820"/>
              <a:ext cx="2879157" cy="2219980"/>
              <a:chOff x="2988243" y="1361420"/>
              <a:chExt cx="2879157" cy="2219980"/>
            </a:xfrm>
          </p:grpSpPr>
          <p:sp>
            <p:nvSpPr>
              <p:cNvPr id="4" name="Right Triangle 3">
                <a:extLst>
                  <a:ext uri="{FF2B5EF4-FFF2-40B4-BE49-F238E27FC236}">
                    <a16:creationId xmlns:a16="http://schemas.microsoft.com/office/drawing/2014/main" id="{13367090-9079-4BCB-9F5F-1A7CBFCF2A06}"/>
                  </a:ext>
                </a:extLst>
              </p:cNvPr>
              <p:cNvSpPr/>
              <p:nvPr/>
            </p:nvSpPr>
            <p:spPr>
              <a:xfrm>
                <a:off x="3352800" y="1361420"/>
                <a:ext cx="2209800" cy="167640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65388D1-7E7F-4768-92E7-31EE57EF92A3}"/>
                  </a:ext>
                </a:extLst>
              </p:cNvPr>
              <p:cNvSpPr txBox="1"/>
              <p:nvPr/>
            </p:nvSpPr>
            <p:spPr>
              <a:xfrm rot="13132165" flipH="1" flipV="1">
                <a:off x="4114800" y="1676400"/>
                <a:ext cx="914400" cy="523220"/>
              </a:xfrm>
              <a:prstGeom prst="rect">
                <a:avLst/>
              </a:prstGeom>
              <a:noFill/>
            </p:spPr>
            <p:txBody>
              <a:bodyPr wrap="square" rtlCol="0">
                <a:spAutoFit/>
              </a:bodyPr>
              <a:lstStyle/>
              <a:p>
                <a:r>
                  <a:rPr lang="en-US" sz="2800" dirty="0"/>
                  <a:t>7 cm</a:t>
                </a:r>
              </a:p>
            </p:txBody>
          </p:sp>
          <p:sp>
            <p:nvSpPr>
              <p:cNvPr id="8" name="TextBox 7">
                <a:extLst>
                  <a:ext uri="{FF2B5EF4-FFF2-40B4-BE49-F238E27FC236}">
                    <a16:creationId xmlns:a16="http://schemas.microsoft.com/office/drawing/2014/main" id="{E656300D-5C91-438B-B8AA-26914C3D1FCF}"/>
                  </a:ext>
                </a:extLst>
              </p:cNvPr>
              <p:cNvSpPr txBox="1"/>
              <p:nvPr/>
            </p:nvSpPr>
            <p:spPr>
              <a:xfrm rot="10800000" flipH="1" flipV="1">
                <a:off x="4114800" y="3058180"/>
                <a:ext cx="914400" cy="523220"/>
              </a:xfrm>
              <a:prstGeom prst="rect">
                <a:avLst/>
              </a:prstGeom>
              <a:noFill/>
            </p:spPr>
            <p:txBody>
              <a:bodyPr wrap="square" rtlCol="0">
                <a:spAutoFit/>
              </a:bodyPr>
              <a:lstStyle/>
              <a:p>
                <a:r>
                  <a:rPr lang="en-US" sz="2800" dirty="0"/>
                  <a:t>4 cm</a:t>
                </a:r>
              </a:p>
            </p:txBody>
          </p:sp>
          <p:cxnSp>
            <p:nvCxnSpPr>
              <p:cNvPr id="15" name="Straight Connector 14">
                <a:extLst>
                  <a:ext uri="{FF2B5EF4-FFF2-40B4-BE49-F238E27FC236}">
                    <a16:creationId xmlns:a16="http://schemas.microsoft.com/office/drawing/2014/main" id="{67A7DADC-63B5-405A-98A1-8390256688FC}"/>
                  </a:ext>
                </a:extLst>
              </p:cNvPr>
              <p:cNvCxnSpPr/>
              <p:nvPr/>
            </p:nvCxnSpPr>
            <p:spPr>
              <a:xfrm>
                <a:off x="3352800" y="265682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CA2D36C-12D4-4C45-B850-3DD684B0855C}"/>
                  </a:ext>
                </a:extLst>
              </p:cNvPr>
              <p:cNvCxnSpPr/>
              <p:nvPr/>
            </p:nvCxnSpPr>
            <p:spPr>
              <a:xfrm>
                <a:off x="3962400" y="2656820"/>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ECA18FA-AF43-47E0-9E48-1D42DAA44BC4}"/>
                  </a:ext>
                </a:extLst>
              </p:cNvPr>
              <p:cNvSpPr txBox="1"/>
              <p:nvPr/>
            </p:nvSpPr>
            <p:spPr>
              <a:xfrm>
                <a:off x="2988243" y="2837796"/>
                <a:ext cx="321693" cy="523220"/>
              </a:xfrm>
              <a:prstGeom prst="rect">
                <a:avLst/>
              </a:prstGeom>
              <a:noFill/>
            </p:spPr>
            <p:txBody>
              <a:bodyPr wrap="square" rtlCol="0">
                <a:spAutoFit/>
              </a:bodyPr>
              <a:lstStyle/>
              <a:p>
                <a:r>
                  <a:rPr lang="en-US" sz="2800" dirty="0"/>
                  <a:t>B</a:t>
                </a:r>
              </a:p>
            </p:txBody>
          </p:sp>
          <p:sp>
            <p:nvSpPr>
              <p:cNvPr id="38" name="TextBox 37">
                <a:extLst>
                  <a:ext uri="{FF2B5EF4-FFF2-40B4-BE49-F238E27FC236}">
                    <a16:creationId xmlns:a16="http://schemas.microsoft.com/office/drawing/2014/main" id="{37DFE3BE-A022-4F6A-8091-39C086CA141B}"/>
                  </a:ext>
                </a:extLst>
              </p:cNvPr>
              <p:cNvSpPr txBox="1"/>
              <p:nvPr/>
            </p:nvSpPr>
            <p:spPr>
              <a:xfrm>
                <a:off x="5545707" y="2819400"/>
                <a:ext cx="321693" cy="523220"/>
              </a:xfrm>
              <a:prstGeom prst="rect">
                <a:avLst/>
              </a:prstGeom>
              <a:noFill/>
            </p:spPr>
            <p:txBody>
              <a:bodyPr wrap="square" rtlCol="0">
                <a:spAutoFit/>
              </a:bodyPr>
              <a:lstStyle/>
              <a:p>
                <a:r>
                  <a:rPr lang="en-US" sz="2800" dirty="0"/>
                  <a:t>C</a:t>
                </a:r>
              </a:p>
            </p:txBody>
          </p:sp>
        </p:grpSp>
      </p:grpSp>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769813" y="4923631"/>
            <a:ext cx="7982466" cy="9906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SG" dirty="0"/>
              <a:t>Consider a right-angled triangle ∆ABC as shown above.</a:t>
            </a:r>
            <a:endParaRPr lang="en-US" dirty="0"/>
          </a:p>
          <a:p>
            <a:pPr lvl="0"/>
            <a:endParaRPr lang="en-US" dirty="0"/>
          </a:p>
          <a:p>
            <a:endParaRPr lang="en-US" dirty="0"/>
          </a:p>
        </p:txBody>
      </p:sp>
    </p:spTree>
    <p:extLst>
      <p:ext uri="{BB962C8B-B14F-4D97-AF65-F5344CB8AC3E}">
        <p14:creationId xmlns:p14="http://schemas.microsoft.com/office/powerpoint/2010/main" val="125208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845" y="110835"/>
            <a:ext cx="7086602" cy="563561"/>
          </a:xfrm>
        </p:spPr>
        <p:txBody>
          <a:bodyPr/>
          <a:lstStyle/>
          <a:p>
            <a:r>
              <a:rPr lang="en-IN" dirty="0"/>
              <a:t>Justification of RHS Congruency Rule</a:t>
            </a:r>
          </a:p>
        </p:txBody>
      </p:sp>
      <p:grpSp>
        <p:nvGrpSpPr>
          <p:cNvPr id="7" name="Group 6"/>
          <p:cNvGrpSpPr/>
          <p:nvPr/>
        </p:nvGrpSpPr>
        <p:grpSpPr>
          <a:xfrm>
            <a:off x="608113" y="4026478"/>
            <a:ext cx="2425525" cy="2305443"/>
            <a:chOff x="30739" y="3368838"/>
            <a:chExt cx="3077018" cy="3124956"/>
          </a:xfrm>
        </p:grpSpPr>
        <p:sp>
          <p:nvSpPr>
            <p:cNvPr id="4" name="Right Triangle 3">
              <a:extLst>
                <a:ext uri="{FF2B5EF4-FFF2-40B4-BE49-F238E27FC236}">
                  <a16:creationId xmlns:a16="http://schemas.microsoft.com/office/drawing/2014/main" id="{13367090-9079-4BCB-9F5F-1A7CBFCF2A06}"/>
                </a:ext>
              </a:extLst>
            </p:cNvPr>
            <p:cNvSpPr/>
            <p:nvPr/>
          </p:nvSpPr>
          <p:spPr>
            <a:xfrm>
              <a:off x="593157" y="3842684"/>
              <a:ext cx="2209800" cy="2014536"/>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30739" y="3368838"/>
              <a:ext cx="3077018" cy="3124956"/>
              <a:chOff x="30739" y="3368838"/>
              <a:chExt cx="3077018" cy="3124956"/>
            </a:xfrm>
          </p:grpSpPr>
          <p:sp>
            <p:nvSpPr>
              <p:cNvPr id="8" name="TextBox 7">
                <a:extLst>
                  <a:ext uri="{FF2B5EF4-FFF2-40B4-BE49-F238E27FC236}">
                    <a16:creationId xmlns:a16="http://schemas.microsoft.com/office/drawing/2014/main" id="{E656300D-5C91-438B-B8AA-26914C3D1FCF}"/>
                  </a:ext>
                </a:extLst>
              </p:cNvPr>
              <p:cNvSpPr txBox="1"/>
              <p:nvPr/>
            </p:nvSpPr>
            <p:spPr>
              <a:xfrm rot="10800000" flipH="1" flipV="1">
                <a:off x="1355157" y="5784586"/>
                <a:ext cx="1447800" cy="709208"/>
              </a:xfrm>
              <a:prstGeom prst="rect">
                <a:avLst/>
              </a:prstGeom>
              <a:noFill/>
            </p:spPr>
            <p:txBody>
              <a:bodyPr wrap="square" rtlCol="0">
                <a:spAutoFit/>
              </a:bodyPr>
              <a:lstStyle/>
              <a:p>
                <a:r>
                  <a:rPr lang="en-US" sz="2800" dirty="0"/>
                  <a:t>4 cm</a:t>
                </a:r>
              </a:p>
            </p:txBody>
          </p:sp>
          <p:cxnSp>
            <p:nvCxnSpPr>
              <p:cNvPr id="15" name="Straight Connector 14">
                <a:extLst>
                  <a:ext uri="{FF2B5EF4-FFF2-40B4-BE49-F238E27FC236}">
                    <a16:creationId xmlns:a16="http://schemas.microsoft.com/office/drawing/2014/main" id="{67A7DADC-63B5-405A-98A1-8390256688FC}"/>
                  </a:ext>
                </a:extLst>
              </p:cNvPr>
              <p:cNvCxnSpPr/>
              <p:nvPr/>
            </p:nvCxnSpPr>
            <p:spPr>
              <a:xfrm>
                <a:off x="593157" y="547622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CA2D36C-12D4-4C45-B850-3DD684B0855C}"/>
                  </a:ext>
                </a:extLst>
              </p:cNvPr>
              <p:cNvCxnSpPr/>
              <p:nvPr/>
            </p:nvCxnSpPr>
            <p:spPr>
              <a:xfrm>
                <a:off x="1202757" y="5476220"/>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C070FA9-0E3D-4EDA-9526-F04FAA2F5F93}"/>
                  </a:ext>
                </a:extLst>
              </p:cNvPr>
              <p:cNvSpPr txBox="1"/>
              <p:nvPr/>
            </p:nvSpPr>
            <p:spPr>
              <a:xfrm>
                <a:off x="30739" y="3368838"/>
                <a:ext cx="321693" cy="523220"/>
              </a:xfrm>
              <a:prstGeom prst="rect">
                <a:avLst/>
              </a:prstGeom>
              <a:noFill/>
            </p:spPr>
            <p:txBody>
              <a:bodyPr wrap="square" rtlCol="0">
                <a:spAutoFit/>
              </a:bodyPr>
              <a:lstStyle/>
              <a:p>
                <a:r>
                  <a:rPr lang="en-US" sz="2800" dirty="0"/>
                  <a:t>D</a:t>
                </a:r>
              </a:p>
            </p:txBody>
          </p:sp>
          <p:sp>
            <p:nvSpPr>
              <p:cNvPr id="37" name="TextBox 36">
                <a:extLst>
                  <a:ext uri="{FF2B5EF4-FFF2-40B4-BE49-F238E27FC236}">
                    <a16:creationId xmlns:a16="http://schemas.microsoft.com/office/drawing/2014/main" id="{1ECA18FA-AF43-47E0-9E48-1D42DAA44BC4}"/>
                  </a:ext>
                </a:extLst>
              </p:cNvPr>
              <p:cNvSpPr txBox="1"/>
              <p:nvPr/>
            </p:nvSpPr>
            <p:spPr>
              <a:xfrm>
                <a:off x="228600" y="5657196"/>
                <a:ext cx="321693" cy="523220"/>
              </a:xfrm>
              <a:prstGeom prst="rect">
                <a:avLst/>
              </a:prstGeom>
              <a:noFill/>
            </p:spPr>
            <p:txBody>
              <a:bodyPr wrap="square" rtlCol="0">
                <a:spAutoFit/>
              </a:bodyPr>
              <a:lstStyle/>
              <a:p>
                <a:r>
                  <a:rPr lang="en-US" sz="2800" dirty="0"/>
                  <a:t>E</a:t>
                </a:r>
              </a:p>
            </p:txBody>
          </p:sp>
          <p:sp>
            <p:nvSpPr>
              <p:cNvPr id="38" name="TextBox 37">
                <a:extLst>
                  <a:ext uri="{FF2B5EF4-FFF2-40B4-BE49-F238E27FC236}">
                    <a16:creationId xmlns:a16="http://schemas.microsoft.com/office/drawing/2014/main" id="{37DFE3BE-A022-4F6A-8091-39C086CA141B}"/>
                  </a:ext>
                </a:extLst>
              </p:cNvPr>
              <p:cNvSpPr txBox="1"/>
              <p:nvPr/>
            </p:nvSpPr>
            <p:spPr>
              <a:xfrm>
                <a:off x="2786064" y="5638800"/>
                <a:ext cx="321693" cy="523220"/>
              </a:xfrm>
              <a:prstGeom prst="rect">
                <a:avLst/>
              </a:prstGeom>
              <a:noFill/>
            </p:spPr>
            <p:txBody>
              <a:bodyPr wrap="square" rtlCol="0">
                <a:spAutoFit/>
              </a:bodyPr>
              <a:lstStyle/>
              <a:p>
                <a:r>
                  <a:rPr lang="en-US" sz="2800" dirty="0"/>
                  <a:t>F</a:t>
                </a:r>
              </a:p>
            </p:txBody>
          </p:sp>
        </p:grpSp>
      </p:grpSp>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298475" y="939376"/>
            <a:ext cx="8915397" cy="2133598"/>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SG" dirty="0">
                <a:solidFill>
                  <a:srgbClr val="FF0000"/>
                </a:solidFill>
              </a:rPr>
              <a:t>CASE-1 </a:t>
            </a:r>
            <a:r>
              <a:rPr lang="en-SG" sz="2800" dirty="0"/>
              <a:t>In order to construct a triangle ∆DEF congruent to ∆ABC, suppose </a:t>
            </a:r>
            <a:r>
              <a:rPr lang="en-SG" sz="2800" dirty="0">
                <a:solidFill>
                  <a:srgbClr val="FF0000"/>
                </a:solidFill>
              </a:rPr>
              <a:t>only one side EF = 4cm is known.</a:t>
            </a:r>
            <a:r>
              <a:rPr lang="en-SG" sz="2800" dirty="0"/>
              <a:t> Many triangles are possible as shown</a:t>
            </a:r>
            <a:endParaRPr lang="en-US" sz="2800" dirty="0"/>
          </a:p>
        </p:txBody>
      </p:sp>
      <p:grpSp>
        <p:nvGrpSpPr>
          <p:cNvPr id="6" name="Group 5"/>
          <p:cNvGrpSpPr/>
          <p:nvPr/>
        </p:nvGrpSpPr>
        <p:grpSpPr>
          <a:xfrm>
            <a:off x="3395766" y="4564631"/>
            <a:ext cx="2471401" cy="1776787"/>
            <a:chOff x="2808384" y="4100689"/>
            <a:chExt cx="3135216" cy="2408379"/>
          </a:xfrm>
        </p:grpSpPr>
        <p:sp>
          <p:nvSpPr>
            <p:cNvPr id="12" name="Right Triangle 11">
              <a:extLst>
                <a:ext uri="{FF2B5EF4-FFF2-40B4-BE49-F238E27FC236}">
                  <a16:creationId xmlns:a16="http://schemas.microsoft.com/office/drawing/2014/main" id="{B6328FFE-127E-44AA-AD05-11979471FA3E}"/>
                </a:ext>
              </a:extLst>
            </p:cNvPr>
            <p:cNvSpPr/>
            <p:nvPr/>
          </p:nvSpPr>
          <p:spPr>
            <a:xfrm>
              <a:off x="3429000" y="4648199"/>
              <a:ext cx="2209800" cy="1209019"/>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2740BA4-9BBF-44D3-95CA-DFA9A6E3DE3B}"/>
                </a:ext>
              </a:extLst>
            </p:cNvPr>
            <p:cNvSpPr txBox="1"/>
            <p:nvPr/>
          </p:nvSpPr>
          <p:spPr>
            <a:xfrm rot="10800000" flipH="1" flipV="1">
              <a:off x="4191000" y="5799860"/>
              <a:ext cx="1172596" cy="709208"/>
            </a:xfrm>
            <a:prstGeom prst="rect">
              <a:avLst/>
            </a:prstGeom>
            <a:noFill/>
          </p:spPr>
          <p:txBody>
            <a:bodyPr wrap="square" rtlCol="0">
              <a:spAutoFit/>
            </a:bodyPr>
            <a:lstStyle/>
            <a:p>
              <a:r>
                <a:rPr lang="en-US" sz="2800" dirty="0"/>
                <a:t>4 cm</a:t>
              </a:r>
            </a:p>
          </p:txBody>
        </p:sp>
        <p:cxnSp>
          <p:nvCxnSpPr>
            <p:cNvPr id="16" name="Straight Connector 15">
              <a:extLst>
                <a:ext uri="{FF2B5EF4-FFF2-40B4-BE49-F238E27FC236}">
                  <a16:creationId xmlns:a16="http://schemas.microsoft.com/office/drawing/2014/main" id="{FB222235-7257-45DC-A894-92262B882689}"/>
                </a:ext>
              </a:extLst>
            </p:cNvPr>
            <p:cNvCxnSpPr/>
            <p:nvPr/>
          </p:nvCxnSpPr>
          <p:spPr>
            <a:xfrm>
              <a:off x="3429000" y="5476219"/>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F9136F5-3F87-4191-A303-E53DD8F0AD58}"/>
                </a:ext>
              </a:extLst>
            </p:cNvPr>
            <p:cNvCxnSpPr/>
            <p:nvPr/>
          </p:nvCxnSpPr>
          <p:spPr>
            <a:xfrm>
              <a:off x="4038600" y="5476219"/>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3FF8F8E-9DB7-4A1D-9228-238A556F922A}"/>
                </a:ext>
              </a:extLst>
            </p:cNvPr>
            <p:cNvSpPr txBox="1"/>
            <p:nvPr/>
          </p:nvSpPr>
          <p:spPr>
            <a:xfrm>
              <a:off x="2808384" y="4100689"/>
              <a:ext cx="321693" cy="523220"/>
            </a:xfrm>
            <a:prstGeom prst="rect">
              <a:avLst/>
            </a:prstGeom>
            <a:noFill/>
          </p:spPr>
          <p:txBody>
            <a:bodyPr wrap="square" rtlCol="0">
              <a:spAutoFit/>
            </a:bodyPr>
            <a:lstStyle/>
            <a:p>
              <a:r>
                <a:rPr lang="en-US" sz="2800" dirty="0"/>
                <a:t>D</a:t>
              </a:r>
            </a:p>
          </p:txBody>
        </p:sp>
        <p:sp>
          <p:nvSpPr>
            <p:cNvPr id="20" name="TextBox 19">
              <a:extLst>
                <a:ext uri="{FF2B5EF4-FFF2-40B4-BE49-F238E27FC236}">
                  <a16:creationId xmlns:a16="http://schemas.microsoft.com/office/drawing/2014/main" id="{8483E2DA-80F3-4179-B8F6-9E1973DB0752}"/>
                </a:ext>
              </a:extLst>
            </p:cNvPr>
            <p:cNvSpPr txBox="1"/>
            <p:nvPr/>
          </p:nvSpPr>
          <p:spPr>
            <a:xfrm>
              <a:off x="3064443" y="5657195"/>
              <a:ext cx="321693" cy="523220"/>
            </a:xfrm>
            <a:prstGeom prst="rect">
              <a:avLst/>
            </a:prstGeom>
            <a:noFill/>
          </p:spPr>
          <p:txBody>
            <a:bodyPr wrap="square" rtlCol="0">
              <a:spAutoFit/>
            </a:bodyPr>
            <a:lstStyle/>
            <a:p>
              <a:r>
                <a:rPr lang="en-US" sz="2800" dirty="0"/>
                <a:t>E</a:t>
              </a:r>
            </a:p>
          </p:txBody>
        </p:sp>
        <p:sp>
          <p:nvSpPr>
            <p:cNvPr id="21" name="TextBox 20">
              <a:extLst>
                <a:ext uri="{FF2B5EF4-FFF2-40B4-BE49-F238E27FC236}">
                  <a16:creationId xmlns:a16="http://schemas.microsoft.com/office/drawing/2014/main" id="{08001317-DE1B-4C1F-8D58-1D0CAF85FB51}"/>
                </a:ext>
              </a:extLst>
            </p:cNvPr>
            <p:cNvSpPr txBox="1"/>
            <p:nvPr/>
          </p:nvSpPr>
          <p:spPr>
            <a:xfrm>
              <a:off x="5621907" y="5638799"/>
              <a:ext cx="321693" cy="523220"/>
            </a:xfrm>
            <a:prstGeom prst="rect">
              <a:avLst/>
            </a:prstGeom>
            <a:noFill/>
          </p:spPr>
          <p:txBody>
            <a:bodyPr wrap="square" rtlCol="0">
              <a:spAutoFit/>
            </a:bodyPr>
            <a:lstStyle/>
            <a:p>
              <a:r>
                <a:rPr lang="en-US" sz="2800" dirty="0"/>
                <a:t>F</a:t>
              </a:r>
            </a:p>
          </p:txBody>
        </p:sp>
      </p:grpSp>
      <p:grpSp>
        <p:nvGrpSpPr>
          <p:cNvPr id="9" name="Group 8"/>
          <p:cNvGrpSpPr/>
          <p:nvPr/>
        </p:nvGrpSpPr>
        <p:grpSpPr>
          <a:xfrm>
            <a:off x="6480791" y="3730867"/>
            <a:ext cx="2269557" cy="2588442"/>
            <a:chOff x="5960043" y="2985241"/>
            <a:chExt cx="2879157" cy="3508554"/>
          </a:xfrm>
        </p:grpSpPr>
        <p:sp>
          <p:nvSpPr>
            <p:cNvPr id="22" name="Right Triangle 21">
              <a:extLst>
                <a:ext uri="{FF2B5EF4-FFF2-40B4-BE49-F238E27FC236}">
                  <a16:creationId xmlns:a16="http://schemas.microsoft.com/office/drawing/2014/main" id="{15553136-1678-4D4E-AF51-AD966289F8E1}"/>
                </a:ext>
              </a:extLst>
            </p:cNvPr>
            <p:cNvSpPr/>
            <p:nvPr/>
          </p:nvSpPr>
          <p:spPr>
            <a:xfrm>
              <a:off x="6324600" y="3429000"/>
              <a:ext cx="2209800" cy="242822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B3F4408-4542-494A-9DD2-D922A7551C4E}"/>
                </a:ext>
              </a:extLst>
            </p:cNvPr>
            <p:cNvSpPr txBox="1"/>
            <p:nvPr/>
          </p:nvSpPr>
          <p:spPr>
            <a:xfrm rot="10800000" flipH="1" flipV="1">
              <a:off x="7086600" y="5784586"/>
              <a:ext cx="1430907" cy="709209"/>
            </a:xfrm>
            <a:prstGeom prst="rect">
              <a:avLst/>
            </a:prstGeom>
            <a:noFill/>
          </p:spPr>
          <p:txBody>
            <a:bodyPr wrap="square" rtlCol="0">
              <a:spAutoFit/>
            </a:bodyPr>
            <a:lstStyle/>
            <a:p>
              <a:r>
                <a:rPr lang="en-US" sz="2800" dirty="0"/>
                <a:t>4 cm</a:t>
              </a:r>
            </a:p>
          </p:txBody>
        </p:sp>
        <p:cxnSp>
          <p:nvCxnSpPr>
            <p:cNvPr id="25" name="Straight Connector 24">
              <a:extLst>
                <a:ext uri="{FF2B5EF4-FFF2-40B4-BE49-F238E27FC236}">
                  <a16:creationId xmlns:a16="http://schemas.microsoft.com/office/drawing/2014/main" id="{F412669D-1B7A-46E9-96D4-0CFD54597356}"/>
                </a:ext>
              </a:extLst>
            </p:cNvPr>
            <p:cNvCxnSpPr/>
            <p:nvPr/>
          </p:nvCxnSpPr>
          <p:spPr>
            <a:xfrm>
              <a:off x="6324600" y="547622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15E271D-85F0-4BE8-A968-32009CA26E4B}"/>
                </a:ext>
              </a:extLst>
            </p:cNvPr>
            <p:cNvCxnSpPr/>
            <p:nvPr/>
          </p:nvCxnSpPr>
          <p:spPr>
            <a:xfrm>
              <a:off x="6934200" y="5476220"/>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AD24D56-4607-4DD1-8262-42FA25762508}"/>
                </a:ext>
              </a:extLst>
            </p:cNvPr>
            <p:cNvSpPr txBox="1"/>
            <p:nvPr/>
          </p:nvSpPr>
          <p:spPr>
            <a:xfrm>
              <a:off x="6420671" y="2985241"/>
              <a:ext cx="321692" cy="523221"/>
            </a:xfrm>
            <a:prstGeom prst="rect">
              <a:avLst/>
            </a:prstGeom>
            <a:noFill/>
          </p:spPr>
          <p:txBody>
            <a:bodyPr wrap="square" rtlCol="0">
              <a:spAutoFit/>
            </a:bodyPr>
            <a:lstStyle/>
            <a:p>
              <a:r>
                <a:rPr lang="en-US" sz="2800" dirty="0"/>
                <a:t>D</a:t>
              </a:r>
            </a:p>
          </p:txBody>
        </p:sp>
        <p:sp>
          <p:nvSpPr>
            <p:cNvPr id="28" name="TextBox 27">
              <a:extLst>
                <a:ext uri="{FF2B5EF4-FFF2-40B4-BE49-F238E27FC236}">
                  <a16:creationId xmlns:a16="http://schemas.microsoft.com/office/drawing/2014/main" id="{CA5261AF-A4B5-43C5-B607-F72B1240A36A}"/>
                </a:ext>
              </a:extLst>
            </p:cNvPr>
            <p:cNvSpPr txBox="1"/>
            <p:nvPr/>
          </p:nvSpPr>
          <p:spPr>
            <a:xfrm>
              <a:off x="5960043" y="5657196"/>
              <a:ext cx="321693" cy="523220"/>
            </a:xfrm>
            <a:prstGeom prst="rect">
              <a:avLst/>
            </a:prstGeom>
            <a:noFill/>
          </p:spPr>
          <p:txBody>
            <a:bodyPr wrap="square" rtlCol="0">
              <a:spAutoFit/>
            </a:bodyPr>
            <a:lstStyle/>
            <a:p>
              <a:r>
                <a:rPr lang="en-US" sz="2800" dirty="0"/>
                <a:t>E</a:t>
              </a:r>
            </a:p>
          </p:txBody>
        </p:sp>
        <p:sp>
          <p:nvSpPr>
            <p:cNvPr id="29" name="TextBox 28">
              <a:extLst>
                <a:ext uri="{FF2B5EF4-FFF2-40B4-BE49-F238E27FC236}">
                  <a16:creationId xmlns:a16="http://schemas.microsoft.com/office/drawing/2014/main" id="{415FC053-0BDB-4292-8F4C-286C65B860AB}"/>
                </a:ext>
              </a:extLst>
            </p:cNvPr>
            <p:cNvSpPr txBox="1"/>
            <p:nvPr/>
          </p:nvSpPr>
          <p:spPr>
            <a:xfrm>
              <a:off x="8517507" y="5638800"/>
              <a:ext cx="321693" cy="523220"/>
            </a:xfrm>
            <a:prstGeom prst="rect">
              <a:avLst/>
            </a:prstGeom>
            <a:noFill/>
          </p:spPr>
          <p:txBody>
            <a:bodyPr wrap="square" rtlCol="0">
              <a:spAutoFit/>
            </a:bodyPr>
            <a:lstStyle/>
            <a:p>
              <a:r>
                <a:rPr lang="en-US" sz="2800" dirty="0"/>
                <a:t>F</a:t>
              </a:r>
            </a:p>
          </p:txBody>
        </p:sp>
      </p:grpSp>
      <p:grpSp>
        <p:nvGrpSpPr>
          <p:cNvPr id="30" name="Group 29">
            <a:extLst>
              <a:ext uri="{FF2B5EF4-FFF2-40B4-BE49-F238E27FC236}">
                <a16:creationId xmlns:a16="http://schemas.microsoft.com/office/drawing/2014/main" id="{B42570AE-DB24-4343-89B3-AD4197364EEB}"/>
              </a:ext>
            </a:extLst>
          </p:cNvPr>
          <p:cNvGrpSpPr/>
          <p:nvPr/>
        </p:nvGrpSpPr>
        <p:grpSpPr>
          <a:xfrm>
            <a:off x="3750773" y="2242888"/>
            <a:ext cx="2171418" cy="2186980"/>
            <a:chOff x="3291589" y="1332518"/>
            <a:chExt cx="2879157" cy="2851894"/>
          </a:xfrm>
        </p:grpSpPr>
        <p:sp>
          <p:nvSpPr>
            <p:cNvPr id="31" name="TextBox 30">
              <a:extLst>
                <a:ext uri="{FF2B5EF4-FFF2-40B4-BE49-F238E27FC236}">
                  <a16:creationId xmlns:a16="http://schemas.microsoft.com/office/drawing/2014/main" id="{37837F40-F53D-4AB9-8BA3-56A2F0EA22D3}"/>
                </a:ext>
              </a:extLst>
            </p:cNvPr>
            <p:cNvSpPr txBox="1"/>
            <p:nvPr/>
          </p:nvSpPr>
          <p:spPr>
            <a:xfrm>
              <a:off x="3452435" y="1332518"/>
              <a:ext cx="321693" cy="523220"/>
            </a:xfrm>
            <a:prstGeom prst="rect">
              <a:avLst/>
            </a:prstGeom>
            <a:noFill/>
          </p:spPr>
          <p:txBody>
            <a:bodyPr wrap="square" rtlCol="0">
              <a:spAutoFit/>
            </a:bodyPr>
            <a:lstStyle/>
            <a:p>
              <a:r>
                <a:rPr lang="en-US" sz="2800" dirty="0"/>
                <a:t>A</a:t>
              </a:r>
            </a:p>
          </p:txBody>
        </p:sp>
        <p:grpSp>
          <p:nvGrpSpPr>
            <p:cNvPr id="32" name="Group 31">
              <a:extLst>
                <a:ext uri="{FF2B5EF4-FFF2-40B4-BE49-F238E27FC236}">
                  <a16:creationId xmlns:a16="http://schemas.microsoft.com/office/drawing/2014/main" id="{13C38D0F-2EA5-4AB0-95A8-D291EB1C8B82}"/>
                </a:ext>
              </a:extLst>
            </p:cNvPr>
            <p:cNvGrpSpPr/>
            <p:nvPr/>
          </p:nvGrpSpPr>
          <p:grpSpPr>
            <a:xfrm>
              <a:off x="3291589" y="1894820"/>
              <a:ext cx="2879157" cy="2289592"/>
              <a:chOff x="2988243" y="1361420"/>
              <a:chExt cx="2879157" cy="2289592"/>
            </a:xfrm>
          </p:grpSpPr>
          <p:sp>
            <p:nvSpPr>
              <p:cNvPr id="33" name="Right Triangle 32">
                <a:extLst>
                  <a:ext uri="{FF2B5EF4-FFF2-40B4-BE49-F238E27FC236}">
                    <a16:creationId xmlns:a16="http://schemas.microsoft.com/office/drawing/2014/main" id="{0E5629C9-FF68-4986-8A5F-B45C4C2256FF}"/>
                  </a:ext>
                </a:extLst>
              </p:cNvPr>
              <p:cNvSpPr/>
              <p:nvPr/>
            </p:nvSpPr>
            <p:spPr>
              <a:xfrm>
                <a:off x="3352800" y="1361420"/>
                <a:ext cx="2209800" cy="1676400"/>
              </a:xfrm>
              <a:prstGeom prst="rtTriangl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0372E2B9-6FFB-4049-A549-F591FF17FF85}"/>
                  </a:ext>
                </a:extLst>
              </p:cNvPr>
              <p:cNvSpPr txBox="1"/>
              <p:nvPr/>
            </p:nvSpPr>
            <p:spPr>
              <a:xfrm rot="13132165" flipH="1" flipV="1">
                <a:off x="4114800" y="1676400"/>
                <a:ext cx="914400" cy="523220"/>
              </a:xfrm>
              <a:prstGeom prst="rect">
                <a:avLst/>
              </a:prstGeom>
              <a:noFill/>
            </p:spPr>
            <p:txBody>
              <a:bodyPr wrap="square" rtlCol="0">
                <a:spAutoFit/>
              </a:bodyPr>
              <a:lstStyle/>
              <a:p>
                <a:r>
                  <a:rPr lang="en-US" sz="2800" dirty="0"/>
                  <a:t>7 cm</a:t>
                </a:r>
              </a:p>
            </p:txBody>
          </p:sp>
          <p:sp>
            <p:nvSpPr>
              <p:cNvPr id="35" name="TextBox 34">
                <a:extLst>
                  <a:ext uri="{FF2B5EF4-FFF2-40B4-BE49-F238E27FC236}">
                    <a16:creationId xmlns:a16="http://schemas.microsoft.com/office/drawing/2014/main" id="{1708B6F1-5C51-4B66-9FC5-50CEAC7C1D1C}"/>
                  </a:ext>
                </a:extLst>
              </p:cNvPr>
              <p:cNvSpPr txBox="1"/>
              <p:nvPr/>
            </p:nvSpPr>
            <p:spPr>
              <a:xfrm rot="10800000" flipH="1" flipV="1">
                <a:off x="4114800" y="2968716"/>
                <a:ext cx="1388042" cy="682296"/>
              </a:xfrm>
              <a:prstGeom prst="rect">
                <a:avLst/>
              </a:prstGeom>
              <a:noFill/>
            </p:spPr>
            <p:txBody>
              <a:bodyPr wrap="square" rtlCol="0">
                <a:spAutoFit/>
              </a:bodyPr>
              <a:lstStyle/>
              <a:p>
                <a:r>
                  <a:rPr lang="en-US" sz="2800" dirty="0"/>
                  <a:t>4 cm</a:t>
                </a:r>
              </a:p>
            </p:txBody>
          </p:sp>
          <p:cxnSp>
            <p:nvCxnSpPr>
              <p:cNvPr id="40" name="Straight Connector 39">
                <a:extLst>
                  <a:ext uri="{FF2B5EF4-FFF2-40B4-BE49-F238E27FC236}">
                    <a16:creationId xmlns:a16="http://schemas.microsoft.com/office/drawing/2014/main" id="{00144733-7D07-471D-B907-DF67AA7C37A0}"/>
                  </a:ext>
                </a:extLst>
              </p:cNvPr>
              <p:cNvCxnSpPr/>
              <p:nvPr/>
            </p:nvCxnSpPr>
            <p:spPr>
              <a:xfrm>
                <a:off x="3352800" y="265682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89A255A-2EAB-4AB5-87C9-989C74E62238}"/>
                  </a:ext>
                </a:extLst>
              </p:cNvPr>
              <p:cNvCxnSpPr/>
              <p:nvPr/>
            </p:nvCxnSpPr>
            <p:spPr>
              <a:xfrm>
                <a:off x="3962400" y="2656820"/>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87F2B9CA-215A-41A9-8D40-C7ED68683773}"/>
                  </a:ext>
                </a:extLst>
              </p:cNvPr>
              <p:cNvSpPr txBox="1"/>
              <p:nvPr/>
            </p:nvSpPr>
            <p:spPr>
              <a:xfrm>
                <a:off x="2988243" y="2837796"/>
                <a:ext cx="321693" cy="523220"/>
              </a:xfrm>
              <a:prstGeom prst="rect">
                <a:avLst/>
              </a:prstGeom>
              <a:noFill/>
            </p:spPr>
            <p:txBody>
              <a:bodyPr wrap="square" rtlCol="0">
                <a:spAutoFit/>
              </a:bodyPr>
              <a:lstStyle/>
              <a:p>
                <a:r>
                  <a:rPr lang="en-US" sz="2800" dirty="0"/>
                  <a:t>B</a:t>
                </a:r>
              </a:p>
            </p:txBody>
          </p:sp>
          <p:sp>
            <p:nvSpPr>
              <p:cNvPr id="43" name="TextBox 42">
                <a:extLst>
                  <a:ext uri="{FF2B5EF4-FFF2-40B4-BE49-F238E27FC236}">
                    <a16:creationId xmlns:a16="http://schemas.microsoft.com/office/drawing/2014/main" id="{A42EF345-1057-4B60-83C1-71E3B73FAB81}"/>
                  </a:ext>
                </a:extLst>
              </p:cNvPr>
              <p:cNvSpPr txBox="1"/>
              <p:nvPr/>
            </p:nvSpPr>
            <p:spPr>
              <a:xfrm>
                <a:off x="5545707" y="2819400"/>
                <a:ext cx="321693" cy="523220"/>
              </a:xfrm>
              <a:prstGeom prst="rect">
                <a:avLst/>
              </a:prstGeom>
              <a:noFill/>
            </p:spPr>
            <p:txBody>
              <a:bodyPr wrap="square" rtlCol="0">
                <a:spAutoFit/>
              </a:bodyPr>
              <a:lstStyle/>
              <a:p>
                <a:r>
                  <a:rPr lang="en-US" sz="2800" dirty="0"/>
                  <a:t>C</a:t>
                </a:r>
              </a:p>
            </p:txBody>
          </p:sp>
        </p:grpSp>
      </p:grpSp>
    </p:spTree>
    <p:extLst>
      <p:ext uri="{BB962C8B-B14F-4D97-AF65-F5344CB8AC3E}">
        <p14:creationId xmlns:p14="http://schemas.microsoft.com/office/powerpoint/2010/main" val="2404987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3920" y="152400"/>
            <a:ext cx="7086602" cy="563561"/>
          </a:xfrm>
        </p:spPr>
        <p:txBody>
          <a:bodyPr/>
          <a:lstStyle/>
          <a:p>
            <a:r>
              <a:rPr lang="en-IN" dirty="0"/>
              <a:t>Inference – Only One side Known</a:t>
            </a:r>
          </a:p>
        </p:txBody>
      </p:sp>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474096" y="2159647"/>
            <a:ext cx="8365104" cy="377124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Wingdings" panose="05000000000000000000" pitchFamily="2" charset="2"/>
              <a:buChar char="Ø"/>
            </a:pPr>
            <a:r>
              <a:rPr lang="en-SG" dirty="0"/>
              <a:t>None of the triangles are congruent to ∆ABC.</a:t>
            </a:r>
          </a:p>
          <a:p>
            <a:endParaRPr lang="en-US" dirty="0"/>
          </a:p>
          <a:p>
            <a:pPr marL="457200" indent="-457200">
              <a:buFont typeface="Wingdings" panose="05000000000000000000" pitchFamily="2" charset="2"/>
              <a:buChar char="Ø"/>
            </a:pPr>
            <a:r>
              <a:rPr lang="en-SG" dirty="0"/>
              <a:t>Hence, it ascertains that </a:t>
            </a:r>
            <a:r>
              <a:rPr lang="en-SG" b="1" dirty="0"/>
              <a:t>two right angled triangles </a:t>
            </a:r>
            <a:r>
              <a:rPr lang="en-SG" b="1" dirty="0">
                <a:solidFill>
                  <a:srgbClr val="FF0000"/>
                </a:solidFill>
              </a:rPr>
              <a:t>cannot be congruent </a:t>
            </a:r>
            <a:r>
              <a:rPr lang="en-SG" b="1" dirty="0"/>
              <a:t>if only one side of a right angled triangle is equal to the corresponding side of another right angled triangle</a:t>
            </a:r>
            <a:r>
              <a:rPr lang="en-SG" dirty="0"/>
              <a:t>.</a:t>
            </a:r>
            <a:endParaRPr lang="en-US" dirty="0"/>
          </a:p>
        </p:txBody>
      </p:sp>
      <p:sp>
        <p:nvSpPr>
          <p:cNvPr id="6" name="TextBox 5">
            <a:extLst>
              <a:ext uri="{FF2B5EF4-FFF2-40B4-BE49-F238E27FC236}">
                <a16:creationId xmlns:a16="http://schemas.microsoft.com/office/drawing/2014/main" id="{AE85FCEB-06E9-4B09-89D9-E6F0941451D0}"/>
              </a:ext>
            </a:extLst>
          </p:cNvPr>
          <p:cNvSpPr txBox="1"/>
          <p:nvPr/>
        </p:nvSpPr>
        <p:spPr>
          <a:xfrm>
            <a:off x="914400" y="1331370"/>
            <a:ext cx="4724400" cy="523220"/>
          </a:xfrm>
          <a:prstGeom prst="rect">
            <a:avLst/>
          </a:prstGeom>
          <a:noFill/>
        </p:spPr>
        <p:txBody>
          <a:bodyPr wrap="square">
            <a:spAutoFit/>
          </a:bodyPr>
          <a:lstStyle/>
          <a:p>
            <a:r>
              <a:rPr lang="en-SG" sz="2800" b="1" dirty="0">
                <a:solidFill>
                  <a:srgbClr val="FF0000"/>
                </a:solidFill>
              </a:rPr>
              <a:t>CASE-1 – CONTD.. </a:t>
            </a:r>
            <a:endParaRPr lang="en-IN" sz="2800" b="1" dirty="0"/>
          </a:p>
        </p:txBody>
      </p:sp>
    </p:spTree>
    <p:extLst>
      <p:ext uri="{BB962C8B-B14F-4D97-AF65-F5344CB8AC3E}">
        <p14:creationId xmlns:p14="http://schemas.microsoft.com/office/powerpoint/2010/main" val="428487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barn(inVertical)">
                                      <p:cBhvr>
                                        <p:cTn id="7" dur="500"/>
                                        <p:tgtEl>
                                          <p:spTgt spid="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9">
                                            <p:txEl>
                                              <p:pRg st="2" end="2"/>
                                            </p:txEl>
                                          </p:spTgt>
                                        </p:tgtEl>
                                        <p:attrNameLst>
                                          <p:attrName>style.visibility</p:attrName>
                                        </p:attrNameLst>
                                      </p:cBhvr>
                                      <p:to>
                                        <p:strVal val="visible"/>
                                      </p:to>
                                    </p:set>
                                    <p:animEffect transition="in" filter="barn(inVertical)">
                                      <p:cBhvr>
                                        <p:cTn id="12" dur="500"/>
                                        <p:tgtEl>
                                          <p:spTgt spid="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522" y="96228"/>
            <a:ext cx="7086602" cy="563561"/>
          </a:xfrm>
        </p:spPr>
        <p:txBody>
          <a:bodyPr/>
          <a:lstStyle/>
          <a:p>
            <a:r>
              <a:rPr lang="en-IN" dirty="0"/>
              <a:t>Justification of RHS Congruency Rule</a:t>
            </a:r>
          </a:p>
        </p:txBody>
      </p:sp>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152403" y="1066800"/>
            <a:ext cx="8915397" cy="2133598"/>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SG" dirty="0">
                <a:solidFill>
                  <a:srgbClr val="FF0000"/>
                </a:solidFill>
              </a:rPr>
              <a:t>CASE-2 </a:t>
            </a:r>
            <a:r>
              <a:rPr lang="en-SG" sz="2800" dirty="0"/>
              <a:t>Suppose </a:t>
            </a:r>
            <a:r>
              <a:rPr lang="en-SG" sz="2800" dirty="0">
                <a:solidFill>
                  <a:srgbClr val="FF0000"/>
                </a:solidFill>
              </a:rPr>
              <a:t>only the hypotenuse of the right angled triangle ∆DEF is known</a:t>
            </a:r>
            <a:r>
              <a:rPr lang="en-SG" sz="2800" dirty="0"/>
              <a:t> i.e. DF = 7cm. The following triangles could be possibly drawn</a:t>
            </a:r>
            <a:endParaRPr lang="en-US" sz="2800" dirty="0"/>
          </a:p>
        </p:txBody>
      </p:sp>
      <p:grpSp>
        <p:nvGrpSpPr>
          <p:cNvPr id="7" name="Group 6"/>
          <p:cNvGrpSpPr/>
          <p:nvPr/>
        </p:nvGrpSpPr>
        <p:grpSpPr>
          <a:xfrm>
            <a:off x="364107" y="2757488"/>
            <a:ext cx="8415786" cy="3567112"/>
            <a:chOff x="364107" y="2757488"/>
            <a:chExt cx="8415786" cy="3567112"/>
          </a:xfrm>
        </p:grpSpPr>
        <p:grpSp>
          <p:nvGrpSpPr>
            <p:cNvPr id="3" name="Group 2"/>
            <p:cNvGrpSpPr/>
            <p:nvPr/>
          </p:nvGrpSpPr>
          <p:grpSpPr>
            <a:xfrm>
              <a:off x="364107" y="3390904"/>
              <a:ext cx="2624586" cy="2933696"/>
              <a:chOff x="364107" y="3390904"/>
              <a:chExt cx="2624586" cy="2933696"/>
            </a:xfrm>
          </p:grpSpPr>
          <p:sp>
            <p:nvSpPr>
              <p:cNvPr id="4" name="Right Triangle 3">
                <a:extLst>
                  <a:ext uri="{FF2B5EF4-FFF2-40B4-BE49-F238E27FC236}">
                    <a16:creationId xmlns:a16="http://schemas.microsoft.com/office/drawing/2014/main" id="{13367090-9079-4BCB-9F5F-1A7CBFCF2A06}"/>
                  </a:ext>
                </a:extLst>
              </p:cNvPr>
              <p:cNvSpPr/>
              <p:nvPr/>
            </p:nvSpPr>
            <p:spPr>
              <a:xfrm>
                <a:off x="593157" y="3842684"/>
                <a:ext cx="2209800" cy="2014536"/>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656300D-5C91-438B-B8AA-26914C3D1FCF}"/>
                  </a:ext>
                </a:extLst>
              </p:cNvPr>
              <p:cNvSpPr txBox="1"/>
              <p:nvPr/>
            </p:nvSpPr>
            <p:spPr>
              <a:xfrm rot="13349970" flipH="1" flipV="1">
                <a:off x="1423197" y="4401053"/>
                <a:ext cx="965258" cy="523220"/>
              </a:xfrm>
              <a:prstGeom prst="rect">
                <a:avLst/>
              </a:prstGeom>
              <a:noFill/>
            </p:spPr>
            <p:txBody>
              <a:bodyPr wrap="square" rtlCol="0">
                <a:spAutoFit/>
              </a:bodyPr>
              <a:lstStyle/>
              <a:p>
                <a:r>
                  <a:rPr lang="en-US" sz="2800" dirty="0"/>
                  <a:t>7 cm</a:t>
                </a:r>
              </a:p>
            </p:txBody>
          </p:sp>
          <p:cxnSp>
            <p:nvCxnSpPr>
              <p:cNvPr id="15" name="Straight Connector 14">
                <a:extLst>
                  <a:ext uri="{FF2B5EF4-FFF2-40B4-BE49-F238E27FC236}">
                    <a16:creationId xmlns:a16="http://schemas.microsoft.com/office/drawing/2014/main" id="{67A7DADC-63B5-405A-98A1-8390256688FC}"/>
                  </a:ext>
                </a:extLst>
              </p:cNvPr>
              <p:cNvCxnSpPr/>
              <p:nvPr/>
            </p:nvCxnSpPr>
            <p:spPr>
              <a:xfrm>
                <a:off x="593157" y="547622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CA2D36C-12D4-4C45-B850-3DD684B0855C}"/>
                  </a:ext>
                </a:extLst>
              </p:cNvPr>
              <p:cNvCxnSpPr/>
              <p:nvPr/>
            </p:nvCxnSpPr>
            <p:spPr>
              <a:xfrm>
                <a:off x="1202757" y="5476220"/>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C070FA9-0E3D-4EDA-9526-F04FAA2F5F93}"/>
                  </a:ext>
                </a:extLst>
              </p:cNvPr>
              <p:cNvSpPr txBox="1"/>
              <p:nvPr/>
            </p:nvSpPr>
            <p:spPr>
              <a:xfrm>
                <a:off x="376240" y="3390904"/>
                <a:ext cx="321693" cy="523220"/>
              </a:xfrm>
              <a:prstGeom prst="rect">
                <a:avLst/>
              </a:prstGeom>
              <a:noFill/>
            </p:spPr>
            <p:txBody>
              <a:bodyPr wrap="square" rtlCol="0">
                <a:spAutoFit/>
              </a:bodyPr>
              <a:lstStyle/>
              <a:p>
                <a:r>
                  <a:rPr lang="en-US" sz="2800" dirty="0"/>
                  <a:t>D</a:t>
                </a:r>
              </a:p>
            </p:txBody>
          </p:sp>
          <p:sp>
            <p:nvSpPr>
              <p:cNvPr id="37" name="TextBox 36">
                <a:extLst>
                  <a:ext uri="{FF2B5EF4-FFF2-40B4-BE49-F238E27FC236}">
                    <a16:creationId xmlns:a16="http://schemas.microsoft.com/office/drawing/2014/main" id="{1ECA18FA-AF43-47E0-9E48-1D42DAA44BC4}"/>
                  </a:ext>
                </a:extLst>
              </p:cNvPr>
              <p:cNvSpPr txBox="1"/>
              <p:nvPr/>
            </p:nvSpPr>
            <p:spPr>
              <a:xfrm>
                <a:off x="364107" y="5801380"/>
                <a:ext cx="321693" cy="523220"/>
              </a:xfrm>
              <a:prstGeom prst="rect">
                <a:avLst/>
              </a:prstGeom>
              <a:noFill/>
            </p:spPr>
            <p:txBody>
              <a:bodyPr wrap="square" rtlCol="0">
                <a:spAutoFit/>
              </a:bodyPr>
              <a:lstStyle/>
              <a:p>
                <a:r>
                  <a:rPr lang="en-US" sz="2800" dirty="0"/>
                  <a:t>E</a:t>
                </a:r>
              </a:p>
            </p:txBody>
          </p:sp>
          <p:sp>
            <p:nvSpPr>
              <p:cNvPr id="38" name="TextBox 37">
                <a:extLst>
                  <a:ext uri="{FF2B5EF4-FFF2-40B4-BE49-F238E27FC236}">
                    <a16:creationId xmlns:a16="http://schemas.microsoft.com/office/drawing/2014/main" id="{37DFE3BE-A022-4F6A-8091-39C086CA141B}"/>
                  </a:ext>
                </a:extLst>
              </p:cNvPr>
              <p:cNvSpPr txBox="1"/>
              <p:nvPr/>
            </p:nvSpPr>
            <p:spPr>
              <a:xfrm>
                <a:off x="2667000" y="5791200"/>
                <a:ext cx="321693" cy="523220"/>
              </a:xfrm>
              <a:prstGeom prst="rect">
                <a:avLst/>
              </a:prstGeom>
              <a:noFill/>
            </p:spPr>
            <p:txBody>
              <a:bodyPr wrap="square" rtlCol="0">
                <a:spAutoFit/>
              </a:bodyPr>
              <a:lstStyle/>
              <a:p>
                <a:r>
                  <a:rPr lang="en-US" sz="2800" dirty="0"/>
                  <a:t>F</a:t>
                </a:r>
              </a:p>
            </p:txBody>
          </p:sp>
        </p:grpSp>
        <p:grpSp>
          <p:nvGrpSpPr>
            <p:cNvPr id="5" name="Group 4"/>
            <p:cNvGrpSpPr/>
            <p:nvPr/>
          </p:nvGrpSpPr>
          <p:grpSpPr>
            <a:xfrm>
              <a:off x="3033712" y="4224996"/>
              <a:ext cx="3677098" cy="2099604"/>
              <a:chOff x="3033712" y="4224996"/>
              <a:chExt cx="3677098" cy="2099604"/>
            </a:xfrm>
          </p:grpSpPr>
          <p:sp>
            <p:nvSpPr>
              <p:cNvPr id="30" name="Right Triangle 29">
                <a:extLst>
                  <a:ext uri="{FF2B5EF4-FFF2-40B4-BE49-F238E27FC236}">
                    <a16:creationId xmlns:a16="http://schemas.microsoft.com/office/drawing/2014/main" id="{60A9F41D-A045-4668-B013-038216E5DCDA}"/>
                  </a:ext>
                </a:extLst>
              </p:cNvPr>
              <p:cNvSpPr/>
              <p:nvPr/>
            </p:nvSpPr>
            <p:spPr>
              <a:xfrm>
                <a:off x="3200400" y="4724400"/>
                <a:ext cx="3276598" cy="113282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95208EB2-8627-44FC-90F2-713C8F1E12D6}"/>
                  </a:ext>
                </a:extLst>
              </p:cNvPr>
              <p:cNvSpPr txBox="1"/>
              <p:nvPr/>
            </p:nvSpPr>
            <p:spPr>
              <a:xfrm rot="12216868" flipH="1" flipV="1">
                <a:off x="4495621" y="4768605"/>
                <a:ext cx="914400" cy="523220"/>
              </a:xfrm>
              <a:prstGeom prst="rect">
                <a:avLst/>
              </a:prstGeom>
              <a:noFill/>
            </p:spPr>
            <p:txBody>
              <a:bodyPr wrap="square" rtlCol="0">
                <a:spAutoFit/>
              </a:bodyPr>
              <a:lstStyle/>
              <a:p>
                <a:r>
                  <a:rPr lang="en-US" sz="2800" dirty="0"/>
                  <a:t>7 cm</a:t>
                </a:r>
              </a:p>
            </p:txBody>
          </p:sp>
          <p:cxnSp>
            <p:nvCxnSpPr>
              <p:cNvPr id="32" name="Straight Connector 31">
                <a:extLst>
                  <a:ext uri="{FF2B5EF4-FFF2-40B4-BE49-F238E27FC236}">
                    <a16:creationId xmlns:a16="http://schemas.microsoft.com/office/drawing/2014/main" id="{08C95558-161F-4576-ABC1-1B8ABD221B2D}"/>
                  </a:ext>
                </a:extLst>
              </p:cNvPr>
              <p:cNvCxnSpPr/>
              <p:nvPr/>
            </p:nvCxnSpPr>
            <p:spPr>
              <a:xfrm>
                <a:off x="3200400" y="5490507"/>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0215EB4-EF13-450C-8B13-6D1BC3AE33F6}"/>
                  </a:ext>
                </a:extLst>
              </p:cNvPr>
              <p:cNvCxnSpPr/>
              <p:nvPr/>
            </p:nvCxnSpPr>
            <p:spPr>
              <a:xfrm>
                <a:off x="3810000" y="5490507"/>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F57D113-1E69-4692-9F6D-DE6D8493EB56}"/>
                  </a:ext>
                </a:extLst>
              </p:cNvPr>
              <p:cNvSpPr txBox="1"/>
              <p:nvPr/>
            </p:nvSpPr>
            <p:spPr>
              <a:xfrm>
                <a:off x="3033712" y="4224996"/>
                <a:ext cx="321693" cy="523220"/>
              </a:xfrm>
              <a:prstGeom prst="rect">
                <a:avLst/>
              </a:prstGeom>
              <a:noFill/>
            </p:spPr>
            <p:txBody>
              <a:bodyPr wrap="square" rtlCol="0">
                <a:spAutoFit/>
              </a:bodyPr>
              <a:lstStyle/>
              <a:p>
                <a:r>
                  <a:rPr lang="en-US" sz="2800" dirty="0"/>
                  <a:t>D</a:t>
                </a:r>
              </a:p>
            </p:txBody>
          </p:sp>
          <p:sp>
            <p:nvSpPr>
              <p:cNvPr id="35" name="TextBox 34">
                <a:extLst>
                  <a:ext uri="{FF2B5EF4-FFF2-40B4-BE49-F238E27FC236}">
                    <a16:creationId xmlns:a16="http://schemas.microsoft.com/office/drawing/2014/main" id="{ED815AB5-6869-4643-B8BE-3BB5EF61E429}"/>
                  </a:ext>
                </a:extLst>
              </p:cNvPr>
              <p:cNvSpPr txBox="1"/>
              <p:nvPr/>
            </p:nvSpPr>
            <p:spPr>
              <a:xfrm>
                <a:off x="3095624" y="5801380"/>
                <a:ext cx="321693" cy="523220"/>
              </a:xfrm>
              <a:prstGeom prst="rect">
                <a:avLst/>
              </a:prstGeom>
              <a:noFill/>
            </p:spPr>
            <p:txBody>
              <a:bodyPr wrap="square" rtlCol="0">
                <a:spAutoFit/>
              </a:bodyPr>
              <a:lstStyle/>
              <a:p>
                <a:r>
                  <a:rPr lang="en-US" sz="2800" dirty="0"/>
                  <a:t>E</a:t>
                </a:r>
              </a:p>
            </p:txBody>
          </p:sp>
          <p:sp>
            <p:nvSpPr>
              <p:cNvPr id="40" name="TextBox 39">
                <a:extLst>
                  <a:ext uri="{FF2B5EF4-FFF2-40B4-BE49-F238E27FC236}">
                    <a16:creationId xmlns:a16="http://schemas.microsoft.com/office/drawing/2014/main" id="{CDD6BA32-757E-46CC-B1A4-AB2326D22787}"/>
                  </a:ext>
                </a:extLst>
              </p:cNvPr>
              <p:cNvSpPr txBox="1"/>
              <p:nvPr/>
            </p:nvSpPr>
            <p:spPr>
              <a:xfrm>
                <a:off x="6389117" y="5801380"/>
                <a:ext cx="321693" cy="523220"/>
              </a:xfrm>
              <a:prstGeom prst="rect">
                <a:avLst/>
              </a:prstGeom>
              <a:noFill/>
            </p:spPr>
            <p:txBody>
              <a:bodyPr wrap="square" rtlCol="0">
                <a:spAutoFit/>
              </a:bodyPr>
              <a:lstStyle/>
              <a:p>
                <a:r>
                  <a:rPr lang="en-US" sz="2800" dirty="0"/>
                  <a:t>F</a:t>
                </a:r>
              </a:p>
            </p:txBody>
          </p:sp>
        </p:grpSp>
        <p:grpSp>
          <p:nvGrpSpPr>
            <p:cNvPr id="6" name="Group 5"/>
            <p:cNvGrpSpPr/>
            <p:nvPr/>
          </p:nvGrpSpPr>
          <p:grpSpPr>
            <a:xfrm>
              <a:off x="6764907" y="2757488"/>
              <a:ext cx="2014986" cy="3567112"/>
              <a:chOff x="6764907" y="2757488"/>
              <a:chExt cx="2014986" cy="3567112"/>
            </a:xfrm>
          </p:grpSpPr>
          <p:sp>
            <p:nvSpPr>
              <p:cNvPr id="41" name="Right Triangle 40">
                <a:extLst>
                  <a:ext uri="{FF2B5EF4-FFF2-40B4-BE49-F238E27FC236}">
                    <a16:creationId xmlns:a16="http://schemas.microsoft.com/office/drawing/2014/main" id="{C800D683-061A-4630-AD8F-D033D0477BC7}"/>
                  </a:ext>
                </a:extLst>
              </p:cNvPr>
              <p:cNvSpPr/>
              <p:nvPr/>
            </p:nvSpPr>
            <p:spPr>
              <a:xfrm>
                <a:off x="7064950" y="3171822"/>
                <a:ext cx="1381568" cy="2752065"/>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E240ACEA-AF51-46FF-8976-6FD28BA0F7E2}"/>
                  </a:ext>
                </a:extLst>
              </p:cNvPr>
              <p:cNvSpPr txBox="1"/>
              <p:nvPr/>
            </p:nvSpPr>
            <p:spPr>
              <a:xfrm rot="14567872" flipH="1" flipV="1">
                <a:off x="7580476" y="4252238"/>
                <a:ext cx="914400" cy="523220"/>
              </a:xfrm>
              <a:prstGeom prst="rect">
                <a:avLst/>
              </a:prstGeom>
              <a:noFill/>
            </p:spPr>
            <p:txBody>
              <a:bodyPr wrap="square" rtlCol="0">
                <a:spAutoFit/>
              </a:bodyPr>
              <a:lstStyle/>
              <a:p>
                <a:r>
                  <a:rPr lang="en-US" sz="2800" dirty="0"/>
                  <a:t>7 cm</a:t>
                </a:r>
              </a:p>
            </p:txBody>
          </p:sp>
          <p:cxnSp>
            <p:nvCxnSpPr>
              <p:cNvPr id="43" name="Straight Connector 42">
                <a:extLst>
                  <a:ext uri="{FF2B5EF4-FFF2-40B4-BE49-F238E27FC236}">
                    <a16:creationId xmlns:a16="http://schemas.microsoft.com/office/drawing/2014/main" id="{3B9E596B-11CD-463C-9E04-45554811FB2D}"/>
                  </a:ext>
                </a:extLst>
              </p:cNvPr>
              <p:cNvCxnSpPr/>
              <p:nvPr/>
            </p:nvCxnSpPr>
            <p:spPr>
              <a:xfrm>
                <a:off x="7064949" y="5542891"/>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9B7DA5C-71DC-4A43-A436-E14C32D1610F}"/>
                  </a:ext>
                </a:extLst>
              </p:cNvPr>
              <p:cNvCxnSpPr/>
              <p:nvPr/>
            </p:nvCxnSpPr>
            <p:spPr>
              <a:xfrm>
                <a:off x="7660261" y="5542891"/>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8C86C06B-D23A-4FEB-A3E5-D60C3CD0D3C9}"/>
                  </a:ext>
                </a:extLst>
              </p:cNvPr>
              <p:cNvSpPr txBox="1"/>
              <p:nvPr/>
            </p:nvSpPr>
            <p:spPr>
              <a:xfrm>
                <a:off x="6883973" y="2757488"/>
                <a:ext cx="321693" cy="523220"/>
              </a:xfrm>
              <a:prstGeom prst="rect">
                <a:avLst/>
              </a:prstGeom>
              <a:noFill/>
            </p:spPr>
            <p:txBody>
              <a:bodyPr wrap="square" rtlCol="0">
                <a:spAutoFit/>
              </a:bodyPr>
              <a:lstStyle/>
              <a:p>
                <a:r>
                  <a:rPr lang="en-US" sz="2800" dirty="0"/>
                  <a:t>D</a:t>
                </a:r>
              </a:p>
            </p:txBody>
          </p:sp>
          <p:sp>
            <p:nvSpPr>
              <p:cNvPr id="46" name="TextBox 45">
                <a:extLst>
                  <a:ext uri="{FF2B5EF4-FFF2-40B4-BE49-F238E27FC236}">
                    <a16:creationId xmlns:a16="http://schemas.microsoft.com/office/drawing/2014/main" id="{7A9089C4-748D-43A4-B511-2F922BF8FAE7}"/>
                  </a:ext>
                </a:extLst>
              </p:cNvPr>
              <p:cNvSpPr txBox="1"/>
              <p:nvPr/>
            </p:nvSpPr>
            <p:spPr>
              <a:xfrm>
                <a:off x="6764907" y="5801380"/>
                <a:ext cx="321693" cy="523220"/>
              </a:xfrm>
              <a:prstGeom prst="rect">
                <a:avLst/>
              </a:prstGeom>
              <a:noFill/>
            </p:spPr>
            <p:txBody>
              <a:bodyPr wrap="square" rtlCol="0">
                <a:spAutoFit/>
              </a:bodyPr>
              <a:lstStyle/>
              <a:p>
                <a:r>
                  <a:rPr lang="en-US" sz="2800" dirty="0"/>
                  <a:t>E</a:t>
                </a:r>
              </a:p>
            </p:txBody>
          </p:sp>
          <p:sp>
            <p:nvSpPr>
              <p:cNvPr id="47" name="TextBox 46">
                <a:extLst>
                  <a:ext uri="{FF2B5EF4-FFF2-40B4-BE49-F238E27FC236}">
                    <a16:creationId xmlns:a16="http://schemas.microsoft.com/office/drawing/2014/main" id="{3BD54485-C735-47BB-889F-A111D59A276B}"/>
                  </a:ext>
                </a:extLst>
              </p:cNvPr>
              <p:cNvSpPr txBox="1"/>
              <p:nvPr/>
            </p:nvSpPr>
            <p:spPr>
              <a:xfrm>
                <a:off x="8458200" y="5715000"/>
                <a:ext cx="321693" cy="523220"/>
              </a:xfrm>
              <a:prstGeom prst="rect">
                <a:avLst/>
              </a:prstGeom>
              <a:noFill/>
            </p:spPr>
            <p:txBody>
              <a:bodyPr wrap="square" rtlCol="0">
                <a:spAutoFit/>
              </a:bodyPr>
              <a:lstStyle/>
              <a:p>
                <a:r>
                  <a:rPr lang="en-US" sz="2800" dirty="0"/>
                  <a:t>F</a:t>
                </a:r>
              </a:p>
            </p:txBody>
          </p:sp>
        </p:grpSp>
      </p:grpSp>
      <p:grpSp>
        <p:nvGrpSpPr>
          <p:cNvPr id="29" name="Group 28">
            <a:extLst>
              <a:ext uri="{FF2B5EF4-FFF2-40B4-BE49-F238E27FC236}">
                <a16:creationId xmlns:a16="http://schemas.microsoft.com/office/drawing/2014/main" id="{B9A9DDF5-D9D0-42A0-AD52-8BBC9F3D0208}"/>
              </a:ext>
            </a:extLst>
          </p:cNvPr>
          <p:cNvGrpSpPr/>
          <p:nvPr/>
        </p:nvGrpSpPr>
        <p:grpSpPr>
          <a:xfrm>
            <a:off x="3569191" y="2306285"/>
            <a:ext cx="2171418" cy="2186980"/>
            <a:chOff x="3291589" y="1332518"/>
            <a:chExt cx="2879157" cy="2851894"/>
          </a:xfrm>
        </p:grpSpPr>
        <p:sp>
          <p:nvSpPr>
            <p:cNvPr id="48" name="TextBox 47">
              <a:extLst>
                <a:ext uri="{FF2B5EF4-FFF2-40B4-BE49-F238E27FC236}">
                  <a16:creationId xmlns:a16="http://schemas.microsoft.com/office/drawing/2014/main" id="{1C9399AF-C8CD-4D5B-9376-DC49E4E0FE3D}"/>
                </a:ext>
              </a:extLst>
            </p:cNvPr>
            <p:cNvSpPr txBox="1"/>
            <p:nvPr/>
          </p:nvSpPr>
          <p:spPr>
            <a:xfrm>
              <a:off x="3452435" y="1332518"/>
              <a:ext cx="321693" cy="523220"/>
            </a:xfrm>
            <a:prstGeom prst="rect">
              <a:avLst/>
            </a:prstGeom>
            <a:noFill/>
          </p:spPr>
          <p:txBody>
            <a:bodyPr wrap="square" rtlCol="0">
              <a:spAutoFit/>
            </a:bodyPr>
            <a:lstStyle/>
            <a:p>
              <a:r>
                <a:rPr lang="en-US" sz="2800" dirty="0"/>
                <a:t>A</a:t>
              </a:r>
            </a:p>
          </p:txBody>
        </p:sp>
        <p:grpSp>
          <p:nvGrpSpPr>
            <p:cNvPr id="49" name="Group 48">
              <a:extLst>
                <a:ext uri="{FF2B5EF4-FFF2-40B4-BE49-F238E27FC236}">
                  <a16:creationId xmlns:a16="http://schemas.microsoft.com/office/drawing/2014/main" id="{1474A284-C0E1-4819-A60D-8A06A0CCF5B6}"/>
                </a:ext>
              </a:extLst>
            </p:cNvPr>
            <p:cNvGrpSpPr/>
            <p:nvPr/>
          </p:nvGrpSpPr>
          <p:grpSpPr>
            <a:xfrm>
              <a:off x="3291589" y="1894820"/>
              <a:ext cx="2879157" cy="2289592"/>
              <a:chOff x="2988243" y="1361420"/>
              <a:chExt cx="2879157" cy="2289592"/>
            </a:xfrm>
          </p:grpSpPr>
          <p:sp>
            <p:nvSpPr>
              <p:cNvPr id="50" name="Right Triangle 49">
                <a:extLst>
                  <a:ext uri="{FF2B5EF4-FFF2-40B4-BE49-F238E27FC236}">
                    <a16:creationId xmlns:a16="http://schemas.microsoft.com/office/drawing/2014/main" id="{62F48068-0F1E-46F7-AE50-F2762160584E}"/>
                  </a:ext>
                </a:extLst>
              </p:cNvPr>
              <p:cNvSpPr/>
              <p:nvPr/>
            </p:nvSpPr>
            <p:spPr>
              <a:xfrm>
                <a:off x="3352800" y="1361420"/>
                <a:ext cx="2209800" cy="1676400"/>
              </a:xfrm>
              <a:prstGeom prst="rtTriangl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44ECCB6B-EA9A-44CC-9C88-E76CA344D915}"/>
                  </a:ext>
                </a:extLst>
              </p:cNvPr>
              <p:cNvSpPr txBox="1"/>
              <p:nvPr/>
            </p:nvSpPr>
            <p:spPr>
              <a:xfrm rot="13132165" flipH="1" flipV="1">
                <a:off x="4114800" y="1676400"/>
                <a:ext cx="914400" cy="523220"/>
              </a:xfrm>
              <a:prstGeom prst="rect">
                <a:avLst/>
              </a:prstGeom>
              <a:noFill/>
            </p:spPr>
            <p:txBody>
              <a:bodyPr wrap="square" rtlCol="0">
                <a:spAutoFit/>
              </a:bodyPr>
              <a:lstStyle/>
              <a:p>
                <a:r>
                  <a:rPr lang="en-US" sz="2800" dirty="0"/>
                  <a:t>7 cm</a:t>
                </a:r>
              </a:p>
            </p:txBody>
          </p:sp>
          <p:sp>
            <p:nvSpPr>
              <p:cNvPr id="52" name="TextBox 51">
                <a:extLst>
                  <a:ext uri="{FF2B5EF4-FFF2-40B4-BE49-F238E27FC236}">
                    <a16:creationId xmlns:a16="http://schemas.microsoft.com/office/drawing/2014/main" id="{BF36722F-31E0-426F-9E4E-20493172463E}"/>
                  </a:ext>
                </a:extLst>
              </p:cNvPr>
              <p:cNvSpPr txBox="1"/>
              <p:nvPr/>
            </p:nvSpPr>
            <p:spPr>
              <a:xfrm rot="10800000" flipH="1" flipV="1">
                <a:off x="4114800" y="2968716"/>
                <a:ext cx="1388042" cy="682296"/>
              </a:xfrm>
              <a:prstGeom prst="rect">
                <a:avLst/>
              </a:prstGeom>
              <a:noFill/>
            </p:spPr>
            <p:txBody>
              <a:bodyPr wrap="square" rtlCol="0">
                <a:spAutoFit/>
              </a:bodyPr>
              <a:lstStyle/>
              <a:p>
                <a:r>
                  <a:rPr lang="en-US" sz="2800" dirty="0"/>
                  <a:t>4 cm</a:t>
                </a:r>
              </a:p>
            </p:txBody>
          </p:sp>
          <p:cxnSp>
            <p:nvCxnSpPr>
              <p:cNvPr id="53" name="Straight Connector 52">
                <a:extLst>
                  <a:ext uri="{FF2B5EF4-FFF2-40B4-BE49-F238E27FC236}">
                    <a16:creationId xmlns:a16="http://schemas.microsoft.com/office/drawing/2014/main" id="{5392C52B-B7FA-41A6-8E47-3CBE459D6F07}"/>
                  </a:ext>
                </a:extLst>
              </p:cNvPr>
              <p:cNvCxnSpPr/>
              <p:nvPr/>
            </p:nvCxnSpPr>
            <p:spPr>
              <a:xfrm>
                <a:off x="3352800" y="265682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45BF1CB-077E-4DD9-9FFF-621D1FE569E3}"/>
                  </a:ext>
                </a:extLst>
              </p:cNvPr>
              <p:cNvCxnSpPr/>
              <p:nvPr/>
            </p:nvCxnSpPr>
            <p:spPr>
              <a:xfrm>
                <a:off x="3962400" y="2656820"/>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D52B48C8-EB61-4399-95F0-115CC3CFFCD0}"/>
                  </a:ext>
                </a:extLst>
              </p:cNvPr>
              <p:cNvSpPr txBox="1"/>
              <p:nvPr/>
            </p:nvSpPr>
            <p:spPr>
              <a:xfrm>
                <a:off x="2988243" y="2837796"/>
                <a:ext cx="321693" cy="523220"/>
              </a:xfrm>
              <a:prstGeom prst="rect">
                <a:avLst/>
              </a:prstGeom>
              <a:noFill/>
            </p:spPr>
            <p:txBody>
              <a:bodyPr wrap="square" rtlCol="0">
                <a:spAutoFit/>
              </a:bodyPr>
              <a:lstStyle/>
              <a:p>
                <a:r>
                  <a:rPr lang="en-US" sz="2800" dirty="0"/>
                  <a:t>B</a:t>
                </a:r>
              </a:p>
            </p:txBody>
          </p:sp>
          <p:sp>
            <p:nvSpPr>
              <p:cNvPr id="56" name="TextBox 55">
                <a:extLst>
                  <a:ext uri="{FF2B5EF4-FFF2-40B4-BE49-F238E27FC236}">
                    <a16:creationId xmlns:a16="http://schemas.microsoft.com/office/drawing/2014/main" id="{4D2F153A-0D02-4324-82AB-9B42FCE4A277}"/>
                  </a:ext>
                </a:extLst>
              </p:cNvPr>
              <p:cNvSpPr txBox="1"/>
              <p:nvPr/>
            </p:nvSpPr>
            <p:spPr>
              <a:xfrm>
                <a:off x="5545707" y="2819400"/>
                <a:ext cx="321693" cy="523220"/>
              </a:xfrm>
              <a:prstGeom prst="rect">
                <a:avLst/>
              </a:prstGeom>
              <a:noFill/>
            </p:spPr>
            <p:txBody>
              <a:bodyPr wrap="square" rtlCol="0">
                <a:spAutoFit/>
              </a:bodyPr>
              <a:lstStyle/>
              <a:p>
                <a:r>
                  <a:rPr lang="en-US" sz="2800" dirty="0"/>
                  <a:t>C</a:t>
                </a:r>
              </a:p>
            </p:txBody>
          </p:sp>
        </p:grpSp>
      </p:grpSp>
    </p:spTree>
    <p:extLst>
      <p:ext uri="{BB962C8B-B14F-4D97-AF65-F5344CB8AC3E}">
        <p14:creationId xmlns:p14="http://schemas.microsoft.com/office/powerpoint/2010/main" val="45094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489336" y="2390777"/>
            <a:ext cx="8365104" cy="377124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Wingdings" panose="05000000000000000000" pitchFamily="2" charset="2"/>
              <a:buChar char="Ø"/>
            </a:pPr>
            <a:r>
              <a:rPr lang="en-SG" dirty="0"/>
              <a:t>None of the triangles are congruent to ∆ABC.</a:t>
            </a:r>
          </a:p>
          <a:p>
            <a:endParaRPr lang="en-US" dirty="0"/>
          </a:p>
          <a:p>
            <a:pPr marL="457200" indent="-457200">
              <a:buFont typeface="Wingdings" panose="05000000000000000000" pitchFamily="2" charset="2"/>
              <a:buChar char="Ø"/>
            </a:pPr>
            <a:r>
              <a:rPr lang="en-SG" dirty="0"/>
              <a:t>Hence, it ascertains that </a:t>
            </a:r>
            <a:r>
              <a:rPr lang="en-SG" b="1" dirty="0"/>
              <a:t>two right angled triangles </a:t>
            </a:r>
            <a:r>
              <a:rPr lang="en-SG" b="1" dirty="0">
                <a:solidFill>
                  <a:srgbClr val="FF0000"/>
                </a:solidFill>
              </a:rPr>
              <a:t>cannot be congruent </a:t>
            </a:r>
            <a:r>
              <a:rPr lang="en-SG" b="1" dirty="0"/>
              <a:t>if only the hypotenuse of one right angled triangle is equal to the corresponding hypotenuse of another right angled triangle</a:t>
            </a:r>
            <a:r>
              <a:rPr lang="en-SG" dirty="0"/>
              <a:t>.</a:t>
            </a:r>
            <a:endParaRPr lang="en-US" dirty="0"/>
          </a:p>
          <a:p>
            <a:pPr marL="457200" indent="-457200">
              <a:buFont typeface="Wingdings" panose="05000000000000000000" pitchFamily="2" charset="2"/>
              <a:buChar char="Ø"/>
            </a:pPr>
            <a:endParaRPr lang="en-US" dirty="0"/>
          </a:p>
        </p:txBody>
      </p:sp>
      <p:sp>
        <p:nvSpPr>
          <p:cNvPr id="5" name="TextBox 4">
            <a:extLst>
              <a:ext uri="{FF2B5EF4-FFF2-40B4-BE49-F238E27FC236}">
                <a16:creationId xmlns:a16="http://schemas.microsoft.com/office/drawing/2014/main" id="{04C1ED71-E869-4292-B7D2-6ACB0BBC54FF}"/>
              </a:ext>
            </a:extLst>
          </p:cNvPr>
          <p:cNvSpPr txBox="1"/>
          <p:nvPr/>
        </p:nvSpPr>
        <p:spPr>
          <a:xfrm>
            <a:off x="914400" y="1331370"/>
            <a:ext cx="4724400" cy="523220"/>
          </a:xfrm>
          <a:prstGeom prst="rect">
            <a:avLst/>
          </a:prstGeom>
          <a:noFill/>
        </p:spPr>
        <p:txBody>
          <a:bodyPr wrap="square">
            <a:spAutoFit/>
          </a:bodyPr>
          <a:lstStyle/>
          <a:p>
            <a:r>
              <a:rPr lang="en-SG" sz="2800" b="1" dirty="0">
                <a:solidFill>
                  <a:srgbClr val="FF0000"/>
                </a:solidFill>
              </a:rPr>
              <a:t>CASE 2 – CONTD.. </a:t>
            </a:r>
            <a:endParaRPr lang="en-IN" sz="2800" b="1" dirty="0"/>
          </a:p>
        </p:txBody>
      </p:sp>
      <p:sp>
        <p:nvSpPr>
          <p:cNvPr id="8" name="Title 1">
            <a:extLst>
              <a:ext uri="{FF2B5EF4-FFF2-40B4-BE49-F238E27FC236}">
                <a16:creationId xmlns:a16="http://schemas.microsoft.com/office/drawing/2014/main" id="{33E585BE-EED0-4A09-AF7A-B1D8B0F17E96}"/>
              </a:ext>
            </a:extLst>
          </p:cNvPr>
          <p:cNvSpPr txBox="1">
            <a:spLocks/>
          </p:cNvSpPr>
          <p:nvPr/>
        </p:nvSpPr>
        <p:spPr>
          <a:xfrm>
            <a:off x="762000" y="121435"/>
            <a:ext cx="7086602" cy="563561"/>
          </a:xfrm>
          <a:prstGeom prst="rect">
            <a:avLst/>
          </a:prstGeom>
        </p:spPr>
        <p:txBody>
          <a:bodyPr/>
          <a:lstStyle>
            <a:lvl1pPr algn="ctr" defTabSz="914400" rtl="0" eaLnBrk="1" latinLnBrk="0" hangingPunct="1">
              <a:spcBef>
                <a:spcPct val="0"/>
              </a:spcBef>
              <a:buNone/>
              <a:defRPr sz="3600" kern="1200" baseline="0">
                <a:solidFill>
                  <a:schemeClr val="tx1"/>
                </a:solidFill>
                <a:latin typeface="+mj-lt"/>
                <a:ea typeface="+mj-ea"/>
                <a:cs typeface="+mj-cs"/>
              </a:defRPr>
            </a:lvl1pPr>
          </a:lstStyle>
          <a:p>
            <a:r>
              <a:rPr lang="en-IN" dirty="0"/>
              <a:t>Inference – Only Hypotenuse Known</a:t>
            </a:r>
          </a:p>
        </p:txBody>
      </p:sp>
    </p:spTree>
    <p:extLst>
      <p:ext uri="{BB962C8B-B14F-4D97-AF65-F5344CB8AC3E}">
        <p14:creationId xmlns:p14="http://schemas.microsoft.com/office/powerpoint/2010/main" val="47576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barn(inVertical)">
                                      <p:cBhvr>
                                        <p:cTn id="7" dur="500"/>
                                        <p:tgtEl>
                                          <p:spTgt spid="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9">
                                            <p:txEl>
                                              <p:pRg st="2" end="2"/>
                                            </p:txEl>
                                          </p:spTgt>
                                        </p:tgtEl>
                                        <p:attrNameLst>
                                          <p:attrName>style.visibility</p:attrName>
                                        </p:attrNameLst>
                                      </p:cBhvr>
                                      <p:to>
                                        <p:strVal val="visible"/>
                                      </p:to>
                                    </p:set>
                                    <p:animEffect transition="in" filter="barn(inVertical)">
                                      <p:cBhvr>
                                        <p:cTn id="12" dur="500"/>
                                        <p:tgtEl>
                                          <p:spTgt spid="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898" y="99219"/>
            <a:ext cx="7086602" cy="563561"/>
          </a:xfrm>
        </p:spPr>
        <p:txBody>
          <a:bodyPr/>
          <a:lstStyle/>
          <a:p>
            <a:r>
              <a:rPr lang="en-IN" dirty="0"/>
              <a:t>Justification of RHS Congruency Rule</a:t>
            </a:r>
          </a:p>
        </p:txBody>
      </p:sp>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228603" y="1142999"/>
            <a:ext cx="8915397" cy="2547285"/>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SG" dirty="0">
                <a:solidFill>
                  <a:srgbClr val="FF0000"/>
                </a:solidFill>
              </a:rPr>
              <a:t>CASE-3</a:t>
            </a:r>
            <a:endParaRPr lang="en-US" dirty="0">
              <a:solidFill>
                <a:srgbClr val="FF0000"/>
              </a:solidFill>
            </a:endParaRPr>
          </a:p>
          <a:p>
            <a:r>
              <a:rPr lang="en-SG" dirty="0"/>
              <a:t>Suppose </a:t>
            </a:r>
            <a:r>
              <a:rPr lang="en-SG" dirty="0">
                <a:solidFill>
                  <a:srgbClr val="FF0000"/>
                </a:solidFill>
              </a:rPr>
              <a:t>two parameters</a:t>
            </a:r>
            <a:r>
              <a:rPr lang="en-SG" dirty="0"/>
              <a:t> of the right angled triangle ∆DEF are known, </a:t>
            </a:r>
            <a:r>
              <a:rPr lang="en-SG" dirty="0">
                <a:solidFill>
                  <a:srgbClr val="FF0000"/>
                </a:solidFill>
              </a:rPr>
              <a:t>say hypotenuse DF = 7cm and side EF = 4cm</a:t>
            </a:r>
            <a:r>
              <a:rPr lang="en-SG" dirty="0"/>
              <a:t>.  The possible triangle could be as shown below</a:t>
            </a:r>
            <a:endParaRPr lang="en-US" dirty="0"/>
          </a:p>
        </p:txBody>
      </p:sp>
      <p:grpSp>
        <p:nvGrpSpPr>
          <p:cNvPr id="3" name="Group 2"/>
          <p:cNvGrpSpPr/>
          <p:nvPr/>
        </p:nvGrpSpPr>
        <p:grpSpPr>
          <a:xfrm>
            <a:off x="3319014" y="3739220"/>
            <a:ext cx="2624586" cy="2813980"/>
            <a:chOff x="3319014" y="3739220"/>
            <a:chExt cx="2624586" cy="2813980"/>
          </a:xfrm>
        </p:grpSpPr>
        <p:sp>
          <p:nvSpPr>
            <p:cNvPr id="36" name="TextBox 35">
              <a:extLst>
                <a:ext uri="{FF2B5EF4-FFF2-40B4-BE49-F238E27FC236}">
                  <a16:creationId xmlns:a16="http://schemas.microsoft.com/office/drawing/2014/main" id="{AC070FA9-0E3D-4EDA-9526-F04FAA2F5F93}"/>
                </a:ext>
              </a:extLst>
            </p:cNvPr>
            <p:cNvSpPr txBox="1"/>
            <p:nvPr/>
          </p:nvSpPr>
          <p:spPr>
            <a:xfrm>
              <a:off x="3335907" y="3739220"/>
              <a:ext cx="321693" cy="523220"/>
            </a:xfrm>
            <a:prstGeom prst="rect">
              <a:avLst/>
            </a:prstGeom>
            <a:noFill/>
          </p:spPr>
          <p:txBody>
            <a:bodyPr wrap="square" rtlCol="0">
              <a:spAutoFit/>
            </a:bodyPr>
            <a:lstStyle/>
            <a:p>
              <a:r>
                <a:rPr lang="en-US" sz="2800" dirty="0"/>
                <a:t>D</a:t>
              </a:r>
            </a:p>
          </p:txBody>
        </p:sp>
        <p:sp>
          <p:nvSpPr>
            <p:cNvPr id="37" name="TextBox 36">
              <a:extLst>
                <a:ext uri="{FF2B5EF4-FFF2-40B4-BE49-F238E27FC236}">
                  <a16:creationId xmlns:a16="http://schemas.microsoft.com/office/drawing/2014/main" id="{1ECA18FA-AF43-47E0-9E48-1D42DAA44BC4}"/>
                </a:ext>
              </a:extLst>
            </p:cNvPr>
            <p:cNvSpPr txBox="1"/>
            <p:nvPr/>
          </p:nvSpPr>
          <p:spPr>
            <a:xfrm>
              <a:off x="3319014" y="6029980"/>
              <a:ext cx="321693" cy="523220"/>
            </a:xfrm>
            <a:prstGeom prst="rect">
              <a:avLst/>
            </a:prstGeom>
            <a:noFill/>
          </p:spPr>
          <p:txBody>
            <a:bodyPr wrap="square" rtlCol="0">
              <a:spAutoFit/>
            </a:bodyPr>
            <a:lstStyle/>
            <a:p>
              <a:r>
                <a:rPr lang="en-US" sz="2800" dirty="0"/>
                <a:t>E</a:t>
              </a:r>
            </a:p>
          </p:txBody>
        </p:sp>
        <p:sp>
          <p:nvSpPr>
            <p:cNvPr id="38" name="TextBox 37">
              <a:extLst>
                <a:ext uri="{FF2B5EF4-FFF2-40B4-BE49-F238E27FC236}">
                  <a16:creationId xmlns:a16="http://schemas.microsoft.com/office/drawing/2014/main" id="{37DFE3BE-A022-4F6A-8091-39C086CA141B}"/>
                </a:ext>
              </a:extLst>
            </p:cNvPr>
            <p:cNvSpPr txBox="1"/>
            <p:nvPr/>
          </p:nvSpPr>
          <p:spPr>
            <a:xfrm>
              <a:off x="5621907" y="6019800"/>
              <a:ext cx="321693" cy="523220"/>
            </a:xfrm>
            <a:prstGeom prst="rect">
              <a:avLst/>
            </a:prstGeom>
            <a:noFill/>
          </p:spPr>
          <p:txBody>
            <a:bodyPr wrap="square" rtlCol="0">
              <a:spAutoFit/>
            </a:bodyPr>
            <a:lstStyle/>
            <a:p>
              <a:r>
                <a:rPr lang="en-US" sz="2800" dirty="0"/>
                <a:t>F</a:t>
              </a:r>
            </a:p>
          </p:txBody>
        </p:sp>
        <p:sp>
          <p:nvSpPr>
            <p:cNvPr id="28" name="Right Triangle 27">
              <a:extLst>
                <a:ext uri="{FF2B5EF4-FFF2-40B4-BE49-F238E27FC236}">
                  <a16:creationId xmlns:a16="http://schemas.microsoft.com/office/drawing/2014/main" id="{209C2F37-743D-4371-8663-EE4B8C3D83A0}"/>
                </a:ext>
              </a:extLst>
            </p:cNvPr>
            <p:cNvSpPr/>
            <p:nvPr/>
          </p:nvSpPr>
          <p:spPr>
            <a:xfrm>
              <a:off x="3505200" y="4257019"/>
              <a:ext cx="2209800" cy="1676400"/>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0AB81648-FDD2-4EE9-AEB6-29CF6D5AE708}"/>
                </a:ext>
              </a:extLst>
            </p:cNvPr>
            <p:cNvSpPr txBox="1"/>
            <p:nvPr/>
          </p:nvSpPr>
          <p:spPr>
            <a:xfrm rot="13132165" flipH="1" flipV="1">
              <a:off x="4267200" y="4571999"/>
              <a:ext cx="914400" cy="523220"/>
            </a:xfrm>
            <a:prstGeom prst="rect">
              <a:avLst/>
            </a:prstGeom>
            <a:noFill/>
          </p:spPr>
          <p:txBody>
            <a:bodyPr wrap="square" rtlCol="0">
              <a:spAutoFit/>
            </a:bodyPr>
            <a:lstStyle/>
            <a:p>
              <a:r>
                <a:rPr lang="en-US" sz="2800" dirty="0"/>
                <a:t>7 cm</a:t>
              </a:r>
            </a:p>
          </p:txBody>
        </p:sp>
        <p:sp>
          <p:nvSpPr>
            <p:cNvPr id="48" name="TextBox 47">
              <a:extLst>
                <a:ext uri="{FF2B5EF4-FFF2-40B4-BE49-F238E27FC236}">
                  <a16:creationId xmlns:a16="http://schemas.microsoft.com/office/drawing/2014/main" id="{798F2F40-57D9-4277-A3E7-8FA80566176F}"/>
                </a:ext>
              </a:extLst>
            </p:cNvPr>
            <p:cNvSpPr txBox="1"/>
            <p:nvPr/>
          </p:nvSpPr>
          <p:spPr>
            <a:xfrm rot="10800000" flipH="1" flipV="1">
              <a:off x="4267200" y="5953779"/>
              <a:ext cx="914400" cy="523220"/>
            </a:xfrm>
            <a:prstGeom prst="rect">
              <a:avLst/>
            </a:prstGeom>
            <a:noFill/>
          </p:spPr>
          <p:txBody>
            <a:bodyPr wrap="square" rtlCol="0">
              <a:spAutoFit/>
            </a:bodyPr>
            <a:lstStyle/>
            <a:p>
              <a:r>
                <a:rPr lang="en-US" sz="2800" dirty="0"/>
                <a:t>4 cm</a:t>
              </a:r>
            </a:p>
          </p:txBody>
        </p:sp>
        <p:cxnSp>
          <p:nvCxnSpPr>
            <p:cNvPr id="49" name="Straight Connector 48">
              <a:extLst>
                <a:ext uri="{FF2B5EF4-FFF2-40B4-BE49-F238E27FC236}">
                  <a16:creationId xmlns:a16="http://schemas.microsoft.com/office/drawing/2014/main" id="{31D05FC8-6D33-49BC-A8B8-39617651FC9F}"/>
                </a:ext>
              </a:extLst>
            </p:cNvPr>
            <p:cNvCxnSpPr/>
            <p:nvPr/>
          </p:nvCxnSpPr>
          <p:spPr>
            <a:xfrm>
              <a:off x="3505200" y="5552419"/>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CC0CC4B-B1A3-425C-882E-66D596F81B48}"/>
                </a:ext>
              </a:extLst>
            </p:cNvPr>
            <p:cNvCxnSpPr/>
            <p:nvPr/>
          </p:nvCxnSpPr>
          <p:spPr>
            <a:xfrm>
              <a:off x="4114800" y="5552419"/>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6125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9">
                                            <p:txEl>
                                              <p:pRg st="1" end="1"/>
                                            </p:txEl>
                                          </p:spTgt>
                                        </p:tgtEl>
                                        <p:attrNameLst>
                                          <p:attrName>style.visibility</p:attrName>
                                        </p:attrNameLst>
                                      </p:cBhvr>
                                      <p:to>
                                        <p:strVal val="visible"/>
                                      </p:to>
                                    </p:set>
                                    <p:animEffect transition="in" filter="barn(inVertical)">
                                      <p:cBhvr>
                                        <p:cTn id="7" dur="500"/>
                                        <p:tgtEl>
                                          <p:spTgt spid="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018" y="65294"/>
            <a:ext cx="7086602" cy="563561"/>
          </a:xfrm>
        </p:spPr>
        <p:txBody>
          <a:bodyPr/>
          <a:lstStyle/>
          <a:p>
            <a:r>
              <a:rPr lang="en-IN" dirty="0"/>
              <a:t>Justification of RHS Congruency Rule</a:t>
            </a:r>
          </a:p>
        </p:txBody>
      </p:sp>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2026558" y="730917"/>
            <a:ext cx="4159097" cy="709609"/>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Compare the triangles</a:t>
            </a:r>
          </a:p>
        </p:txBody>
      </p:sp>
      <p:grpSp>
        <p:nvGrpSpPr>
          <p:cNvPr id="3" name="Group 2"/>
          <p:cNvGrpSpPr/>
          <p:nvPr/>
        </p:nvGrpSpPr>
        <p:grpSpPr>
          <a:xfrm>
            <a:off x="710816" y="1319208"/>
            <a:ext cx="2624586" cy="3100392"/>
            <a:chOff x="1066800" y="2667000"/>
            <a:chExt cx="2624586" cy="3100392"/>
          </a:xfrm>
        </p:grpSpPr>
        <p:sp>
          <p:nvSpPr>
            <p:cNvPr id="4" name="Right Triangle 3">
              <a:extLst>
                <a:ext uri="{FF2B5EF4-FFF2-40B4-BE49-F238E27FC236}">
                  <a16:creationId xmlns:a16="http://schemas.microsoft.com/office/drawing/2014/main" id="{13367090-9079-4BCB-9F5F-1A7CBFCF2A06}"/>
                </a:ext>
              </a:extLst>
            </p:cNvPr>
            <p:cNvSpPr/>
            <p:nvPr/>
          </p:nvSpPr>
          <p:spPr>
            <a:xfrm>
              <a:off x="1252986" y="3181352"/>
              <a:ext cx="2209800" cy="2014536"/>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656300D-5C91-438B-B8AA-26914C3D1FCF}"/>
                </a:ext>
              </a:extLst>
            </p:cNvPr>
            <p:cNvSpPr txBox="1"/>
            <p:nvPr/>
          </p:nvSpPr>
          <p:spPr>
            <a:xfrm rot="13349970" flipH="1" flipV="1">
              <a:off x="2111602" y="3715253"/>
              <a:ext cx="965258" cy="523220"/>
            </a:xfrm>
            <a:prstGeom prst="rect">
              <a:avLst/>
            </a:prstGeom>
            <a:noFill/>
          </p:spPr>
          <p:txBody>
            <a:bodyPr wrap="square" rtlCol="0">
              <a:spAutoFit/>
            </a:bodyPr>
            <a:lstStyle/>
            <a:p>
              <a:r>
                <a:rPr lang="en-US" sz="2800" dirty="0"/>
                <a:t>7 cm</a:t>
              </a:r>
            </a:p>
          </p:txBody>
        </p:sp>
        <p:cxnSp>
          <p:nvCxnSpPr>
            <p:cNvPr id="15" name="Straight Connector 14">
              <a:extLst>
                <a:ext uri="{FF2B5EF4-FFF2-40B4-BE49-F238E27FC236}">
                  <a16:creationId xmlns:a16="http://schemas.microsoft.com/office/drawing/2014/main" id="{67A7DADC-63B5-405A-98A1-8390256688FC}"/>
                </a:ext>
              </a:extLst>
            </p:cNvPr>
            <p:cNvCxnSpPr/>
            <p:nvPr/>
          </p:nvCxnSpPr>
          <p:spPr>
            <a:xfrm>
              <a:off x="1267274" y="479042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CA2D36C-12D4-4C45-B850-3DD684B0855C}"/>
                </a:ext>
              </a:extLst>
            </p:cNvPr>
            <p:cNvCxnSpPr/>
            <p:nvPr/>
          </p:nvCxnSpPr>
          <p:spPr>
            <a:xfrm>
              <a:off x="1862586" y="4804708"/>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C070FA9-0E3D-4EDA-9526-F04FAA2F5F93}"/>
                </a:ext>
              </a:extLst>
            </p:cNvPr>
            <p:cNvSpPr txBox="1"/>
            <p:nvPr/>
          </p:nvSpPr>
          <p:spPr>
            <a:xfrm>
              <a:off x="1069405" y="2667000"/>
              <a:ext cx="321693" cy="523220"/>
            </a:xfrm>
            <a:prstGeom prst="rect">
              <a:avLst/>
            </a:prstGeom>
            <a:noFill/>
          </p:spPr>
          <p:txBody>
            <a:bodyPr wrap="square" rtlCol="0">
              <a:spAutoFit/>
            </a:bodyPr>
            <a:lstStyle/>
            <a:p>
              <a:r>
                <a:rPr lang="en-US" sz="2800" dirty="0"/>
                <a:t>A</a:t>
              </a:r>
            </a:p>
          </p:txBody>
        </p:sp>
        <p:sp>
          <p:nvSpPr>
            <p:cNvPr id="37" name="TextBox 36">
              <a:extLst>
                <a:ext uri="{FF2B5EF4-FFF2-40B4-BE49-F238E27FC236}">
                  <a16:creationId xmlns:a16="http://schemas.microsoft.com/office/drawing/2014/main" id="{1ECA18FA-AF43-47E0-9E48-1D42DAA44BC4}"/>
                </a:ext>
              </a:extLst>
            </p:cNvPr>
            <p:cNvSpPr txBox="1"/>
            <p:nvPr/>
          </p:nvSpPr>
          <p:spPr>
            <a:xfrm>
              <a:off x="1066800" y="5244172"/>
              <a:ext cx="321693" cy="523220"/>
            </a:xfrm>
            <a:prstGeom prst="rect">
              <a:avLst/>
            </a:prstGeom>
            <a:noFill/>
          </p:spPr>
          <p:txBody>
            <a:bodyPr wrap="square" rtlCol="0">
              <a:spAutoFit/>
            </a:bodyPr>
            <a:lstStyle/>
            <a:p>
              <a:r>
                <a:rPr lang="en-US" sz="2800" dirty="0"/>
                <a:t>B</a:t>
              </a:r>
            </a:p>
          </p:txBody>
        </p:sp>
        <p:sp>
          <p:nvSpPr>
            <p:cNvPr id="38" name="TextBox 37">
              <a:extLst>
                <a:ext uri="{FF2B5EF4-FFF2-40B4-BE49-F238E27FC236}">
                  <a16:creationId xmlns:a16="http://schemas.microsoft.com/office/drawing/2014/main" id="{37DFE3BE-A022-4F6A-8091-39C086CA141B}"/>
                </a:ext>
              </a:extLst>
            </p:cNvPr>
            <p:cNvSpPr txBox="1"/>
            <p:nvPr/>
          </p:nvSpPr>
          <p:spPr>
            <a:xfrm>
              <a:off x="3369693" y="5233992"/>
              <a:ext cx="321693" cy="523220"/>
            </a:xfrm>
            <a:prstGeom prst="rect">
              <a:avLst/>
            </a:prstGeom>
            <a:noFill/>
          </p:spPr>
          <p:txBody>
            <a:bodyPr wrap="square" rtlCol="0">
              <a:spAutoFit/>
            </a:bodyPr>
            <a:lstStyle/>
            <a:p>
              <a:r>
                <a:rPr lang="en-US" sz="2800" dirty="0"/>
                <a:t>C</a:t>
              </a:r>
            </a:p>
          </p:txBody>
        </p:sp>
        <p:sp>
          <p:nvSpPr>
            <p:cNvPr id="25" name="TextBox 24">
              <a:extLst>
                <a:ext uri="{FF2B5EF4-FFF2-40B4-BE49-F238E27FC236}">
                  <a16:creationId xmlns:a16="http://schemas.microsoft.com/office/drawing/2014/main" id="{ABEC8A20-ACE5-4AA2-ABD5-01D7032F16F0}"/>
                </a:ext>
              </a:extLst>
            </p:cNvPr>
            <p:cNvSpPr txBox="1"/>
            <p:nvPr/>
          </p:nvSpPr>
          <p:spPr>
            <a:xfrm rot="10800000" flipH="1" flipV="1">
              <a:off x="1924499" y="5181600"/>
              <a:ext cx="965258" cy="523220"/>
            </a:xfrm>
            <a:prstGeom prst="rect">
              <a:avLst/>
            </a:prstGeom>
            <a:noFill/>
          </p:spPr>
          <p:txBody>
            <a:bodyPr wrap="square" rtlCol="0">
              <a:spAutoFit/>
            </a:bodyPr>
            <a:lstStyle/>
            <a:p>
              <a:r>
                <a:rPr lang="en-US" sz="2800" dirty="0"/>
                <a:t>4 cm</a:t>
              </a:r>
            </a:p>
          </p:txBody>
        </p:sp>
      </p:grpSp>
      <p:grpSp>
        <p:nvGrpSpPr>
          <p:cNvPr id="5" name="Group 4"/>
          <p:cNvGrpSpPr/>
          <p:nvPr/>
        </p:nvGrpSpPr>
        <p:grpSpPr>
          <a:xfrm>
            <a:off x="6417189" y="1223530"/>
            <a:ext cx="2624586" cy="3100392"/>
            <a:chOff x="5319281" y="2671760"/>
            <a:chExt cx="2624586" cy="3100392"/>
          </a:xfrm>
        </p:grpSpPr>
        <p:sp>
          <p:nvSpPr>
            <p:cNvPr id="21" name="Right Triangle 20">
              <a:extLst>
                <a:ext uri="{FF2B5EF4-FFF2-40B4-BE49-F238E27FC236}">
                  <a16:creationId xmlns:a16="http://schemas.microsoft.com/office/drawing/2014/main" id="{C3406F9E-52F9-4810-9D14-6DE9C31CDA0D}"/>
                </a:ext>
              </a:extLst>
            </p:cNvPr>
            <p:cNvSpPr/>
            <p:nvPr/>
          </p:nvSpPr>
          <p:spPr>
            <a:xfrm>
              <a:off x="5505467" y="3186112"/>
              <a:ext cx="2209800" cy="2014536"/>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877D349-96D0-4023-AC7F-B104153231F2}"/>
                </a:ext>
              </a:extLst>
            </p:cNvPr>
            <p:cNvSpPr txBox="1"/>
            <p:nvPr/>
          </p:nvSpPr>
          <p:spPr>
            <a:xfrm rot="13349970" flipH="1" flipV="1">
              <a:off x="6364083" y="3720013"/>
              <a:ext cx="965258" cy="523220"/>
            </a:xfrm>
            <a:prstGeom prst="rect">
              <a:avLst/>
            </a:prstGeom>
            <a:noFill/>
          </p:spPr>
          <p:txBody>
            <a:bodyPr wrap="square" rtlCol="0">
              <a:spAutoFit/>
            </a:bodyPr>
            <a:lstStyle/>
            <a:p>
              <a:r>
                <a:rPr lang="en-US" sz="2800" dirty="0"/>
                <a:t>7 cm</a:t>
              </a:r>
            </a:p>
          </p:txBody>
        </p:sp>
        <p:cxnSp>
          <p:nvCxnSpPr>
            <p:cNvPr id="23" name="Straight Connector 22">
              <a:extLst>
                <a:ext uri="{FF2B5EF4-FFF2-40B4-BE49-F238E27FC236}">
                  <a16:creationId xmlns:a16="http://schemas.microsoft.com/office/drawing/2014/main" id="{0E365E80-062A-4F15-BAEC-A9709F57FB00}"/>
                </a:ext>
              </a:extLst>
            </p:cNvPr>
            <p:cNvCxnSpPr/>
            <p:nvPr/>
          </p:nvCxnSpPr>
          <p:spPr>
            <a:xfrm>
              <a:off x="5519755" y="479518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96E2F08-E27A-4910-8F73-ED341283BB95}"/>
                </a:ext>
              </a:extLst>
            </p:cNvPr>
            <p:cNvCxnSpPr/>
            <p:nvPr/>
          </p:nvCxnSpPr>
          <p:spPr>
            <a:xfrm>
              <a:off x="6115067" y="4809468"/>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50D7AD10-3CAB-4B09-B4BB-2601E4CB172B}"/>
                </a:ext>
              </a:extLst>
            </p:cNvPr>
            <p:cNvSpPr txBox="1"/>
            <p:nvPr/>
          </p:nvSpPr>
          <p:spPr>
            <a:xfrm>
              <a:off x="5321886" y="2671760"/>
              <a:ext cx="321693" cy="523220"/>
            </a:xfrm>
            <a:prstGeom prst="rect">
              <a:avLst/>
            </a:prstGeom>
            <a:noFill/>
          </p:spPr>
          <p:txBody>
            <a:bodyPr wrap="square" rtlCol="0">
              <a:spAutoFit/>
            </a:bodyPr>
            <a:lstStyle/>
            <a:p>
              <a:r>
                <a:rPr lang="en-US" sz="2800" dirty="0"/>
                <a:t>D</a:t>
              </a:r>
            </a:p>
          </p:txBody>
        </p:sp>
        <p:sp>
          <p:nvSpPr>
            <p:cNvPr id="27" name="TextBox 26">
              <a:extLst>
                <a:ext uri="{FF2B5EF4-FFF2-40B4-BE49-F238E27FC236}">
                  <a16:creationId xmlns:a16="http://schemas.microsoft.com/office/drawing/2014/main" id="{DE7DEB09-9FFD-44D2-B30D-A6DB20A6BCC0}"/>
                </a:ext>
              </a:extLst>
            </p:cNvPr>
            <p:cNvSpPr txBox="1"/>
            <p:nvPr/>
          </p:nvSpPr>
          <p:spPr>
            <a:xfrm>
              <a:off x="5319281" y="5248932"/>
              <a:ext cx="321693" cy="523220"/>
            </a:xfrm>
            <a:prstGeom prst="rect">
              <a:avLst/>
            </a:prstGeom>
            <a:noFill/>
          </p:spPr>
          <p:txBody>
            <a:bodyPr wrap="square" rtlCol="0">
              <a:spAutoFit/>
            </a:bodyPr>
            <a:lstStyle/>
            <a:p>
              <a:r>
                <a:rPr lang="en-US" sz="2800" dirty="0"/>
                <a:t>E</a:t>
              </a:r>
            </a:p>
          </p:txBody>
        </p:sp>
        <p:sp>
          <p:nvSpPr>
            <p:cNvPr id="28" name="TextBox 27">
              <a:extLst>
                <a:ext uri="{FF2B5EF4-FFF2-40B4-BE49-F238E27FC236}">
                  <a16:creationId xmlns:a16="http://schemas.microsoft.com/office/drawing/2014/main" id="{C4A80BF3-5BBD-43BF-9D6B-38CAB87701FF}"/>
                </a:ext>
              </a:extLst>
            </p:cNvPr>
            <p:cNvSpPr txBox="1"/>
            <p:nvPr/>
          </p:nvSpPr>
          <p:spPr>
            <a:xfrm>
              <a:off x="7622174" y="5238752"/>
              <a:ext cx="321693" cy="523220"/>
            </a:xfrm>
            <a:prstGeom prst="rect">
              <a:avLst/>
            </a:prstGeom>
            <a:noFill/>
          </p:spPr>
          <p:txBody>
            <a:bodyPr wrap="square" rtlCol="0">
              <a:spAutoFit/>
            </a:bodyPr>
            <a:lstStyle/>
            <a:p>
              <a:r>
                <a:rPr lang="en-US" sz="2800" dirty="0"/>
                <a:t>F</a:t>
              </a:r>
            </a:p>
          </p:txBody>
        </p:sp>
        <p:sp>
          <p:nvSpPr>
            <p:cNvPr id="29" name="TextBox 28">
              <a:extLst>
                <a:ext uri="{FF2B5EF4-FFF2-40B4-BE49-F238E27FC236}">
                  <a16:creationId xmlns:a16="http://schemas.microsoft.com/office/drawing/2014/main" id="{A9ADFE3B-82DC-4778-A743-59072EC7AD32}"/>
                </a:ext>
              </a:extLst>
            </p:cNvPr>
            <p:cNvSpPr txBox="1"/>
            <p:nvPr/>
          </p:nvSpPr>
          <p:spPr>
            <a:xfrm rot="10800000" flipH="1" flipV="1">
              <a:off x="6176980" y="5186360"/>
              <a:ext cx="965258" cy="523220"/>
            </a:xfrm>
            <a:prstGeom prst="rect">
              <a:avLst/>
            </a:prstGeom>
            <a:noFill/>
          </p:spPr>
          <p:txBody>
            <a:bodyPr wrap="square" rtlCol="0">
              <a:spAutoFit/>
            </a:bodyPr>
            <a:lstStyle/>
            <a:p>
              <a:r>
                <a:rPr lang="en-US" sz="2800" dirty="0"/>
                <a:t>4 cm</a:t>
              </a:r>
            </a:p>
          </p:txBody>
        </p:sp>
      </p:grpSp>
      <p:grpSp>
        <p:nvGrpSpPr>
          <p:cNvPr id="31" name="Group 30">
            <a:extLst>
              <a:ext uri="{FF2B5EF4-FFF2-40B4-BE49-F238E27FC236}">
                <a16:creationId xmlns:a16="http://schemas.microsoft.com/office/drawing/2014/main" id="{DD3F79A4-89EF-4991-84AD-4FD5C49C9D90}"/>
              </a:ext>
            </a:extLst>
          </p:cNvPr>
          <p:cNvGrpSpPr/>
          <p:nvPr/>
        </p:nvGrpSpPr>
        <p:grpSpPr>
          <a:xfrm>
            <a:off x="3712736" y="3623689"/>
            <a:ext cx="3562151" cy="3234311"/>
            <a:chOff x="2743200" y="2818824"/>
            <a:chExt cx="3562151" cy="3234311"/>
          </a:xfrm>
        </p:grpSpPr>
        <p:sp>
          <p:nvSpPr>
            <p:cNvPr id="32" name="Right Triangle 31">
              <a:extLst>
                <a:ext uri="{FF2B5EF4-FFF2-40B4-BE49-F238E27FC236}">
                  <a16:creationId xmlns:a16="http://schemas.microsoft.com/office/drawing/2014/main" id="{D8D35E8C-22CE-41AE-A10A-39A16700DAD5}"/>
                </a:ext>
              </a:extLst>
            </p:cNvPr>
            <p:cNvSpPr/>
            <p:nvPr/>
          </p:nvSpPr>
          <p:spPr>
            <a:xfrm>
              <a:off x="3462786" y="3357560"/>
              <a:ext cx="2209800" cy="2014536"/>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DE388C72-5078-496C-A4BF-60DBB590011A}"/>
                </a:ext>
              </a:extLst>
            </p:cNvPr>
            <p:cNvSpPr txBox="1"/>
            <p:nvPr/>
          </p:nvSpPr>
          <p:spPr>
            <a:xfrm rot="13349970" flipH="1" flipV="1">
              <a:off x="4321402" y="3891461"/>
              <a:ext cx="965258" cy="523220"/>
            </a:xfrm>
            <a:prstGeom prst="rect">
              <a:avLst/>
            </a:prstGeom>
            <a:noFill/>
          </p:spPr>
          <p:txBody>
            <a:bodyPr wrap="square" rtlCol="0">
              <a:spAutoFit/>
            </a:bodyPr>
            <a:lstStyle/>
            <a:p>
              <a:r>
                <a:rPr lang="en-US" sz="2800" dirty="0"/>
                <a:t>7 cm</a:t>
              </a:r>
            </a:p>
          </p:txBody>
        </p:sp>
        <p:cxnSp>
          <p:nvCxnSpPr>
            <p:cNvPr id="34" name="Straight Connector 33">
              <a:extLst>
                <a:ext uri="{FF2B5EF4-FFF2-40B4-BE49-F238E27FC236}">
                  <a16:creationId xmlns:a16="http://schemas.microsoft.com/office/drawing/2014/main" id="{C661A443-A4A5-4213-85CF-5E81ED21CF13}"/>
                </a:ext>
              </a:extLst>
            </p:cNvPr>
            <p:cNvCxnSpPr/>
            <p:nvPr/>
          </p:nvCxnSpPr>
          <p:spPr>
            <a:xfrm>
              <a:off x="3477074" y="4966628"/>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9257ED0-D2E0-4257-9559-D0D68B95370D}"/>
                </a:ext>
              </a:extLst>
            </p:cNvPr>
            <p:cNvCxnSpPr/>
            <p:nvPr/>
          </p:nvCxnSpPr>
          <p:spPr>
            <a:xfrm>
              <a:off x="4072386" y="4980916"/>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D4904996-9E78-44B7-B56A-10E90B0E0D74}"/>
                </a:ext>
              </a:extLst>
            </p:cNvPr>
            <p:cNvSpPr txBox="1"/>
            <p:nvPr/>
          </p:nvSpPr>
          <p:spPr>
            <a:xfrm>
              <a:off x="3051811" y="2818824"/>
              <a:ext cx="834389" cy="533976"/>
            </a:xfrm>
            <a:prstGeom prst="rect">
              <a:avLst/>
            </a:prstGeom>
            <a:noFill/>
          </p:spPr>
          <p:txBody>
            <a:bodyPr wrap="square" rtlCol="0">
              <a:spAutoFit/>
            </a:bodyPr>
            <a:lstStyle/>
            <a:p>
              <a:r>
                <a:rPr lang="en-US" sz="2800" dirty="0"/>
                <a:t>A, D</a:t>
              </a:r>
            </a:p>
          </p:txBody>
        </p:sp>
        <p:sp>
          <p:nvSpPr>
            <p:cNvPr id="41" name="TextBox 40">
              <a:extLst>
                <a:ext uri="{FF2B5EF4-FFF2-40B4-BE49-F238E27FC236}">
                  <a16:creationId xmlns:a16="http://schemas.microsoft.com/office/drawing/2014/main" id="{CE1100D8-34F6-407A-BE61-AF75713E9687}"/>
                </a:ext>
              </a:extLst>
            </p:cNvPr>
            <p:cNvSpPr txBox="1"/>
            <p:nvPr/>
          </p:nvSpPr>
          <p:spPr>
            <a:xfrm>
              <a:off x="2743200" y="5486400"/>
              <a:ext cx="758535" cy="485433"/>
            </a:xfrm>
            <a:prstGeom prst="rect">
              <a:avLst/>
            </a:prstGeom>
            <a:noFill/>
          </p:spPr>
          <p:txBody>
            <a:bodyPr wrap="square" rtlCol="0">
              <a:spAutoFit/>
            </a:bodyPr>
            <a:lstStyle/>
            <a:p>
              <a:r>
                <a:rPr lang="en-US" sz="2800" dirty="0"/>
                <a:t>B, E</a:t>
              </a:r>
            </a:p>
          </p:txBody>
        </p:sp>
        <p:sp>
          <p:nvSpPr>
            <p:cNvPr id="42" name="TextBox 41">
              <a:extLst>
                <a:ext uri="{FF2B5EF4-FFF2-40B4-BE49-F238E27FC236}">
                  <a16:creationId xmlns:a16="http://schemas.microsoft.com/office/drawing/2014/main" id="{E932FEFA-40D5-40DA-BE9D-E84AAA34EF43}"/>
                </a:ext>
              </a:extLst>
            </p:cNvPr>
            <p:cNvSpPr txBox="1"/>
            <p:nvPr/>
          </p:nvSpPr>
          <p:spPr>
            <a:xfrm>
              <a:off x="5546816" y="5481632"/>
              <a:ext cx="758535" cy="533976"/>
            </a:xfrm>
            <a:prstGeom prst="rect">
              <a:avLst/>
            </a:prstGeom>
            <a:noFill/>
          </p:spPr>
          <p:txBody>
            <a:bodyPr wrap="square" rtlCol="0">
              <a:spAutoFit/>
            </a:bodyPr>
            <a:lstStyle/>
            <a:p>
              <a:r>
                <a:rPr lang="en-US" sz="2800" dirty="0"/>
                <a:t>C, F</a:t>
              </a:r>
            </a:p>
          </p:txBody>
        </p:sp>
        <p:sp>
          <p:nvSpPr>
            <p:cNvPr id="43" name="TextBox 42">
              <a:extLst>
                <a:ext uri="{FF2B5EF4-FFF2-40B4-BE49-F238E27FC236}">
                  <a16:creationId xmlns:a16="http://schemas.microsoft.com/office/drawing/2014/main" id="{79F0B360-A95D-4817-B185-FBD9E26BF693}"/>
                </a:ext>
              </a:extLst>
            </p:cNvPr>
            <p:cNvSpPr txBox="1"/>
            <p:nvPr/>
          </p:nvSpPr>
          <p:spPr>
            <a:xfrm rot="10800000" flipH="1" flipV="1">
              <a:off x="4134299" y="5529915"/>
              <a:ext cx="965258" cy="523220"/>
            </a:xfrm>
            <a:prstGeom prst="rect">
              <a:avLst/>
            </a:prstGeom>
            <a:noFill/>
          </p:spPr>
          <p:txBody>
            <a:bodyPr wrap="square" rtlCol="0">
              <a:spAutoFit/>
            </a:bodyPr>
            <a:lstStyle/>
            <a:p>
              <a:r>
                <a:rPr lang="en-US" sz="2800" dirty="0"/>
                <a:t>4 cm</a:t>
              </a:r>
            </a:p>
          </p:txBody>
        </p:sp>
      </p:grpSp>
      <p:sp>
        <p:nvSpPr>
          <p:cNvPr id="44" name="TextBox 43">
            <a:extLst>
              <a:ext uri="{FF2B5EF4-FFF2-40B4-BE49-F238E27FC236}">
                <a16:creationId xmlns:a16="http://schemas.microsoft.com/office/drawing/2014/main" id="{D6FF19C0-8C55-4E11-9BB6-6A089819D4CF}"/>
              </a:ext>
            </a:extLst>
          </p:cNvPr>
          <p:cNvSpPr txBox="1"/>
          <p:nvPr/>
        </p:nvSpPr>
        <p:spPr>
          <a:xfrm>
            <a:off x="3084402" y="2060082"/>
            <a:ext cx="2952798" cy="1200329"/>
          </a:xfrm>
          <a:prstGeom prst="rect">
            <a:avLst/>
          </a:prstGeom>
          <a:noFill/>
        </p:spPr>
        <p:txBody>
          <a:bodyPr wrap="square">
            <a:spAutoFit/>
          </a:bodyPr>
          <a:lstStyle/>
          <a:p>
            <a:pPr algn="ctr"/>
            <a:r>
              <a:rPr lang="en-SG" sz="2400" dirty="0"/>
              <a:t>On superimposing the triangles we observe their congruence</a:t>
            </a:r>
            <a:endParaRPr lang="en-US" sz="2400" dirty="0"/>
          </a:p>
        </p:txBody>
      </p:sp>
    </p:spTree>
    <p:extLst>
      <p:ext uri="{BB962C8B-B14F-4D97-AF65-F5344CB8AC3E}">
        <p14:creationId xmlns:p14="http://schemas.microsoft.com/office/powerpoint/2010/main" val="96374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49" presetClass="path" presetSubtype="0" accel="50000" decel="50000" fill="hold" nodeType="afterEffect">
                                  <p:stCondLst>
                                    <p:cond delay="500"/>
                                  </p:stCondLst>
                                  <p:childTnLst>
                                    <p:animMotion origin="layout" path="M -5.55556E-7 2.96296E-6 L 0.38316 0.33727 " pathEditMode="relative" rAng="0" ptsTypes="AA">
                                      <p:cBhvr>
                                        <p:cTn id="10" dur="2000" fill="hold"/>
                                        <p:tgtEl>
                                          <p:spTgt spid="3"/>
                                        </p:tgtEl>
                                        <p:attrNameLst>
                                          <p:attrName>ppt_x</p:attrName>
                                          <p:attrName>ppt_y</p:attrName>
                                        </p:attrNameLst>
                                      </p:cBhvr>
                                      <p:rCtr x="19149" y="16852"/>
                                    </p:animMotion>
                                  </p:childTnLst>
                                </p:cTn>
                              </p:par>
                              <p:par>
                                <p:cTn id="11" presetID="49" presetClass="path" presetSubtype="0" accel="50000" decel="50000" fill="hold" nodeType="withEffect">
                                  <p:stCondLst>
                                    <p:cond delay="500"/>
                                  </p:stCondLst>
                                  <p:childTnLst>
                                    <p:animMotion origin="layout" path="M -2.5E-6 1.85185E-6 L -0.24166 0.35717 " pathEditMode="relative" rAng="0" ptsTypes="AA">
                                      <p:cBhvr>
                                        <p:cTn id="12" dur="2000" fill="hold"/>
                                        <p:tgtEl>
                                          <p:spTgt spid="5"/>
                                        </p:tgtEl>
                                        <p:attrNameLst>
                                          <p:attrName>ppt_x</p:attrName>
                                          <p:attrName>ppt_y</p:attrName>
                                        </p:attrNameLst>
                                      </p:cBhvr>
                                      <p:rCtr x="-12083" y="17847"/>
                                    </p:animMotion>
                                  </p:childTnLst>
                                </p:cTn>
                              </p:par>
                            </p:childTnLst>
                          </p:cTn>
                        </p:par>
                        <p:par>
                          <p:cTn id="13" fill="hold">
                            <p:stCondLst>
                              <p:cond delay="3000"/>
                            </p:stCondLst>
                            <p:childTnLst>
                              <p:par>
                                <p:cTn id="14" presetID="10" presetClass="exit" presetSubtype="0" fill="hold" nodeType="afterEffect">
                                  <p:stCondLst>
                                    <p:cond delay="0"/>
                                  </p:stCondLst>
                                  <p:childTnLst>
                                    <p:animEffect transition="out" filter="fade">
                                      <p:cBhvr>
                                        <p:cTn id="15" dur="10"/>
                                        <p:tgtEl>
                                          <p:spTgt spid="3"/>
                                        </p:tgtEl>
                                      </p:cBhvr>
                                    </p:animEffect>
                                    <p:set>
                                      <p:cBhvr>
                                        <p:cTn id="16" dur="1" fill="hold">
                                          <p:stCondLst>
                                            <p:cond delay="9"/>
                                          </p:stCondLst>
                                        </p:cTn>
                                        <p:tgtEl>
                                          <p:spTgt spid="3"/>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10"/>
                                        <p:tgtEl>
                                          <p:spTgt spid="5"/>
                                        </p:tgtEl>
                                      </p:cBhvr>
                                    </p:animEffect>
                                    <p:set>
                                      <p:cBhvr>
                                        <p:cTn id="19" dur="1" fill="hold">
                                          <p:stCondLst>
                                            <p:cond delay="9"/>
                                          </p:stCondLst>
                                        </p:cTn>
                                        <p:tgtEl>
                                          <p:spTgt spid="5"/>
                                        </p:tgtEl>
                                        <p:attrNameLst>
                                          <p:attrName>style.visibility</p:attrName>
                                        </p:attrNameLst>
                                      </p:cBhvr>
                                      <p:to>
                                        <p:strVal val="hidden"/>
                                      </p:to>
                                    </p:set>
                                  </p:childTnLst>
                                </p:cTn>
                              </p:par>
                            </p:childTnLst>
                          </p:cTn>
                        </p:par>
                        <p:par>
                          <p:cTn id="20" fill="hold">
                            <p:stCondLst>
                              <p:cond delay="3010"/>
                            </p:stCondLst>
                            <p:childTnLst>
                              <p:par>
                                <p:cTn id="21" presetID="10" presetClass="entr" presetSubtype="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533" y="64785"/>
            <a:ext cx="7086602" cy="563561"/>
          </a:xfrm>
        </p:spPr>
        <p:txBody>
          <a:bodyPr/>
          <a:lstStyle/>
          <a:p>
            <a:r>
              <a:rPr lang="en-IN" dirty="0"/>
              <a:t>Justification of RHS Congruency Rule</a:t>
            </a:r>
          </a:p>
        </p:txBody>
      </p:sp>
      <p:sp>
        <p:nvSpPr>
          <p:cNvPr id="4" name="Right Triangle 3">
            <a:extLst>
              <a:ext uri="{FF2B5EF4-FFF2-40B4-BE49-F238E27FC236}">
                <a16:creationId xmlns:a16="http://schemas.microsoft.com/office/drawing/2014/main" id="{13367090-9079-4BCB-9F5F-1A7CBFCF2A06}"/>
              </a:ext>
            </a:extLst>
          </p:cNvPr>
          <p:cNvSpPr/>
          <p:nvPr/>
        </p:nvSpPr>
        <p:spPr>
          <a:xfrm>
            <a:off x="1252986" y="1352552"/>
            <a:ext cx="2209800" cy="2014536"/>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656300D-5C91-438B-B8AA-26914C3D1FCF}"/>
              </a:ext>
            </a:extLst>
          </p:cNvPr>
          <p:cNvSpPr txBox="1"/>
          <p:nvPr/>
        </p:nvSpPr>
        <p:spPr>
          <a:xfrm rot="13349970" flipH="1" flipV="1">
            <a:off x="2111602" y="1962653"/>
            <a:ext cx="965258" cy="523220"/>
          </a:xfrm>
          <a:prstGeom prst="rect">
            <a:avLst/>
          </a:prstGeom>
          <a:noFill/>
        </p:spPr>
        <p:txBody>
          <a:bodyPr wrap="square" rtlCol="0">
            <a:spAutoFit/>
          </a:bodyPr>
          <a:lstStyle/>
          <a:p>
            <a:r>
              <a:rPr lang="en-US" sz="2800" dirty="0"/>
              <a:t>7 cm</a:t>
            </a:r>
          </a:p>
        </p:txBody>
      </p:sp>
      <p:cxnSp>
        <p:nvCxnSpPr>
          <p:cNvPr id="15" name="Straight Connector 14">
            <a:extLst>
              <a:ext uri="{FF2B5EF4-FFF2-40B4-BE49-F238E27FC236}">
                <a16:creationId xmlns:a16="http://schemas.microsoft.com/office/drawing/2014/main" id="{67A7DADC-63B5-405A-98A1-8390256688FC}"/>
              </a:ext>
            </a:extLst>
          </p:cNvPr>
          <p:cNvCxnSpPr/>
          <p:nvPr/>
        </p:nvCxnSpPr>
        <p:spPr>
          <a:xfrm>
            <a:off x="1267274" y="296704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CA2D36C-12D4-4C45-B850-3DD684B0855C}"/>
              </a:ext>
            </a:extLst>
          </p:cNvPr>
          <p:cNvCxnSpPr/>
          <p:nvPr/>
        </p:nvCxnSpPr>
        <p:spPr>
          <a:xfrm>
            <a:off x="1876874" y="2976560"/>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C070FA9-0E3D-4EDA-9526-F04FAA2F5F93}"/>
              </a:ext>
            </a:extLst>
          </p:cNvPr>
          <p:cNvSpPr txBox="1"/>
          <p:nvPr/>
        </p:nvSpPr>
        <p:spPr>
          <a:xfrm>
            <a:off x="1069405" y="838200"/>
            <a:ext cx="321693" cy="523220"/>
          </a:xfrm>
          <a:prstGeom prst="rect">
            <a:avLst/>
          </a:prstGeom>
          <a:noFill/>
        </p:spPr>
        <p:txBody>
          <a:bodyPr wrap="square" rtlCol="0">
            <a:spAutoFit/>
          </a:bodyPr>
          <a:lstStyle/>
          <a:p>
            <a:r>
              <a:rPr lang="en-US" sz="2800" dirty="0"/>
              <a:t>A</a:t>
            </a:r>
          </a:p>
        </p:txBody>
      </p:sp>
      <p:sp>
        <p:nvSpPr>
          <p:cNvPr id="37" name="TextBox 36">
            <a:extLst>
              <a:ext uri="{FF2B5EF4-FFF2-40B4-BE49-F238E27FC236}">
                <a16:creationId xmlns:a16="http://schemas.microsoft.com/office/drawing/2014/main" id="{1ECA18FA-AF43-47E0-9E48-1D42DAA44BC4}"/>
              </a:ext>
            </a:extLst>
          </p:cNvPr>
          <p:cNvSpPr txBox="1"/>
          <p:nvPr/>
        </p:nvSpPr>
        <p:spPr>
          <a:xfrm>
            <a:off x="1066800" y="3362980"/>
            <a:ext cx="321693" cy="523220"/>
          </a:xfrm>
          <a:prstGeom prst="rect">
            <a:avLst/>
          </a:prstGeom>
          <a:noFill/>
        </p:spPr>
        <p:txBody>
          <a:bodyPr wrap="square" rtlCol="0">
            <a:spAutoFit/>
          </a:bodyPr>
          <a:lstStyle/>
          <a:p>
            <a:r>
              <a:rPr lang="en-US" sz="2800" dirty="0"/>
              <a:t>B</a:t>
            </a:r>
          </a:p>
        </p:txBody>
      </p:sp>
      <p:sp>
        <p:nvSpPr>
          <p:cNvPr id="38" name="TextBox 37">
            <a:extLst>
              <a:ext uri="{FF2B5EF4-FFF2-40B4-BE49-F238E27FC236}">
                <a16:creationId xmlns:a16="http://schemas.microsoft.com/office/drawing/2014/main" id="{37DFE3BE-A022-4F6A-8091-39C086CA141B}"/>
              </a:ext>
            </a:extLst>
          </p:cNvPr>
          <p:cNvSpPr txBox="1"/>
          <p:nvPr/>
        </p:nvSpPr>
        <p:spPr>
          <a:xfrm>
            <a:off x="3369693" y="3352800"/>
            <a:ext cx="321693" cy="523220"/>
          </a:xfrm>
          <a:prstGeom prst="rect">
            <a:avLst/>
          </a:prstGeom>
          <a:noFill/>
        </p:spPr>
        <p:txBody>
          <a:bodyPr wrap="square" rtlCol="0">
            <a:spAutoFit/>
          </a:bodyPr>
          <a:lstStyle/>
          <a:p>
            <a:r>
              <a:rPr lang="en-US" sz="2800" dirty="0"/>
              <a:t>C</a:t>
            </a:r>
          </a:p>
        </p:txBody>
      </p:sp>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2008041" y="4085874"/>
            <a:ext cx="5535759" cy="2314926"/>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SG" dirty="0"/>
              <a:t>In the triangles, ∆ABC and ∆DEF</a:t>
            </a:r>
            <a:endParaRPr lang="en-US" dirty="0"/>
          </a:p>
          <a:p>
            <a:r>
              <a:rPr lang="en-SG" dirty="0"/>
              <a:t>         ⦟B = ⦟E = 90 °  (R)</a:t>
            </a:r>
            <a:endParaRPr lang="en-US" dirty="0"/>
          </a:p>
          <a:p>
            <a:r>
              <a:rPr lang="en-SG" dirty="0"/>
              <a:t>         AC  = DF = 7cm (H)</a:t>
            </a:r>
            <a:endParaRPr lang="en-US" dirty="0"/>
          </a:p>
          <a:p>
            <a:r>
              <a:rPr lang="en-SG" dirty="0"/>
              <a:t>         BC  = EF  = 4cm (S)</a:t>
            </a:r>
            <a:endParaRPr lang="en-US" dirty="0"/>
          </a:p>
          <a:p>
            <a:endParaRPr lang="en-US" dirty="0"/>
          </a:p>
        </p:txBody>
      </p:sp>
      <p:sp>
        <p:nvSpPr>
          <p:cNvPr id="25" name="TextBox 24">
            <a:extLst>
              <a:ext uri="{FF2B5EF4-FFF2-40B4-BE49-F238E27FC236}">
                <a16:creationId xmlns:a16="http://schemas.microsoft.com/office/drawing/2014/main" id="{ABEC8A20-ACE5-4AA2-ABD5-01D7032F16F0}"/>
              </a:ext>
            </a:extLst>
          </p:cNvPr>
          <p:cNvSpPr txBox="1"/>
          <p:nvPr/>
        </p:nvSpPr>
        <p:spPr>
          <a:xfrm rot="10800000" flipH="1" flipV="1">
            <a:off x="1924499" y="3362979"/>
            <a:ext cx="965258" cy="523220"/>
          </a:xfrm>
          <a:prstGeom prst="rect">
            <a:avLst/>
          </a:prstGeom>
          <a:noFill/>
        </p:spPr>
        <p:txBody>
          <a:bodyPr wrap="square" rtlCol="0">
            <a:spAutoFit/>
          </a:bodyPr>
          <a:lstStyle/>
          <a:p>
            <a:r>
              <a:rPr lang="en-US" sz="2800" dirty="0"/>
              <a:t>4 cm</a:t>
            </a:r>
          </a:p>
        </p:txBody>
      </p:sp>
      <p:sp>
        <p:nvSpPr>
          <p:cNvPr id="21" name="Right Triangle 20">
            <a:extLst>
              <a:ext uri="{FF2B5EF4-FFF2-40B4-BE49-F238E27FC236}">
                <a16:creationId xmlns:a16="http://schemas.microsoft.com/office/drawing/2014/main" id="{C3406F9E-52F9-4810-9D14-6DE9C31CDA0D}"/>
              </a:ext>
            </a:extLst>
          </p:cNvPr>
          <p:cNvSpPr/>
          <p:nvPr/>
        </p:nvSpPr>
        <p:spPr>
          <a:xfrm>
            <a:off x="5505467" y="1357312"/>
            <a:ext cx="2209800" cy="2014536"/>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877D349-96D0-4023-AC7F-B104153231F2}"/>
              </a:ext>
            </a:extLst>
          </p:cNvPr>
          <p:cNvSpPr txBox="1"/>
          <p:nvPr/>
        </p:nvSpPr>
        <p:spPr>
          <a:xfrm rot="13349970" flipH="1" flipV="1">
            <a:off x="6364083" y="1962653"/>
            <a:ext cx="965258" cy="523220"/>
          </a:xfrm>
          <a:prstGeom prst="rect">
            <a:avLst/>
          </a:prstGeom>
          <a:noFill/>
        </p:spPr>
        <p:txBody>
          <a:bodyPr wrap="square" rtlCol="0">
            <a:spAutoFit/>
          </a:bodyPr>
          <a:lstStyle/>
          <a:p>
            <a:r>
              <a:rPr lang="en-US" sz="2800" dirty="0"/>
              <a:t>7 cm</a:t>
            </a:r>
          </a:p>
        </p:txBody>
      </p:sp>
      <p:cxnSp>
        <p:nvCxnSpPr>
          <p:cNvPr id="23" name="Straight Connector 22">
            <a:extLst>
              <a:ext uri="{FF2B5EF4-FFF2-40B4-BE49-F238E27FC236}">
                <a16:creationId xmlns:a16="http://schemas.microsoft.com/office/drawing/2014/main" id="{0E365E80-062A-4F15-BAEC-A9709F57FB00}"/>
              </a:ext>
            </a:extLst>
          </p:cNvPr>
          <p:cNvCxnSpPr/>
          <p:nvPr/>
        </p:nvCxnSpPr>
        <p:spPr>
          <a:xfrm>
            <a:off x="5519755" y="2971800"/>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96E2F08-E27A-4910-8F73-ED341283BB95}"/>
              </a:ext>
            </a:extLst>
          </p:cNvPr>
          <p:cNvCxnSpPr/>
          <p:nvPr/>
        </p:nvCxnSpPr>
        <p:spPr>
          <a:xfrm>
            <a:off x="6115067" y="2986088"/>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50D7AD10-3CAB-4B09-B4BB-2601E4CB172B}"/>
              </a:ext>
            </a:extLst>
          </p:cNvPr>
          <p:cNvSpPr txBox="1"/>
          <p:nvPr/>
        </p:nvSpPr>
        <p:spPr>
          <a:xfrm>
            <a:off x="5321886" y="842960"/>
            <a:ext cx="321693" cy="523220"/>
          </a:xfrm>
          <a:prstGeom prst="rect">
            <a:avLst/>
          </a:prstGeom>
          <a:noFill/>
        </p:spPr>
        <p:txBody>
          <a:bodyPr wrap="square" rtlCol="0">
            <a:spAutoFit/>
          </a:bodyPr>
          <a:lstStyle/>
          <a:p>
            <a:r>
              <a:rPr lang="en-US" sz="2800" dirty="0"/>
              <a:t>D</a:t>
            </a:r>
          </a:p>
        </p:txBody>
      </p:sp>
      <p:sp>
        <p:nvSpPr>
          <p:cNvPr id="27" name="TextBox 26">
            <a:extLst>
              <a:ext uri="{FF2B5EF4-FFF2-40B4-BE49-F238E27FC236}">
                <a16:creationId xmlns:a16="http://schemas.microsoft.com/office/drawing/2014/main" id="{DE7DEB09-9FFD-44D2-B30D-A6DB20A6BCC0}"/>
              </a:ext>
            </a:extLst>
          </p:cNvPr>
          <p:cNvSpPr txBox="1"/>
          <p:nvPr/>
        </p:nvSpPr>
        <p:spPr>
          <a:xfrm>
            <a:off x="5319281" y="3367740"/>
            <a:ext cx="321693" cy="523220"/>
          </a:xfrm>
          <a:prstGeom prst="rect">
            <a:avLst/>
          </a:prstGeom>
          <a:noFill/>
        </p:spPr>
        <p:txBody>
          <a:bodyPr wrap="square" rtlCol="0">
            <a:spAutoFit/>
          </a:bodyPr>
          <a:lstStyle/>
          <a:p>
            <a:r>
              <a:rPr lang="en-US" sz="2800" dirty="0"/>
              <a:t>E</a:t>
            </a:r>
          </a:p>
        </p:txBody>
      </p:sp>
      <p:sp>
        <p:nvSpPr>
          <p:cNvPr id="28" name="TextBox 27">
            <a:extLst>
              <a:ext uri="{FF2B5EF4-FFF2-40B4-BE49-F238E27FC236}">
                <a16:creationId xmlns:a16="http://schemas.microsoft.com/office/drawing/2014/main" id="{C4A80BF3-5BBD-43BF-9D6B-38CAB87701FF}"/>
              </a:ext>
            </a:extLst>
          </p:cNvPr>
          <p:cNvSpPr txBox="1"/>
          <p:nvPr/>
        </p:nvSpPr>
        <p:spPr>
          <a:xfrm>
            <a:off x="7622174" y="3357560"/>
            <a:ext cx="321693" cy="523220"/>
          </a:xfrm>
          <a:prstGeom prst="rect">
            <a:avLst/>
          </a:prstGeom>
          <a:noFill/>
        </p:spPr>
        <p:txBody>
          <a:bodyPr wrap="square" rtlCol="0">
            <a:spAutoFit/>
          </a:bodyPr>
          <a:lstStyle/>
          <a:p>
            <a:r>
              <a:rPr lang="en-US" sz="2800" dirty="0"/>
              <a:t>F</a:t>
            </a:r>
          </a:p>
        </p:txBody>
      </p:sp>
      <p:sp>
        <p:nvSpPr>
          <p:cNvPr id="29" name="TextBox 28">
            <a:extLst>
              <a:ext uri="{FF2B5EF4-FFF2-40B4-BE49-F238E27FC236}">
                <a16:creationId xmlns:a16="http://schemas.microsoft.com/office/drawing/2014/main" id="{A9ADFE3B-82DC-4778-A743-59072EC7AD32}"/>
              </a:ext>
            </a:extLst>
          </p:cNvPr>
          <p:cNvSpPr txBox="1"/>
          <p:nvPr/>
        </p:nvSpPr>
        <p:spPr>
          <a:xfrm rot="10800000" flipH="1" flipV="1">
            <a:off x="6176980" y="3362980"/>
            <a:ext cx="965258" cy="523220"/>
          </a:xfrm>
          <a:prstGeom prst="rect">
            <a:avLst/>
          </a:prstGeom>
          <a:noFill/>
        </p:spPr>
        <p:txBody>
          <a:bodyPr wrap="square" rtlCol="0">
            <a:spAutoFit/>
          </a:bodyPr>
          <a:lstStyle/>
          <a:p>
            <a:r>
              <a:rPr lang="en-US" sz="2800" dirty="0"/>
              <a:t>4 cm</a:t>
            </a:r>
          </a:p>
        </p:txBody>
      </p:sp>
    </p:spTree>
    <p:extLst>
      <p:ext uri="{BB962C8B-B14F-4D97-AF65-F5344CB8AC3E}">
        <p14:creationId xmlns:p14="http://schemas.microsoft.com/office/powerpoint/2010/main" val="231700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5408" y="64785"/>
            <a:ext cx="7086602" cy="563561"/>
          </a:xfrm>
        </p:spPr>
        <p:txBody>
          <a:bodyPr/>
          <a:lstStyle/>
          <a:p>
            <a:r>
              <a:rPr lang="en-IN" dirty="0"/>
              <a:t>Justification of RHS Congruency Rule</a:t>
            </a:r>
          </a:p>
        </p:txBody>
      </p:sp>
      <p:sp>
        <p:nvSpPr>
          <p:cNvPr id="4" name="Right Triangle 3">
            <a:extLst>
              <a:ext uri="{FF2B5EF4-FFF2-40B4-BE49-F238E27FC236}">
                <a16:creationId xmlns:a16="http://schemas.microsoft.com/office/drawing/2014/main" id="{13367090-9079-4BCB-9F5F-1A7CBFCF2A06}"/>
              </a:ext>
            </a:extLst>
          </p:cNvPr>
          <p:cNvSpPr/>
          <p:nvPr/>
        </p:nvSpPr>
        <p:spPr>
          <a:xfrm>
            <a:off x="1456736" y="1762478"/>
            <a:ext cx="2209800" cy="2014536"/>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656300D-5C91-438B-B8AA-26914C3D1FCF}"/>
              </a:ext>
            </a:extLst>
          </p:cNvPr>
          <p:cNvSpPr txBox="1"/>
          <p:nvPr/>
        </p:nvSpPr>
        <p:spPr>
          <a:xfrm rot="13349970" flipH="1" flipV="1">
            <a:off x="2315352" y="2372579"/>
            <a:ext cx="965258" cy="523220"/>
          </a:xfrm>
          <a:prstGeom prst="rect">
            <a:avLst/>
          </a:prstGeom>
          <a:noFill/>
        </p:spPr>
        <p:txBody>
          <a:bodyPr wrap="square" rtlCol="0">
            <a:spAutoFit/>
          </a:bodyPr>
          <a:lstStyle/>
          <a:p>
            <a:r>
              <a:rPr lang="en-US" sz="2800" dirty="0"/>
              <a:t>7 cm</a:t>
            </a:r>
          </a:p>
        </p:txBody>
      </p:sp>
      <p:cxnSp>
        <p:nvCxnSpPr>
          <p:cNvPr id="15" name="Straight Connector 14">
            <a:extLst>
              <a:ext uri="{FF2B5EF4-FFF2-40B4-BE49-F238E27FC236}">
                <a16:creationId xmlns:a16="http://schemas.microsoft.com/office/drawing/2014/main" id="{67A7DADC-63B5-405A-98A1-8390256688FC}"/>
              </a:ext>
            </a:extLst>
          </p:cNvPr>
          <p:cNvCxnSpPr/>
          <p:nvPr/>
        </p:nvCxnSpPr>
        <p:spPr>
          <a:xfrm>
            <a:off x="1471024" y="3376966"/>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CA2D36C-12D4-4C45-B850-3DD684B0855C}"/>
              </a:ext>
            </a:extLst>
          </p:cNvPr>
          <p:cNvCxnSpPr/>
          <p:nvPr/>
        </p:nvCxnSpPr>
        <p:spPr>
          <a:xfrm>
            <a:off x="2080624" y="3386486"/>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C070FA9-0E3D-4EDA-9526-F04FAA2F5F93}"/>
              </a:ext>
            </a:extLst>
          </p:cNvPr>
          <p:cNvSpPr txBox="1"/>
          <p:nvPr/>
        </p:nvSpPr>
        <p:spPr>
          <a:xfrm>
            <a:off x="1273155" y="1248126"/>
            <a:ext cx="321693" cy="523220"/>
          </a:xfrm>
          <a:prstGeom prst="rect">
            <a:avLst/>
          </a:prstGeom>
          <a:noFill/>
        </p:spPr>
        <p:txBody>
          <a:bodyPr wrap="square" rtlCol="0">
            <a:spAutoFit/>
          </a:bodyPr>
          <a:lstStyle/>
          <a:p>
            <a:r>
              <a:rPr lang="en-US" sz="2800" dirty="0"/>
              <a:t>A</a:t>
            </a:r>
          </a:p>
        </p:txBody>
      </p:sp>
      <p:sp>
        <p:nvSpPr>
          <p:cNvPr id="37" name="TextBox 36">
            <a:extLst>
              <a:ext uri="{FF2B5EF4-FFF2-40B4-BE49-F238E27FC236}">
                <a16:creationId xmlns:a16="http://schemas.microsoft.com/office/drawing/2014/main" id="{1ECA18FA-AF43-47E0-9E48-1D42DAA44BC4}"/>
              </a:ext>
            </a:extLst>
          </p:cNvPr>
          <p:cNvSpPr txBox="1"/>
          <p:nvPr/>
        </p:nvSpPr>
        <p:spPr>
          <a:xfrm>
            <a:off x="1270550" y="3772906"/>
            <a:ext cx="321693" cy="523220"/>
          </a:xfrm>
          <a:prstGeom prst="rect">
            <a:avLst/>
          </a:prstGeom>
          <a:noFill/>
        </p:spPr>
        <p:txBody>
          <a:bodyPr wrap="square" rtlCol="0">
            <a:spAutoFit/>
          </a:bodyPr>
          <a:lstStyle/>
          <a:p>
            <a:r>
              <a:rPr lang="en-US" sz="2800" dirty="0"/>
              <a:t>B</a:t>
            </a:r>
          </a:p>
        </p:txBody>
      </p:sp>
      <p:sp>
        <p:nvSpPr>
          <p:cNvPr id="38" name="TextBox 37">
            <a:extLst>
              <a:ext uri="{FF2B5EF4-FFF2-40B4-BE49-F238E27FC236}">
                <a16:creationId xmlns:a16="http://schemas.microsoft.com/office/drawing/2014/main" id="{37DFE3BE-A022-4F6A-8091-39C086CA141B}"/>
              </a:ext>
            </a:extLst>
          </p:cNvPr>
          <p:cNvSpPr txBox="1"/>
          <p:nvPr/>
        </p:nvSpPr>
        <p:spPr>
          <a:xfrm>
            <a:off x="3573443" y="3762726"/>
            <a:ext cx="321693" cy="523220"/>
          </a:xfrm>
          <a:prstGeom prst="rect">
            <a:avLst/>
          </a:prstGeom>
          <a:noFill/>
        </p:spPr>
        <p:txBody>
          <a:bodyPr wrap="square" rtlCol="0">
            <a:spAutoFit/>
          </a:bodyPr>
          <a:lstStyle/>
          <a:p>
            <a:r>
              <a:rPr lang="en-US" sz="2800" dirty="0"/>
              <a:t>C</a:t>
            </a:r>
          </a:p>
        </p:txBody>
      </p:sp>
      <p:sp>
        <p:nvSpPr>
          <p:cNvPr id="39" name="Content Placeholder 2">
            <a:extLst>
              <a:ext uri="{FF2B5EF4-FFF2-40B4-BE49-F238E27FC236}">
                <a16:creationId xmlns:a16="http://schemas.microsoft.com/office/drawing/2014/main" id="{CCB708E6-33EC-44E3-AB38-B1B13F11BA77}"/>
              </a:ext>
            </a:extLst>
          </p:cNvPr>
          <p:cNvSpPr txBox="1">
            <a:spLocks/>
          </p:cNvSpPr>
          <p:nvPr/>
        </p:nvSpPr>
        <p:spPr>
          <a:xfrm>
            <a:off x="1204328" y="4600686"/>
            <a:ext cx="6553200" cy="1857726"/>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SG" dirty="0"/>
              <a:t>Thus, we get a unique triangle which matches with given triangle.</a:t>
            </a:r>
          </a:p>
          <a:p>
            <a:pPr algn="ctr"/>
            <a:r>
              <a:rPr lang="en-SG" dirty="0"/>
              <a:t>This justifies RHS Congruency criteria.</a:t>
            </a:r>
            <a:endParaRPr lang="en-US" dirty="0"/>
          </a:p>
          <a:p>
            <a:pPr lvl="0"/>
            <a:endParaRPr lang="en-SG" dirty="0"/>
          </a:p>
        </p:txBody>
      </p:sp>
      <p:sp>
        <p:nvSpPr>
          <p:cNvPr id="25" name="TextBox 24">
            <a:extLst>
              <a:ext uri="{FF2B5EF4-FFF2-40B4-BE49-F238E27FC236}">
                <a16:creationId xmlns:a16="http://schemas.microsoft.com/office/drawing/2014/main" id="{ABEC8A20-ACE5-4AA2-ABD5-01D7032F16F0}"/>
              </a:ext>
            </a:extLst>
          </p:cNvPr>
          <p:cNvSpPr txBox="1"/>
          <p:nvPr/>
        </p:nvSpPr>
        <p:spPr>
          <a:xfrm rot="10800000" flipH="1" flipV="1">
            <a:off x="2128249" y="3772905"/>
            <a:ext cx="965258" cy="523220"/>
          </a:xfrm>
          <a:prstGeom prst="rect">
            <a:avLst/>
          </a:prstGeom>
          <a:noFill/>
        </p:spPr>
        <p:txBody>
          <a:bodyPr wrap="square" rtlCol="0">
            <a:spAutoFit/>
          </a:bodyPr>
          <a:lstStyle/>
          <a:p>
            <a:r>
              <a:rPr lang="en-US" sz="2800" dirty="0"/>
              <a:t>4 cm</a:t>
            </a:r>
          </a:p>
        </p:txBody>
      </p:sp>
      <p:sp>
        <p:nvSpPr>
          <p:cNvPr id="21" name="Right Triangle 20">
            <a:extLst>
              <a:ext uri="{FF2B5EF4-FFF2-40B4-BE49-F238E27FC236}">
                <a16:creationId xmlns:a16="http://schemas.microsoft.com/office/drawing/2014/main" id="{C3406F9E-52F9-4810-9D14-6DE9C31CDA0D}"/>
              </a:ext>
            </a:extLst>
          </p:cNvPr>
          <p:cNvSpPr/>
          <p:nvPr/>
        </p:nvSpPr>
        <p:spPr>
          <a:xfrm>
            <a:off x="5709217" y="1767238"/>
            <a:ext cx="2209800" cy="2014536"/>
          </a:xfrm>
          <a:prstGeom prst="r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877D349-96D0-4023-AC7F-B104153231F2}"/>
              </a:ext>
            </a:extLst>
          </p:cNvPr>
          <p:cNvSpPr txBox="1"/>
          <p:nvPr/>
        </p:nvSpPr>
        <p:spPr>
          <a:xfrm rot="13349970" flipH="1" flipV="1">
            <a:off x="6567833" y="2372579"/>
            <a:ext cx="965258" cy="523220"/>
          </a:xfrm>
          <a:prstGeom prst="rect">
            <a:avLst/>
          </a:prstGeom>
          <a:noFill/>
        </p:spPr>
        <p:txBody>
          <a:bodyPr wrap="square" rtlCol="0">
            <a:spAutoFit/>
          </a:bodyPr>
          <a:lstStyle/>
          <a:p>
            <a:r>
              <a:rPr lang="en-US" sz="2800" dirty="0"/>
              <a:t>7 cm</a:t>
            </a:r>
          </a:p>
        </p:txBody>
      </p:sp>
      <p:cxnSp>
        <p:nvCxnSpPr>
          <p:cNvPr id="23" name="Straight Connector 22">
            <a:extLst>
              <a:ext uri="{FF2B5EF4-FFF2-40B4-BE49-F238E27FC236}">
                <a16:creationId xmlns:a16="http://schemas.microsoft.com/office/drawing/2014/main" id="{0E365E80-062A-4F15-BAEC-A9709F57FB00}"/>
              </a:ext>
            </a:extLst>
          </p:cNvPr>
          <p:cNvCxnSpPr/>
          <p:nvPr/>
        </p:nvCxnSpPr>
        <p:spPr>
          <a:xfrm>
            <a:off x="5723505" y="3381726"/>
            <a:ext cx="6096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96E2F08-E27A-4910-8F73-ED341283BB95}"/>
              </a:ext>
            </a:extLst>
          </p:cNvPr>
          <p:cNvCxnSpPr/>
          <p:nvPr/>
        </p:nvCxnSpPr>
        <p:spPr>
          <a:xfrm>
            <a:off x="6318817" y="3396014"/>
            <a:ext cx="0" cy="38100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50D7AD10-3CAB-4B09-B4BB-2601E4CB172B}"/>
              </a:ext>
            </a:extLst>
          </p:cNvPr>
          <p:cNvSpPr txBox="1"/>
          <p:nvPr/>
        </p:nvSpPr>
        <p:spPr>
          <a:xfrm>
            <a:off x="5525636" y="1252886"/>
            <a:ext cx="321693" cy="523220"/>
          </a:xfrm>
          <a:prstGeom prst="rect">
            <a:avLst/>
          </a:prstGeom>
          <a:noFill/>
        </p:spPr>
        <p:txBody>
          <a:bodyPr wrap="square" rtlCol="0">
            <a:spAutoFit/>
          </a:bodyPr>
          <a:lstStyle/>
          <a:p>
            <a:r>
              <a:rPr lang="en-US" sz="2800" dirty="0"/>
              <a:t>D</a:t>
            </a:r>
          </a:p>
        </p:txBody>
      </p:sp>
      <p:sp>
        <p:nvSpPr>
          <p:cNvPr id="27" name="TextBox 26">
            <a:extLst>
              <a:ext uri="{FF2B5EF4-FFF2-40B4-BE49-F238E27FC236}">
                <a16:creationId xmlns:a16="http://schemas.microsoft.com/office/drawing/2014/main" id="{DE7DEB09-9FFD-44D2-B30D-A6DB20A6BCC0}"/>
              </a:ext>
            </a:extLst>
          </p:cNvPr>
          <p:cNvSpPr txBox="1"/>
          <p:nvPr/>
        </p:nvSpPr>
        <p:spPr>
          <a:xfrm>
            <a:off x="5523031" y="3777666"/>
            <a:ext cx="321693" cy="523220"/>
          </a:xfrm>
          <a:prstGeom prst="rect">
            <a:avLst/>
          </a:prstGeom>
          <a:noFill/>
        </p:spPr>
        <p:txBody>
          <a:bodyPr wrap="square" rtlCol="0">
            <a:spAutoFit/>
          </a:bodyPr>
          <a:lstStyle/>
          <a:p>
            <a:r>
              <a:rPr lang="en-US" sz="2800" dirty="0"/>
              <a:t>E</a:t>
            </a:r>
          </a:p>
        </p:txBody>
      </p:sp>
      <p:sp>
        <p:nvSpPr>
          <p:cNvPr id="28" name="TextBox 27">
            <a:extLst>
              <a:ext uri="{FF2B5EF4-FFF2-40B4-BE49-F238E27FC236}">
                <a16:creationId xmlns:a16="http://schemas.microsoft.com/office/drawing/2014/main" id="{C4A80BF3-5BBD-43BF-9D6B-38CAB87701FF}"/>
              </a:ext>
            </a:extLst>
          </p:cNvPr>
          <p:cNvSpPr txBox="1"/>
          <p:nvPr/>
        </p:nvSpPr>
        <p:spPr>
          <a:xfrm>
            <a:off x="7825924" y="3767486"/>
            <a:ext cx="321693" cy="523220"/>
          </a:xfrm>
          <a:prstGeom prst="rect">
            <a:avLst/>
          </a:prstGeom>
          <a:noFill/>
        </p:spPr>
        <p:txBody>
          <a:bodyPr wrap="square" rtlCol="0">
            <a:spAutoFit/>
          </a:bodyPr>
          <a:lstStyle/>
          <a:p>
            <a:r>
              <a:rPr lang="en-US" sz="2800" dirty="0"/>
              <a:t>F</a:t>
            </a:r>
          </a:p>
        </p:txBody>
      </p:sp>
      <p:sp>
        <p:nvSpPr>
          <p:cNvPr id="29" name="TextBox 28">
            <a:extLst>
              <a:ext uri="{FF2B5EF4-FFF2-40B4-BE49-F238E27FC236}">
                <a16:creationId xmlns:a16="http://schemas.microsoft.com/office/drawing/2014/main" id="{A9ADFE3B-82DC-4778-A743-59072EC7AD32}"/>
              </a:ext>
            </a:extLst>
          </p:cNvPr>
          <p:cNvSpPr txBox="1"/>
          <p:nvPr/>
        </p:nvSpPr>
        <p:spPr>
          <a:xfrm rot="10800000" flipH="1" flipV="1">
            <a:off x="6380730" y="3772906"/>
            <a:ext cx="965258" cy="523220"/>
          </a:xfrm>
          <a:prstGeom prst="rect">
            <a:avLst/>
          </a:prstGeom>
          <a:noFill/>
        </p:spPr>
        <p:txBody>
          <a:bodyPr wrap="square" rtlCol="0">
            <a:spAutoFit/>
          </a:bodyPr>
          <a:lstStyle/>
          <a:p>
            <a:r>
              <a:rPr lang="en-US" sz="2800" dirty="0"/>
              <a:t>4 cm</a:t>
            </a:r>
          </a:p>
        </p:txBody>
      </p:sp>
    </p:spTree>
    <p:extLst>
      <p:ext uri="{BB962C8B-B14F-4D97-AF65-F5344CB8AC3E}">
        <p14:creationId xmlns:p14="http://schemas.microsoft.com/office/powerpoint/2010/main" val="153127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1234567296"/>
              </p:ext>
            </p:extLst>
          </p:nvPr>
        </p:nvGraphicFramePr>
        <p:xfrm>
          <a:off x="457200" y="1397001"/>
          <a:ext cx="8229600" cy="4470403"/>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38629">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38629">
                <a:tc>
                  <a:txBody>
                    <a:bodyPr/>
                    <a:lstStyle/>
                    <a:p>
                      <a:r>
                        <a:rPr lang="en-IN" sz="12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None/>
                      </a:pPr>
                      <a:r>
                        <a:rPr lang="en-US" sz="800" dirty="0">
                          <a:hlinkClick r:id="rId2"/>
                        </a:rPr>
                        <a:t>https://pixabay.com/illustrations/forester-triangle-mathematics-pay-2921203/</a:t>
                      </a:r>
                      <a:endParaRPr lang="en-US" sz="800" dirty="0"/>
                    </a:p>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638629">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pic>
        <p:nvPicPr>
          <p:cNvPr id="10" name="Picture 9">
            <a:extLst>
              <a:ext uri="{FF2B5EF4-FFF2-40B4-BE49-F238E27FC236}">
                <a16:creationId xmlns:a16="http://schemas.microsoft.com/office/drawing/2014/main" id="{BBA0B38C-EDEE-48BB-BA04-9711707554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621" y="2096951"/>
            <a:ext cx="765888" cy="417649"/>
          </a:xfrm>
          <a:prstGeom prst="rect">
            <a:avLst/>
          </a:prstGeom>
        </p:spPr>
      </p:pic>
    </p:spTree>
    <p:extLst>
      <p:ext uri="{BB962C8B-B14F-4D97-AF65-F5344CB8AC3E}">
        <p14:creationId xmlns:p14="http://schemas.microsoft.com/office/powerpoint/2010/main" val="42756486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3041</TotalTime>
  <Words>1627</Words>
  <Application>Microsoft Office PowerPoint</Application>
  <PresentationFormat>On-screen Show (4:3)</PresentationFormat>
  <Paragraphs>264</Paragraphs>
  <Slides>16</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Office Theme</vt:lpstr>
      <vt:lpstr>RHS Congruency Rule</vt:lpstr>
      <vt:lpstr>RHS Congruency Criteria Statement</vt:lpstr>
      <vt:lpstr>RHS Congruency Example</vt:lpstr>
      <vt:lpstr>RHS Congruency Example</vt:lpstr>
      <vt:lpstr>RHS Congruency Example</vt:lpstr>
      <vt:lpstr>RHS Congruency Example</vt:lpstr>
      <vt:lpstr>Justification of RHS Congruency Rule</vt:lpstr>
      <vt:lpstr>Justification of RHS Congruency Rule</vt:lpstr>
      <vt:lpstr>Inference – Only One side Known</vt:lpstr>
      <vt:lpstr>Justification of RHS Congruency Rule</vt:lpstr>
      <vt:lpstr>PowerPoint Presentation</vt:lpstr>
      <vt:lpstr>Justification of RHS Congruency Rule</vt:lpstr>
      <vt:lpstr>Justification of RHS Congruency Rule</vt:lpstr>
      <vt:lpstr>Justification of RHS Congruency Rule</vt:lpstr>
      <vt:lpstr>Justification of RHS Congruency Rule</vt:lpstr>
      <vt:lpstr>MM Index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keshaba</dc:creator>
  <cp:lastModifiedBy>GIRIDHAR BALACHANDRAN 170905056</cp:lastModifiedBy>
  <cp:revision>85</cp:revision>
  <dcterms:created xsi:type="dcterms:W3CDTF">2018-12-16T04:20:25Z</dcterms:created>
  <dcterms:modified xsi:type="dcterms:W3CDTF">2021-02-21T11:22:18Z</dcterms:modified>
</cp:coreProperties>
</file>