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5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9" autoAdjust="0"/>
    <p:restoredTop sz="83886" autoAdjust="0"/>
  </p:normalViewPr>
  <p:slideViewPr>
    <p:cSldViewPr>
      <p:cViewPr varScale="1">
        <p:scale>
          <a:sx n="56" d="100"/>
          <a:sy n="56" d="100"/>
        </p:scale>
        <p:origin x="1580" y="3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21-02-2021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quiz-question-game-test-answer-2004350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vectors/panda-confused-questions-shrug-303949/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indent="-228600">
              <a:buAutoNum type="arabicPeriod"/>
            </a:pPr>
            <a:r>
              <a:rPr lang="en-US" dirty="0">
                <a:hlinkClick r:id="rId3"/>
              </a:rPr>
              <a:t>https://pixabay.com/illustrations/quiz-question-game-test-answer-2004350/</a:t>
            </a:r>
            <a:endParaRPr lang="en-US" dirty="0"/>
          </a:p>
          <a:p>
            <a:pPr marL="228600" indent="-228600">
              <a:buAutoNum type="arabicPeriod"/>
            </a:pPr>
            <a:r>
              <a:rPr lang="en-US" dirty="0">
                <a:hlinkClick r:id="rId4"/>
              </a:rPr>
              <a:t>https://pixabay.com/vectors/panda-confused-questions-shrug-303949/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Congruent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triangles – Created  in MS </a:t>
            </a:r>
            <a:r>
              <a:rPr lang="en-US" sz="1200" b="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Powerpoint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maheshmahadevan@yahoo.com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Congruent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triangles – Created  in MS </a:t>
            </a:r>
            <a:r>
              <a:rPr lang="en-US" sz="1200" b="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Powerpoint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maheshmahadevan@yahoo.com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0896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Congruent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triangles – Created  in MS </a:t>
            </a:r>
            <a:r>
              <a:rPr lang="en-US" sz="1200" b="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Powerpoint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maheshmahadevan@yahoo.com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0380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Congruent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triangles – Created  in MS </a:t>
            </a:r>
            <a:r>
              <a:rPr lang="en-US" sz="1200" b="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Powerpoint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maheshmahadevan@yahoo.com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9795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Congruent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triangles – Created  in MS </a:t>
            </a:r>
            <a:r>
              <a:rPr lang="en-US" sz="1200" b="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Powerpoint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maheshmahadevan@yahoo.com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319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Congruent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triangles – Created  in MS </a:t>
            </a:r>
            <a:r>
              <a:rPr lang="en-US" sz="1200" b="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Powerpoint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maheshmahadevan@yahoo.com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7284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Congruent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triangles – Created  in MS </a:t>
            </a:r>
            <a:r>
              <a:rPr lang="en-US" sz="1200" b="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Powerpoint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maheshmahadevan@yahoo.com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128164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Congruent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triangles – Created  in MS </a:t>
            </a:r>
            <a:r>
              <a:rPr lang="en-US" sz="1200" b="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Powerpoint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maheshmahadevan@yahoo.com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71656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Congruent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triangles – Created  in MS </a:t>
            </a:r>
            <a:r>
              <a:rPr lang="en-US" sz="1200" b="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Powerpoint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maheshmahadevan@yahoo.com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7165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panda-confused-questions-shrug-303949/" TargetMode="External"/><Relationship Id="rId2" Type="http://schemas.openxmlformats.org/officeDocument/2006/relationships/hyperlink" Target="https://pixabay.com/illustrations/quiz-question-game-test-answer-2004350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600200"/>
            <a:ext cx="7772400" cy="1617028"/>
          </a:xfrm>
        </p:spPr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Assessment based on Congruency Criteria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8B1FEA-553E-4EBD-8A05-9CBE7C2EFE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23" y="3523296"/>
            <a:ext cx="4392577" cy="29546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3EB99B-5780-4243-B17A-63C6EE3AFE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276600"/>
            <a:ext cx="2704862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E173B4E-96E7-4E1C-B1A0-D642BB7000F1}"/>
              </a:ext>
            </a:extLst>
          </p:cNvPr>
          <p:cNvSpPr txBox="1">
            <a:spLocks/>
          </p:cNvSpPr>
          <p:nvPr/>
        </p:nvSpPr>
        <p:spPr>
          <a:xfrm>
            <a:off x="2213285" y="5080421"/>
            <a:ext cx="4646920" cy="12427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SG" b="1" u="sng" dirty="0">
                <a:solidFill>
                  <a:srgbClr val="00B050"/>
                </a:solidFill>
              </a:rPr>
              <a:t>Solution:</a:t>
            </a:r>
            <a:r>
              <a:rPr lang="en-SG" dirty="0"/>
              <a:t>  ∆CAB         ∆RPQ</a:t>
            </a:r>
          </a:p>
          <a:p>
            <a:r>
              <a:rPr lang="en-SG" dirty="0"/>
              <a:t>                  Criteria: SAS rule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034" y="352097"/>
            <a:ext cx="4788197" cy="586542"/>
          </a:xfrm>
        </p:spPr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Identify the relationship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356" y="1014242"/>
            <a:ext cx="8858009" cy="1500358"/>
          </a:xfrm>
        </p:spPr>
        <p:txBody>
          <a:bodyPr/>
          <a:lstStyle/>
          <a:p>
            <a:r>
              <a:rPr lang="en-IN" dirty="0"/>
              <a:t>Write the congruence relation between the triangles </a:t>
            </a:r>
            <a:r>
              <a:rPr lang="en-SG" dirty="0"/>
              <a:t>∆CAB and ∆RPQ </a:t>
            </a:r>
            <a:r>
              <a:rPr lang="en-IN" dirty="0"/>
              <a:t>shown below and also write the congruence criteria.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7F7C5B-0E23-4A94-8BEA-81AAD982C52D}"/>
              </a:ext>
            </a:extLst>
          </p:cNvPr>
          <p:cNvCxnSpPr/>
          <p:nvPr/>
        </p:nvCxnSpPr>
        <p:spPr>
          <a:xfrm flipH="1">
            <a:off x="2832536" y="2743207"/>
            <a:ext cx="1066800" cy="17526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933C4E9-41E6-493C-BD66-204E573C7104}"/>
              </a:ext>
            </a:extLst>
          </p:cNvPr>
          <p:cNvCxnSpPr/>
          <p:nvPr/>
        </p:nvCxnSpPr>
        <p:spPr>
          <a:xfrm>
            <a:off x="3886200" y="2739397"/>
            <a:ext cx="685800" cy="176022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144F0E0-D0E0-441F-8992-05DFDDBA4742}"/>
              </a:ext>
            </a:extLst>
          </p:cNvPr>
          <p:cNvCxnSpPr>
            <a:cxnSpLocks/>
          </p:cNvCxnSpPr>
          <p:nvPr/>
        </p:nvCxnSpPr>
        <p:spPr>
          <a:xfrm>
            <a:off x="2832536" y="4491997"/>
            <a:ext cx="173946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E7D33E2-669A-463E-90BF-150B7417C722}"/>
              </a:ext>
            </a:extLst>
          </p:cNvPr>
          <p:cNvSpPr txBox="1"/>
          <p:nvPr/>
        </p:nvSpPr>
        <p:spPr>
          <a:xfrm rot="10800000" flipH="1" flipV="1">
            <a:off x="3339505" y="4474006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 cm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B9F0EDA-61AE-4C82-9163-9A761F8EC36C}"/>
              </a:ext>
            </a:extLst>
          </p:cNvPr>
          <p:cNvSpPr txBox="1"/>
          <p:nvPr/>
        </p:nvSpPr>
        <p:spPr>
          <a:xfrm rot="7114858" flipH="1" flipV="1">
            <a:off x="2699407" y="319622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 cm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EF0A12-A150-4A21-A21E-35AB04CEE5B5}"/>
              </a:ext>
            </a:extLst>
          </p:cNvPr>
          <p:cNvSpPr txBox="1"/>
          <p:nvPr/>
        </p:nvSpPr>
        <p:spPr>
          <a:xfrm>
            <a:off x="2474064" y="4237965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0A3F1B1-A3E1-48D9-9480-551FFB896AB7}"/>
              </a:ext>
            </a:extLst>
          </p:cNvPr>
          <p:cNvSpPr txBox="1"/>
          <p:nvPr/>
        </p:nvSpPr>
        <p:spPr>
          <a:xfrm>
            <a:off x="4529955" y="4214656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A3B82EC-8539-46A3-A31E-EE418EBE381C}"/>
              </a:ext>
            </a:extLst>
          </p:cNvPr>
          <p:cNvSpPr txBox="1"/>
          <p:nvPr/>
        </p:nvSpPr>
        <p:spPr>
          <a:xfrm>
            <a:off x="3702268" y="2314909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B90C905-91FE-4204-BCEC-254372437F93}"/>
              </a:ext>
            </a:extLst>
          </p:cNvPr>
          <p:cNvSpPr txBox="1"/>
          <p:nvPr/>
        </p:nvSpPr>
        <p:spPr>
          <a:xfrm>
            <a:off x="3108427" y="3990983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56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ECB2235A-5D70-42F7-A53C-9FEDB742E1D3}"/>
              </a:ext>
            </a:extLst>
          </p:cNvPr>
          <p:cNvSpPr/>
          <p:nvPr/>
        </p:nvSpPr>
        <p:spPr>
          <a:xfrm>
            <a:off x="2895600" y="4167826"/>
            <a:ext cx="268021" cy="683590"/>
          </a:xfrm>
          <a:prstGeom prst="arc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ED722A0-C433-4D7E-B0CF-62D078FAE9BA}"/>
              </a:ext>
            </a:extLst>
          </p:cNvPr>
          <p:cNvCxnSpPr/>
          <p:nvPr/>
        </p:nvCxnSpPr>
        <p:spPr>
          <a:xfrm flipH="1">
            <a:off x="5419586" y="2730064"/>
            <a:ext cx="1066800" cy="17526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FDB6359-BD6A-4FF1-B00E-66B6268902FF}"/>
              </a:ext>
            </a:extLst>
          </p:cNvPr>
          <p:cNvCxnSpPr/>
          <p:nvPr/>
        </p:nvCxnSpPr>
        <p:spPr>
          <a:xfrm>
            <a:off x="6473250" y="2726254"/>
            <a:ext cx="685800" cy="176022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2895E13-08BA-4FF2-BC80-94A0C78AE04E}"/>
              </a:ext>
            </a:extLst>
          </p:cNvPr>
          <p:cNvCxnSpPr>
            <a:cxnSpLocks/>
          </p:cNvCxnSpPr>
          <p:nvPr/>
        </p:nvCxnSpPr>
        <p:spPr>
          <a:xfrm>
            <a:off x="5419586" y="4478854"/>
            <a:ext cx="173946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9B8DEF5-293B-4CF9-8C4C-74C45A2D6CC5}"/>
              </a:ext>
            </a:extLst>
          </p:cNvPr>
          <p:cNvSpPr txBox="1"/>
          <p:nvPr/>
        </p:nvSpPr>
        <p:spPr>
          <a:xfrm rot="10800000" flipH="1" flipV="1">
            <a:off x="5926555" y="4460863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 cm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7EFD56F-BF91-493A-8CEF-820EE96FF149}"/>
              </a:ext>
            </a:extLst>
          </p:cNvPr>
          <p:cNvSpPr txBox="1"/>
          <p:nvPr/>
        </p:nvSpPr>
        <p:spPr>
          <a:xfrm rot="7114858" flipH="1" flipV="1">
            <a:off x="5286457" y="318307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 cm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4D22D26-6029-4B44-8DAB-0012214168B8}"/>
              </a:ext>
            </a:extLst>
          </p:cNvPr>
          <p:cNvSpPr txBox="1"/>
          <p:nvPr/>
        </p:nvSpPr>
        <p:spPr>
          <a:xfrm>
            <a:off x="5061114" y="4224822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F368B5F-474F-4558-974C-D5767AEF252F}"/>
              </a:ext>
            </a:extLst>
          </p:cNvPr>
          <p:cNvSpPr txBox="1"/>
          <p:nvPr/>
        </p:nvSpPr>
        <p:spPr>
          <a:xfrm>
            <a:off x="7117005" y="4201513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Q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77C6729-21D1-46F6-A703-72ABDD030DF2}"/>
              </a:ext>
            </a:extLst>
          </p:cNvPr>
          <p:cNvSpPr txBox="1"/>
          <p:nvPr/>
        </p:nvSpPr>
        <p:spPr>
          <a:xfrm>
            <a:off x="6289318" y="2301766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A12452D-454F-4FEC-8D9C-F6B6E1EE82D0}"/>
              </a:ext>
            </a:extLst>
          </p:cNvPr>
          <p:cNvSpPr txBox="1"/>
          <p:nvPr/>
        </p:nvSpPr>
        <p:spPr>
          <a:xfrm>
            <a:off x="5695477" y="3977840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56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CDE681B0-6473-40CC-B3C8-C71FEB167E23}"/>
              </a:ext>
            </a:extLst>
          </p:cNvPr>
          <p:cNvSpPr/>
          <p:nvPr/>
        </p:nvSpPr>
        <p:spPr>
          <a:xfrm>
            <a:off x="5482650" y="4145058"/>
            <a:ext cx="268021" cy="683590"/>
          </a:xfrm>
          <a:prstGeom prst="arc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DB38EFE-041E-448A-9190-0F8AAC9AC430}"/>
              </a:ext>
            </a:extLst>
          </p:cNvPr>
          <p:cNvCxnSpPr/>
          <p:nvPr/>
        </p:nvCxnSpPr>
        <p:spPr>
          <a:xfrm>
            <a:off x="5133813" y="5373811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8F95B85-44D6-4574-80D7-2FBB6E2A5E4A}"/>
              </a:ext>
            </a:extLst>
          </p:cNvPr>
          <p:cNvCxnSpPr/>
          <p:nvPr/>
        </p:nvCxnSpPr>
        <p:spPr>
          <a:xfrm>
            <a:off x="5129045" y="5483347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07BE854-A09F-455E-A6D2-9E3B851EFFD2}"/>
              </a:ext>
            </a:extLst>
          </p:cNvPr>
          <p:cNvSpPr/>
          <p:nvPr/>
        </p:nvSpPr>
        <p:spPr>
          <a:xfrm>
            <a:off x="5125677" y="5115025"/>
            <a:ext cx="368748" cy="167314"/>
          </a:xfrm>
          <a:custGeom>
            <a:avLst/>
            <a:gdLst>
              <a:gd name="connsiteX0" fmla="*/ 0 w 1157287"/>
              <a:gd name="connsiteY0" fmla="*/ 326347 h 698911"/>
              <a:gd name="connsiteX1" fmla="*/ 500062 w 1157287"/>
              <a:gd name="connsiteY1" fmla="*/ 12022 h 698911"/>
              <a:gd name="connsiteX2" fmla="*/ 785812 w 1157287"/>
              <a:gd name="connsiteY2" fmla="*/ 697822 h 698911"/>
              <a:gd name="connsiteX3" fmla="*/ 1157287 w 1157287"/>
              <a:gd name="connsiteY3" fmla="*/ 183472 h 698911"/>
              <a:gd name="connsiteX4" fmla="*/ 1157287 w 1157287"/>
              <a:gd name="connsiteY4" fmla="*/ 183472 h 69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287" h="698911">
                <a:moveTo>
                  <a:pt x="0" y="326347"/>
                </a:moveTo>
                <a:cubicBezTo>
                  <a:pt x="184546" y="138228"/>
                  <a:pt x="369093" y="-49890"/>
                  <a:pt x="500062" y="12022"/>
                </a:cubicBezTo>
                <a:cubicBezTo>
                  <a:pt x="631031" y="73934"/>
                  <a:pt x="676275" y="669247"/>
                  <a:pt x="785812" y="697822"/>
                </a:cubicBezTo>
                <a:cubicBezTo>
                  <a:pt x="895349" y="726397"/>
                  <a:pt x="1157287" y="183472"/>
                  <a:pt x="1157287" y="183472"/>
                </a:cubicBezTo>
                <a:lnTo>
                  <a:pt x="1157287" y="183472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allAtOnce"/>
      <p:bldP spid="4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E173B4E-96E7-4E1C-B1A0-D642BB7000F1}"/>
              </a:ext>
            </a:extLst>
          </p:cNvPr>
          <p:cNvSpPr txBox="1">
            <a:spLocks/>
          </p:cNvSpPr>
          <p:nvPr/>
        </p:nvSpPr>
        <p:spPr>
          <a:xfrm>
            <a:off x="2213285" y="5080421"/>
            <a:ext cx="4768946" cy="12427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SG" b="1" u="sng" dirty="0">
                <a:solidFill>
                  <a:srgbClr val="00B050"/>
                </a:solidFill>
              </a:rPr>
              <a:t>Solution:</a:t>
            </a:r>
            <a:r>
              <a:rPr lang="en-SG" dirty="0"/>
              <a:t>   ∆HEF         ∆ZXY</a:t>
            </a:r>
          </a:p>
          <a:p>
            <a:r>
              <a:rPr lang="en-SG" dirty="0"/>
              <a:t>                   Criteria: SAS rule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034" y="352097"/>
            <a:ext cx="4788197" cy="586542"/>
          </a:xfrm>
        </p:spPr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Identify the relationship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356" y="1014242"/>
            <a:ext cx="8858009" cy="1500358"/>
          </a:xfrm>
        </p:spPr>
        <p:txBody>
          <a:bodyPr/>
          <a:lstStyle/>
          <a:p>
            <a:r>
              <a:rPr lang="en-IN" dirty="0"/>
              <a:t>Write the congruence relation between the triangles </a:t>
            </a:r>
            <a:r>
              <a:rPr lang="en-SG" dirty="0"/>
              <a:t>∆HEF and ∆ZXY </a:t>
            </a:r>
            <a:r>
              <a:rPr lang="en-IN" dirty="0"/>
              <a:t>shown below and also write the congruence criteria.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7D33E2-669A-463E-90BF-150B7417C722}"/>
              </a:ext>
            </a:extLst>
          </p:cNvPr>
          <p:cNvSpPr txBox="1"/>
          <p:nvPr/>
        </p:nvSpPr>
        <p:spPr>
          <a:xfrm rot="10800000" flipH="1" flipV="1">
            <a:off x="2554003" y="422964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 cm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B9F0EDA-61AE-4C82-9163-9A761F8EC36C}"/>
              </a:ext>
            </a:extLst>
          </p:cNvPr>
          <p:cNvSpPr txBox="1"/>
          <p:nvPr/>
        </p:nvSpPr>
        <p:spPr>
          <a:xfrm rot="10800000" flipH="1" flipV="1">
            <a:off x="1450418" y="3370862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 cm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EF0A12-A150-4A21-A21E-35AB04CEE5B5}"/>
              </a:ext>
            </a:extLst>
          </p:cNvPr>
          <p:cNvSpPr txBox="1"/>
          <p:nvPr/>
        </p:nvSpPr>
        <p:spPr>
          <a:xfrm>
            <a:off x="2163993" y="4185414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0A3F1B1-A3E1-48D9-9480-551FFB896AB7}"/>
              </a:ext>
            </a:extLst>
          </p:cNvPr>
          <p:cNvSpPr txBox="1"/>
          <p:nvPr/>
        </p:nvSpPr>
        <p:spPr>
          <a:xfrm>
            <a:off x="3489422" y="4214663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A3B82EC-8539-46A3-A31E-EE418EBE381C}"/>
              </a:ext>
            </a:extLst>
          </p:cNvPr>
          <p:cNvSpPr txBox="1"/>
          <p:nvPr/>
        </p:nvSpPr>
        <p:spPr>
          <a:xfrm>
            <a:off x="2179759" y="2593097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DB38EFE-041E-448A-9190-0F8AAC9AC430}"/>
              </a:ext>
            </a:extLst>
          </p:cNvPr>
          <p:cNvCxnSpPr/>
          <p:nvPr/>
        </p:nvCxnSpPr>
        <p:spPr>
          <a:xfrm>
            <a:off x="5133813" y="5373811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8F95B85-44D6-4574-80D7-2FBB6E2A5E4A}"/>
              </a:ext>
            </a:extLst>
          </p:cNvPr>
          <p:cNvCxnSpPr/>
          <p:nvPr/>
        </p:nvCxnSpPr>
        <p:spPr>
          <a:xfrm>
            <a:off x="5129045" y="5483347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07BE854-A09F-455E-A6D2-9E3B851EFFD2}"/>
              </a:ext>
            </a:extLst>
          </p:cNvPr>
          <p:cNvSpPr/>
          <p:nvPr/>
        </p:nvSpPr>
        <p:spPr>
          <a:xfrm>
            <a:off x="5125677" y="5115025"/>
            <a:ext cx="368748" cy="167314"/>
          </a:xfrm>
          <a:custGeom>
            <a:avLst/>
            <a:gdLst>
              <a:gd name="connsiteX0" fmla="*/ 0 w 1157287"/>
              <a:gd name="connsiteY0" fmla="*/ 326347 h 698911"/>
              <a:gd name="connsiteX1" fmla="*/ 500062 w 1157287"/>
              <a:gd name="connsiteY1" fmla="*/ 12022 h 698911"/>
              <a:gd name="connsiteX2" fmla="*/ 785812 w 1157287"/>
              <a:gd name="connsiteY2" fmla="*/ 697822 h 698911"/>
              <a:gd name="connsiteX3" fmla="*/ 1157287 w 1157287"/>
              <a:gd name="connsiteY3" fmla="*/ 183472 h 698911"/>
              <a:gd name="connsiteX4" fmla="*/ 1157287 w 1157287"/>
              <a:gd name="connsiteY4" fmla="*/ 183472 h 69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287" h="698911">
                <a:moveTo>
                  <a:pt x="0" y="326347"/>
                </a:moveTo>
                <a:cubicBezTo>
                  <a:pt x="184546" y="138228"/>
                  <a:pt x="369093" y="-49890"/>
                  <a:pt x="500062" y="12022"/>
                </a:cubicBezTo>
                <a:cubicBezTo>
                  <a:pt x="631031" y="73934"/>
                  <a:pt x="676275" y="669247"/>
                  <a:pt x="785812" y="697822"/>
                </a:cubicBezTo>
                <a:cubicBezTo>
                  <a:pt x="895349" y="726397"/>
                  <a:pt x="1157287" y="183472"/>
                  <a:pt x="1157287" y="183472"/>
                </a:cubicBezTo>
                <a:lnTo>
                  <a:pt x="1157287" y="183472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56A2C715-4028-4119-B518-FA71ACEE2C61}"/>
              </a:ext>
            </a:extLst>
          </p:cNvPr>
          <p:cNvSpPr/>
          <p:nvPr/>
        </p:nvSpPr>
        <p:spPr>
          <a:xfrm>
            <a:off x="2364818" y="3015119"/>
            <a:ext cx="1209815" cy="1259964"/>
          </a:xfrm>
          <a:prstGeom prst="rtTriangl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963E707-4DA3-4802-9B4D-2F159FEE2B93}"/>
              </a:ext>
            </a:extLst>
          </p:cNvPr>
          <p:cNvCxnSpPr/>
          <p:nvPr/>
        </p:nvCxnSpPr>
        <p:spPr>
          <a:xfrm>
            <a:off x="2364818" y="4046483"/>
            <a:ext cx="3048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6C132CF-D7EC-44A2-8615-5421632D0B9E}"/>
              </a:ext>
            </a:extLst>
          </p:cNvPr>
          <p:cNvCxnSpPr/>
          <p:nvPr/>
        </p:nvCxnSpPr>
        <p:spPr>
          <a:xfrm>
            <a:off x="2653852" y="4038600"/>
            <a:ext cx="0" cy="228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172432A-598F-4604-8F4A-C6A746235264}"/>
              </a:ext>
            </a:extLst>
          </p:cNvPr>
          <p:cNvSpPr txBox="1"/>
          <p:nvPr/>
        </p:nvSpPr>
        <p:spPr>
          <a:xfrm rot="10800000" flipH="1" flipV="1">
            <a:off x="5976635" y="4161319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 cm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B9C6186-58AD-481D-8FA4-0FBBBC7940F5}"/>
              </a:ext>
            </a:extLst>
          </p:cNvPr>
          <p:cNvSpPr txBox="1"/>
          <p:nvPr/>
        </p:nvSpPr>
        <p:spPr>
          <a:xfrm rot="10800000" flipH="1" flipV="1">
            <a:off x="4873050" y="3302541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 cm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F678881-AB95-4559-B308-36461AB337D5}"/>
              </a:ext>
            </a:extLst>
          </p:cNvPr>
          <p:cNvSpPr txBox="1"/>
          <p:nvPr/>
        </p:nvSpPr>
        <p:spPr>
          <a:xfrm>
            <a:off x="5586625" y="4117093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X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9937ED3-AEE1-4B3B-8903-CA6BE97213D2}"/>
              </a:ext>
            </a:extLst>
          </p:cNvPr>
          <p:cNvSpPr txBox="1"/>
          <p:nvPr/>
        </p:nvSpPr>
        <p:spPr>
          <a:xfrm>
            <a:off x="6912054" y="4146342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7D01805-3AC6-442D-BE58-50ACC2288297}"/>
              </a:ext>
            </a:extLst>
          </p:cNvPr>
          <p:cNvSpPr txBox="1"/>
          <p:nvPr/>
        </p:nvSpPr>
        <p:spPr>
          <a:xfrm>
            <a:off x="5602391" y="2524776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Z</a:t>
            </a:r>
          </a:p>
        </p:txBody>
      </p:sp>
      <p:sp>
        <p:nvSpPr>
          <p:cNvPr id="32" name="Right Triangle 31">
            <a:extLst>
              <a:ext uri="{FF2B5EF4-FFF2-40B4-BE49-F238E27FC236}">
                <a16:creationId xmlns:a16="http://schemas.microsoft.com/office/drawing/2014/main" id="{E59ACC55-9212-4138-8CA9-6568192F6E09}"/>
              </a:ext>
            </a:extLst>
          </p:cNvPr>
          <p:cNvSpPr/>
          <p:nvPr/>
        </p:nvSpPr>
        <p:spPr>
          <a:xfrm>
            <a:off x="5787450" y="2946798"/>
            <a:ext cx="1209815" cy="1259964"/>
          </a:xfrm>
          <a:prstGeom prst="rtTriangl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7DD787C-B879-4FCA-9FC4-B75DE41AA4A8}"/>
              </a:ext>
            </a:extLst>
          </p:cNvPr>
          <p:cNvCxnSpPr/>
          <p:nvPr/>
        </p:nvCxnSpPr>
        <p:spPr>
          <a:xfrm>
            <a:off x="5787450" y="3978162"/>
            <a:ext cx="3048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F0047C6-5870-4C9D-A836-116B1DA049D9}"/>
              </a:ext>
            </a:extLst>
          </p:cNvPr>
          <p:cNvCxnSpPr/>
          <p:nvPr/>
        </p:nvCxnSpPr>
        <p:spPr>
          <a:xfrm>
            <a:off x="6076484" y="3970279"/>
            <a:ext cx="0" cy="228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21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9B90C905-91FE-4204-BCEC-254372437F93}"/>
              </a:ext>
            </a:extLst>
          </p:cNvPr>
          <p:cNvSpPr txBox="1"/>
          <p:nvPr/>
        </p:nvSpPr>
        <p:spPr>
          <a:xfrm>
            <a:off x="3258204" y="4054047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65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CB27D62-676C-4369-8A10-F9B508DF85BA}"/>
              </a:ext>
            </a:extLst>
          </p:cNvPr>
          <p:cNvSpPr txBox="1"/>
          <p:nvPr/>
        </p:nvSpPr>
        <p:spPr>
          <a:xfrm>
            <a:off x="3834769" y="4059293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45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E173B4E-96E7-4E1C-B1A0-D642BB7000F1}"/>
              </a:ext>
            </a:extLst>
          </p:cNvPr>
          <p:cNvSpPr txBox="1">
            <a:spLocks/>
          </p:cNvSpPr>
          <p:nvPr/>
        </p:nvSpPr>
        <p:spPr>
          <a:xfrm>
            <a:off x="2213284" y="5080421"/>
            <a:ext cx="5025715" cy="12427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SG" b="1" u="sng" dirty="0">
                <a:solidFill>
                  <a:srgbClr val="00B050"/>
                </a:solidFill>
              </a:rPr>
              <a:t>Solution:</a:t>
            </a:r>
            <a:r>
              <a:rPr lang="en-SG" b="1" dirty="0">
                <a:solidFill>
                  <a:srgbClr val="00B050"/>
                </a:solidFill>
              </a:rPr>
              <a:t>   </a:t>
            </a:r>
            <a:r>
              <a:rPr lang="en-SG" dirty="0"/>
              <a:t>∆HGI         ∆SLT</a:t>
            </a:r>
          </a:p>
          <a:p>
            <a:r>
              <a:rPr lang="en-SG" dirty="0"/>
              <a:t>                   Criteria: ASA rule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034" y="352097"/>
            <a:ext cx="4788197" cy="586542"/>
          </a:xfrm>
        </p:spPr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Identify the relationship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356" y="1014242"/>
            <a:ext cx="8858009" cy="1500358"/>
          </a:xfrm>
        </p:spPr>
        <p:txBody>
          <a:bodyPr/>
          <a:lstStyle/>
          <a:p>
            <a:r>
              <a:rPr lang="en-IN" dirty="0"/>
              <a:t>Write the congruence relation between the triangles </a:t>
            </a:r>
            <a:r>
              <a:rPr lang="en-SG" dirty="0"/>
              <a:t>∆HGI and ∆SLT </a:t>
            </a:r>
            <a:r>
              <a:rPr lang="en-IN" dirty="0"/>
              <a:t>shown below and also write the congruence criteria.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7D33E2-669A-463E-90BF-150B7417C722}"/>
              </a:ext>
            </a:extLst>
          </p:cNvPr>
          <p:cNvSpPr txBox="1"/>
          <p:nvPr/>
        </p:nvSpPr>
        <p:spPr>
          <a:xfrm rot="10800000" flipH="1" flipV="1">
            <a:off x="3339505" y="4474006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 cm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EF0A12-A150-4A21-A21E-35AB04CEE5B5}"/>
              </a:ext>
            </a:extLst>
          </p:cNvPr>
          <p:cNvSpPr txBox="1"/>
          <p:nvPr/>
        </p:nvSpPr>
        <p:spPr>
          <a:xfrm>
            <a:off x="2667000" y="419100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A3B82EC-8539-46A3-A31E-EE418EBE381C}"/>
              </a:ext>
            </a:extLst>
          </p:cNvPr>
          <p:cNvSpPr txBox="1"/>
          <p:nvPr/>
        </p:nvSpPr>
        <p:spPr>
          <a:xfrm>
            <a:off x="3276600" y="244858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4D22D26-6029-4B44-8DAB-0012214168B8}"/>
              </a:ext>
            </a:extLst>
          </p:cNvPr>
          <p:cNvSpPr txBox="1"/>
          <p:nvPr/>
        </p:nvSpPr>
        <p:spPr>
          <a:xfrm>
            <a:off x="4660209" y="4232705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DB38EFE-041E-448A-9190-0F8AAC9AC430}"/>
              </a:ext>
            </a:extLst>
          </p:cNvPr>
          <p:cNvCxnSpPr/>
          <p:nvPr/>
        </p:nvCxnSpPr>
        <p:spPr>
          <a:xfrm>
            <a:off x="5133813" y="5373811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8F95B85-44D6-4574-80D7-2FBB6E2A5E4A}"/>
              </a:ext>
            </a:extLst>
          </p:cNvPr>
          <p:cNvCxnSpPr/>
          <p:nvPr/>
        </p:nvCxnSpPr>
        <p:spPr>
          <a:xfrm>
            <a:off x="5129045" y="5483347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07BE854-A09F-455E-A6D2-9E3B851EFFD2}"/>
              </a:ext>
            </a:extLst>
          </p:cNvPr>
          <p:cNvSpPr/>
          <p:nvPr/>
        </p:nvSpPr>
        <p:spPr>
          <a:xfrm>
            <a:off x="5125677" y="5115025"/>
            <a:ext cx="368748" cy="167314"/>
          </a:xfrm>
          <a:custGeom>
            <a:avLst/>
            <a:gdLst>
              <a:gd name="connsiteX0" fmla="*/ 0 w 1157287"/>
              <a:gd name="connsiteY0" fmla="*/ 326347 h 698911"/>
              <a:gd name="connsiteX1" fmla="*/ 500062 w 1157287"/>
              <a:gd name="connsiteY1" fmla="*/ 12022 h 698911"/>
              <a:gd name="connsiteX2" fmla="*/ 785812 w 1157287"/>
              <a:gd name="connsiteY2" fmla="*/ 697822 h 698911"/>
              <a:gd name="connsiteX3" fmla="*/ 1157287 w 1157287"/>
              <a:gd name="connsiteY3" fmla="*/ 183472 h 698911"/>
              <a:gd name="connsiteX4" fmla="*/ 1157287 w 1157287"/>
              <a:gd name="connsiteY4" fmla="*/ 183472 h 69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287" h="698911">
                <a:moveTo>
                  <a:pt x="0" y="326347"/>
                </a:moveTo>
                <a:cubicBezTo>
                  <a:pt x="184546" y="138228"/>
                  <a:pt x="369093" y="-49890"/>
                  <a:pt x="500062" y="12022"/>
                </a:cubicBezTo>
                <a:cubicBezTo>
                  <a:pt x="631031" y="73934"/>
                  <a:pt x="676275" y="669247"/>
                  <a:pt x="785812" y="697822"/>
                </a:cubicBezTo>
                <a:cubicBezTo>
                  <a:pt x="895349" y="726397"/>
                  <a:pt x="1157287" y="183472"/>
                  <a:pt x="1157287" y="183472"/>
                </a:cubicBezTo>
                <a:lnTo>
                  <a:pt x="1157287" y="183472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603DE31-8D8F-46F5-91FF-DD54E3ED5FBF}"/>
              </a:ext>
            </a:extLst>
          </p:cNvPr>
          <p:cNvCxnSpPr>
            <a:cxnSpLocks/>
          </p:cNvCxnSpPr>
          <p:nvPr/>
        </p:nvCxnSpPr>
        <p:spPr>
          <a:xfrm flipH="1">
            <a:off x="3094411" y="2890666"/>
            <a:ext cx="385212" cy="160513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23D95D-D63C-4E64-A522-A29C46B460F4}"/>
              </a:ext>
            </a:extLst>
          </p:cNvPr>
          <p:cNvCxnSpPr>
            <a:cxnSpLocks/>
          </p:cNvCxnSpPr>
          <p:nvPr/>
        </p:nvCxnSpPr>
        <p:spPr>
          <a:xfrm>
            <a:off x="3084779" y="4485398"/>
            <a:ext cx="1606023" cy="2880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D5752C2-D347-4F7C-81F4-75FC9C79FE26}"/>
              </a:ext>
            </a:extLst>
          </p:cNvPr>
          <p:cNvCxnSpPr>
            <a:cxnSpLocks/>
          </p:cNvCxnSpPr>
          <p:nvPr/>
        </p:nvCxnSpPr>
        <p:spPr>
          <a:xfrm>
            <a:off x="3469998" y="2866204"/>
            <a:ext cx="1212921" cy="165011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Arc 20">
            <a:extLst>
              <a:ext uri="{FF2B5EF4-FFF2-40B4-BE49-F238E27FC236}">
                <a16:creationId xmlns:a16="http://schemas.microsoft.com/office/drawing/2014/main" id="{1B22FE29-2CD2-45D0-AEDB-D5C7C9DF3972}"/>
              </a:ext>
            </a:extLst>
          </p:cNvPr>
          <p:cNvSpPr/>
          <p:nvPr/>
        </p:nvSpPr>
        <p:spPr>
          <a:xfrm>
            <a:off x="3013378" y="4147959"/>
            <a:ext cx="324781" cy="720958"/>
          </a:xfrm>
          <a:prstGeom prst="arc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D594CD8E-3026-4F7A-941E-43611C4647A9}"/>
              </a:ext>
            </a:extLst>
          </p:cNvPr>
          <p:cNvSpPr/>
          <p:nvPr/>
        </p:nvSpPr>
        <p:spPr>
          <a:xfrm rot="14410221">
            <a:off x="4390291" y="4141127"/>
            <a:ext cx="372161" cy="469033"/>
          </a:xfrm>
          <a:prstGeom prst="arc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DD84F30-5876-41E3-A764-ADF4F651A767}"/>
              </a:ext>
            </a:extLst>
          </p:cNvPr>
          <p:cNvSpPr txBox="1"/>
          <p:nvPr/>
        </p:nvSpPr>
        <p:spPr>
          <a:xfrm>
            <a:off x="6230004" y="4043867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65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AA07F1E-27E7-45C8-A85B-1031B211890D}"/>
              </a:ext>
            </a:extLst>
          </p:cNvPr>
          <p:cNvSpPr txBox="1"/>
          <p:nvPr/>
        </p:nvSpPr>
        <p:spPr>
          <a:xfrm>
            <a:off x="6806569" y="4049113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45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D837DFE-7832-4CD7-B565-71A403064690}"/>
              </a:ext>
            </a:extLst>
          </p:cNvPr>
          <p:cNvSpPr txBox="1"/>
          <p:nvPr/>
        </p:nvSpPr>
        <p:spPr>
          <a:xfrm rot="10800000" flipH="1" flipV="1">
            <a:off x="6311305" y="4463826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 cm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7D9202C-7C31-42B3-B2D5-63367AD051D6}"/>
              </a:ext>
            </a:extLst>
          </p:cNvPr>
          <p:cNvSpPr txBox="1"/>
          <p:nvPr/>
        </p:nvSpPr>
        <p:spPr>
          <a:xfrm>
            <a:off x="5638800" y="418082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336B60B-6059-4593-9A6E-F951A63044F3}"/>
              </a:ext>
            </a:extLst>
          </p:cNvPr>
          <p:cNvSpPr txBox="1"/>
          <p:nvPr/>
        </p:nvSpPr>
        <p:spPr>
          <a:xfrm>
            <a:off x="6248400" y="243840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21BFA58-9EBC-467C-BABA-751E90750226}"/>
              </a:ext>
            </a:extLst>
          </p:cNvPr>
          <p:cNvSpPr txBox="1"/>
          <p:nvPr/>
        </p:nvSpPr>
        <p:spPr>
          <a:xfrm>
            <a:off x="7624126" y="4222525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D12BBBBF-0F91-40F9-836C-A5EF0AE2F029}"/>
              </a:ext>
            </a:extLst>
          </p:cNvPr>
          <p:cNvCxnSpPr>
            <a:cxnSpLocks/>
          </p:cNvCxnSpPr>
          <p:nvPr/>
        </p:nvCxnSpPr>
        <p:spPr>
          <a:xfrm flipH="1">
            <a:off x="6056586" y="2880486"/>
            <a:ext cx="385212" cy="160513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797921E-0E9E-438F-AFC4-097FBE4C70B2}"/>
              </a:ext>
            </a:extLst>
          </p:cNvPr>
          <p:cNvCxnSpPr>
            <a:cxnSpLocks/>
          </p:cNvCxnSpPr>
          <p:nvPr/>
        </p:nvCxnSpPr>
        <p:spPr>
          <a:xfrm>
            <a:off x="6064462" y="4475218"/>
            <a:ext cx="1606023" cy="28805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71577FB7-233B-4E61-B221-D119554C1326}"/>
              </a:ext>
            </a:extLst>
          </p:cNvPr>
          <p:cNvCxnSpPr>
            <a:cxnSpLocks/>
          </p:cNvCxnSpPr>
          <p:nvPr/>
        </p:nvCxnSpPr>
        <p:spPr>
          <a:xfrm>
            <a:off x="6441798" y="2856024"/>
            <a:ext cx="1212921" cy="165011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Arc 64">
            <a:extLst>
              <a:ext uri="{FF2B5EF4-FFF2-40B4-BE49-F238E27FC236}">
                <a16:creationId xmlns:a16="http://schemas.microsoft.com/office/drawing/2014/main" id="{33E09A8C-3C4D-4980-AD47-C0E128857B68}"/>
              </a:ext>
            </a:extLst>
          </p:cNvPr>
          <p:cNvSpPr/>
          <p:nvPr/>
        </p:nvSpPr>
        <p:spPr>
          <a:xfrm>
            <a:off x="5985178" y="4137779"/>
            <a:ext cx="324781" cy="720958"/>
          </a:xfrm>
          <a:prstGeom prst="arc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Arc 65">
            <a:extLst>
              <a:ext uri="{FF2B5EF4-FFF2-40B4-BE49-F238E27FC236}">
                <a16:creationId xmlns:a16="http://schemas.microsoft.com/office/drawing/2014/main" id="{1EFD9D67-0307-41FA-B983-B8B1F9466C16}"/>
              </a:ext>
            </a:extLst>
          </p:cNvPr>
          <p:cNvSpPr/>
          <p:nvPr/>
        </p:nvSpPr>
        <p:spPr>
          <a:xfrm rot="14410221">
            <a:off x="7362091" y="4130947"/>
            <a:ext cx="372161" cy="469033"/>
          </a:xfrm>
          <a:prstGeom prst="arc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88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AE173B4E-96E7-4E1C-B1A0-D642BB7000F1}"/>
              </a:ext>
            </a:extLst>
          </p:cNvPr>
          <p:cNvSpPr txBox="1">
            <a:spLocks/>
          </p:cNvSpPr>
          <p:nvPr/>
        </p:nvSpPr>
        <p:spPr>
          <a:xfrm>
            <a:off x="2213285" y="5080421"/>
            <a:ext cx="4903720" cy="12427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SG" b="1" u="sng" dirty="0">
                <a:solidFill>
                  <a:srgbClr val="00B050"/>
                </a:solidFill>
              </a:rPr>
              <a:t>Solution:</a:t>
            </a:r>
            <a:r>
              <a:rPr lang="en-SG" b="1" dirty="0">
                <a:solidFill>
                  <a:srgbClr val="00B050"/>
                </a:solidFill>
              </a:rPr>
              <a:t>    </a:t>
            </a:r>
            <a:r>
              <a:rPr lang="en-SG" dirty="0"/>
              <a:t>∆KIJ          ∆OMN</a:t>
            </a:r>
          </a:p>
          <a:p>
            <a:r>
              <a:rPr lang="en-SG" dirty="0"/>
              <a:t>                    Criteria: SSS rule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034" y="352097"/>
            <a:ext cx="4788197" cy="586542"/>
          </a:xfrm>
        </p:spPr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Identify the relationship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356" y="1014242"/>
            <a:ext cx="8858009" cy="1500358"/>
          </a:xfrm>
        </p:spPr>
        <p:txBody>
          <a:bodyPr/>
          <a:lstStyle/>
          <a:p>
            <a:r>
              <a:rPr lang="en-IN" dirty="0"/>
              <a:t>Write the congruence relation between the triangles </a:t>
            </a:r>
            <a:r>
              <a:rPr lang="en-SG" dirty="0"/>
              <a:t>∆KIJ and ∆OMN </a:t>
            </a:r>
            <a:r>
              <a:rPr lang="en-IN" dirty="0"/>
              <a:t>shown below and also write the congruence criteria.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7D33E2-669A-463E-90BF-150B7417C722}"/>
              </a:ext>
            </a:extLst>
          </p:cNvPr>
          <p:cNvSpPr txBox="1"/>
          <p:nvPr/>
        </p:nvSpPr>
        <p:spPr>
          <a:xfrm rot="10800000" flipH="1" flipV="1">
            <a:off x="2557395" y="3940606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5 cm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EF0A12-A150-4A21-A21E-35AB04CEE5B5}"/>
              </a:ext>
            </a:extLst>
          </p:cNvPr>
          <p:cNvSpPr txBox="1"/>
          <p:nvPr/>
        </p:nvSpPr>
        <p:spPr>
          <a:xfrm>
            <a:off x="1802353" y="3743979"/>
            <a:ext cx="301049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0A3F1B1-A3E1-48D9-9480-551FFB896AB7}"/>
              </a:ext>
            </a:extLst>
          </p:cNvPr>
          <p:cNvSpPr txBox="1"/>
          <p:nvPr/>
        </p:nvSpPr>
        <p:spPr>
          <a:xfrm>
            <a:off x="4100355" y="3722954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J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A3B82EC-8539-46A3-A31E-EE418EBE381C}"/>
              </a:ext>
            </a:extLst>
          </p:cNvPr>
          <p:cNvSpPr txBox="1"/>
          <p:nvPr/>
        </p:nvSpPr>
        <p:spPr>
          <a:xfrm>
            <a:off x="2384547" y="281940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K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DB38EFE-041E-448A-9190-0F8AAC9AC430}"/>
              </a:ext>
            </a:extLst>
          </p:cNvPr>
          <p:cNvCxnSpPr/>
          <p:nvPr/>
        </p:nvCxnSpPr>
        <p:spPr>
          <a:xfrm>
            <a:off x="5133813" y="5373811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8F95B85-44D6-4574-80D7-2FBB6E2A5E4A}"/>
              </a:ext>
            </a:extLst>
          </p:cNvPr>
          <p:cNvCxnSpPr/>
          <p:nvPr/>
        </p:nvCxnSpPr>
        <p:spPr>
          <a:xfrm>
            <a:off x="5129045" y="5483347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07BE854-A09F-455E-A6D2-9E3B851EFFD2}"/>
              </a:ext>
            </a:extLst>
          </p:cNvPr>
          <p:cNvSpPr/>
          <p:nvPr/>
        </p:nvSpPr>
        <p:spPr>
          <a:xfrm>
            <a:off x="5125677" y="5115025"/>
            <a:ext cx="368748" cy="167314"/>
          </a:xfrm>
          <a:custGeom>
            <a:avLst/>
            <a:gdLst>
              <a:gd name="connsiteX0" fmla="*/ 0 w 1157287"/>
              <a:gd name="connsiteY0" fmla="*/ 326347 h 698911"/>
              <a:gd name="connsiteX1" fmla="*/ 500062 w 1157287"/>
              <a:gd name="connsiteY1" fmla="*/ 12022 h 698911"/>
              <a:gd name="connsiteX2" fmla="*/ 785812 w 1157287"/>
              <a:gd name="connsiteY2" fmla="*/ 697822 h 698911"/>
              <a:gd name="connsiteX3" fmla="*/ 1157287 w 1157287"/>
              <a:gd name="connsiteY3" fmla="*/ 183472 h 698911"/>
              <a:gd name="connsiteX4" fmla="*/ 1157287 w 1157287"/>
              <a:gd name="connsiteY4" fmla="*/ 183472 h 69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287" h="698911">
                <a:moveTo>
                  <a:pt x="0" y="326347"/>
                </a:moveTo>
                <a:cubicBezTo>
                  <a:pt x="184546" y="138228"/>
                  <a:pt x="369093" y="-49890"/>
                  <a:pt x="500062" y="12022"/>
                </a:cubicBezTo>
                <a:cubicBezTo>
                  <a:pt x="631031" y="73934"/>
                  <a:pt x="676275" y="669247"/>
                  <a:pt x="785812" y="697822"/>
                </a:cubicBezTo>
                <a:cubicBezTo>
                  <a:pt x="895349" y="726397"/>
                  <a:pt x="1157287" y="183472"/>
                  <a:pt x="1157287" y="183472"/>
                </a:cubicBezTo>
                <a:lnTo>
                  <a:pt x="1157287" y="183472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F3EDD0E-8C24-4D1C-95CC-0011794538EB}"/>
              </a:ext>
            </a:extLst>
          </p:cNvPr>
          <p:cNvCxnSpPr>
            <a:cxnSpLocks/>
          </p:cNvCxnSpPr>
          <p:nvPr/>
        </p:nvCxnSpPr>
        <p:spPr>
          <a:xfrm flipH="1">
            <a:off x="2092372" y="3296316"/>
            <a:ext cx="484003" cy="65937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00D32B-3F6E-4BD1-9912-DC8E3805BD44}"/>
              </a:ext>
            </a:extLst>
          </p:cNvPr>
          <p:cNvCxnSpPr>
            <a:cxnSpLocks/>
          </p:cNvCxnSpPr>
          <p:nvPr/>
        </p:nvCxnSpPr>
        <p:spPr>
          <a:xfrm>
            <a:off x="2079132" y="3967623"/>
            <a:ext cx="2011598" cy="2656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278BE54-7F49-4FF3-968C-A21BF0DA543E}"/>
              </a:ext>
            </a:extLst>
          </p:cNvPr>
          <p:cNvCxnSpPr>
            <a:cxnSpLocks/>
          </p:cNvCxnSpPr>
          <p:nvPr/>
        </p:nvCxnSpPr>
        <p:spPr>
          <a:xfrm>
            <a:off x="2557138" y="3301117"/>
            <a:ext cx="1528585" cy="68824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C2FF3E85-B0E7-45B3-94CB-7D0C178037A6}"/>
              </a:ext>
            </a:extLst>
          </p:cNvPr>
          <p:cNvSpPr txBox="1"/>
          <p:nvPr/>
        </p:nvSpPr>
        <p:spPr>
          <a:xfrm rot="10800000" flipH="1" flipV="1">
            <a:off x="1428550" y="327774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 cm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1D146CC-B02E-45EE-8A81-9EA150170D76}"/>
              </a:ext>
            </a:extLst>
          </p:cNvPr>
          <p:cNvSpPr txBox="1"/>
          <p:nvPr/>
        </p:nvSpPr>
        <p:spPr>
          <a:xfrm rot="10800000" flipH="1" flipV="1">
            <a:off x="3225897" y="323929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 cm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7055992-C2A6-4E00-828A-B7BF5B82EE08}"/>
              </a:ext>
            </a:extLst>
          </p:cNvPr>
          <p:cNvSpPr txBox="1"/>
          <p:nvPr/>
        </p:nvSpPr>
        <p:spPr>
          <a:xfrm rot="10800000" flipH="1" flipV="1">
            <a:off x="6383309" y="397771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5 cm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E1A41E9-EF32-4C0D-894C-F83AAB1D502E}"/>
              </a:ext>
            </a:extLst>
          </p:cNvPr>
          <p:cNvSpPr txBox="1"/>
          <p:nvPr/>
        </p:nvSpPr>
        <p:spPr>
          <a:xfrm>
            <a:off x="5465381" y="3781090"/>
            <a:ext cx="301049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699E0A7-B792-47A4-85C2-0B0E5F212F74}"/>
              </a:ext>
            </a:extLst>
          </p:cNvPr>
          <p:cNvSpPr txBox="1"/>
          <p:nvPr/>
        </p:nvSpPr>
        <p:spPr>
          <a:xfrm>
            <a:off x="6231507" y="281940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6F93CFE-1944-4889-AC36-23F423F5D549}"/>
              </a:ext>
            </a:extLst>
          </p:cNvPr>
          <p:cNvSpPr txBox="1"/>
          <p:nvPr/>
        </p:nvSpPr>
        <p:spPr>
          <a:xfrm rot="10800000" flipH="1" flipV="1">
            <a:off x="5302589" y="332448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 cm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40728D3-E759-4C2C-A494-4499D670D6AF}"/>
              </a:ext>
            </a:extLst>
          </p:cNvPr>
          <p:cNvSpPr txBox="1"/>
          <p:nvPr/>
        </p:nvSpPr>
        <p:spPr>
          <a:xfrm rot="10800000" flipH="1" flipV="1">
            <a:off x="7042183" y="3266782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 cm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8A57ED0-D88B-437F-BFF8-A10EE543C85E}"/>
              </a:ext>
            </a:extLst>
          </p:cNvPr>
          <p:cNvSpPr txBox="1"/>
          <p:nvPr/>
        </p:nvSpPr>
        <p:spPr>
          <a:xfrm>
            <a:off x="7907907" y="379982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N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F9265168-56D2-4982-A00D-35B88924D119}"/>
              </a:ext>
            </a:extLst>
          </p:cNvPr>
          <p:cNvCxnSpPr>
            <a:cxnSpLocks/>
          </p:cNvCxnSpPr>
          <p:nvPr/>
        </p:nvCxnSpPr>
        <p:spPr>
          <a:xfrm flipH="1">
            <a:off x="5936067" y="3350597"/>
            <a:ext cx="484003" cy="65937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FB3647A-6BCD-4A32-81CF-4E31F3C076F7}"/>
              </a:ext>
            </a:extLst>
          </p:cNvPr>
          <p:cNvCxnSpPr>
            <a:cxnSpLocks/>
          </p:cNvCxnSpPr>
          <p:nvPr/>
        </p:nvCxnSpPr>
        <p:spPr>
          <a:xfrm>
            <a:off x="5922827" y="4021904"/>
            <a:ext cx="2011598" cy="2656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97233D3B-E910-4115-94C3-1830FFA41F83}"/>
              </a:ext>
            </a:extLst>
          </p:cNvPr>
          <p:cNvCxnSpPr>
            <a:cxnSpLocks/>
          </p:cNvCxnSpPr>
          <p:nvPr/>
        </p:nvCxnSpPr>
        <p:spPr>
          <a:xfrm>
            <a:off x="6400833" y="3355398"/>
            <a:ext cx="1528585" cy="68824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8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>
            <a:extLst>
              <a:ext uri="{FF2B5EF4-FFF2-40B4-BE49-F238E27FC236}">
                <a16:creationId xmlns:a16="http://schemas.microsoft.com/office/drawing/2014/main" id="{1D0C3FCB-D500-41BF-9B38-6AA718BA2924}"/>
              </a:ext>
            </a:extLst>
          </p:cNvPr>
          <p:cNvSpPr txBox="1"/>
          <p:nvPr/>
        </p:nvSpPr>
        <p:spPr>
          <a:xfrm rot="10800000" flipH="1" flipV="1">
            <a:off x="7997170" y="3693906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2cm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0AF5A3A-E022-4799-B97C-115052FD651C}"/>
              </a:ext>
            </a:extLst>
          </p:cNvPr>
          <p:cNvSpPr txBox="1"/>
          <p:nvPr/>
        </p:nvSpPr>
        <p:spPr>
          <a:xfrm rot="13047261" flipH="1" flipV="1">
            <a:off x="2432982" y="3643963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4cm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7322E2B-D31E-4D35-89F8-110887F48AC7}"/>
              </a:ext>
            </a:extLst>
          </p:cNvPr>
          <p:cNvSpPr txBox="1"/>
          <p:nvPr/>
        </p:nvSpPr>
        <p:spPr>
          <a:xfrm rot="10800000" flipH="1" flipV="1">
            <a:off x="6369798" y="3851343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2cm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9411" y="241735"/>
            <a:ext cx="3597443" cy="586542"/>
          </a:xfrm>
        </p:spPr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Find the right pair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416" y="974834"/>
            <a:ext cx="8052735" cy="102476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Identify the congruent triangles based on SSS criterion</a:t>
            </a:r>
            <a:endParaRPr lang="en-IN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D36A94B2-D671-40D8-B40A-A8D90D80E106}"/>
              </a:ext>
            </a:extLst>
          </p:cNvPr>
          <p:cNvSpPr txBox="1">
            <a:spLocks/>
          </p:cNvSpPr>
          <p:nvPr/>
        </p:nvSpPr>
        <p:spPr>
          <a:xfrm>
            <a:off x="2418243" y="5080421"/>
            <a:ext cx="4646920" cy="12427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SG" b="1" u="sng" dirty="0">
                <a:solidFill>
                  <a:srgbClr val="00B050"/>
                </a:solidFill>
              </a:rPr>
              <a:t>Solution:</a:t>
            </a:r>
            <a:r>
              <a:rPr lang="en-SG" b="1" dirty="0">
                <a:solidFill>
                  <a:srgbClr val="00B050"/>
                </a:solidFill>
              </a:rPr>
              <a:t>  </a:t>
            </a:r>
            <a:r>
              <a:rPr lang="en-SG" dirty="0"/>
              <a:t>∆ABC         ∆DEF</a:t>
            </a:r>
          </a:p>
          <a:p>
            <a:r>
              <a:rPr lang="en-SG" dirty="0"/>
              <a:t>	         ∆GHI         ∆LKJ                  </a:t>
            </a:r>
            <a:endParaRPr lang="en-IN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5F5586F-CEC0-42CD-8DD3-A112D205BC61}"/>
              </a:ext>
            </a:extLst>
          </p:cNvPr>
          <p:cNvCxnSpPr/>
          <p:nvPr/>
        </p:nvCxnSpPr>
        <p:spPr>
          <a:xfrm>
            <a:off x="5315122" y="5373811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AFA72C8-3308-4C87-AA19-5AF4AFA446B6}"/>
              </a:ext>
            </a:extLst>
          </p:cNvPr>
          <p:cNvCxnSpPr/>
          <p:nvPr/>
        </p:nvCxnSpPr>
        <p:spPr>
          <a:xfrm>
            <a:off x="5310354" y="5483347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9CBB98B-AFB3-4D3C-972E-684C8751CD31}"/>
              </a:ext>
            </a:extLst>
          </p:cNvPr>
          <p:cNvSpPr/>
          <p:nvPr/>
        </p:nvSpPr>
        <p:spPr>
          <a:xfrm>
            <a:off x="5306986" y="5115025"/>
            <a:ext cx="368748" cy="167314"/>
          </a:xfrm>
          <a:custGeom>
            <a:avLst/>
            <a:gdLst>
              <a:gd name="connsiteX0" fmla="*/ 0 w 1157287"/>
              <a:gd name="connsiteY0" fmla="*/ 326347 h 698911"/>
              <a:gd name="connsiteX1" fmla="*/ 500062 w 1157287"/>
              <a:gd name="connsiteY1" fmla="*/ 12022 h 698911"/>
              <a:gd name="connsiteX2" fmla="*/ 785812 w 1157287"/>
              <a:gd name="connsiteY2" fmla="*/ 697822 h 698911"/>
              <a:gd name="connsiteX3" fmla="*/ 1157287 w 1157287"/>
              <a:gd name="connsiteY3" fmla="*/ 183472 h 698911"/>
              <a:gd name="connsiteX4" fmla="*/ 1157287 w 1157287"/>
              <a:gd name="connsiteY4" fmla="*/ 183472 h 69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287" h="698911">
                <a:moveTo>
                  <a:pt x="0" y="326347"/>
                </a:moveTo>
                <a:cubicBezTo>
                  <a:pt x="184546" y="138228"/>
                  <a:pt x="369093" y="-49890"/>
                  <a:pt x="500062" y="12022"/>
                </a:cubicBezTo>
                <a:cubicBezTo>
                  <a:pt x="631031" y="73934"/>
                  <a:pt x="676275" y="669247"/>
                  <a:pt x="785812" y="697822"/>
                </a:cubicBezTo>
                <a:cubicBezTo>
                  <a:pt x="895349" y="726397"/>
                  <a:pt x="1157287" y="183472"/>
                  <a:pt x="1157287" y="183472"/>
                </a:cubicBezTo>
                <a:lnTo>
                  <a:pt x="1157287" y="183472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454972B-F873-4E0B-A7F7-5060BC773037}"/>
              </a:ext>
            </a:extLst>
          </p:cNvPr>
          <p:cNvCxnSpPr/>
          <p:nvPr/>
        </p:nvCxnSpPr>
        <p:spPr>
          <a:xfrm>
            <a:off x="5330746" y="5926030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4738B3D-D72C-4A1A-8462-2AF22F687FDD}"/>
              </a:ext>
            </a:extLst>
          </p:cNvPr>
          <p:cNvCxnSpPr/>
          <p:nvPr/>
        </p:nvCxnSpPr>
        <p:spPr>
          <a:xfrm>
            <a:off x="5325978" y="6035566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8C56465-61C4-4E83-BEE7-0B05209D3348}"/>
              </a:ext>
            </a:extLst>
          </p:cNvPr>
          <p:cNvSpPr/>
          <p:nvPr/>
        </p:nvSpPr>
        <p:spPr>
          <a:xfrm>
            <a:off x="5322610" y="5667244"/>
            <a:ext cx="368748" cy="167314"/>
          </a:xfrm>
          <a:custGeom>
            <a:avLst/>
            <a:gdLst>
              <a:gd name="connsiteX0" fmla="*/ 0 w 1157287"/>
              <a:gd name="connsiteY0" fmla="*/ 326347 h 698911"/>
              <a:gd name="connsiteX1" fmla="*/ 500062 w 1157287"/>
              <a:gd name="connsiteY1" fmla="*/ 12022 h 698911"/>
              <a:gd name="connsiteX2" fmla="*/ 785812 w 1157287"/>
              <a:gd name="connsiteY2" fmla="*/ 697822 h 698911"/>
              <a:gd name="connsiteX3" fmla="*/ 1157287 w 1157287"/>
              <a:gd name="connsiteY3" fmla="*/ 183472 h 698911"/>
              <a:gd name="connsiteX4" fmla="*/ 1157287 w 1157287"/>
              <a:gd name="connsiteY4" fmla="*/ 183472 h 69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287" h="698911">
                <a:moveTo>
                  <a:pt x="0" y="326347"/>
                </a:moveTo>
                <a:cubicBezTo>
                  <a:pt x="184546" y="138228"/>
                  <a:pt x="369093" y="-49890"/>
                  <a:pt x="500062" y="12022"/>
                </a:cubicBezTo>
                <a:cubicBezTo>
                  <a:pt x="631031" y="73934"/>
                  <a:pt x="676275" y="669247"/>
                  <a:pt x="785812" y="697822"/>
                </a:cubicBezTo>
                <a:cubicBezTo>
                  <a:pt x="895349" y="726397"/>
                  <a:pt x="1157287" y="183472"/>
                  <a:pt x="1157287" y="183472"/>
                </a:cubicBezTo>
                <a:lnTo>
                  <a:pt x="1157287" y="183472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8D00E514-E713-42A3-B69F-0BD047EEC0B1}"/>
              </a:ext>
            </a:extLst>
          </p:cNvPr>
          <p:cNvSpPr/>
          <p:nvPr/>
        </p:nvSpPr>
        <p:spPr>
          <a:xfrm>
            <a:off x="705397" y="2695299"/>
            <a:ext cx="1447800" cy="1303164"/>
          </a:xfrm>
          <a:prstGeom prst="rtTriangl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Triangle 39">
            <a:extLst>
              <a:ext uri="{FF2B5EF4-FFF2-40B4-BE49-F238E27FC236}">
                <a16:creationId xmlns:a16="http://schemas.microsoft.com/office/drawing/2014/main" id="{D4FA0120-CC5A-4942-888E-CBFB62357505}"/>
              </a:ext>
            </a:extLst>
          </p:cNvPr>
          <p:cNvSpPr/>
          <p:nvPr/>
        </p:nvSpPr>
        <p:spPr>
          <a:xfrm>
            <a:off x="4201881" y="2801976"/>
            <a:ext cx="1447800" cy="1303164"/>
          </a:xfrm>
          <a:prstGeom prst="rtTriangl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122711A-E1D1-4136-98E0-2F87FF79BF18}"/>
              </a:ext>
            </a:extLst>
          </p:cNvPr>
          <p:cNvCxnSpPr/>
          <p:nvPr/>
        </p:nvCxnSpPr>
        <p:spPr>
          <a:xfrm>
            <a:off x="2293851" y="3224650"/>
            <a:ext cx="1301740" cy="9906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9391165-464B-4C34-B0D3-BEAFD8787D88}"/>
              </a:ext>
            </a:extLst>
          </p:cNvPr>
          <p:cNvCxnSpPr>
            <a:cxnSpLocks/>
          </p:cNvCxnSpPr>
          <p:nvPr/>
        </p:nvCxnSpPr>
        <p:spPr>
          <a:xfrm flipH="1">
            <a:off x="2309160" y="2449834"/>
            <a:ext cx="305257" cy="79058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C724708-ECD7-4D13-ACFC-344200260683}"/>
              </a:ext>
            </a:extLst>
          </p:cNvPr>
          <p:cNvCxnSpPr/>
          <p:nvPr/>
        </p:nvCxnSpPr>
        <p:spPr>
          <a:xfrm>
            <a:off x="2601279" y="2449834"/>
            <a:ext cx="996940" cy="176278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A6DEA-F516-49F5-8AC5-8CB12D3B7F4E}"/>
              </a:ext>
            </a:extLst>
          </p:cNvPr>
          <p:cNvCxnSpPr/>
          <p:nvPr/>
        </p:nvCxnSpPr>
        <p:spPr>
          <a:xfrm>
            <a:off x="5960416" y="2415414"/>
            <a:ext cx="420266" cy="145772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563840-CA15-4564-87DA-35D21E9DBF9E}"/>
              </a:ext>
            </a:extLst>
          </p:cNvPr>
          <p:cNvCxnSpPr/>
          <p:nvPr/>
        </p:nvCxnSpPr>
        <p:spPr>
          <a:xfrm>
            <a:off x="6380682" y="3873137"/>
            <a:ext cx="7620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E9E45D7-4911-42BD-AB1E-1B749EB44EE9}"/>
              </a:ext>
            </a:extLst>
          </p:cNvPr>
          <p:cNvCxnSpPr>
            <a:cxnSpLocks/>
          </p:cNvCxnSpPr>
          <p:nvPr/>
        </p:nvCxnSpPr>
        <p:spPr>
          <a:xfrm>
            <a:off x="5960416" y="2415414"/>
            <a:ext cx="1182266" cy="145772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CB8BDA3-CE53-4A4A-8169-B48FDBD87910}"/>
              </a:ext>
            </a:extLst>
          </p:cNvPr>
          <p:cNvCxnSpPr/>
          <p:nvPr/>
        </p:nvCxnSpPr>
        <p:spPr>
          <a:xfrm>
            <a:off x="7968866" y="3722540"/>
            <a:ext cx="7620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F2412F-7DF6-4394-9C52-27B7F40FAB9D}"/>
              </a:ext>
            </a:extLst>
          </p:cNvPr>
          <p:cNvCxnSpPr/>
          <p:nvPr/>
        </p:nvCxnSpPr>
        <p:spPr>
          <a:xfrm>
            <a:off x="7741155" y="2290799"/>
            <a:ext cx="229001" cy="144517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5C5BF8-C4B4-4344-BF90-8D68B409EECD}"/>
              </a:ext>
            </a:extLst>
          </p:cNvPr>
          <p:cNvCxnSpPr>
            <a:cxnSpLocks/>
          </p:cNvCxnSpPr>
          <p:nvPr/>
        </p:nvCxnSpPr>
        <p:spPr>
          <a:xfrm>
            <a:off x="7741155" y="2290799"/>
            <a:ext cx="989711" cy="141867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CD12854-06FC-488B-8CEB-BAAAFCAE7CAC}"/>
              </a:ext>
            </a:extLst>
          </p:cNvPr>
          <p:cNvSpPr txBox="1"/>
          <p:nvPr/>
        </p:nvSpPr>
        <p:spPr>
          <a:xfrm>
            <a:off x="526871" y="2235922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8AED2D5-BD7E-4C8B-A572-AF38C638A091}"/>
              </a:ext>
            </a:extLst>
          </p:cNvPr>
          <p:cNvSpPr txBox="1"/>
          <p:nvPr/>
        </p:nvSpPr>
        <p:spPr>
          <a:xfrm>
            <a:off x="548646" y="402701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B6739CC-6249-41AF-ACBC-05D5E750BC9B}"/>
              </a:ext>
            </a:extLst>
          </p:cNvPr>
          <p:cNvSpPr txBox="1"/>
          <p:nvPr/>
        </p:nvSpPr>
        <p:spPr>
          <a:xfrm>
            <a:off x="1972498" y="4001589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E74627F-D973-4158-83E4-6E7A5CC475DC}"/>
              </a:ext>
            </a:extLst>
          </p:cNvPr>
          <p:cNvSpPr txBox="1"/>
          <p:nvPr/>
        </p:nvSpPr>
        <p:spPr>
          <a:xfrm>
            <a:off x="4032588" y="2268576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8893FE2-00AD-4370-B899-A576A5C85013}"/>
              </a:ext>
            </a:extLst>
          </p:cNvPr>
          <p:cNvSpPr txBox="1"/>
          <p:nvPr/>
        </p:nvSpPr>
        <p:spPr>
          <a:xfrm>
            <a:off x="4032588" y="4111917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B13310D-C78E-4DC9-9D7A-0E59A48DB1BF}"/>
              </a:ext>
            </a:extLst>
          </p:cNvPr>
          <p:cNvSpPr txBox="1"/>
          <p:nvPr/>
        </p:nvSpPr>
        <p:spPr>
          <a:xfrm>
            <a:off x="5495633" y="4097376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4F18F1E-3721-4E5B-813D-EA6575004E07}"/>
              </a:ext>
            </a:extLst>
          </p:cNvPr>
          <p:cNvSpPr txBox="1"/>
          <p:nvPr/>
        </p:nvSpPr>
        <p:spPr>
          <a:xfrm>
            <a:off x="2434049" y="198120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D233ACF-DDFE-4523-8F9A-F9F247894BF8}"/>
              </a:ext>
            </a:extLst>
          </p:cNvPr>
          <p:cNvSpPr txBox="1"/>
          <p:nvPr/>
        </p:nvSpPr>
        <p:spPr>
          <a:xfrm>
            <a:off x="2097115" y="3236706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DF4974E-A386-4E81-B9D7-0C03B7FD3606}"/>
              </a:ext>
            </a:extLst>
          </p:cNvPr>
          <p:cNvSpPr txBox="1"/>
          <p:nvPr/>
        </p:nvSpPr>
        <p:spPr>
          <a:xfrm>
            <a:off x="3460008" y="4135865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78B3F54-361D-4593-B44D-E4A59E428D1A}"/>
              </a:ext>
            </a:extLst>
          </p:cNvPr>
          <p:cNvSpPr txBox="1"/>
          <p:nvPr/>
        </p:nvSpPr>
        <p:spPr>
          <a:xfrm>
            <a:off x="5817326" y="190500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J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7C1AB50-7C8E-4781-8C17-13E490EB6E76}"/>
              </a:ext>
            </a:extLst>
          </p:cNvPr>
          <p:cNvSpPr txBox="1"/>
          <p:nvPr/>
        </p:nvSpPr>
        <p:spPr>
          <a:xfrm>
            <a:off x="6080759" y="3847011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K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C8529C3-7ABB-4BEB-9F82-59FFAB98AF2A}"/>
              </a:ext>
            </a:extLst>
          </p:cNvPr>
          <p:cNvSpPr txBox="1"/>
          <p:nvPr/>
        </p:nvSpPr>
        <p:spPr>
          <a:xfrm>
            <a:off x="7086600" y="3849189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BF89FD0-67B3-4099-BF1E-7B5A0A0062F0}"/>
              </a:ext>
            </a:extLst>
          </p:cNvPr>
          <p:cNvSpPr txBox="1"/>
          <p:nvPr/>
        </p:nvSpPr>
        <p:spPr>
          <a:xfrm>
            <a:off x="7411518" y="1830978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CA2F9E1-3B4A-4667-A202-37C64762A695}"/>
              </a:ext>
            </a:extLst>
          </p:cNvPr>
          <p:cNvSpPr txBox="1"/>
          <p:nvPr/>
        </p:nvSpPr>
        <p:spPr>
          <a:xfrm>
            <a:off x="7666244" y="3698967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0759DF4-653A-45CD-BF5A-A40B2CE9AA17}"/>
              </a:ext>
            </a:extLst>
          </p:cNvPr>
          <p:cNvSpPr txBox="1"/>
          <p:nvPr/>
        </p:nvSpPr>
        <p:spPr>
          <a:xfrm>
            <a:off x="8674263" y="3696084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726E438-DDDA-4939-9EFF-091442AFB095}"/>
              </a:ext>
            </a:extLst>
          </p:cNvPr>
          <p:cNvSpPr txBox="1"/>
          <p:nvPr/>
        </p:nvSpPr>
        <p:spPr>
          <a:xfrm rot="10800000" flipH="1" flipV="1">
            <a:off x="1009452" y="3953669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4cm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8EB56AA-B1F8-4AB5-9C61-7658740D30E4}"/>
              </a:ext>
            </a:extLst>
          </p:cNvPr>
          <p:cNvSpPr txBox="1"/>
          <p:nvPr/>
        </p:nvSpPr>
        <p:spPr>
          <a:xfrm rot="10800000" flipH="1" flipV="1">
            <a:off x="4467492" y="4101708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4cm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F245364-A932-4F93-B89F-5171E27FFF6A}"/>
              </a:ext>
            </a:extLst>
          </p:cNvPr>
          <p:cNvSpPr txBox="1"/>
          <p:nvPr/>
        </p:nvSpPr>
        <p:spPr>
          <a:xfrm rot="10800000" flipH="1" flipV="1">
            <a:off x="-13413" y="3043289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3cm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291A879-1634-4FDA-B0E7-A9A27D8F37CE}"/>
              </a:ext>
            </a:extLst>
          </p:cNvPr>
          <p:cNvSpPr txBox="1"/>
          <p:nvPr/>
        </p:nvSpPr>
        <p:spPr>
          <a:xfrm rot="10800000" flipH="1" flipV="1">
            <a:off x="3479240" y="3169553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3cm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2B2F21F-AAA6-4AC9-9853-F20A9B86E404}"/>
              </a:ext>
            </a:extLst>
          </p:cNvPr>
          <p:cNvSpPr txBox="1"/>
          <p:nvPr/>
        </p:nvSpPr>
        <p:spPr>
          <a:xfrm rot="12150928" flipH="1" flipV="1">
            <a:off x="1674798" y="2461828"/>
            <a:ext cx="914400" cy="475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 2cm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36FC5AE-0BA6-4F79-BCBA-7F61FB43CA44}"/>
              </a:ext>
            </a:extLst>
          </p:cNvPr>
          <p:cNvSpPr txBox="1"/>
          <p:nvPr/>
        </p:nvSpPr>
        <p:spPr>
          <a:xfrm rot="9835908" flipH="1" flipV="1">
            <a:off x="5349817" y="296939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 4cm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5662599-7DEC-48E8-911D-14D28FC04162}"/>
              </a:ext>
            </a:extLst>
          </p:cNvPr>
          <p:cNvSpPr txBox="1"/>
          <p:nvPr/>
        </p:nvSpPr>
        <p:spPr>
          <a:xfrm rot="10082830" flipH="1" flipV="1">
            <a:off x="7042933" y="2822788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 3cm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CBB2656-C0E8-452A-B6C0-91734757BD10}"/>
              </a:ext>
            </a:extLst>
          </p:cNvPr>
          <p:cNvSpPr txBox="1"/>
          <p:nvPr/>
        </p:nvSpPr>
        <p:spPr>
          <a:xfrm rot="13306357" flipH="1" flipV="1">
            <a:off x="1072604" y="2914582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 5cm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30EB350-FCA7-41B2-A6BD-38240788CDFA}"/>
              </a:ext>
            </a:extLst>
          </p:cNvPr>
          <p:cNvSpPr txBox="1"/>
          <p:nvPr/>
        </p:nvSpPr>
        <p:spPr>
          <a:xfrm rot="14267599" flipH="1" flipV="1">
            <a:off x="2704118" y="2825819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 5cm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2446CB3-5716-4115-87BC-D5106FE5D872}"/>
              </a:ext>
            </a:extLst>
          </p:cNvPr>
          <p:cNvSpPr txBox="1"/>
          <p:nvPr/>
        </p:nvSpPr>
        <p:spPr>
          <a:xfrm rot="13306357" flipH="1" flipV="1">
            <a:off x="4590144" y="3066982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 5cm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7007B5B-5C2E-489C-9E88-BE0E234BB897}"/>
              </a:ext>
            </a:extLst>
          </p:cNvPr>
          <p:cNvSpPr txBox="1"/>
          <p:nvPr/>
        </p:nvSpPr>
        <p:spPr>
          <a:xfrm rot="13900592" flipH="1" flipV="1">
            <a:off x="6290492" y="2828874"/>
            <a:ext cx="914400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 5cm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D011BBA-75AC-4D82-99EA-475B3F6A9116}"/>
              </a:ext>
            </a:extLst>
          </p:cNvPr>
          <p:cNvSpPr txBox="1"/>
          <p:nvPr/>
        </p:nvSpPr>
        <p:spPr>
          <a:xfrm rot="8826576" flipH="1" flipV="1">
            <a:off x="8167883" y="2571786"/>
            <a:ext cx="831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4cm</a:t>
            </a:r>
          </a:p>
        </p:txBody>
      </p:sp>
    </p:spTree>
    <p:extLst>
      <p:ext uri="{BB962C8B-B14F-4D97-AF65-F5344CB8AC3E}">
        <p14:creationId xmlns:p14="http://schemas.microsoft.com/office/powerpoint/2010/main" val="345252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 animBg="1"/>
      <p:bldP spid="3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Box 97">
            <a:extLst>
              <a:ext uri="{FF2B5EF4-FFF2-40B4-BE49-F238E27FC236}">
                <a16:creationId xmlns:a16="http://schemas.microsoft.com/office/drawing/2014/main" id="{41B03496-5635-4835-BB06-C5113C53DE6B}"/>
              </a:ext>
            </a:extLst>
          </p:cNvPr>
          <p:cNvSpPr txBox="1"/>
          <p:nvPr/>
        </p:nvSpPr>
        <p:spPr>
          <a:xfrm>
            <a:off x="3439318" y="2527300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30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5992907-A29C-42CE-9DAC-2AF21E20861C}"/>
              </a:ext>
            </a:extLst>
          </p:cNvPr>
          <p:cNvSpPr txBox="1"/>
          <p:nvPr/>
        </p:nvSpPr>
        <p:spPr>
          <a:xfrm>
            <a:off x="1155700" y="3644900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92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10E8A5A-4060-4658-BAD7-C5BFCFB1142F}"/>
              </a:ext>
            </a:extLst>
          </p:cNvPr>
          <p:cNvSpPr txBox="1"/>
          <p:nvPr/>
        </p:nvSpPr>
        <p:spPr>
          <a:xfrm>
            <a:off x="7401718" y="3213100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92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17EEC75-73AA-492C-9344-5F4C7F14BDFF}"/>
              </a:ext>
            </a:extLst>
          </p:cNvPr>
          <p:cNvSpPr txBox="1"/>
          <p:nvPr/>
        </p:nvSpPr>
        <p:spPr>
          <a:xfrm rot="12396358" flipH="1" flipV="1">
            <a:off x="5753100" y="2235201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3cm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9411" y="241735"/>
            <a:ext cx="3597443" cy="586542"/>
          </a:xfrm>
        </p:spPr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Find the right pair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416" y="974834"/>
            <a:ext cx="8052735" cy="1024765"/>
          </a:xfrm>
        </p:spPr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dirty="0"/>
              <a:t>Identify the congruent triangles based on SAS criterion</a:t>
            </a:r>
            <a:endParaRPr lang="en-IN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67EAABF-DF49-48EE-B0E3-30395357B85C}"/>
              </a:ext>
            </a:extLst>
          </p:cNvPr>
          <p:cNvSpPr txBox="1">
            <a:spLocks/>
          </p:cNvSpPr>
          <p:nvPr/>
        </p:nvSpPr>
        <p:spPr>
          <a:xfrm>
            <a:off x="2418243" y="5080421"/>
            <a:ext cx="4646920" cy="12427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SG" b="1" u="sng" dirty="0">
                <a:solidFill>
                  <a:srgbClr val="00B050"/>
                </a:solidFill>
              </a:rPr>
              <a:t>Solution:</a:t>
            </a:r>
            <a:r>
              <a:rPr lang="en-SG" dirty="0"/>
              <a:t>  ∆VUW       ∆MLN</a:t>
            </a:r>
          </a:p>
          <a:p>
            <a:r>
              <a:rPr lang="en-SG" dirty="0"/>
              <a:t>	         ∆KJI         ∆GEF                  </a:t>
            </a:r>
            <a:endParaRPr lang="en-IN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D88840-A591-47D3-A17E-EEED53DCDFBF}"/>
              </a:ext>
            </a:extLst>
          </p:cNvPr>
          <p:cNvCxnSpPr/>
          <p:nvPr/>
        </p:nvCxnSpPr>
        <p:spPr>
          <a:xfrm>
            <a:off x="5315122" y="5373811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AA402C6-F75B-4A5F-BD29-3AC3223A1441}"/>
              </a:ext>
            </a:extLst>
          </p:cNvPr>
          <p:cNvCxnSpPr/>
          <p:nvPr/>
        </p:nvCxnSpPr>
        <p:spPr>
          <a:xfrm>
            <a:off x="5310354" y="5483347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93D0DC3-D9AB-48C9-9191-3158445EE214}"/>
              </a:ext>
            </a:extLst>
          </p:cNvPr>
          <p:cNvSpPr/>
          <p:nvPr/>
        </p:nvSpPr>
        <p:spPr>
          <a:xfrm>
            <a:off x="5306986" y="5115025"/>
            <a:ext cx="368748" cy="167314"/>
          </a:xfrm>
          <a:custGeom>
            <a:avLst/>
            <a:gdLst>
              <a:gd name="connsiteX0" fmla="*/ 0 w 1157287"/>
              <a:gd name="connsiteY0" fmla="*/ 326347 h 698911"/>
              <a:gd name="connsiteX1" fmla="*/ 500062 w 1157287"/>
              <a:gd name="connsiteY1" fmla="*/ 12022 h 698911"/>
              <a:gd name="connsiteX2" fmla="*/ 785812 w 1157287"/>
              <a:gd name="connsiteY2" fmla="*/ 697822 h 698911"/>
              <a:gd name="connsiteX3" fmla="*/ 1157287 w 1157287"/>
              <a:gd name="connsiteY3" fmla="*/ 183472 h 698911"/>
              <a:gd name="connsiteX4" fmla="*/ 1157287 w 1157287"/>
              <a:gd name="connsiteY4" fmla="*/ 183472 h 69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287" h="698911">
                <a:moveTo>
                  <a:pt x="0" y="326347"/>
                </a:moveTo>
                <a:cubicBezTo>
                  <a:pt x="184546" y="138228"/>
                  <a:pt x="369093" y="-49890"/>
                  <a:pt x="500062" y="12022"/>
                </a:cubicBezTo>
                <a:cubicBezTo>
                  <a:pt x="631031" y="73934"/>
                  <a:pt x="676275" y="669247"/>
                  <a:pt x="785812" y="697822"/>
                </a:cubicBezTo>
                <a:cubicBezTo>
                  <a:pt x="895349" y="726397"/>
                  <a:pt x="1157287" y="183472"/>
                  <a:pt x="1157287" y="183472"/>
                </a:cubicBezTo>
                <a:lnTo>
                  <a:pt x="1157287" y="183472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0D713E6-AB7B-47A4-8279-6AD993AFAA2C}"/>
              </a:ext>
            </a:extLst>
          </p:cNvPr>
          <p:cNvCxnSpPr/>
          <p:nvPr/>
        </p:nvCxnSpPr>
        <p:spPr>
          <a:xfrm>
            <a:off x="5330746" y="5926030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0BD223-6326-4471-8A5F-418272F14FCA}"/>
              </a:ext>
            </a:extLst>
          </p:cNvPr>
          <p:cNvCxnSpPr/>
          <p:nvPr/>
        </p:nvCxnSpPr>
        <p:spPr>
          <a:xfrm>
            <a:off x="5325978" y="6035566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4FEA986-B3D1-47CF-8FE5-5CB2D0918887}"/>
              </a:ext>
            </a:extLst>
          </p:cNvPr>
          <p:cNvSpPr/>
          <p:nvPr/>
        </p:nvSpPr>
        <p:spPr>
          <a:xfrm>
            <a:off x="5322610" y="5667244"/>
            <a:ext cx="368748" cy="167314"/>
          </a:xfrm>
          <a:custGeom>
            <a:avLst/>
            <a:gdLst>
              <a:gd name="connsiteX0" fmla="*/ 0 w 1157287"/>
              <a:gd name="connsiteY0" fmla="*/ 326347 h 698911"/>
              <a:gd name="connsiteX1" fmla="*/ 500062 w 1157287"/>
              <a:gd name="connsiteY1" fmla="*/ 12022 h 698911"/>
              <a:gd name="connsiteX2" fmla="*/ 785812 w 1157287"/>
              <a:gd name="connsiteY2" fmla="*/ 697822 h 698911"/>
              <a:gd name="connsiteX3" fmla="*/ 1157287 w 1157287"/>
              <a:gd name="connsiteY3" fmla="*/ 183472 h 698911"/>
              <a:gd name="connsiteX4" fmla="*/ 1157287 w 1157287"/>
              <a:gd name="connsiteY4" fmla="*/ 183472 h 69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287" h="698911">
                <a:moveTo>
                  <a:pt x="0" y="326347"/>
                </a:moveTo>
                <a:cubicBezTo>
                  <a:pt x="184546" y="138228"/>
                  <a:pt x="369093" y="-49890"/>
                  <a:pt x="500062" y="12022"/>
                </a:cubicBezTo>
                <a:cubicBezTo>
                  <a:pt x="631031" y="73934"/>
                  <a:pt x="676275" y="669247"/>
                  <a:pt x="785812" y="697822"/>
                </a:cubicBezTo>
                <a:cubicBezTo>
                  <a:pt x="895349" y="726397"/>
                  <a:pt x="1157287" y="183472"/>
                  <a:pt x="1157287" y="183472"/>
                </a:cubicBezTo>
                <a:lnTo>
                  <a:pt x="1157287" y="183472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82EF137-417D-43C9-8DD8-9C4B2341945B}"/>
              </a:ext>
            </a:extLst>
          </p:cNvPr>
          <p:cNvCxnSpPr>
            <a:cxnSpLocks/>
          </p:cNvCxnSpPr>
          <p:nvPr/>
        </p:nvCxnSpPr>
        <p:spPr>
          <a:xfrm flipH="1">
            <a:off x="1815476" y="2605002"/>
            <a:ext cx="28396" cy="160020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4B32923-07A5-4612-984F-E4E10A9FF90A}"/>
              </a:ext>
            </a:extLst>
          </p:cNvPr>
          <p:cNvCxnSpPr/>
          <p:nvPr/>
        </p:nvCxnSpPr>
        <p:spPr>
          <a:xfrm>
            <a:off x="304800" y="4191949"/>
            <a:ext cx="1503843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CC2F547-7EA5-4862-808A-F4590CB0479F}"/>
              </a:ext>
            </a:extLst>
          </p:cNvPr>
          <p:cNvCxnSpPr>
            <a:cxnSpLocks/>
          </p:cNvCxnSpPr>
          <p:nvPr/>
        </p:nvCxnSpPr>
        <p:spPr>
          <a:xfrm flipH="1">
            <a:off x="304801" y="2590800"/>
            <a:ext cx="1539071" cy="1601149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13B3E75-681B-4441-9E02-C6C3800573A6}"/>
              </a:ext>
            </a:extLst>
          </p:cNvPr>
          <p:cNvCxnSpPr>
            <a:cxnSpLocks/>
          </p:cNvCxnSpPr>
          <p:nvPr/>
        </p:nvCxnSpPr>
        <p:spPr>
          <a:xfrm flipV="1">
            <a:off x="2986215" y="1917357"/>
            <a:ext cx="1490980" cy="106519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9383407-4AAD-45F9-807C-B78B4A67DD08}"/>
              </a:ext>
            </a:extLst>
          </p:cNvPr>
          <p:cNvCxnSpPr>
            <a:cxnSpLocks/>
          </p:cNvCxnSpPr>
          <p:nvPr/>
        </p:nvCxnSpPr>
        <p:spPr>
          <a:xfrm>
            <a:off x="2986215" y="2982551"/>
            <a:ext cx="19812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ECC0133-056A-44E9-8585-BC0CD55D7BF5}"/>
              </a:ext>
            </a:extLst>
          </p:cNvPr>
          <p:cNvCxnSpPr>
            <a:cxnSpLocks/>
          </p:cNvCxnSpPr>
          <p:nvPr/>
        </p:nvCxnSpPr>
        <p:spPr>
          <a:xfrm>
            <a:off x="4463141" y="1917196"/>
            <a:ext cx="518328" cy="109023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E114E15-22B8-4CB3-A8BA-8D5113F30C00}"/>
              </a:ext>
            </a:extLst>
          </p:cNvPr>
          <p:cNvCxnSpPr>
            <a:cxnSpLocks/>
          </p:cNvCxnSpPr>
          <p:nvPr/>
        </p:nvCxnSpPr>
        <p:spPr>
          <a:xfrm flipV="1">
            <a:off x="3352800" y="3454036"/>
            <a:ext cx="1447800" cy="120634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9CAC1AD-1515-457A-9E9E-F5D00F0E94D9}"/>
              </a:ext>
            </a:extLst>
          </p:cNvPr>
          <p:cNvCxnSpPr>
            <a:cxnSpLocks/>
          </p:cNvCxnSpPr>
          <p:nvPr/>
        </p:nvCxnSpPr>
        <p:spPr>
          <a:xfrm>
            <a:off x="4800600" y="3429000"/>
            <a:ext cx="595654" cy="938879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F726408-3461-4495-A078-03DA6DD2948D}"/>
              </a:ext>
            </a:extLst>
          </p:cNvPr>
          <p:cNvCxnSpPr>
            <a:cxnSpLocks/>
          </p:cNvCxnSpPr>
          <p:nvPr/>
        </p:nvCxnSpPr>
        <p:spPr>
          <a:xfrm flipV="1">
            <a:off x="3352800" y="4367881"/>
            <a:ext cx="2043454" cy="29250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2127B2B-4A67-4EB2-898A-6294089701FC}"/>
              </a:ext>
            </a:extLst>
          </p:cNvPr>
          <p:cNvCxnSpPr>
            <a:cxnSpLocks/>
          </p:cNvCxnSpPr>
          <p:nvPr/>
        </p:nvCxnSpPr>
        <p:spPr>
          <a:xfrm flipH="1">
            <a:off x="7315200" y="3175611"/>
            <a:ext cx="1371600" cy="1624989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3A06B36-5739-41AE-A5A2-DDD95DED5F98}"/>
              </a:ext>
            </a:extLst>
          </p:cNvPr>
          <p:cNvCxnSpPr>
            <a:cxnSpLocks/>
          </p:cNvCxnSpPr>
          <p:nvPr/>
        </p:nvCxnSpPr>
        <p:spPr>
          <a:xfrm>
            <a:off x="7315200" y="3175611"/>
            <a:ext cx="0" cy="1624989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B3D596F-7C05-490C-B5A6-35037D36CFCD}"/>
              </a:ext>
            </a:extLst>
          </p:cNvPr>
          <p:cNvCxnSpPr/>
          <p:nvPr/>
        </p:nvCxnSpPr>
        <p:spPr>
          <a:xfrm>
            <a:off x="7315200" y="3175611"/>
            <a:ext cx="137160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5B3D2BF-C0B1-4569-A5BF-74B1B12BFC39}"/>
              </a:ext>
            </a:extLst>
          </p:cNvPr>
          <p:cNvCxnSpPr>
            <a:cxnSpLocks/>
            <a:endCxn id="86" idx="0"/>
          </p:cNvCxnSpPr>
          <p:nvPr/>
        </p:nvCxnSpPr>
        <p:spPr>
          <a:xfrm flipH="1">
            <a:off x="6760654" y="1926130"/>
            <a:ext cx="692756" cy="68755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D7016C4-0B4F-4300-BAFE-D602B378FE55}"/>
              </a:ext>
            </a:extLst>
          </p:cNvPr>
          <p:cNvCxnSpPr>
            <a:cxnSpLocks/>
            <a:endCxn id="86" idx="0"/>
          </p:cNvCxnSpPr>
          <p:nvPr/>
        </p:nvCxnSpPr>
        <p:spPr>
          <a:xfrm>
            <a:off x="5525529" y="1954734"/>
            <a:ext cx="1235125" cy="65894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93B80806-69E2-4065-9791-70ADA8705C3B}"/>
              </a:ext>
            </a:extLst>
          </p:cNvPr>
          <p:cNvCxnSpPr>
            <a:cxnSpLocks/>
          </p:cNvCxnSpPr>
          <p:nvPr/>
        </p:nvCxnSpPr>
        <p:spPr>
          <a:xfrm flipV="1">
            <a:off x="5525529" y="1925969"/>
            <a:ext cx="1927879" cy="2970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5E3D8AF1-D635-4837-BBE3-01E7ED046890}"/>
              </a:ext>
            </a:extLst>
          </p:cNvPr>
          <p:cNvSpPr txBox="1"/>
          <p:nvPr/>
        </p:nvSpPr>
        <p:spPr>
          <a:xfrm>
            <a:off x="1585365" y="2183028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A51CB65-0E89-4DD9-9E9D-AA5D1F875DAF}"/>
              </a:ext>
            </a:extLst>
          </p:cNvPr>
          <p:cNvSpPr txBox="1"/>
          <p:nvPr/>
        </p:nvSpPr>
        <p:spPr>
          <a:xfrm>
            <a:off x="90615" y="4112623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V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CCC7D02-DF85-4989-A11A-2239257A57B3}"/>
              </a:ext>
            </a:extLst>
          </p:cNvPr>
          <p:cNvSpPr txBox="1"/>
          <p:nvPr/>
        </p:nvSpPr>
        <p:spPr>
          <a:xfrm>
            <a:off x="1762479" y="407761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U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9781CFA-7398-4B14-AC11-0372B0B03D08}"/>
              </a:ext>
            </a:extLst>
          </p:cNvPr>
          <p:cNvSpPr txBox="1"/>
          <p:nvPr/>
        </p:nvSpPr>
        <p:spPr>
          <a:xfrm>
            <a:off x="4289436" y="1499286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K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0074F6F-FF3F-40E7-9EE9-93537ED1AD5A}"/>
              </a:ext>
            </a:extLst>
          </p:cNvPr>
          <p:cNvSpPr txBox="1"/>
          <p:nvPr/>
        </p:nvSpPr>
        <p:spPr>
          <a:xfrm>
            <a:off x="4961507" y="275681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2094F7B-0BE6-4D44-A54D-EAAEF1CBE54C}"/>
              </a:ext>
            </a:extLst>
          </p:cNvPr>
          <p:cNvSpPr txBox="1"/>
          <p:nvPr/>
        </p:nvSpPr>
        <p:spPr>
          <a:xfrm>
            <a:off x="2631987" y="2754528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J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11C0200-2F17-41B7-8760-47C92794C251}"/>
              </a:ext>
            </a:extLst>
          </p:cNvPr>
          <p:cNvSpPr txBox="1"/>
          <p:nvPr/>
        </p:nvSpPr>
        <p:spPr>
          <a:xfrm>
            <a:off x="4635843" y="3021109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Y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03D2D21-FC9E-483D-AEC9-69929221AFEC}"/>
              </a:ext>
            </a:extLst>
          </p:cNvPr>
          <p:cNvSpPr txBox="1"/>
          <p:nvPr/>
        </p:nvSpPr>
        <p:spPr>
          <a:xfrm>
            <a:off x="3062415" y="4398892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Z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5AE9968-319D-4009-8FF6-09CBF8F71585}"/>
              </a:ext>
            </a:extLst>
          </p:cNvPr>
          <p:cNvSpPr txBox="1"/>
          <p:nvPr/>
        </p:nvSpPr>
        <p:spPr>
          <a:xfrm>
            <a:off x="5356236" y="4063314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X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2730DFD-7864-4A5C-BDAF-673A512CC039}"/>
              </a:ext>
            </a:extLst>
          </p:cNvPr>
          <p:cNvSpPr txBox="1"/>
          <p:nvPr/>
        </p:nvSpPr>
        <p:spPr>
          <a:xfrm>
            <a:off x="5212488" y="1661985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9849192-1477-4E0D-AA2F-011535025B11}"/>
              </a:ext>
            </a:extLst>
          </p:cNvPr>
          <p:cNvSpPr txBox="1"/>
          <p:nvPr/>
        </p:nvSpPr>
        <p:spPr>
          <a:xfrm>
            <a:off x="7423935" y="167640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1F2E09B-2658-48CE-BD79-BD1997FB2796}"/>
              </a:ext>
            </a:extLst>
          </p:cNvPr>
          <p:cNvSpPr txBox="1"/>
          <p:nvPr/>
        </p:nvSpPr>
        <p:spPr>
          <a:xfrm>
            <a:off x="6599807" y="261368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6AD59D9-F0FB-492B-9ACB-02D5F25F9BEA}"/>
              </a:ext>
            </a:extLst>
          </p:cNvPr>
          <p:cNvSpPr txBox="1"/>
          <p:nvPr/>
        </p:nvSpPr>
        <p:spPr>
          <a:xfrm>
            <a:off x="7086600" y="2728666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9188627-7F25-4388-B423-5B4D5BB2659B}"/>
              </a:ext>
            </a:extLst>
          </p:cNvPr>
          <p:cNvSpPr txBox="1"/>
          <p:nvPr/>
        </p:nvSpPr>
        <p:spPr>
          <a:xfrm>
            <a:off x="8593707" y="2755557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A463E5DA-37F7-45FF-917B-763ED05F6CDF}"/>
              </a:ext>
            </a:extLst>
          </p:cNvPr>
          <p:cNvSpPr txBox="1"/>
          <p:nvPr/>
        </p:nvSpPr>
        <p:spPr>
          <a:xfrm>
            <a:off x="7124700" y="470918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N</a:t>
            </a:r>
          </a:p>
        </p:txBody>
      </p:sp>
      <p:sp>
        <p:nvSpPr>
          <p:cNvPr id="90" name="Arc 89">
            <a:extLst>
              <a:ext uri="{FF2B5EF4-FFF2-40B4-BE49-F238E27FC236}">
                <a16:creationId xmlns:a16="http://schemas.microsoft.com/office/drawing/2014/main" id="{5A1C8E02-54FA-4BF6-AE8F-B8E9FC164279}"/>
              </a:ext>
            </a:extLst>
          </p:cNvPr>
          <p:cNvSpPr/>
          <p:nvPr/>
        </p:nvSpPr>
        <p:spPr>
          <a:xfrm>
            <a:off x="3286365" y="2705100"/>
            <a:ext cx="178781" cy="515521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Arc 90">
            <a:extLst>
              <a:ext uri="{FF2B5EF4-FFF2-40B4-BE49-F238E27FC236}">
                <a16:creationId xmlns:a16="http://schemas.microsoft.com/office/drawing/2014/main" id="{6A23623B-A7F3-4418-844A-3240B0A7255E}"/>
              </a:ext>
            </a:extLst>
          </p:cNvPr>
          <p:cNvSpPr/>
          <p:nvPr/>
        </p:nvSpPr>
        <p:spPr>
          <a:xfrm rot="17009936">
            <a:off x="1471769" y="4066446"/>
            <a:ext cx="536075" cy="302913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Arc 91">
            <a:extLst>
              <a:ext uri="{FF2B5EF4-FFF2-40B4-BE49-F238E27FC236}">
                <a16:creationId xmlns:a16="http://schemas.microsoft.com/office/drawing/2014/main" id="{4F68A660-A4AD-4B55-A4F6-776C26AF82DF}"/>
              </a:ext>
            </a:extLst>
          </p:cNvPr>
          <p:cNvSpPr/>
          <p:nvPr/>
        </p:nvSpPr>
        <p:spPr>
          <a:xfrm>
            <a:off x="5745921" y="1948632"/>
            <a:ext cx="261179" cy="509381"/>
          </a:xfrm>
          <a:prstGeom prst="arc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Arc 92">
            <a:extLst>
              <a:ext uri="{FF2B5EF4-FFF2-40B4-BE49-F238E27FC236}">
                <a16:creationId xmlns:a16="http://schemas.microsoft.com/office/drawing/2014/main" id="{E6CDCBF9-3723-4E31-872C-4986A3C0F87F}"/>
              </a:ext>
            </a:extLst>
          </p:cNvPr>
          <p:cNvSpPr/>
          <p:nvPr/>
        </p:nvSpPr>
        <p:spPr>
          <a:xfrm>
            <a:off x="3594258" y="4343400"/>
            <a:ext cx="275921" cy="518186"/>
          </a:xfrm>
          <a:prstGeom prst="arc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Arc 94">
            <a:extLst>
              <a:ext uri="{FF2B5EF4-FFF2-40B4-BE49-F238E27FC236}">
                <a16:creationId xmlns:a16="http://schemas.microsoft.com/office/drawing/2014/main" id="{7843EB4E-415E-4CFB-8DE1-07EFA3E61A7C}"/>
              </a:ext>
            </a:extLst>
          </p:cNvPr>
          <p:cNvSpPr/>
          <p:nvPr/>
        </p:nvSpPr>
        <p:spPr>
          <a:xfrm rot="5135353">
            <a:off x="7026225" y="2985913"/>
            <a:ext cx="536075" cy="443494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0D991A8-A53B-4489-AC10-4D885454E61D}"/>
              </a:ext>
            </a:extLst>
          </p:cNvPr>
          <p:cNvSpPr txBox="1"/>
          <p:nvPr/>
        </p:nvSpPr>
        <p:spPr>
          <a:xfrm rot="21139272">
            <a:off x="3794918" y="4112280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25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164E69C-FAC8-42F2-992A-0CBCD351CA02}"/>
              </a:ext>
            </a:extLst>
          </p:cNvPr>
          <p:cNvSpPr txBox="1"/>
          <p:nvPr/>
        </p:nvSpPr>
        <p:spPr>
          <a:xfrm>
            <a:off x="5992018" y="1843638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30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1E0C439-407D-43F0-8E0F-6399E5F6F397}"/>
              </a:ext>
            </a:extLst>
          </p:cNvPr>
          <p:cNvSpPr txBox="1"/>
          <p:nvPr/>
        </p:nvSpPr>
        <p:spPr>
          <a:xfrm rot="10800000" flipH="1" flipV="1">
            <a:off x="647700" y="412498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4cm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92DC42C-8BEF-4378-8EBB-97E824266EF0}"/>
              </a:ext>
            </a:extLst>
          </p:cNvPr>
          <p:cNvSpPr txBox="1"/>
          <p:nvPr/>
        </p:nvSpPr>
        <p:spPr>
          <a:xfrm rot="10800000" flipH="1" flipV="1">
            <a:off x="7581900" y="27305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4cm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4C0BBFB-128C-4A5A-8B41-0E49DB475C7B}"/>
              </a:ext>
            </a:extLst>
          </p:cNvPr>
          <p:cNvSpPr txBox="1"/>
          <p:nvPr/>
        </p:nvSpPr>
        <p:spPr>
          <a:xfrm rot="10800000" flipH="1" flipV="1">
            <a:off x="3670300" y="28702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4cm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836674C-C2F0-47E2-B73D-D4D4AFE02C0E}"/>
              </a:ext>
            </a:extLst>
          </p:cNvPr>
          <p:cNvSpPr txBox="1"/>
          <p:nvPr/>
        </p:nvSpPr>
        <p:spPr>
          <a:xfrm rot="10800000" flipH="1" flipV="1">
            <a:off x="6172200" y="14859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4cm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EA47811-5A5D-487A-ACCF-9EDE76D9385A}"/>
              </a:ext>
            </a:extLst>
          </p:cNvPr>
          <p:cNvSpPr txBox="1"/>
          <p:nvPr/>
        </p:nvSpPr>
        <p:spPr>
          <a:xfrm rot="8555999" flipH="1" flipV="1">
            <a:off x="3378200" y="19050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3cm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94EA0850-8E55-435E-B33B-E3DC45BCF923}"/>
              </a:ext>
            </a:extLst>
          </p:cNvPr>
          <p:cNvSpPr txBox="1"/>
          <p:nvPr/>
        </p:nvSpPr>
        <p:spPr>
          <a:xfrm rot="10800000" flipH="1" flipV="1">
            <a:off x="6591301" y="371858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5cm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2E5263A7-6753-4372-9E00-A1B84F6F3106}"/>
              </a:ext>
            </a:extLst>
          </p:cNvPr>
          <p:cNvSpPr txBox="1"/>
          <p:nvPr/>
        </p:nvSpPr>
        <p:spPr>
          <a:xfrm rot="10800000" flipH="1" flipV="1">
            <a:off x="1778001" y="3098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5cm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5EEE992-4FD0-4961-8B49-1FE084EDF6D8}"/>
              </a:ext>
            </a:extLst>
          </p:cNvPr>
          <p:cNvSpPr txBox="1"/>
          <p:nvPr/>
        </p:nvSpPr>
        <p:spPr>
          <a:xfrm rot="8830203" flipH="1" flipV="1">
            <a:off x="4957466" y="3376982"/>
            <a:ext cx="1005840" cy="57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1cm</a:t>
            </a:r>
          </a:p>
        </p:txBody>
      </p:sp>
    </p:spTree>
    <p:extLst>
      <p:ext uri="{BB962C8B-B14F-4D97-AF65-F5344CB8AC3E}">
        <p14:creationId xmlns:p14="http://schemas.microsoft.com/office/powerpoint/2010/main" val="256299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Box 112">
            <a:extLst>
              <a:ext uri="{FF2B5EF4-FFF2-40B4-BE49-F238E27FC236}">
                <a16:creationId xmlns:a16="http://schemas.microsoft.com/office/drawing/2014/main" id="{BB48933F-9BB4-4AB5-B8ED-1C2C96264969}"/>
              </a:ext>
            </a:extLst>
          </p:cNvPr>
          <p:cNvSpPr txBox="1"/>
          <p:nvPr/>
        </p:nvSpPr>
        <p:spPr>
          <a:xfrm>
            <a:off x="1313338" y="4751070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35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CC7EEF2D-6AEA-4834-B01D-0F9CDD5A14D7}"/>
              </a:ext>
            </a:extLst>
          </p:cNvPr>
          <p:cNvSpPr txBox="1"/>
          <p:nvPr/>
        </p:nvSpPr>
        <p:spPr>
          <a:xfrm>
            <a:off x="585628" y="4792980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25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97BEE23-9857-4DA5-93E8-00DADB297847}"/>
              </a:ext>
            </a:extLst>
          </p:cNvPr>
          <p:cNvSpPr txBox="1"/>
          <p:nvPr/>
        </p:nvSpPr>
        <p:spPr>
          <a:xfrm>
            <a:off x="4091940" y="4408170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30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8AC3162-DC1C-4177-B626-3B37CE17DF72}"/>
              </a:ext>
            </a:extLst>
          </p:cNvPr>
          <p:cNvSpPr txBox="1"/>
          <p:nvPr/>
        </p:nvSpPr>
        <p:spPr>
          <a:xfrm>
            <a:off x="2971800" y="465838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B63C7ECF-CF1B-4256-9CB9-C195D96365D0}"/>
              </a:ext>
            </a:extLst>
          </p:cNvPr>
          <p:cNvSpPr txBox="1"/>
          <p:nvPr/>
        </p:nvSpPr>
        <p:spPr>
          <a:xfrm>
            <a:off x="3488848" y="4429780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75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C4F67F1-0692-47B1-8C13-722DA9CF8DCF}"/>
              </a:ext>
            </a:extLst>
          </p:cNvPr>
          <p:cNvSpPr txBox="1"/>
          <p:nvPr/>
        </p:nvSpPr>
        <p:spPr>
          <a:xfrm>
            <a:off x="4745607" y="324612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3F81AB6-894C-46C6-89BA-670BDAD6A57A}"/>
              </a:ext>
            </a:extLst>
          </p:cNvPr>
          <p:cNvCxnSpPr>
            <a:cxnSpLocks/>
          </p:cNvCxnSpPr>
          <p:nvPr/>
        </p:nvCxnSpPr>
        <p:spPr>
          <a:xfrm flipH="1">
            <a:off x="284018" y="2295107"/>
            <a:ext cx="1066800" cy="147147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0" name="Arc 99">
            <a:extLst>
              <a:ext uri="{FF2B5EF4-FFF2-40B4-BE49-F238E27FC236}">
                <a16:creationId xmlns:a16="http://schemas.microsoft.com/office/drawing/2014/main" id="{F052E7B0-0666-4C5F-B94D-66B3F877F652}"/>
              </a:ext>
            </a:extLst>
          </p:cNvPr>
          <p:cNvSpPr/>
          <p:nvPr/>
        </p:nvSpPr>
        <p:spPr>
          <a:xfrm>
            <a:off x="315640" y="3566771"/>
            <a:ext cx="232181" cy="311351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CD4E0D1-1BD5-4E44-BDA1-7F6F80168F30}"/>
              </a:ext>
            </a:extLst>
          </p:cNvPr>
          <p:cNvSpPr txBox="1"/>
          <p:nvPr/>
        </p:nvSpPr>
        <p:spPr>
          <a:xfrm>
            <a:off x="1207770" y="3135630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75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A6DB4AD-4044-4898-8E6E-29B421D56FBD}"/>
              </a:ext>
            </a:extLst>
          </p:cNvPr>
          <p:cNvSpPr txBox="1"/>
          <p:nvPr/>
        </p:nvSpPr>
        <p:spPr>
          <a:xfrm>
            <a:off x="476250" y="3272790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30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40DCBE-B734-443F-B649-C14F6A676305}"/>
              </a:ext>
            </a:extLst>
          </p:cNvPr>
          <p:cNvSpPr txBox="1">
            <a:spLocks/>
          </p:cNvSpPr>
          <p:nvPr/>
        </p:nvSpPr>
        <p:spPr>
          <a:xfrm>
            <a:off x="2418243" y="5286161"/>
            <a:ext cx="4646920" cy="12427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SG" b="1" u="sng" dirty="0">
                <a:solidFill>
                  <a:srgbClr val="00B050"/>
                </a:solidFill>
              </a:rPr>
              <a:t>Solution:</a:t>
            </a:r>
            <a:r>
              <a:rPr lang="en-SG" dirty="0">
                <a:solidFill>
                  <a:srgbClr val="00B050"/>
                </a:solidFill>
              </a:rPr>
              <a:t>  </a:t>
            </a:r>
            <a:r>
              <a:rPr lang="en-SG" dirty="0"/>
              <a:t>∆QRS         ∆ABF</a:t>
            </a:r>
          </a:p>
          <a:p>
            <a:r>
              <a:rPr lang="en-SG" dirty="0"/>
              <a:t>	         ∆KRJ         ∆PEN                  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9411" y="241735"/>
            <a:ext cx="3597443" cy="586542"/>
          </a:xfrm>
        </p:spPr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Find the right pair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416" y="974834"/>
            <a:ext cx="8052735" cy="1024765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dirty="0"/>
              <a:t>Identify the congruent triangles based on ASA criterion</a:t>
            </a:r>
            <a:endParaRPr lang="en-IN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EE572E7-0D63-4801-8CF5-E3830E43BEBE}"/>
              </a:ext>
            </a:extLst>
          </p:cNvPr>
          <p:cNvCxnSpPr/>
          <p:nvPr/>
        </p:nvCxnSpPr>
        <p:spPr>
          <a:xfrm>
            <a:off x="5315122" y="5579551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FA509B9-AD6B-4165-AB89-63F0BE4507CA}"/>
              </a:ext>
            </a:extLst>
          </p:cNvPr>
          <p:cNvCxnSpPr/>
          <p:nvPr/>
        </p:nvCxnSpPr>
        <p:spPr>
          <a:xfrm>
            <a:off x="5310354" y="5689087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24B83A-3D38-4FF2-A7BE-BD152905755A}"/>
              </a:ext>
            </a:extLst>
          </p:cNvPr>
          <p:cNvSpPr/>
          <p:nvPr/>
        </p:nvSpPr>
        <p:spPr>
          <a:xfrm>
            <a:off x="5306986" y="5320765"/>
            <a:ext cx="368748" cy="167314"/>
          </a:xfrm>
          <a:custGeom>
            <a:avLst/>
            <a:gdLst>
              <a:gd name="connsiteX0" fmla="*/ 0 w 1157287"/>
              <a:gd name="connsiteY0" fmla="*/ 326347 h 698911"/>
              <a:gd name="connsiteX1" fmla="*/ 500062 w 1157287"/>
              <a:gd name="connsiteY1" fmla="*/ 12022 h 698911"/>
              <a:gd name="connsiteX2" fmla="*/ 785812 w 1157287"/>
              <a:gd name="connsiteY2" fmla="*/ 697822 h 698911"/>
              <a:gd name="connsiteX3" fmla="*/ 1157287 w 1157287"/>
              <a:gd name="connsiteY3" fmla="*/ 183472 h 698911"/>
              <a:gd name="connsiteX4" fmla="*/ 1157287 w 1157287"/>
              <a:gd name="connsiteY4" fmla="*/ 183472 h 69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287" h="698911">
                <a:moveTo>
                  <a:pt x="0" y="326347"/>
                </a:moveTo>
                <a:cubicBezTo>
                  <a:pt x="184546" y="138228"/>
                  <a:pt x="369093" y="-49890"/>
                  <a:pt x="500062" y="12022"/>
                </a:cubicBezTo>
                <a:cubicBezTo>
                  <a:pt x="631031" y="73934"/>
                  <a:pt x="676275" y="669247"/>
                  <a:pt x="785812" y="697822"/>
                </a:cubicBezTo>
                <a:cubicBezTo>
                  <a:pt x="895349" y="726397"/>
                  <a:pt x="1157287" y="183472"/>
                  <a:pt x="1157287" y="183472"/>
                </a:cubicBezTo>
                <a:lnTo>
                  <a:pt x="1157287" y="183472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BD217A-898A-43CE-9EA2-7844E90D2678}"/>
              </a:ext>
            </a:extLst>
          </p:cNvPr>
          <p:cNvCxnSpPr/>
          <p:nvPr/>
        </p:nvCxnSpPr>
        <p:spPr>
          <a:xfrm>
            <a:off x="5330746" y="6131770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C288E4F-674B-4CCE-9176-0007E03D15C0}"/>
              </a:ext>
            </a:extLst>
          </p:cNvPr>
          <p:cNvCxnSpPr/>
          <p:nvPr/>
        </p:nvCxnSpPr>
        <p:spPr>
          <a:xfrm>
            <a:off x="5325978" y="6241306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D835D1F-015E-4307-A1DC-C9428A8EBCEE}"/>
              </a:ext>
            </a:extLst>
          </p:cNvPr>
          <p:cNvSpPr/>
          <p:nvPr/>
        </p:nvSpPr>
        <p:spPr>
          <a:xfrm>
            <a:off x="5322610" y="5872984"/>
            <a:ext cx="368748" cy="167314"/>
          </a:xfrm>
          <a:custGeom>
            <a:avLst/>
            <a:gdLst>
              <a:gd name="connsiteX0" fmla="*/ 0 w 1157287"/>
              <a:gd name="connsiteY0" fmla="*/ 326347 h 698911"/>
              <a:gd name="connsiteX1" fmla="*/ 500062 w 1157287"/>
              <a:gd name="connsiteY1" fmla="*/ 12022 h 698911"/>
              <a:gd name="connsiteX2" fmla="*/ 785812 w 1157287"/>
              <a:gd name="connsiteY2" fmla="*/ 697822 h 698911"/>
              <a:gd name="connsiteX3" fmla="*/ 1157287 w 1157287"/>
              <a:gd name="connsiteY3" fmla="*/ 183472 h 698911"/>
              <a:gd name="connsiteX4" fmla="*/ 1157287 w 1157287"/>
              <a:gd name="connsiteY4" fmla="*/ 183472 h 69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287" h="698911">
                <a:moveTo>
                  <a:pt x="0" y="326347"/>
                </a:moveTo>
                <a:cubicBezTo>
                  <a:pt x="184546" y="138228"/>
                  <a:pt x="369093" y="-49890"/>
                  <a:pt x="500062" y="12022"/>
                </a:cubicBezTo>
                <a:cubicBezTo>
                  <a:pt x="631031" y="73934"/>
                  <a:pt x="676275" y="669247"/>
                  <a:pt x="785812" y="697822"/>
                </a:cubicBezTo>
                <a:cubicBezTo>
                  <a:pt x="895349" y="726397"/>
                  <a:pt x="1157287" y="183472"/>
                  <a:pt x="1157287" y="183472"/>
                </a:cubicBezTo>
                <a:lnTo>
                  <a:pt x="1157287" y="183472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154730-5E81-4F68-B0D7-42946161F784}"/>
              </a:ext>
            </a:extLst>
          </p:cNvPr>
          <p:cNvCxnSpPr>
            <a:cxnSpLocks/>
          </p:cNvCxnSpPr>
          <p:nvPr/>
        </p:nvCxnSpPr>
        <p:spPr>
          <a:xfrm flipV="1">
            <a:off x="284018" y="3590594"/>
            <a:ext cx="1620982" cy="17599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F66B59-260E-48D5-B5DD-1FC5A5E84066}"/>
              </a:ext>
            </a:extLst>
          </p:cNvPr>
          <p:cNvCxnSpPr/>
          <p:nvPr/>
        </p:nvCxnSpPr>
        <p:spPr>
          <a:xfrm>
            <a:off x="1338461" y="2286000"/>
            <a:ext cx="554182" cy="1317879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F0CB08E-2C68-4476-A5BA-C36E18048C9B}"/>
              </a:ext>
            </a:extLst>
          </p:cNvPr>
          <p:cNvCxnSpPr>
            <a:cxnSpLocks/>
          </p:cNvCxnSpPr>
          <p:nvPr/>
        </p:nvCxnSpPr>
        <p:spPr>
          <a:xfrm flipV="1">
            <a:off x="2621280" y="2016183"/>
            <a:ext cx="1273687" cy="148901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5D2A609-5BCE-49DB-9859-2A1A8BCCDE28}"/>
              </a:ext>
            </a:extLst>
          </p:cNvPr>
          <p:cNvCxnSpPr>
            <a:cxnSpLocks/>
          </p:cNvCxnSpPr>
          <p:nvPr/>
        </p:nvCxnSpPr>
        <p:spPr>
          <a:xfrm>
            <a:off x="3894967" y="2016183"/>
            <a:ext cx="600833" cy="137493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933F3D3-9A03-41F8-9BF7-4E1BE85CCBD1}"/>
              </a:ext>
            </a:extLst>
          </p:cNvPr>
          <p:cNvCxnSpPr>
            <a:cxnSpLocks/>
          </p:cNvCxnSpPr>
          <p:nvPr/>
        </p:nvCxnSpPr>
        <p:spPr>
          <a:xfrm flipV="1">
            <a:off x="2621280" y="3377137"/>
            <a:ext cx="1874520" cy="12806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FDE382C-92B9-4191-AB16-4958C5180C1B}"/>
              </a:ext>
            </a:extLst>
          </p:cNvPr>
          <p:cNvCxnSpPr>
            <a:cxnSpLocks/>
          </p:cNvCxnSpPr>
          <p:nvPr/>
        </p:nvCxnSpPr>
        <p:spPr>
          <a:xfrm flipV="1">
            <a:off x="265352" y="4283592"/>
            <a:ext cx="1141685" cy="101814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6AD7D21-D8D4-46BF-AA02-5D40486BCAA9}"/>
              </a:ext>
            </a:extLst>
          </p:cNvPr>
          <p:cNvCxnSpPr>
            <a:cxnSpLocks/>
          </p:cNvCxnSpPr>
          <p:nvPr/>
        </p:nvCxnSpPr>
        <p:spPr>
          <a:xfrm>
            <a:off x="1398270" y="4283592"/>
            <a:ext cx="685800" cy="87619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34BA119-56B0-4658-B627-532F7D17F233}"/>
              </a:ext>
            </a:extLst>
          </p:cNvPr>
          <p:cNvCxnSpPr>
            <a:cxnSpLocks/>
          </p:cNvCxnSpPr>
          <p:nvPr/>
        </p:nvCxnSpPr>
        <p:spPr>
          <a:xfrm flipV="1">
            <a:off x="255270" y="5166841"/>
            <a:ext cx="1828800" cy="148109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9AC1E7E-F423-476D-BF28-7878BF2DCE71}"/>
              </a:ext>
            </a:extLst>
          </p:cNvPr>
          <p:cNvCxnSpPr>
            <a:cxnSpLocks/>
          </p:cNvCxnSpPr>
          <p:nvPr/>
        </p:nvCxnSpPr>
        <p:spPr>
          <a:xfrm flipV="1">
            <a:off x="3329940" y="3912618"/>
            <a:ext cx="498829" cy="103909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FA0100B4-9A8E-40F5-A305-2A1A743ABE77}"/>
              </a:ext>
            </a:extLst>
          </p:cNvPr>
          <p:cNvCxnSpPr>
            <a:cxnSpLocks/>
          </p:cNvCxnSpPr>
          <p:nvPr/>
        </p:nvCxnSpPr>
        <p:spPr>
          <a:xfrm flipV="1">
            <a:off x="3347615" y="4835548"/>
            <a:ext cx="1673340" cy="12888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BA58BEA-AA31-41EE-9B51-59539A6A9E1E}"/>
              </a:ext>
            </a:extLst>
          </p:cNvPr>
          <p:cNvCxnSpPr>
            <a:cxnSpLocks/>
          </p:cNvCxnSpPr>
          <p:nvPr/>
        </p:nvCxnSpPr>
        <p:spPr>
          <a:xfrm>
            <a:off x="3828769" y="3892184"/>
            <a:ext cx="1207810" cy="942239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C1E497D2-4D29-4332-8F86-69932E0C556F}"/>
              </a:ext>
            </a:extLst>
          </p:cNvPr>
          <p:cNvCxnSpPr>
            <a:cxnSpLocks/>
          </p:cNvCxnSpPr>
          <p:nvPr/>
        </p:nvCxnSpPr>
        <p:spPr>
          <a:xfrm>
            <a:off x="6909317" y="3695111"/>
            <a:ext cx="600446" cy="1135969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7F2A1F5C-9B5F-4D37-A6B1-6D86FA6406D8}"/>
              </a:ext>
            </a:extLst>
          </p:cNvPr>
          <p:cNvCxnSpPr>
            <a:cxnSpLocks/>
          </p:cNvCxnSpPr>
          <p:nvPr/>
        </p:nvCxnSpPr>
        <p:spPr>
          <a:xfrm flipV="1">
            <a:off x="6900021" y="3643450"/>
            <a:ext cx="1558179" cy="69169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180402C0-8512-4AF9-9CD6-A6F729A3259E}"/>
              </a:ext>
            </a:extLst>
          </p:cNvPr>
          <p:cNvCxnSpPr>
            <a:cxnSpLocks/>
          </p:cNvCxnSpPr>
          <p:nvPr/>
        </p:nvCxnSpPr>
        <p:spPr>
          <a:xfrm flipH="1">
            <a:off x="7509765" y="3630677"/>
            <a:ext cx="922374" cy="119803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TextBox 87">
            <a:extLst>
              <a:ext uri="{FF2B5EF4-FFF2-40B4-BE49-F238E27FC236}">
                <a16:creationId xmlns:a16="http://schemas.microsoft.com/office/drawing/2014/main" id="{C127DB4C-1D7D-4FE6-A069-1368FDD2692E}"/>
              </a:ext>
            </a:extLst>
          </p:cNvPr>
          <p:cNvSpPr txBox="1"/>
          <p:nvPr/>
        </p:nvSpPr>
        <p:spPr>
          <a:xfrm>
            <a:off x="1173480" y="185928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BB56948-5EC5-49A3-A512-BAA4DEFDF985}"/>
              </a:ext>
            </a:extLst>
          </p:cNvPr>
          <p:cNvSpPr txBox="1"/>
          <p:nvPr/>
        </p:nvSpPr>
        <p:spPr>
          <a:xfrm>
            <a:off x="21207" y="364617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Q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4CCE786-F366-4552-A10B-0164DB0D1E9A}"/>
              </a:ext>
            </a:extLst>
          </p:cNvPr>
          <p:cNvSpPr txBox="1"/>
          <p:nvPr/>
        </p:nvSpPr>
        <p:spPr>
          <a:xfrm>
            <a:off x="1834767" y="342138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ED0D116-B81F-4B1E-9D38-AEC4AA0537C4}"/>
              </a:ext>
            </a:extLst>
          </p:cNvPr>
          <p:cNvSpPr txBox="1"/>
          <p:nvPr/>
        </p:nvSpPr>
        <p:spPr>
          <a:xfrm>
            <a:off x="3701667" y="159639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0E80F3A-7648-43CD-AE27-95E473C8C18A}"/>
              </a:ext>
            </a:extLst>
          </p:cNvPr>
          <p:cNvSpPr txBox="1"/>
          <p:nvPr/>
        </p:nvSpPr>
        <p:spPr>
          <a:xfrm>
            <a:off x="2415540" y="337822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630DEEB-AC49-427C-911E-07C5B7F28B30}"/>
              </a:ext>
            </a:extLst>
          </p:cNvPr>
          <p:cNvSpPr txBox="1"/>
          <p:nvPr/>
        </p:nvSpPr>
        <p:spPr>
          <a:xfrm>
            <a:off x="7340217" y="474220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E8FB2A2-C44B-4082-8A65-9B580E96F5E0}"/>
              </a:ext>
            </a:extLst>
          </p:cNvPr>
          <p:cNvSpPr txBox="1"/>
          <p:nvPr/>
        </p:nvSpPr>
        <p:spPr>
          <a:xfrm>
            <a:off x="1221357" y="386334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N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9CDC59D-04BD-4A8B-A1E3-C6C2EC6603BF}"/>
              </a:ext>
            </a:extLst>
          </p:cNvPr>
          <p:cNvSpPr txBox="1"/>
          <p:nvPr/>
        </p:nvSpPr>
        <p:spPr>
          <a:xfrm>
            <a:off x="-76200" y="503938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07DFC012-136A-4255-A52D-35BB480EE8DE}"/>
              </a:ext>
            </a:extLst>
          </p:cNvPr>
          <p:cNvSpPr txBox="1"/>
          <p:nvPr/>
        </p:nvSpPr>
        <p:spPr>
          <a:xfrm>
            <a:off x="2055747" y="483108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CA5C52A-C1F9-4AA4-BFDF-809486017138}"/>
              </a:ext>
            </a:extLst>
          </p:cNvPr>
          <p:cNvSpPr txBox="1"/>
          <p:nvPr/>
        </p:nvSpPr>
        <p:spPr>
          <a:xfrm>
            <a:off x="4997067" y="449580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47B8AFBF-6694-4FF9-93DC-E9DCAEC032C4}"/>
              </a:ext>
            </a:extLst>
          </p:cNvPr>
          <p:cNvSpPr txBox="1"/>
          <p:nvPr/>
        </p:nvSpPr>
        <p:spPr>
          <a:xfrm>
            <a:off x="3793107" y="353949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</a:t>
            </a:r>
          </a:p>
        </p:txBody>
      </p:sp>
      <p:sp>
        <p:nvSpPr>
          <p:cNvPr id="101" name="Arc 100">
            <a:extLst>
              <a:ext uri="{FF2B5EF4-FFF2-40B4-BE49-F238E27FC236}">
                <a16:creationId xmlns:a16="http://schemas.microsoft.com/office/drawing/2014/main" id="{6E4F982C-4D3B-4F9A-BE7F-64689964E088}"/>
              </a:ext>
            </a:extLst>
          </p:cNvPr>
          <p:cNvSpPr/>
          <p:nvPr/>
        </p:nvSpPr>
        <p:spPr>
          <a:xfrm rot="680275">
            <a:off x="2689091" y="3245331"/>
            <a:ext cx="255399" cy="41440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Arc 101">
            <a:extLst>
              <a:ext uri="{FF2B5EF4-FFF2-40B4-BE49-F238E27FC236}">
                <a16:creationId xmlns:a16="http://schemas.microsoft.com/office/drawing/2014/main" id="{BAAD7E71-173B-44C4-9562-83336BE65BDC}"/>
              </a:ext>
            </a:extLst>
          </p:cNvPr>
          <p:cNvSpPr/>
          <p:nvPr/>
        </p:nvSpPr>
        <p:spPr>
          <a:xfrm>
            <a:off x="346031" y="5091831"/>
            <a:ext cx="309033" cy="342486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Arc 102">
            <a:extLst>
              <a:ext uri="{FF2B5EF4-FFF2-40B4-BE49-F238E27FC236}">
                <a16:creationId xmlns:a16="http://schemas.microsoft.com/office/drawing/2014/main" id="{81A20E7B-844E-44E4-8C4C-E9E5A0D2D75B}"/>
              </a:ext>
            </a:extLst>
          </p:cNvPr>
          <p:cNvSpPr/>
          <p:nvPr/>
        </p:nvSpPr>
        <p:spPr>
          <a:xfrm>
            <a:off x="3300879" y="4726071"/>
            <a:ext cx="309033" cy="414409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Arc 103">
            <a:extLst>
              <a:ext uri="{FF2B5EF4-FFF2-40B4-BE49-F238E27FC236}">
                <a16:creationId xmlns:a16="http://schemas.microsoft.com/office/drawing/2014/main" id="{B32E0F87-F517-4819-BB8A-BF6662BDDBDE}"/>
              </a:ext>
            </a:extLst>
          </p:cNvPr>
          <p:cNvSpPr/>
          <p:nvPr/>
        </p:nvSpPr>
        <p:spPr>
          <a:xfrm rot="14810851">
            <a:off x="1708102" y="3367770"/>
            <a:ext cx="290273" cy="332464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Arc 104">
            <a:extLst>
              <a:ext uri="{FF2B5EF4-FFF2-40B4-BE49-F238E27FC236}">
                <a16:creationId xmlns:a16="http://schemas.microsoft.com/office/drawing/2014/main" id="{50852299-9CAC-478E-ADC7-B94C948FA8C4}"/>
              </a:ext>
            </a:extLst>
          </p:cNvPr>
          <p:cNvSpPr/>
          <p:nvPr/>
        </p:nvSpPr>
        <p:spPr>
          <a:xfrm rot="14810851">
            <a:off x="4339267" y="3092378"/>
            <a:ext cx="239895" cy="402281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Arc 105">
            <a:extLst>
              <a:ext uri="{FF2B5EF4-FFF2-40B4-BE49-F238E27FC236}">
                <a16:creationId xmlns:a16="http://schemas.microsoft.com/office/drawing/2014/main" id="{4ECE8841-B4FE-4718-B19F-4F15BBE4338E}"/>
              </a:ext>
            </a:extLst>
          </p:cNvPr>
          <p:cNvSpPr/>
          <p:nvPr/>
        </p:nvSpPr>
        <p:spPr>
          <a:xfrm rot="14810851">
            <a:off x="1849008" y="4940846"/>
            <a:ext cx="290273" cy="332464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Arc 106">
            <a:extLst>
              <a:ext uri="{FF2B5EF4-FFF2-40B4-BE49-F238E27FC236}">
                <a16:creationId xmlns:a16="http://schemas.microsoft.com/office/drawing/2014/main" id="{0FA417B9-F3D5-418F-A4B0-ECABDD4027EC}"/>
              </a:ext>
            </a:extLst>
          </p:cNvPr>
          <p:cNvSpPr/>
          <p:nvPr/>
        </p:nvSpPr>
        <p:spPr>
          <a:xfrm rot="14810851">
            <a:off x="4668409" y="4636372"/>
            <a:ext cx="351230" cy="302240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82AD181-B166-4910-9505-9530D6D57102}"/>
              </a:ext>
            </a:extLst>
          </p:cNvPr>
          <p:cNvSpPr txBox="1"/>
          <p:nvPr/>
        </p:nvSpPr>
        <p:spPr>
          <a:xfrm>
            <a:off x="2883058" y="3013710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40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AF573BC-ADC1-402F-A5F2-FBD2CD1161BA}"/>
              </a:ext>
            </a:extLst>
          </p:cNvPr>
          <p:cNvSpPr txBox="1"/>
          <p:nvPr/>
        </p:nvSpPr>
        <p:spPr>
          <a:xfrm>
            <a:off x="3782218" y="2895600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53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DC740003-819D-4FCB-A2CC-2945E51B03D1}"/>
              </a:ext>
            </a:extLst>
          </p:cNvPr>
          <p:cNvSpPr txBox="1"/>
          <p:nvPr/>
        </p:nvSpPr>
        <p:spPr>
          <a:xfrm>
            <a:off x="6513447" y="339346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88231781-072B-472D-BD74-D0832CBF05AF}"/>
              </a:ext>
            </a:extLst>
          </p:cNvPr>
          <p:cNvSpPr txBox="1"/>
          <p:nvPr/>
        </p:nvSpPr>
        <p:spPr>
          <a:xfrm>
            <a:off x="8418447" y="335917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CB7F7B28-2464-425E-BF4B-3E7AAAB94E66}"/>
              </a:ext>
            </a:extLst>
          </p:cNvPr>
          <p:cNvSpPr txBox="1"/>
          <p:nvPr/>
        </p:nvSpPr>
        <p:spPr>
          <a:xfrm>
            <a:off x="4343400" y="328678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B2F838A-59BD-4BF3-A9E7-2CC0FC3213CF}"/>
              </a:ext>
            </a:extLst>
          </p:cNvPr>
          <p:cNvSpPr txBox="1"/>
          <p:nvPr/>
        </p:nvSpPr>
        <p:spPr>
          <a:xfrm rot="9084500" flipH="1" flipV="1">
            <a:off x="6522721" y="4117359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3cm</a:t>
            </a: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C6D7376E-EABD-4E39-9149-1075A9C4395C}"/>
              </a:ext>
            </a:extLst>
          </p:cNvPr>
          <p:cNvCxnSpPr>
            <a:cxnSpLocks/>
          </p:cNvCxnSpPr>
          <p:nvPr/>
        </p:nvCxnSpPr>
        <p:spPr>
          <a:xfrm flipH="1">
            <a:off x="4911011" y="1883627"/>
            <a:ext cx="1066800" cy="1471477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Arc 120">
            <a:extLst>
              <a:ext uri="{FF2B5EF4-FFF2-40B4-BE49-F238E27FC236}">
                <a16:creationId xmlns:a16="http://schemas.microsoft.com/office/drawing/2014/main" id="{89B9041D-A8FC-4145-91D1-0F349E32B883}"/>
              </a:ext>
            </a:extLst>
          </p:cNvPr>
          <p:cNvSpPr/>
          <p:nvPr/>
        </p:nvSpPr>
        <p:spPr>
          <a:xfrm>
            <a:off x="4942633" y="3155291"/>
            <a:ext cx="232181" cy="311351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664CB48-C6C3-43E2-BD9B-DD194FE6C6BF}"/>
              </a:ext>
            </a:extLst>
          </p:cNvPr>
          <p:cNvSpPr txBox="1"/>
          <p:nvPr/>
        </p:nvSpPr>
        <p:spPr>
          <a:xfrm>
            <a:off x="5834763" y="2724150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75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9DFD4D5F-1088-4140-857B-6F0845F8D7B9}"/>
              </a:ext>
            </a:extLst>
          </p:cNvPr>
          <p:cNvCxnSpPr>
            <a:cxnSpLocks/>
          </p:cNvCxnSpPr>
          <p:nvPr/>
        </p:nvCxnSpPr>
        <p:spPr>
          <a:xfrm flipV="1">
            <a:off x="4911011" y="3179114"/>
            <a:ext cx="1620982" cy="17599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5CA03827-C5E1-42B5-A7B9-AF712715F1D3}"/>
              </a:ext>
            </a:extLst>
          </p:cNvPr>
          <p:cNvCxnSpPr/>
          <p:nvPr/>
        </p:nvCxnSpPr>
        <p:spPr>
          <a:xfrm>
            <a:off x="5965454" y="1874520"/>
            <a:ext cx="554182" cy="1317879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880BBF22-016B-4360-88D0-013DF90F51FA}"/>
              </a:ext>
            </a:extLst>
          </p:cNvPr>
          <p:cNvSpPr txBox="1"/>
          <p:nvPr/>
        </p:nvSpPr>
        <p:spPr>
          <a:xfrm>
            <a:off x="5800473" y="144780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J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2BD1FBF-99F8-4F3E-B85D-D382C8CD2B5B}"/>
              </a:ext>
            </a:extLst>
          </p:cNvPr>
          <p:cNvSpPr txBox="1"/>
          <p:nvPr/>
        </p:nvSpPr>
        <p:spPr>
          <a:xfrm>
            <a:off x="6406767" y="311152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</a:t>
            </a:r>
          </a:p>
        </p:txBody>
      </p:sp>
      <p:sp>
        <p:nvSpPr>
          <p:cNvPr id="128" name="Arc 127">
            <a:extLst>
              <a:ext uri="{FF2B5EF4-FFF2-40B4-BE49-F238E27FC236}">
                <a16:creationId xmlns:a16="http://schemas.microsoft.com/office/drawing/2014/main" id="{8CD59AA0-81A6-4378-B405-9FC9A15DF757}"/>
              </a:ext>
            </a:extLst>
          </p:cNvPr>
          <p:cNvSpPr/>
          <p:nvPr/>
        </p:nvSpPr>
        <p:spPr>
          <a:xfrm rot="14810851">
            <a:off x="6335095" y="2956290"/>
            <a:ext cx="290273" cy="332464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A8D0550-B9FD-425F-9A88-15E800D83B55}"/>
              </a:ext>
            </a:extLst>
          </p:cNvPr>
          <p:cNvSpPr txBox="1"/>
          <p:nvPr/>
        </p:nvSpPr>
        <p:spPr>
          <a:xfrm>
            <a:off x="5120640" y="2865120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30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223DE620-7EE3-4DA5-989B-14421113351F}"/>
              </a:ext>
            </a:extLst>
          </p:cNvPr>
          <p:cNvSpPr txBox="1"/>
          <p:nvPr/>
        </p:nvSpPr>
        <p:spPr>
          <a:xfrm>
            <a:off x="8003698" y="2487930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35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3FC59075-D14C-4978-B6E4-0F138C2F2D44}"/>
              </a:ext>
            </a:extLst>
          </p:cNvPr>
          <p:cNvSpPr txBox="1"/>
          <p:nvPr/>
        </p:nvSpPr>
        <p:spPr>
          <a:xfrm>
            <a:off x="7264558" y="2564130"/>
            <a:ext cx="63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-150" dirty="0"/>
              <a:t>25</a:t>
            </a:r>
            <a:r>
              <a:rPr lang="en-US" sz="2800" spc="-150" baseline="30000" dirty="0"/>
              <a:t>0</a:t>
            </a:r>
            <a:endParaRPr lang="en-US" sz="2800" spc="-150" dirty="0"/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B10F9B0F-93F0-481D-9640-5A4F01732C15}"/>
              </a:ext>
            </a:extLst>
          </p:cNvPr>
          <p:cNvCxnSpPr>
            <a:cxnSpLocks/>
          </p:cNvCxnSpPr>
          <p:nvPr/>
        </p:nvCxnSpPr>
        <p:spPr>
          <a:xfrm flipV="1">
            <a:off x="6955712" y="2020452"/>
            <a:ext cx="1141685" cy="1018144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62A74F04-E635-4C25-811B-C80B333C6630}"/>
              </a:ext>
            </a:extLst>
          </p:cNvPr>
          <p:cNvCxnSpPr>
            <a:cxnSpLocks/>
          </p:cNvCxnSpPr>
          <p:nvPr/>
        </p:nvCxnSpPr>
        <p:spPr>
          <a:xfrm>
            <a:off x="8088630" y="2020452"/>
            <a:ext cx="685800" cy="87619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ED8765C8-6FD5-4198-A2ED-8A77CD50F967}"/>
              </a:ext>
            </a:extLst>
          </p:cNvPr>
          <p:cNvCxnSpPr>
            <a:cxnSpLocks/>
          </p:cNvCxnSpPr>
          <p:nvPr/>
        </p:nvCxnSpPr>
        <p:spPr>
          <a:xfrm flipV="1">
            <a:off x="6945630" y="2903701"/>
            <a:ext cx="1828800" cy="148109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5" name="TextBox 134">
            <a:extLst>
              <a:ext uri="{FF2B5EF4-FFF2-40B4-BE49-F238E27FC236}">
                <a16:creationId xmlns:a16="http://schemas.microsoft.com/office/drawing/2014/main" id="{D12ED737-DBCF-47E4-9F6B-B5C6D98CC8FD}"/>
              </a:ext>
            </a:extLst>
          </p:cNvPr>
          <p:cNvSpPr txBox="1"/>
          <p:nvPr/>
        </p:nvSpPr>
        <p:spPr>
          <a:xfrm>
            <a:off x="7911717" y="160020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J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0BEEB18E-5CDF-46C0-980F-352D0FF7EEE0}"/>
              </a:ext>
            </a:extLst>
          </p:cNvPr>
          <p:cNvSpPr txBox="1"/>
          <p:nvPr/>
        </p:nvSpPr>
        <p:spPr>
          <a:xfrm>
            <a:off x="6841107" y="298198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K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B8AE254E-F588-4B46-AA60-7C308450E262}"/>
              </a:ext>
            </a:extLst>
          </p:cNvPr>
          <p:cNvSpPr txBox="1"/>
          <p:nvPr/>
        </p:nvSpPr>
        <p:spPr>
          <a:xfrm>
            <a:off x="8610600" y="2829580"/>
            <a:ext cx="32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</a:t>
            </a:r>
          </a:p>
        </p:txBody>
      </p:sp>
      <p:sp>
        <p:nvSpPr>
          <p:cNvPr id="138" name="Arc 137">
            <a:extLst>
              <a:ext uri="{FF2B5EF4-FFF2-40B4-BE49-F238E27FC236}">
                <a16:creationId xmlns:a16="http://schemas.microsoft.com/office/drawing/2014/main" id="{222EE238-1EC1-4077-9EE5-B9AF4C5996C6}"/>
              </a:ext>
            </a:extLst>
          </p:cNvPr>
          <p:cNvSpPr/>
          <p:nvPr/>
        </p:nvSpPr>
        <p:spPr>
          <a:xfrm rot="14810851">
            <a:off x="8539368" y="2677706"/>
            <a:ext cx="290273" cy="332464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Arc 138">
            <a:extLst>
              <a:ext uri="{FF2B5EF4-FFF2-40B4-BE49-F238E27FC236}">
                <a16:creationId xmlns:a16="http://schemas.microsoft.com/office/drawing/2014/main" id="{A5B87222-57F7-41C2-A906-90C537BC50D5}"/>
              </a:ext>
            </a:extLst>
          </p:cNvPr>
          <p:cNvSpPr/>
          <p:nvPr/>
        </p:nvSpPr>
        <p:spPr>
          <a:xfrm>
            <a:off x="7045947" y="2830830"/>
            <a:ext cx="309033" cy="342486"/>
          </a:xfrm>
          <a:prstGeom prst="arc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7B0591EA-D8DD-4483-8FB6-CF33BBA51BC1}"/>
              </a:ext>
            </a:extLst>
          </p:cNvPr>
          <p:cNvSpPr txBox="1"/>
          <p:nvPr/>
        </p:nvSpPr>
        <p:spPr>
          <a:xfrm rot="10521841" flipH="1" flipV="1">
            <a:off x="3787141" y="4803159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4cm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896D19B3-67E4-41ED-BCB9-C573AA5EC753}"/>
              </a:ext>
            </a:extLst>
          </p:cNvPr>
          <p:cNvSpPr txBox="1"/>
          <p:nvPr/>
        </p:nvSpPr>
        <p:spPr>
          <a:xfrm rot="10521841" flipH="1" flipV="1">
            <a:off x="869279" y="5151872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3cm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604ADCC6-55C1-4242-B6A6-82F58157E334}"/>
              </a:ext>
            </a:extLst>
          </p:cNvPr>
          <p:cNvSpPr txBox="1"/>
          <p:nvPr/>
        </p:nvSpPr>
        <p:spPr>
          <a:xfrm rot="10521841" flipH="1" flipV="1">
            <a:off x="739739" y="3575588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4cm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58FF37CD-33D4-48C5-AA76-0DC7801C4717}"/>
              </a:ext>
            </a:extLst>
          </p:cNvPr>
          <p:cNvSpPr txBox="1"/>
          <p:nvPr/>
        </p:nvSpPr>
        <p:spPr>
          <a:xfrm rot="10529654" flipH="1" flipV="1">
            <a:off x="5428651" y="3160298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3cm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18CF415E-A8E5-4171-9AA6-2664900FBF40}"/>
              </a:ext>
            </a:extLst>
          </p:cNvPr>
          <p:cNvSpPr txBox="1"/>
          <p:nvPr/>
        </p:nvSpPr>
        <p:spPr>
          <a:xfrm rot="10521841" flipH="1" flipV="1">
            <a:off x="7524151" y="2874548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3cm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F9E58C68-227F-4D0C-9756-57808B557513}"/>
              </a:ext>
            </a:extLst>
          </p:cNvPr>
          <p:cNvSpPr txBox="1"/>
          <p:nvPr/>
        </p:nvSpPr>
        <p:spPr>
          <a:xfrm rot="9401573" flipH="1" flipV="1">
            <a:off x="4085183" y="219857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3cm</a:t>
            </a:r>
          </a:p>
        </p:txBody>
      </p:sp>
    </p:spTree>
    <p:extLst>
      <p:ext uri="{BB962C8B-B14F-4D97-AF65-F5344CB8AC3E}">
        <p14:creationId xmlns:p14="http://schemas.microsoft.com/office/powerpoint/2010/main" val="311355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0416" y="974834"/>
            <a:ext cx="8052735" cy="1024765"/>
          </a:xfrm>
        </p:spPr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dirty="0"/>
              <a:t>Identify the congruent triangles based on RHS criterion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9411" y="241735"/>
            <a:ext cx="3597443" cy="586542"/>
          </a:xfrm>
        </p:spPr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Find the right pair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490BA82-E99F-481D-A70C-E09B5FA438BC}"/>
              </a:ext>
            </a:extLst>
          </p:cNvPr>
          <p:cNvSpPr txBox="1">
            <a:spLocks/>
          </p:cNvSpPr>
          <p:nvPr/>
        </p:nvSpPr>
        <p:spPr>
          <a:xfrm>
            <a:off x="2418242" y="5080421"/>
            <a:ext cx="4744557" cy="12427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SG" b="1" u="sng" dirty="0">
                <a:solidFill>
                  <a:srgbClr val="00B050"/>
                </a:solidFill>
              </a:rPr>
              <a:t>Solution:</a:t>
            </a:r>
            <a:r>
              <a:rPr lang="en-SG" dirty="0"/>
              <a:t>  ∆ABC         ∆PON</a:t>
            </a:r>
          </a:p>
          <a:p>
            <a:r>
              <a:rPr lang="en-SG" dirty="0"/>
              <a:t>	        ∆RTS          ∆WUV                  </a:t>
            </a:r>
            <a:endParaRPr lang="en-IN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489D72F-7443-477F-A8C2-7CCC27F63161}"/>
              </a:ext>
            </a:extLst>
          </p:cNvPr>
          <p:cNvCxnSpPr/>
          <p:nvPr/>
        </p:nvCxnSpPr>
        <p:spPr>
          <a:xfrm>
            <a:off x="5315122" y="5373811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821D5FC-AD2A-4D94-90AF-3BC073F16CEE}"/>
              </a:ext>
            </a:extLst>
          </p:cNvPr>
          <p:cNvCxnSpPr/>
          <p:nvPr/>
        </p:nvCxnSpPr>
        <p:spPr>
          <a:xfrm>
            <a:off x="5310354" y="5483347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E7C7BB7-61C3-4BB5-96A4-2443F4627023}"/>
              </a:ext>
            </a:extLst>
          </p:cNvPr>
          <p:cNvSpPr/>
          <p:nvPr/>
        </p:nvSpPr>
        <p:spPr>
          <a:xfrm>
            <a:off x="5306986" y="5115025"/>
            <a:ext cx="368748" cy="167314"/>
          </a:xfrm>
          <a:custGeom>
            <a:avLst/>
            <a:gdLst>
              <a:gd name="connsiteX0" fmla="*/ 0 w 1157287"/>
              <a:gd name="connsiteY0" fmla="*/ 326347 h 698911"/>
              <a:gd name="connsiteX1" fmla="*/ 500062 w 1157287"/>
              <a:gd name="connsiteY1" fmla="*/ 12022 h 698911"/>
              <a:gd name="connsiteX2" fmla="*/ 785812 w 1157287"/>
              <a:gd name="connsiteY2" fmla="*/ 697822 h 698911"/>
              <a:gd name="connsiteX3" fmla="*/ 1157287 w 1157287"/>
              <a:gd name="connsiteY3" fmla="*/ 183472 h 698911"/>
              <a:gd name="connsiteX4" fmla="*/ 1157287 w 1157287"/>
              <a:gd name="connsiteY4" fmla="*/ 183472 h 69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287" h="698911">
                <a:moveTo>
                  <a:pt x="0" y="326347"/>
                </a:moveTo>
                <a:cubicBezTo>
                  <a:pt x="184546" y="138228"/>
                  <a:pt x="369093" y="-49890"/>
                  <a:pt x="500062" y="12022"/>
                </a:cubicBezTo>
                <a:cubicBezTo>
                  <a:pt x="631031" y="73934"/>
                  <a:pt x="676275" y="669247"/>
                  <a:pt x="785812" y="697822"/>
                </a:cubicBezTo>
                <a:cubicBezTo>
                  <a:pt x="895349" y="726397"/>
                  <a:pt x="1157287" y="183472"/>
                  <a:pt x="1157287" y="183472"/>
                </a:cubicBezTo>
                <a:lnTo>
                  <a:pt x="1157287" y="183472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B370C7-898B-4E67-B801-3AB904B4B668}"/>
              </a:ext>
            </a:extLst>
          </p:cNvPr>
          <p:cNvCxnSpPr/>
          <p:nvPr/>
        </p:nvCxnSpPr>
        <p:spPr>
          <a:xfrm>
            <a:off x="5330746" y="5926030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BFE2EA0-6FF0-4C2F-BBD6-F7CAA0309C3D}"/>
              </a:ext>
            </a:extLst>
          </p:cNvPr>
          <p:cNvCxnSpPr/>
          <p:nvPr/>
        </p:nvCxnSpPr>
        <p:spPr>
          <a:xfrm>
            <a:off x="5325978" y="6035566"/>
            <a:ext cx="31959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9857724-4866-41DA-96EE-697D9650DF92}"/>
              </a:ext>
            </a:extLst>
          </p:cNvPr>
          <p:cNvSpPr/>
          <p:nvPr/>
        </p:nvSpPr>
        <p:spPr>
          <a:xfrm>
            <a:off x="5322610" y="5667244"/>
            <a:ext cx="368748" cy="167314"/>
          </a:xfrm>
          <a:custGeom>
            <a:avLst/>
            <a:gdLst>
              <a:gd name="connsiteX0" fmla="*/ 0 w 1157287"/>
              <a:gd name="connsiteY0" fmla="*/ 326347 h 698911"/>
              <a:gd name="connsiteX1" fmla="*/ 500062 w 1157287"/>
              <a:gd name="connsiteY1" fmla="*/ 12022 h 698911"/>
              <a:gd name="connsiteX2" fmla="*/ 785812 w 1157287"/>
              <a:gd name="connsiteY2" fmla="*/ 697822 h 698911"/>
              <a:gd name="connsiteX3" fmla="*/ 1157287 w 1157287"/>
              <a:gd name="connsiteY3" fmla="*/ 183472 h 698911"/>
              <a:gd name="connsiteX4" fmla="*/ 1157287 w 1157287"/>
              <a:gd name="connsiteY4" fmla="*/ 183472 h 698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7287" h="698911">
                <a:moveTo>
                  <a:pt x="0" y="326347"/>
                </a:moveTo>
                <a:cubicBezTo>
                  <a:pt x="184546" y="138228"/>
                  <a:pt x="369093" y="-49890"/>
                  <a:pt x="500062" y="12022"/>
                </a:cubicBezTo>
                <a:cubicBezTo>
                  <a:pt x="631031" y="73934"/>
                  <a:pt x="676275" y="669247"/>
                  <a:pt x="785812" y="697822"/>
                </a:cubicBezTo>
                <a:cubicBezTo>
                  <a:pt x="895349" y="726397"/>
                  <a:pt x="1157287" y="183472"/>
                  <a:pt x="1157287" y="183472"/>
                </a:cubicBezTo>
                <a:lnTo>
                  <a:pt x="1157287" y="183472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7E9A8B80-7815-4CD9-8884-C5E0113F980D}"/>
              </a:ext>
            </a:extLst>
          </p:cNvPr>
          <p:cNvSpPr/>
          <p:nvPr/>
        </p:nvSpPr>
        <p:spPr>
          <a:xfrm>
            <a:off x="2987435" y="2057400"/>
            <a:ext cx="1524000" cy="1024765"/>
          </a:xfrm>
          <a:prstGeom prst="rtTriangl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F7017815-35AF-4F9D-A4EA-303DBA6BE9CA}"/>
              </a:ext>
            </a:extLst>
          </p:cNvPr>
          <p:cNvSpPr/>
          <p:nvPr/>
        </p:nvSpPr>
        <p:spPr>
          <a:xfrm rot="19679972">
            <a:off x="7083265" y="1773745"/>
            <a:ext cx="1524000" cy="1024765"/>
          </a:xfrm>
          <a:prstGeom prst="rtTriangl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E58CAB61-2F9D-42C7-90E7-0F94700E191D}"/>
              </a:ext>
            </a:extLst>
          </p:cNvPr>
          <p:cNvSpPr/>
          <p:nvPr/>
        </p:nvSpPr>
        <p:spPr>
          <a:xfrm rot="4279644">
            <a:off x="5713902" y="1742441"/>
            <a:ext cx="647214" cy="1513430"/>
          </a:xfrm>
          <a:prstGeom prst="rtTriangl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9D6C8674-B863-4766-B892-EE3DB421580A}"/>
              </a:ext>
            </a:extLst>
          </p:cNvPr>
          <p:cNvSpPr/>
          <p:nvPr/>
        </p:nvSpPr>
        <p:spPr>
          <a:xfrm rot="6463562">
            <a:off x="6382638" y="3489765"/>
            <a:ext cx="844870" cy="1858759"/>
          </a:xfrm>
          <a:prstGeom prst="rtTriangl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856E66C2-1407-4E3E-82BB-79C7D1A74018}"/>
              </a:ext>
            </a:extLst>
          </p:cNvPr>
          <p:cNvSpPr/>
          <p:nvPr/>
        </p:nvSpPr>
        <p:spPr>
          <a:xfrm rot="10800000">
            <a:off x="2895601" y="3810000"/>
            <a:ext cx="1752600" cy="1066800"/>
          </a:xfrm>
          <a:prstGeom prst="rtTriangl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856E66C2-1407-4E3E-82BB-79C7D1A74018}"/>
              </a:ext>
            </a:extLst>
          </p:cNvPr>
          <p:cNvSpPr/>
          <p:nvPr/>
        </p:nvSpPr>
        <p:spPr>
          <a:xfrm rot="10800000">
            <a:off x="838200" y="4038600"/>
            <a:ext cx="1219200" cy="990600"/>
          </a:xfrm>
          <a:prstGeom prst="rtTriangl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856E66C2-1407-4E3E-82BB-79C7D1A74018}"/>
              </a:ext>
            </a:extLst>
          </p:cNvPr>
          <p:cNvSpPr/>
          <p:nvPr/>
        </p:nvSpPr>
        <p:spPr>
          <a:xfrm rot="15973499">
            <a:off x="903342" y="2129514"/>
            <a:ext cx="992099" cy="1231606"/>
          </a:xfrm>
          <a:prstGeom prst="rtTriangl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743200" y="19050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600" y="32766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28800" y="32004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0" y="47244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 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0" y="30480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67200" y="30480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24400" y="21336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    J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57800" y="29718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200" y="16002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77000" y="21336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  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00" y="30480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86800" y="19050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7200" y="38862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 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828800" y="49530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F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905000" y="37338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514600" y="36576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 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48200" y="36576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  T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791200" y="35052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U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981200" y="2069068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Z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86400" y="44196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V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772400" y="41910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w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0" y="41148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 3 cm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66800" y="32766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4 cm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657600" y="22098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6 cm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276600" y="30480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5 cm</a:t>
            </a:r>
          </a:p>
        </p:txBody>
      </p:sp>
      <p:sp>
        <p:nvSpPr>
          <p:cNvPr id="46" name="TextBox 45"/>
          <p:cNvSpPr txBox="1"/>
          <p:nvPr/>
        </p:nvSpPr>
        <p:spPr>
          <a:xfrm rot="20020045">
            <a:off x="5410200" y="1889107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7 cm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648200" y="25908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  2 cm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467600" y="19050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6 cm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77000" y="26670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  5 cm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257800" y="39624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  3 cm</a:t>
            </a:r>
          </a:p>
        </p:txBody>
      </p:sp>
      <p:sp>
        <p:nvSpPr>
          <p:cNvPr id="51" name="TextBox 50"/>
          <p:cNvSpPr txBox="1"/>
          <p:nvPr/>
        </p:nvSpPr>
        <p:spPr>
          <a:xfrm rot="21143279">
            <a:off x="6324600" y="4387331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8 cm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133600" y="26670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4 cm</a:t>
            </a:r>
          </a:p>
        </p:txBody>
      </p:sp>
      <p:sp>
        <p:nvSpPr>
          <p:cNvPr id="53" name="TextBox 52"/>
          <p:cNvSpPr txBox="1"/>
          <p:nvPr/>
        </p:nvSpPr>
        <p:spPr>
          <a:xfrm rot="1713928">
            <a:off x="3237398" y="4242489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8 cm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057400" y="43434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2 cm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66800" y="3657600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4 cm</a:t>
            </a:r>
          </a:p>
        </p:txBody>
      </p:sp>
      <p:cxnSp>
        <p:nvCxnSpPr>
          <p:cNvPr id="59" name="Straight Connector 58"/>
          <p:cNvCxnSpPr/>
          <p:nvPr/>
        </p:nvCxnSpPr>
        <p:spPr>
          <a:xfrm flipH="1">
            <a:off x="1752600" y="297180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1752600" y="2971800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2971800" y="281940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3200400" y="2819400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1828800" y="4038600"/>
            <a:ext cx="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1828800" y="4267200"/>
            <a:ext cx="22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4343400" y="38100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4343400" y="41148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5410200" y="2362200"/>
            <a:ext cx="762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H="1">
            <a:off x="5257800" y="2590800"/>
            <a:ext cx="2286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V="1">
            <a:off x="7315200" y="2743200"/>
            <a:ext cx="2286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7543800" y="2743200"/>
            <a:ext cx="1524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5943600" y="3962400"/>
            <a:ext cx="3048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V="1">
            <a:off x="6248400" y="3810000"/>
            <a:ext cx="762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524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052735" cy="1024765"/>
          </a:xfrm>
        </p:spPr>
        <p:txBody>
          <a:bodyPr/>
          <a:lstStyle/>
          <a:p>
            <a:r>
              <a:rPr lang="en-SG" dirty="0"/>
              <a:t>Prove ∆MKR</a:t>
            </a:r>
            <a:r>
              <a:rPr lang="en-US" dirty="0"/>
              <a:t>      </a:t>
            </a:r>
            <a:r>
              <a:rPr lang="en-SG" dirty="0"/>
              <a:t>∆RLM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9411" y="241735"/>
            <a:ext cx="3597443" cy="586542"/>
          </a:xfrm>
        </p:spPr>
        <p:txBody>
          <a:bodyPr/>
          <a:lstStyle/>
          <a:p>
            <a:r>
              <a:rPr lang="en-IN" b="1" dirty="0">
                <a:solidFill>
                  <a:srgbClr val="FF0000"/>
                </a:solidFill>
              </a:rPr>
              <a:t>Prove It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490BA82-E99F-481D-A70C-E09B5FA438BC}"/>
              </a:ext>
            </a:extLst>
          </p:cNvPr>
          <p:cNvSpPr txBox="1">
            <a:spLocks/>
          </p:cNvSpPr>
          <p:nvPr/>
        </p:nvSpPr>
        <p:spPr>
          <a:xfrm>
            <a:off x="3352800" y="1752600"/>
            <a:ext cx="5334000" cy="46482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SG" b="1" u="sng" dirty="0">
                <a:solidFill>
                  <a:srgbClr val="00B050"/>
                </a:solidFill>
              </a:rPr>
              <a:t>Solution: </a:t>
            </a:r>
          </a:p>
          <a:p>
            <a:r>
              <a:rPr lang="en-SG" sz="2800" dirty="0"/>
              <a:t>In ∆MKR and ∆RLM,</a:t>
            </a:r>
            <a:endParaRPr lang="en-US" sz="2800" dirty="0"/>
          </a:p>
          <a:p>
            <a:r>
              <a:rPr lang="en-SG" sz="2800" dirty="0"/>
              <a:t>⦟MKR = ⦟RLM = 90°(R)</a:t>
            </a:r>
            <a:endParaRPr lang="en-US" sz="2800" dirty="0"/>
          </a:p>
          <a:p>
            <a:r>
              <a:rPr lang="en-SG" sz="2800" dirty="0"/>
              <a:t>MR = MR (common hypotenuse)(H)</a:t>
            </a:r>
            <a:endParaRPr lang="en-US" sz="2800" dirty="0"/>
          </a:p>
          <a:p>
            <a:r>
              <a:rPr lang="en-SG" sz="2800" dirty="0"/>
              <a:t>KR = LM(given) (S)</a:t>
            </a:r>
            <a:endParaRPr lang="en-US" sz="2800" dirty="0"/>
          </a:p>
          <a:p>
            <a:r>
              <a:rPr lang="en-SG" sz="2800" b="1" dirty="0"/>
              <a:t>Hence by RHS rule,</a:t>
            </a:r>
            <a:endParaRPr lang="en-US" sz="2800" dirty="0"/>
          </a:p>
          <a:p>
            <a:r>
              <a:rPr lang="en-SG" sz="2800" dirty="0"/>
              <a:t>∆MKR        ∆RLM</a:t>
            </a:r>
            <a:endParaRPr lang="en-US" sz="2800" dirty="0"/>
          </a:p>
          <a:p>
            <a:endParaRPr lang="en-IN" dirty="0"/>
          </a:p>
        </p:txBody>
      </p:sp>
      <p:sp>
        <p:nvSpPr>
          <p:cNvPr id="21" name="TextBox 20"/>
          <p:cNvSpPr txBox="1"/>
          <p:nvPr/>
        </p:nvSpPr>
        <p:spPr>
          <a:xfrm>
            <a:off x="838200" y="30480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   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67000" y="41148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 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7200" y="38862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09600" y="41148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</a:t>
            </a:r>
          </a:p>
        </p:txBody>
      </p:sp>
      <p:pic>
        <p:nvPicPr>
          <p:cNvPr id="75" name="Picture 7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1130935"/>
            <a:ext cx="385445" cy="316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" name="Isosceles Triangle 78"/>
          <p:cNvSpPr/>
          <p:nvPr/>
        </p:nvSpPr>
        <p:spPr>
          <a:xfrm>
            <a:off x="838200" y="2133600"/>
            <a:ext cx="1981200" cy="205740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Connector 81"/>
          <p:cNvCxnSpPr/>
          <p:nvPr/>
        </p:nvCxnSpPr>
        <p:spPr>
          <a:xfrm>
            <a:off x="1295400" y="3276600"/>
            <a:ext cx="1524000" cy="91440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79" idx="2"/>
          </p:cNvCxnSpPr>
          <p:nvPr/>
        </p:nvCxnSpPr>
        <p:spPr>
          <a:xfrm flipV="1">
            <a:off x="838200" y="3276600"/>
            <a:ext cx="1524000" cy="91440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1371600" y="3733800"/>
            <a:ext cx="1524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1447800" y="3733800"/>
            <a:ext cx="1524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H="1">
            <a:off x="2057400" y="3733800"/>
            <a:ext cx="1524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H="1">
            <a:off x="1981200" y="3657600"/>
            <a:ext cx="228600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1219200" y="3429000"/>
            <a:ext cx="1524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V="1">
            <a:off x="1371600" y="3352800"/>
            <a:ext cx="76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2209800" y="3352800"/>
            <a:ext cx="762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V="1">
            <a:off x="2286000" y="3429000"/>
            <a:ext cx="1524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2286000" y="30480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   L</a:t>
            </a:r>
          </a:p>
        </p:txBody>
      </p:sp>
      <p:pic>
        <p:nvPicPr>
          <p:cNvPr id="119" name="Picture 11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5017135"/>
            <a:ext cx="385445" cy="316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524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096848"/>
              </p:ext>
            </p:extLst>
          </p:nvPr>
        </p:nvGraphicFramePr>
        <p:xfrm>
          <a:off x="457200" y="1397001"/>
          <a:ext cx="8229600" cy="2685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128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hlinkClick r:id="rId2"/>
                        </a:rPr>
                        <a:t>ttps://pixabay.com/illustrations/quiz-question-game-test-answer-2004350/</a:t>
                      </a:r>
                      <a:endParaRPr lang="en-US" sz="800" dirty="0"/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hlinkClick r:id="rId3"/>
                        </a:rPr>
                        <a:t>https://pixabay.com/vectors/panda-confused-questions-shrug-303949/</a:t>
                      </a:r>
                      <a:endParaRPr lang="en-US" sz="800" b="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0104D4A-3D3B-4CD5-A197-ED7BBFD356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600" y="2143225"/>
            <a:ext cx="718222" cy="4831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3CFCBD-A2B7-41C2-A842-D8DFA5122F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173" y="2794476"/>
            <a:ext cx="526409" cy="54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1923</TotalTime>
  <Words>1053</Words>
  <Application>Microsoft Office PowerPoint</Application>
  <PresentationFormat>On-screen Show (4:3)</PresentationFormat>
  <Paragraphs>305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Assessment based on Congruency Criteria</vt:lpstr>
      <vt:lpstr>Identify the relationship</vt:lpstr>
      <vt:lpstr>Identify the relationship</vt:lpstr>
      <vt:lpstr>Identify the relationship</vt:lpstr>
      <vt:lpstr>Identify the relationship</vt:lpstr>
      <vt:lpstr>Find the right pair</vt:lpstr>
      <vt:lpstr>Find the right pair</vt:lpstr>
      <vt:lpstr>Find the right pair</vt:lpstr>
      <vt:lpstr>Find the right pair</vt:lpstr>
      <vt:lpstr>Prove It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82</cp:revision>
  <dcterms:created xsi:type="dcterms:W3CDTF">2018-12-16T04:20:25Z</dcterms:created>
  <dcterms:modified xsi:type="dcterms:W3CDTF">2021-02-21T09:11:04Z</dcterms:modified>
</cp:coreProperties>
</file>